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6" r:id="rId2"/>
    <p:sldId id="275" r:id="rId3"/>
    <p:sldId id="276" r:id="rId4"/>
    <p:sldId id="274" r:id="rId5"/>
    <p:sldId id="278" r:id="rId6"/>
    <p:sldId id="279" r:id="rId7"/>
    <p:sldId id="277"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270" r:id="rId30"/>
    <p:sldId id="272" r:id="rId31"/>
    <p:sldId id="271" r:id="rId32"/>
    <p:sldId id="273" r:id="rId33"/>
    <p:sldId id="280"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316" r:id="rId49"/>
    <p:sldId id="317" r:id="rId50"/>
    <p:sldId id="318" r:id="rId51"/>
    <p:sldId id="319" r:id="rId52"/>
    <p:sldId id="320" r:id="rId53"/>
    <p:sldId id="321" r:id="rId54"/>
    <p:sldId id="322" r:id="rId55"/>
    <p:sldId id="323" r:id="rId56"/>
    <p:sldId id="324" r:id="rId57"/>
    <p:sldId id="325" r:id="rId58"/>
    <p:sldId id="326" r:id="rId59"/>
    <p:sldId id="327" r:id="rId60"/>
    <p:sldId id="328" r:id="rId61"/>
    <p:sldId id="329" r:id="rId62"/>
    <p:sldId id="330" r:id="rId63"/>
    <p:sldId id="331" r:id="rId64"/>
    <p:sldId id="332" r:id="rId65"/>
    <p:sldId id="333" r:id="rId66"/>
    <p:sldId id="334" r:id="rId67"/>
    <p:sldId id="335" r:id="rId68"/>
    <p:sldId id="336" r:id="rId69"/>
    <p:sldId id="267" r:id="rId70"/>
  </p:sldIdLst>
  <p:sldSz cx="12187238" cy="6859588"/>
  <p:notesSz cx="6858000" cy="9144000"/>
  <p:defaultTextStyle>
    <a:defPPr>
      <a:defRPr lang="id-ID"/>
    </a:defPPr>
    <a:lvl1pPr marL="0" algn="l" defTabSz="1088319" rtl="0" eaLnBrk="1" latinLnBrk="0" hangingPunct="1">
      <a:defRPr sz="2100" kern="1200">
        <a:solidFill>
          <a:schemeClr val="tx1"/>
        </a:solidFill>
        <a:latin typeface="+mn-lt"/>
        <a:ea typeface="+mn-ea"/>
        <a:cs typeface="+mn-cs"/>
      </a:defRPr>
    </a:lvl1pPr>
    <a:lvl2pPr marL="544159" algn="l" defTabSz="1088319" rtl="0" eaLnBrk="1" latinLnBrk="0" hangingPunct="1">
      <a:defRPr sz="2100" kern="1200">
        <a:solidFill>
          <a:schemeClr val="tx1"/>
        </a:solidFill>
        <a:latin typeface="+mn-lt"/>
        <a:ea typeface="+mn-ea"/>
        <a:cs typeface="+mn-cs"/>
      </a:defRPr>
    </a:lvl2pPr>
    <a:lvl3pPr marL="1088319" algn="l" defTabSz="1088319" rtl="0" eaLnBrk="1" latinLnBrk="0" hangingPunct="1">
      <a:defRPr sz="2100" kern="1200">
        <a:solidFill>
          <a:schemeClr val="tx1"/>
        </a:solidFill>
        <a:latin typeface="+mn-lt"/>
        <a:ea typeface="+mn-ea"/>
        <a:cs typeface="+mn-cs"/>
      </a:defRPr>
    </a:lvl3pPr>
    <a:lvl4pPr marL="1632478" algn="l" defTabSz="1088319" rtl="0" eaLnBrk="1" latinLnBrk="0" hangingPunct="1">
      <a:defRPr sz="2100" kern="1200">
        <a:solidFill>
          <a:schemeClr val="tx1"/>
        </a:solidFill>
        <a:latin typeface="+mn-lt"/>
        <a:ea typeface="+mn-ea"/>
        <a:cs typeface="+mn-cs"/>
      </a:defRPr>
    </a:lvl4pPr>
    <a:lvl5pPr marL="2176638" algn="l" defTabSz="1088319" rtl="0" eaLnBrk="1" latinLnBrk="0" hangingPunct="1">
      <a:defRPr sz="2100" kern="1200">
        <a:solidFill>
          <a:schemeClr val="tx1"/>
        </a:solidFill>
        <a:latin typeface="+mn-lt"/>
        <a:ea typeface="+mn-ea"/>
        <a:cs typeface="+mn-cs"/>
      </a:defRPr>
    </a:lvl5pPr>
    <a:lvl6pPr marL="2720797" algn="l" defTabSz="1088319" rtl="0" eaLnBrk="1" latinLnBrk="0" hangingPunct="1">
      <a:defRPr sz="2100" kern="1200">
        <a:solidFill>
          <a:schemeClr val="tx1"/>
        </a:solidFill>
        <a:latin typeface="+mn-lt"/>
        <a:ea typeface="+mn-ea"/>
        <a:cs typeface="+mn-cs"/>
      </a:defRPr>
    </a:lvl6pPr>
    <a:lvl7pPr marL="3264957" algn="l" defTabSz="1088319" rtl="0" eaLnBrk="1" latinLnBrk="0" hangingPunct="1">
      <a:defRPr sz="2100" kern="1200">
        <a:solidFill>
          <a:schemeClr val="tx1"/>
        </a:solidFill>
        <a:latin typeface="+mn-lt"/>
        <a:ea typeface="+mn-ea"/>
        <a:cs typeface="+mn-cs"/>
      </a:defRPr>
    </a:lvl7pPr>
    <a:lvl8pPr marL="3809116" algn="l" defTabSz="1088319" rtl="0" eaLnBrk="1" latinLnBrk="0" hangingPunct="1">
      <a:defRPr sz="2100" kern="1200">
        <a:solidFill>
          <a:schemeClr val="tx1"/>
        </a:solidFill>
        <a:latin typeface="+mn-lt"/>
        <a:ea typeface="+mn-ea"/>
        <a:cs typeface="+mn-cs"/>
      </a:defRPr>
    </a:lvl8pPr>
    <a:lvl9pPr marL="4353276" algn="l" defTabSz="1088319"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868" y="48"/>
      </p:cViewPr>
      <p:guideLst>
        <p:guide orient="horz" pos="2161"/>
        <p:guide pos="383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0482CC-B3D1-4CD5-ACEE-98C885ACD0C4}" type="doc">
      <dgm:prSet loTypeId="urn:microsoft.com/office/officeart/2008/layout/BendingPictureBlocks" loCatId="picture" qsTypeId="urn:microsoft.com/office/officeart/2005/8/quickstyle/simple1" qsCatId="simple" csTypeId="urn:microsoft.com/office/officeart/2005/8/colors/colorful2" csCatId="colorful" phldr="1"/>
      <dgm:spPr/>
      <dgm:t>
        <a:bodyPr/>
        <a:lstStyle/>
        <a:p>
          <a:endParaRPr lang="en-ID"/>
        </a:p>
      </dgm:t>
    </dgm:pt>
    <dgm:pt modelId="{8B238364-F64D-4F9C-957E-3603F6AE9A8C}">
      <dgm:prSet phldrT="[Text]" custT="1"/>
      <dgm:spPr/>
      <dgm:t>
        <a:bodyPr/>
        <a:lstStyle/>
        <a:p>
          <a:r>
            <a:rPr lang="en-US" sz="1800" b="1" dirty="0" err="1">
              <a:latin typeface="Calibri" panose="020F0502020204030204" pitchFamily="34" charset="0"/>
              <a:ea typeface="Calibri" panose="020F0502020204030204" pitchFamily="34" charset="0"/>
              <a:cs typeface="Calibri" panose="020F0502020204030204" pitchFamily="34" charset="0"/>
            </a:rPr>
            <a:t>Survei</a:t>
          </a:r>
          <a:endParaRPr lang="en-ID" sz="2000" b="1" dirty="0">
            <a:latin typeface="Calibri" panose="020F0502020204030204" pitchFamily="34" charset="0"/>
            <a:ea typeface="Calibri" panose="020F0502020204030204" pitchFamily="34" charset="0"/>
            <a:cs typeface="Calibri" panose="020F0502020204030204" pitchFamily="34" charset="0"/>
          </a:endParaRPr>
        </a:p>
      </dgm:t>
    </dgm:pt>
    <dgm:pt modelId="{EF00B4DC-2A51-42F4-83D1-241B8D39E051}" type="parTrans" cxnId="{0F491ED8-1E42-4993-BEEF-5267C4AADB7E}">
      <dgm:prSet/>
      <dgm:spPr/>
      <dgm:t>
        <a:bodyPr/>
        <a:lstStyle/>
        <a:p>
          <a:endParaRPr lang="en-ID"/>
        </a:p>
      </dgm:t>
    </dgm:pt>
    <dgm:pt modelId="{AC5514F3-6D47-4E25-B621-24369DBDFC9E}" type="sibTrans" cxnId="{0F491ED8-1E42-4993-BEEF-5267C4AADB7E}">
      <dgm:prSet/>
      <dgm:spPr/>
      <dgm:t>
        <a:bodyPr/>
        <a:lstStyle/>
        <a:p>
          <a:endParaRPr lang="en-ID"/>
        </a:p>
      </dgm:t>
    </dgm:pt>
    <dgm:pt modelId="{B4963D43-A582-4394-A72C-E28F4A489C84}">
      <dgm:prSet phldrT="[Text]"/>
      <dgm:spPr/>
      <dgm:t>
        <a:bodyPr/>
        <a:lstStyle/>
        <a:p>
          <a:r>
            <a:rPr lang="en-US" b="1" dirty="0" err="1">
              <a:latin typeface="Calibri" panose="020F0502020204030204" pitchFamily="34" charset="0"/>
              <a:ea typeface="Calibri" panose="020F0502020204030204" pitchFamily="34" charset="0"/>
              <a:cs typeface="Calibri" panose="020F0502020204030204" pitchFamily="34" charset="0"/>
            </a:rPr>
            <a:t>Eksperimen</a:t>
          </a:r>
          <a:endParaRPr lang="en-ID" b="1" dirty="0">
            <a:latin typeface="Calibri" panose="020F0502020204030204" pitchFamily="34" charset="0"/>
            <a:ea typeface="Calibri" panose="020F0502020204030204" pitchFamily="34" charset="0"/>
            <a:cs typeface="Calibri" panose="020F0502020204030204" pitchFamily="34" charset="0"/>
          </a:endParaRPr>
        </a:p>
      </dgm:t>
    </dgm:pt>
    <dgm:pt modelId="{EF5A0D85-52A7-4E10-B3B3-18F6F380019A}" type="parTrans" cxnId="{D66853FC-7347-4E8A-B194-F5D6B1C8E269}">
      <dgm:prSet/>
      <dgm:spPr/>
      <dgm:t>
        <a:bodyPr/>
        <a:lstStyle/>
        <a:p>
          <a:endParaRPr lang="en-ID"/>
        </a:p>
      </dgm:t>
    </dgm:pt>
    <dgm:pt modelId="{21AC19C0-6282-4578-B585-C81500FAEB25}" type="sibTrans" cxnId="{D66853FC-7347-4E8A-B194-F5D6B1C8E269}">
      <dgm:prSet/>
      <dgm:spPr/>
      <dgm:t>
        <a:bodyPr/>
        <a:lstStyle/>
        <a:p>
          <a:endParaRPr lang="en-ID"/>
        </a:p>
      </dgm:t>
    </dgm:pt>
    <dgm:pt modelId="{707A0C7E-527D-4295-AC49-822239BF3A6E}">
      <dgm:prSet phldrT="[Text]" custT="1"/>
      <dgm:spPr/>
      <dgm:t>
        <a:bodyPr/>
        <a:lstStyle/>
        <a:p>
          <a:r>
            <a:rPr lang="en-US" sz="1800" b="1" dirty="0" err="1">
              <a:latin typeface="Calibri" panose="020F0502020204030204" pitchFamily="34" charset="0"/>
              <a:ea typeface="Calibri" panose="020F0502020204030204" pitchFamily="34" charset="0"/>
              <a:cs typeface="Calibri" panose="020F0502020204030204" pitchFamily="34" charset="0"/>
            </a:rPr>
            <a:t>Observasi</a:t>
          </a:r>
          <a:endParaRPr lang="en-ID" sz="1800" b="1" dirty="0">
            <a:latin typeface="Calibri" panose="020F0502020204030204" pitchFamily="34" charset="0"/>
            <a:ea typeface="Calibri" panose="020F0502020204030204" pitchFamily="34" charset="0"/>
            <a:cs typeface="Calibri" panose="020F0502020204030204" pitchFamily="34" charset="0"/>
          </a:endParaRPr>
        </a:p>
      </dgm:t>
    </dgm:pt>
    <dgm:pt modelId="{733FDC1F-B17E-49C8-AABA-9601B1B92501}" type="parTrans" cxnId="{97A79FAF-A416-4735-B691-7A8A9315BA28}">
      <dgm:prSet/>
      <dgm:spPr/>
      <dgm:t>
        <a:bodyPr/>
        <a:lstStyle/>
        <a:p>
          <a:endParaRPr lang="en-ID"/>
        </a:p>
      </dgm:t>
    </dgm:pt>
    <dgm:pt modelId="{E6502DB0-5881-403B-B867-EAC682EFF347}" type="sibTrans" cxnId="{97A79FAF-A416-4735-B691-7A8A9315BA28}">
      <dgm:prSet/>
      <dgm:spPr/>
      <dgm:t>
        <a:bodyPr/>
        <a:lstStyle/>
        <a:p>
          <a:endParaRPr lang="en-ID"/>
        </a:p>
      </dgm:t>
    </dgm:pt>
    <dgm:pt modelId="{17F1674D-D714-4978-8B25-6AB08F82E300}" type="pres">
      <dgm:prSet presAssocID="{2E0482CC-B3D1-4CD5-ACEE-98C885ACD0C4}" presName="Name0" presStyleCnt="0">
        <dgm:presLayoutVars>
          <dgm:dir/>
          <dgm:resizeHandles/>
        </dgm:presLayoutVars>
      </dgm:prSet>
      <dgm:spPr/>
    </dgm:pt>
    <dgm:pt modelId="{B0BA4D38-E880-4B8A-BE4A-6BA47F68F0F5}" type="pres">
      <dgm:prSet presAssocID="{8B238364-F64D-4F9C-957E-3603F6AE9A8C}" presName="composite" presStyleCnt="0"/>
      <dgm:spPr/>
    </dgm:pt>
    <dgm:pt modelId="{21865C79-35BF-43BF-AB0F-91EE8F408C16}" type="pres">
      <dgm:prSet presAssocID="{8B238364-F64D-4F9C-957E-3603F6AE9A8C}" presName="rect1" presStyleLbl="b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 modelId="{7C69B82D-A873-459D-AC44-B65A72221A6E}" type="pres">
      <dgm:prSet presAssocID="{8B238364-F64D-4F9C-957E-3603F6AE9A8C}" presName="rect2" presStyleLbl="node1" presStyleIdx="0" presStyleCnt="3">
        <dgm:presLayoutVars>
          <dgm:bulletEnabled val="1"/>
        </dgm:presLayoutVars>
      </dgm:prSet>
      <dgm:spPr/>
    </dgm:pt>
    <dgm:pt modelId="{1C117582-5F72-4EDC-BE7D-29649B4D568C}" type="pres">
      <dgm:prSet presAssocID="{AC5514F3-6D47-4E25-B621-24369DBDFC9E}" presName="sibTrans" presStyleCnt="0"/>
      <dgm:spPr/>
    </dgm:pt>
    <dgm:pt modelId="{AF42EC96-7D8A-4478-88E5-39717D4F7524}" type="pres">
      <dgm:prSet presAssocID="{B4963D43-A582-4394-A72C-E28F4A489C84}" presName="composite" presStyleCnt="0"/>
      <dgm:spPr/>
    </dgm:pt>
    <dgm:pt modelId="{545D08DD-BBA3-4251-9449-BB24FE6CB628}" type="pres">
      <dgm:prSet presAssocID="{B4963D43-A582-4394-A72C-E28F4A489C84}" presName="rect1" presStyleLbl="b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dgm:spPr>
    </dgm:pt>
    <dgm:pt modelId="{A7F55A96-C93B-4B9D-8BF2-BAA15C61B11A}" type="pres">
      <dgm:prSet presAssocID="{B4963D43-A582-4394-A72C-E28F4A489C84}" presName="rect2" presStyleLbl="node1" presStyleIdx="1" presStyleCnt="3">
        <dgm:presLayoutVars>
          <dgm:bulletEnabled val="1"/>
        </dgm:presLayoutVars>
      </dgm:prSet>
      <dgm:spPr/>
    </dgm:pt>
    <dgm:pt modelId="{956D6671-B47E-407B-8D93-2806B094F73C}" type="pres">
      <dgm:prSet presAssocID="{21AC19C0-6282-4578-B585-C81500FAEB25}" presName="sibTrans" presStyleCnt="0"/>
      <dgm:spPr/>
    </dgm:pt>
    <dgm:pt modelId="{24A70907-54B8-4E6F-B047-F3E09EA5E43B}" type="pres">
      <dgm:prSet presAssocID="{707A0C7E-527D-4295-AC49-822239BF3A6E}" presName="composite" presStyleCnt="0"/>
      <dgm:spPr/>
    </dgm:pt>
    <dgm:pt modelId="{3E724236-BA04-4113-8C21-5D18FCC6EABD}" type="pres">
      <dgm:prSet presAssocID="{707A0C7E-527D-4295-AC49-822239BF3A6E}" presName="rect1" presStyleLbl="b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dgm:spPr>
    </dgm:pt>
    <dgm:pt modelId="{35BAE7C8-D024-45ED-872C-99D9DF921E0F}" type="pres">
      <dgm:prSet presAssocID="{707A0C7E-527D-4295-AC49-822239BF3A6E}" presName="rect2" presStyleLbl="node1" presStyleIdx="2" presStyleCnt="3">
        <dgm:presLayoutVars>
          <dgm:bulletEnabled val="1"/>
        </dgm:presLayoutVars>
      </dgm:prSet>
      <dgm:spPr/>
    </dgm:pt>
  </dgm:ptLst>
  <dgm:cxnLst>
    <dgm:cxn modelId="{A32EE718-7A07-4839-9D6E-EC3751B653CA}" type="presOf" srcId="{2E0482CC-B3D1-4CD5-ACEE-98C885ACD0C4}" destId="{17F1674D-D714-4978-8B25-6AB08F82E300}" srcOrd="0" destOrd="0" presId="urn:microsoft.com/office/officeart/2008/layout/BendingPictureBlocks"/>
    <dgm:cxn modelId="{4A29F392-A74C-4663-9D42-E9C4EA6935D7}" type="presOf" srcId="{8B238364-F64D-4F9C-957E-3603F6AE9A8C}" destId="{7C69B82D-A873-459D-AC44-B65A72221A6E}" srcOrd="0" destOrd="0" presId="urn:microsoft.com/office/officeart/2008/layout/BendingPictureBlocks"/>
    <dgm:cxn modelId="{C97FFCAB-F4BB-454E-9075-9847F492B592}" type="presOf" srcId="{B4963D43-A582-4394-A72C-E28F4A489C84}" destId="{A7F55A96-C93B-4B9D-8BF2-BAA15C61B11A}" srcOrd="0" destOrd="0" presId="urn:microsoft.com/office/officeart/2008/layout/BendingPictureBlocks"/>
    <dgm:cxn modelId="{97A79FAF-A416-4735-B691-7A8A9315BA28}" srcId="{2E0482CC-B3D1-4CD5-ACEE-98C885ACD0C4}" destId="{707A0C7E-527D-4295-AC49-822239BF3A6E}" srcOrd="2" destOrd="0" parTransId="{733FDC1F-B17E-49C8-AABA-9601B1B92501}" sibTransId="{E6502DB0-5881-403B-B867-EAC682EFF347}"/>
    <dgm:cxn modelId="{0F491ED8-1E42-4993-BEEF-5267C4AADB7E}" srcId="{2E0482CC-B3D1-4CD5-ACEE-98C885ACD0C4}" destId="{8B238364-F64D-4F9C-957E-3603F6AE9A8C}" srcOrd="0" destOrd="0" parTransId="{EF00B4DC-2A51-42F4-83D1-241B8D39E051}" sibTransId="{AC5514F3-6D47-4E25-B621-24369DBDFC9E}"/>
    <dgm:cxn modelId="{45B8C8E5-421F-4959-9823-04949DBF5BDF}" type="presOf" srcId="{707A0C7E-527D-4295-AC49-822239BF3A6E}" destId="{35BAE7C8-D024-45ED-872C-99D9DF921E0F}" srcOrd="0" destOrd="0" presId="urn:microsoft.com/office/officeart/2008/layout/BendingPictureBlocks"/>
    <dgm:cxn modelId="{D66853FC-7347-4E8A-B194-F5D6B1C8E269}" srcId="{2E0482CC-B3D1-4CD5-ACEE-98C885ACD0C4}" destId="{B4963D43-A582-4394-A72C-E28F4A489C84}" srcOrd="1" destOrd="0" parTransId="{EF5A0D85-52A7-4E10-B3B3-18F6F380019A}" sibTransId="{21AC19C0-6282-4578-B585-C81500FAEB25}"/>
    <dgm:cxn modelId="{47D38276-1EAF-4E04-BFCB-A71CB369E730}" type="presParOf" srcId="{17F1674D-D714-4978-8B25-6AB08F82E300}" destId="{B0BA4D38-E880-4B8A-BE4A-6BA47F68F0F5}" srcOrd="0" destOrd="0" presId="urn:microsoft.com/office/officeart/2008/layout/BendingPictureBlocks"/>
    <dgm:cxn modelId="{92921825-325E-44B6-B604-15D60C38DE2D}" type="presParOf" srcId="{B0BA4D38-E880-4B8A-BE4A-6BA47F68F0F5}" destId="{21865C79-35BF-43BF-AB0F-91EE8F408C16}" srcOrd="0" destOrd="0" presId="urn:microsoft.com/office/officeart/2008/layout/BendingPictureBlocks"/>
    <dgm:cxn modelId="{3EC4B4B9-6E95-4B22-8601-8D27AF1A5568}" type="presParOf" srcId="{B0BA4D38-E880-4B8A-BE4A-6BA47F68F0F5}" destId="{7C69B82D-A873-459D-AC44-B65A72221A6E}" srcOrd="1" destOrd="0" presId="urn:microsoft.com/office/officeart/2008/layout/BendingPictureBlocks"/>
    <dgm:cxn modelId="{A8212007-658E-4145-8ADF-6B27515A38B2}" type="presParOf" srcId="{17F1674D-D714-4978-8B25-6AB08F82E300}" destId="{1C117582-5F72-4EDC-BE7D-29649B4D568C}" srcOrd="1" destOrd="0" presId="urn:microsoft.com/office/officeart/2008/layout/BendingPictureBlocks"/>
    <dgm:cxn modelId="{AD1D67D4-45A7-4E6B-8F42-44B4068AFEC2}" type="presParOf" srcId="{17F1674D-D714-4978-8B25-6AB08F82E300}" destId="{AF42EC96-7D8A-4478-88E5-39717D4F7524}" srcOrd="2" destOrd="0" presId="urn:microsoft.com/office/officeart/2008/layout/BendingPictureBlocks"/>
    <dgm:cxn modelId="{AC575486-0B66-4A0D-A0A0-0A1978653B1E}" type="presParOf" srcId="{AF42EC96-7D8A-4478-88E5-39717D4F7524}" destId="{545D08DD-BBA3-4251-9449-BB24FE6CB628}" srcOrd="0" destOrd="0" presId="urn:microsoft.com/office/officeart/2008/layout/BendingPictureBlocks"/>
    <dgm:cxn modelId="{54DB9E87-E89E-4225-A721-533A41293F96}" type="presParOf" srcId="{AF42EC96-7D8A-4478-88E5-39717D4F7524}" destId="{A7F55A96-C93B-4B9D-8BF2-BAA15C61B11A}" srcOrd="1" destOrd="0" presId="urn:microsoft.com/office/officeart/2008/layout/BendingPictureBlocks"/>
    <dgm:cxn modelId="{D514E2C0-BDB9-40E9-8B18-C7633B7A8F76}" type="presParOf" srcId="{17F1674D-D714-4978-8B25-6AB08F82E300}" destId="{956D6671-B47E-407B-8D93-2806B094F73C}" srcOrd="3" destOrd="0" presId="urn:microsoft.com/office/officeart/2008/layout/BendingPictureBlocks"/>
    <dgm:cxn modelId="{6723E5A4-690D-4CAF-85CE-28DE33C0C0F5}" type="presParOf" srcId="{17F1674D-D714-4978-8B25-6AB08F82E300}" destId="{24A70907-54B8-4E6F-B047-F3E09EA5E43B}" srcOrd="4" destOrd="0" presId="urn:microsoft.com/office/officeart/2008/layout/BendingPictureBlocks"/>
    <dgm:cxn modelId="{0D55330A-E900-4DA4-96F3-FE6B7211C41F}" type="presParOf" srcId="{24A70907-54B8-4E6F-B047-F3E09EA5E43B}" destId="{3E724236-BA04-4113-8C21-5D18FCC6EABD}" srcOrd="0" destOrd="0" presId="urn:microsoft.com/office/officeart/2008/layout/BendingPictureBlocks"/>
    <dgm:cxn modelId="{9FD07941-670C-43D7-BDAB-483774E9615D}" type="presParOf" srcId="{24A70907-54B8-4E6F-B047-F3E09EA5E43B}" destId="{35BAE7C8-D024-45ED-872C-99D9DF921E0F}" srcOrd="1" destOrd="0" presId="urn:microsoft.com/office/officeart/2008/layout/Bend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143644-88E3-4AB4-A83C-C0CEF502CD27}" type="doc">
      <dgm:prSet loTypeId="urn:microsoft.com/office/officeart/2005/8/layout/hProcess11" loCatId="process" qsTypeId="urn:microsoft.com/office/officeart/2005/8/quickstyle/simple1" qsCatId="simple" csTypeId="urn:microsoft.com/office/officeart/2005/8/colors/colorful1" csCatId="colorful" phldr="1"/>
      <dgm:spPr/>
    </dgm:pt>
    <dgm:pt modelId="{53EBBCA8-2034-4347-86E9-8ED6CD160856}">
      <dgm:prSet phldrT="[Text]" custT="1"/>
      <dgm:spPr/>
      <dgm:t>
        <a:bodyPr/>
        <a:lstStyle/>
        <a:p>
          <a:r>
            <a:rPr lang="en-US" sz="2400" dirty="0" err="1">
              <a:latin typeface="Calibri" panose="020F0502020204030204" pitchFamily="34" charset="0"/>
              <a:ea typeface="Calibri" panose="020F0502020204030204" pitchFamily="34" charset="0"/>
              <a:cs typeface="Calibri" panose="020F0502020204030204" pitchFamily="34" charset="0"/>
            </a:rPr>
            <a:t>Menentukan</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tujuan</a:t>
          </a:r>
          <a:endParaRPr lang="en-ID" sz="2400" dirty="0">
            <a:latin typeface="Calibri" panose="020F0502020204030204" pitchFamily="34" charset="0"/>
            <a:ea typeface="Calibri" panose="020F0502020204030204" pitchFamily="34" charset="0"/>
            <a:cs typeface="Calibri" panose="020F0502020204030204" pitchFamily="34" charset="0"/>
          </a:endParaRPr>
        </a:p>
      </dgm:t>
    </dgm:pt>
    <dgm:pt modelId="{F5F5C0EB-3F6F-4AC0-A73C-F24E8468C413}" type="parTrans" cxnId="{C366DDE0-9F7B-4486-8374-71D37B22278C}">
      <dgm:prSet/>
      <dgm:spPr/>
      <dgm:t>
        <a:bodyPr/>
        <a:lstStyle/>
        <a:p>
          <a:endParaRPr lang="en-ID"/>
        </a:p>
      </dgm:t>
    </dgm:pt>
    <dgm:pt modelId="{0AA7CD24-C4C5-4217-8BA9-FA73A9104D96}" type="sibTrans" cxnId="{C366DDE0-9F7B-4486-8374-71D37B22278C}">
      <dgm:prSet/>
      <dgm:spPr/>
      <dgm:t>
        <a:bodyPr/>
        <a:lstStyle/>
        <a:p>
          <a:endParaRPr lang="en-ID"/>
        </a:p>
      </dgm:t>
    </dgm:pt>
    <dgm:pt modelId="{81B07897-330E-4DE6-9021-58FE971C65E0}">
      <dgm:prSet phldrT="[Text]" custT="1"/>
      <dgm:spPr/>
      <dgm:t>
        <a:bodyPr/>
        <a:lstStyle/>
        <a:p>
          <a:r>
            <a:rPr lang="en-US" sz="2400" dirty="0" err="1">
              <a:latin typeface="Calibri" panose="020F0502020204030204" pitchFamily="34" charset="0"/>
              <a:ea typeface="Calibri" panose="020F0502020204030204" pitchFamily="34" charset="0"/>
              <a:cs typeface="Calibri" panose="020F0502020204030204" pitchFamily="34" charset="0"/>
            </a:rPr>
            <a:t>Mengidentifikasi</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peubah</a:t>
          </a:r>
          <a:r>
            <a:rPr lang="en-US" sz="2400" dirty="0">
              <a:latin typeface="Calibri" panose="020F0502020204030204" pitchFamily="34" charset="0"/>
              <a:ea typeface="Calibri" panose="020F0502020204030204" pitchFamily="34" charset="0"/>
              <a:cs typeface="Calibri" panose="020F0502020204030204" pitchFamily="34" charset="0"/>
            </a:rPr>
            <a:t> yang </a:t>
          </a:r>
          <a:r>
            <a:rPr lang="en-US" sz="2400" dirty="0" err="1">
              <a:latin typeface="Calibri" panose="020F0502020204030204" pitchFamily="34" charset="0"/>
              <a:ea typeface="Calibri" panose="020F0502020204030204" pitchFamily="34" charset="0"/>
              <a:cs typeface="Calibri" panose="020F0502020204030204" pitchFamily="34" charset="0"/>
            </a:rPr>
            <a:t>ingin</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diketahui</a:t>
          </a:r>
          <a:endParaRPr lang="en-ID" sz="2400" dirty="0">
            <a:latin typeface="Calibri" panose="020F0502020204030204" pitchFamily="34" charset="0"/>
            <a:ea typeface="Calibri" panose="020F0502020204030204" pitchFamily="34" charset="0"/>
            <a:cs typeface="Calibri" panose="020F0502020204030204" pitchFamily="34" charset="0"/>
          </a:endParaRPr>
        </a:p>
      </dgm:t>
    </dgm:pt>
    <dgm:pt modelId="{954B0D2E-456A-473D-99A3-B7468693B91B}" type="parTrans" cxnId="{EEE0E7B8-5814-4EB0-B052-D738017BF8A6}">
      <dgm:prSet/>
      <dgm:spPr/>
      <dgm:t>
        <a:bodyPr/>
        <a:lstStyle/>
        <a:p>
          <a:endParaRPr lang="en-ID"/>
        </a:p>
      </dgm:t>
    </dgm:pt>
    <dgm:pt modelId="{81808745-C37D-4BCA-A3FB-5E5163713B31}" type="sibTrans" cxnId="{EEE0E7B8-5814-4EB0-B052-D738017BF8A6}">
      <dgm:prSet/>
      <dgm:spPr/>
      <dgm:t>
        <a:bodyPr/>
        <a:lstStyle/>
        <a:p>
          <a:endParaRPr lang="en-ID"/>
        </a:p>
      </dgm:t>
    </dgm:pt>
    <dgm:pt modelId="{8F91C133-5F30-4601-A34F-D2EF74617096}">
      <dgm:prSet phldrT="[Text]" custT="1"/>
      <dgm:spPr/>
      <dgm:t>
        <a:bodyPr/>
        <a:lstStyle/>
        <a:p>
          <a:r>
            <a:rPr lang="en-US" sz="2400" dirty="0" err="1">
              <a:latin typeface="Calibri" panose="020F0502020204030204" pitchFamily="34" charset="0"/>
              <a:ea typeface="Calibri" panose="020F0502020204030204" pitchFamily="34" charset="0"/>
              <a:cs typeface="Calibri" panose="020F0502020204030204" pitchFamily="34" charset="0"/>
            </a:rPr>
            <a:t>Menentukan</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rancangan</a:t>
          </a:r>
          <a:r>
            <a:rPr lang="en-US" sz="2400" dirty="0">
              <a:latin typeface="Calibri" panose="020F0502020204030204" pitchFamily="34" charset="0"/>
              <a:ea typeface="Calibri" panose="020F0502020204030204" pitchFamily="34" charset="0"/>
              <a:cs typeface="Calibri" panose="020F0502020204030204" pitchFamily="34" charset="0"/>
            </a:rPr>
            <a:t> yang </a:t>
          </a:r>
          <a:r>
            <a:rPr lang="en-US" sz="2400" dirty="0" err="1">
              <a:latin typeface="Calibri" panose="020F0502020204030204" pitchFamily="34" charset="0"/>
              <a:ea typeface="Calibri" panose="020F0502020204030204" pitchFamily="34" charset="0"/>
              <a:cs typeface="Calibri" panose="020F0502020204030204" pitchFamily="34" charset="0"/>
            </a:rPr>
            <a:t>sesuai</a:t>
          </a:r>
          <a:endParaRPr lang="en-ID" sz="2400" dirty="0">
            <a:latin typeface="Calibri" panose="020F0502020204030204" pitchFamily="34" charset="0"/>
            <a:ea typeface="Calibri" panose="020F0502020204030204" pitchFamily="34" charset="0"/>
            <a:cs typeface="Calibri" panose="020F0502020204030204" pitchFamily="34" charset="0"/>
          </a:endParaRPr>
        </a:p>
      </dgm:t>
    </dgm:pt>
    <dgm:pt modelId="{3FC607F8-CC25-45FB-A8CE-B3DAA59E805B}" type="parTrans" cxnId="{2EAB2EE6-4C36-4C2B-B256-EE52383BCC43}">
      <dgm:prSet/>
      <dgm:spPr/>
      <dgm:t>
        <a:bodyPr/>
        <a:lstStyle/>
        <a:p>
          <a:endParaRPr lang="en-ID"/>
        </a:p>
      </dgm:t>
    </dgm:pt>
    <dgm:pt modelId="{4208594D-E9DA-46E0-8C72-8A2570D68609}" type="sibTrans" cxnId="{2EAB2EE6-4C36-4C2B-B256-EE52383BCC43}">
      <dgm:prSet/>
      <dgm:spPr/>
      <dgm:t>
        <a:bodyPr/>
        <a:lstStyle/>
        <a:p>
          <a:endParaRPr lang="en-ID"/>
        </a:p>
      </dgm:t>
    </dgm:pt>
    <dgm:pt modelId="{931FA33E-2739-47BC-AF5C-862208CA1A1B}">
      <dgm:prSet phldrT="[Text]" custT="1"/>
      <dgm:spPr/>
      <dgm:t>
        <a:bodyPr/>
        <a:lstStyle/>
        <a:p>
          <a:r>
            <a:rPr lang="en-US" sz="2400" dirty="0" err="1">
              <a:latin typeface="Calibri" panose="020F0502020204030204" pitchFamily="34" charset="0"/>
              <a:ea typeface="Calibri" panose="020F0502020204030204" pitchFamily="34" charset="0"/>
              <a:cs typeface="Calibri" panose="020F0502020204030204" pitchFamily="34" charset="0"/>
            </a:rPr>
            <a:t>Mengumpulkan</a:t>
          </a:r>
          <a:r>
            <a:rPr lang="en-US" sz="2400" dirty="0">
              <a:latin typeface="Calibri" panose="020F0502020204030204" pitchFamily="34" charset="0"/>
              <a:ea typeface="Calibri" panose="020F0502020204030204" pitchFamily="34" charset="0"/>
              <a:cs typeface="Calibri" panose="020F0502020204030204" pitchFamily="34" charset="0"/>
            </a:rPr>
            <a:t> data</a:t>
          </a:r>
          <a:endParaRPr lang="en-ID" sz="2400" dirty="0">
            <a:latin typeface="Calibri" panose="020F0502020204030204" pitchFamily="34" charset="0"/>
            <a:ea typeface="Calibri" panose="020F0502020204030204" pitchFamily="34" charset="0"/>
            <a:cs typeface="Calibri" panose="020F0502020204030204" pitchFamily="34" charset="0"/>
          </a:endParaRPr>
        </a:p>
      </dgm:t>
    </dgm:pt>
    <dgm:pt modelId="{E19CCE2C-B068-44EA-8AB5-43EED86B2AF5}" type="parTrans" cxnId="{D5751EF8-4593-46AB-B9D0-2275EF71E0CF}">
      <dgm:prSet/>
      <dgm:spPr/>
      <dgm:t>
        <a:bodyPr/>
        <a:lstStyle/>
        <a:p>
          <a:endParaRPr lang="en-ID"/>
        </a:p>
      </dgm:t>
    </dgm:pt>
    <dgm:pt modelId="{B27542E9-DA3C-4265-AC75-D2CC513DB746}" type="sibTrans" cxnId="{D5751EF8-4593-46AB-B9D0-2275EF71E0CF}">
      <dgm:prSet/>
      <dgm:spPr/>
      <dgm:t>
        <a:bodyPr/>
        <a:lstStyle/>
        <a:p>
          <a:endParaRPr lang="en-ID"/>
        </a:p>
      </dgm:t>
    </dgm:pt>
    <dgm:pt modelId="{0DEF907D-B773-4093-AE1C-B46E9B11ADCE}" type="pres">
      <dgm:prSet presAssocID="{3E143644-88E3-4AB4-A83C-C0CEF502CD27}" presName="Name0" presStyleCnt="0">
        <dgm:presLayoutVars>
          <dgm:dir/>
          <dgm:resizeHandles val="exact"/>
        </dgm:presLayoutVars>
      </dgm:prSet>
      <dgm:spPr/>
    </dgm:pt>
    <dgm:pt modelId="{59E6E3C8-361C-4A9D-84AB-1344078CEB47}" type="pres">
      <dgm:prSet presAssocID="{3E143644-88E3-4AB4-A83C-C0CEF502CD27}" presName="arrow" presStyleLbl="bgShp" presStyleIdx="0" presStyleCnt="1"/>
      <dgm:spPr/>
    </dgm:pt>
    <dgm:pt modelId="{0AECE155-6583-4778-BADF-1AEEBEDCD5BA}" type="pres">
      <dgm:prSet presAssocID="{3E143644-88E3-4AB4-A83C-C0CEF502CD27}" presName="points" presStyleCnt="0"/>
      <dgm:spPr/>
    </dgm:pt>
    <dgm:pt modelId="{7966CAF2-6A96-4AB2-8F4E-6C4B80100779}" type="pres">
      <dgm:prSet presAssocID="{53EBBCA8-2034-4347-86E9-8ED6CD160856}" presName="compositeA" presStyleCnt="0"/>
      <dgm:spPr/>
    </dgm:pt>
    <dgm:pt modelId="{9C805FA0-F06D-4EA6-88B1-879396962FD1}" type="pres">
      <dgm:prSet presAssocID="{53EBBCA8-2034-4347-86E9-8ED6CD160856}" presName="textA" presStyleLbl="revTx" presStyleIdx="0" presStyleCnt="4" custScaleX="99273">
        <dgm:presLayoutVars>
          <dgm:bulletEnabled val="1"/>
        </dgm:presLayoutVars>
      </dgm:prSet>
      <dgm:spPr/>
    </dgm:pt>
    <dgm:pt modelId="{A085C989-ECFD-4454-A719-3E6E73ADB5D8}" type="pres">
      <dgm:prSet presAssocID="{53EBBCA8-2034-4347-86E9-8ED6CD160856}" presName="circleA" presStyleLbl="node1" presStyleIdx="0" presStyleCnt="4"/>
      <dgm:spPr/>
    </dgm:pt>
    <dgm:pt modelId="{77A08AF1-FC28-47A3-976B-2B1EC2575259}" type="pres">
      <dgm:prSet presAssocID="{53EBBCA8-2034-4347-86E9-8ED6CD160856}" presName="spaceA" presStyleCnt="0"/>
      <dgm:spPr/>
    </dgm:pt>
    <dgm:pt modelId="{C7B1949B-3739-4281-ABF7-5B665E8CFB5B}" type="pres">
      <dgm:prSet presAssocID="{0AA7CD24-C4C5-4217-8BA9-FA73A9104D96}" presName="space" presStyleCnt="0"/>
      <dgm:spPr/>
    </dgm:pt>
    <dgm:pt modelId="{CD07454F-F8EB-445A-9C07-F94F140BA0E3}" type="pres">
      <dgm:prSet presAssocID="{81B07897-330E-4DE6-9021-58FE971C65E0}" presName="compositeB" presStyleCnt="0"/>
      <dgm:spPr/>
    </dgm:pt>
    <dgm:pt modelId="{383137F2-F000-484A-9282-3D9A7DCAC803}" type="pres">
      <dgm:prSet presAssocID="{81B07897-330E-4DE6-9021-58FE971C65E0}" presName="textB" presStyleLbl="revTx" presStyleIdx="1" presStyleCnt="4" custScaleX="128516">
        <dgm:presLayoutVars>
          <dgm:bulletEnabled val="1"/>
        </dgm:presLayoutVars>
      </dgm:prSet>
      <dgm:spPr/>
    </dgm:pt>
    <dgm:pt modelId="{8DE38F55-B456-4A51-95C5-0FCC1CC7744C}" type="pres">
      <dgm:prSet presAssocID="{81B07897-330E-4DE6-9021-58FE971C65E0}" presName="circleB" presStyleLbl="node1" presStyleIdx="1" presStyleCnt="4"/>
      <dgm:spPr/>
    </dgm:pt>
    <dgm:pt modelId="{04B9B588-44B0-46CC-A238-BDA3FCEC44D9}" type="pres">
      <dgm:prSet presAssocID="{81B07897-330E-4DE6-9021-58FE971C65E0}" presName="spaceB" presStyleCnt="0"/>
      <dgm:spPr/>
    </dgm:pt>
    <dgm:pt modelId="{97CE0FBA-DCE5-4784-8C63-D85F4C2C7DD2}" type="pres">
      <dgm:prSet presAssocID="{81808745-C37D-4BCA-A3FB-5E5163713B31}" presName="space" presStyleCnt="0"/>
      <dgm:spPr/>
    </dgm:pt>
    <dgm:pt modelId="{9C14058A-1833-4021-AE17-8EE5AE953C96}" type="pres">
      <dgm:prSet presAssocID="{8F91C133-5F30-4601-A34F-D2EF74617096}" presName="compositeA" presStyleCnt="0"/>
      <dgm:spPr/>
    </dgm:pt>
    <dgm:pt modelId="{A05E27C2-CD1F-4BFB-802A-93F1FD1A72E0}" type="pres">
      <dgm:prSet presAssocID="{8F91C133-5F30-4601-A34F-D2EF74617096}" presName="textA" presStyleLbl="revTx" presStyleIdx="2" presStyleCnt="4">
        <dgm:presLayoutVars>
          <dgm:bulletEnabled val="1"/>
        </dgm:presLayoutVars>
      </dgm:prSet>
      <dgm:spPr/>
    </dgm:pt>
    <dgm:pt modelId="{114CC49F-ECEA-4C10-B38A-0C9DA2D46E87}" type="pres">
      <dgm:prSet presAssocID="{8F91C133-5F30-4601-A34F-D2EF74617096}" presName="circleA" presStyleLbl="node1" presStyleIdx="2" presStyleCnt="4"/>
      <dgm:spPr/>
    </dgm:pt>
    <dgm:pt modelId="{E734E943-B5D2-45F5-9536-F7BC198F6A41}" type="pres">
      <dgm:prSet presAssocID="{8F91C133-5F30-4601-A34F-D2EF74617096}" presName="spaceA" presStyleCnt="0"/>
      <dgm:spPr/>
    </dgm:pt>
    <dgm:pt modelId="{1B2B192C-43F9-4811-B276-5F08701B8B46}" type="pres">
      <dgm:prSet presAssocID="{4208594D-E9DA-46E0-8C72-8A2570D68609}" presName="space" presStyleCnt="0"/>
      <dgm:spPr/>
    </dgm:pt>
    <dgm:pt modelId="{248D1F9C-80C9-4BCE-87CE-D21BF7B1B5BF}" type="pres">
      <dgm:prSet presAssocID="{931FA33E-2739-47BC-AF5C-862208CA1A1B}" presName="compositeB" presStyleCnt="0"/>
      <dgm:spPr/>
    </dgm:pt>
    <dgm:pt modelId="{C07ED5C0-F0A5-46ED-A300-87EC91D2E4E4}" type="pres">
      <dgm:prSet presAssocID="{931FA33E-2739-47BC-AF5C-862208CA1A1B}" presName="textB" presStyleLbl="revTx" presStyleIdx="3" presStyleCnt="4" custScaleX="142624">
        <dgm:presLayoutVars>
          <dgm:bulletEnabled val="1"/>
        </dgm:presLayoutVars>
      </dgm:prSet>
      <dgm:spPr/>
    </dgm:pt>
    <dgm:pt modelId="{242DBFC5-C4CB-4733-8450-388503500F9F}" type="pres">
      <dgm:prSet presAssocID="{931FA33E-2739-47BC-AF5C-862208CA1A1B}" presName="circleB" presStyleLbl="node1" presStyleIdx="3" presStyleCnt="4"/>
      <dgm:spPr/>
    </dgm:pt>
    <dgm:pt modelId="{CBCE97C9-92E3-49CB-A785-DC1C03C05063}" type="pres">
      <dgm:prSet presAssocID="{931FA33E-2739-47BC-AF5C-862208CA1A1B}" presName="spaceB" presStyleCnt="0"/>
      <dgm:spPr/>
    </dgm:pt>
  </dgm:ptLst>
  <dgm:cxnLst>
    <dgm:cxn modelId="{A7C40705-7B6B-425F-8A68-544F96449F32}" type="presOf" srcId="{931FA33E-2739-47BC-AF5C-862208CA1A1B}" destId="{C07ED5C0-F0A5-46ED-A300-87EC91D2E4E4}" srcOrd="0" destOrd="0" presId="urn:microsoft.com/office/officeart/2005/8/layout/hProcess11"/>
    <dgm:cxn modelId="{3705D1AD-B253-4377-924C-123951C69C7B}" type="presOf" srcId="{3E143644-88E3-4AB4-A83C-C0CEF502CD27}" destId="{0DEF907D-B773-4093-AE1C-B46E9B11ADCE}" srcOrd="0" destOrd="0" presId="urn:microsoft.com/office/officeart/2005/8/layout/hProcess11"/>
    <dgm:cxn modelId="{EEE0E7B8-5814-4EB0-B052-D738017BF8A6}" srcId="{3E143644-88E3-4AB4-A83C-C0CEF502CD27}" destId="{81B07897-330E-4DE6-9021-58FE971C65E0}" srcOrd="1" destOrd="0" parTransId="{954B0D2E-456A-473D-99A3-B7468693B91B}" sibTransId="{81808745-C37D-4BCA-A3FB-5E5163713B31}"/>
    <dgm:cxn modelId="{A693DBC9-135B-4F94-B108-2ACF2C0EB5BD}" type="presOf" srcId="{8F91C133-5F30-4601-A34F-D2EF74617096}" destId="{A05E27C2-CD1F-4BFB-802A-93F1FD1A72E0}" srcOrd="0" destOrd="0" presId="urn:microsoft.com/office/officeart/2005/8/layout/hProcess11"/>
    <dgm:cxn modelId="{C366DDE0-9F7B-4486-8374-71D37B22278C}" srcId="{3E143644-88E3-4AB4-A83C-C0CEF502CD27}" destId="{53EBBCA8-2034-4347-86E9-8ED6CD160856}" srcOrd="0" destOrd="0" parTransId="{F5F5C0EB-3F6F-4AC0-A73C-F24E8468C413}" sibTransId="{0AA7CD24-C4C5-4217-8BA9-FA73A9104D96}"/>
    <dgm:cxn modelId="{2EAB2EE6-4C36-4C2B-B256-EE52383BCC43}" srcId="{3E143644-88E3-4AB4-A83C-C0CEF502CD27}" destId="{8F91C133-5F30-4601-A34F-D2EF74617096}" srcOrd="2" destOrd="0" parTransId="{3FC607F8-CC25-45FB-A8CE-B3DAA59E805B}" sibTransId="{4208594D-E9DA-46E0-8C72-8A2570D68609}"/>
    <dgm:cxn modelId="{E2C652EA-E814-4032-9C23-1D5851237E6A}" type="presOf" srcId="{81B07897-330E-4DE6-9021-58FE971C65E0}" destId="{383137F2-F000-484A-9282-3D9A7DCAC803}" srcOrd="0" destOrd="0" presId="urn:microsoft.com/office/officeart/2005/8/layout/hProcess11"/>
    <dgm:cxn modelId="{849F17EF-BB52-421B-9C69-C7A328B5FDBE}" type="presOf" srcId="{53EBBCA8-2034-4347-86E9-8ED6CD160856}" destId="{9C805FA0-F06D-4EA6-88B1-879396962FD1}" srcOrd="0" destOrd="0" presId="urn:microsoft.com/office/officeart/2005/8/layout/hProcess11"/>
    <dgm:cxn modelId="{D5751EF8-4593-46AB-B9D0-2275EF71E0CF}" srcId="{3E143644-88E3-4AB4-A83C-C0CEF502CD27}" destId="{931FA33E-2739-47BC-AF5C-862208CA1A1B}" srcOrd="3" destOrd="0" parTransId="{E19CCE2C-B068-44EA-8AB5-43EED86B2AF5}" sibTransId="{B27542E9-DA3C-4265-AC75-D2CC513DB746}"/>
    <dgm:cxn modelId="{CB03A197-11F1-4500-93B7-653A447C1B1E}" type="presParOf" srcId="{0DEF907D-B773-4093-AE1C-B46E9B11ADCE}" destId="{59E6E3C8-361C-4A9D-84AB-1344078CEB47}" srcOrd="0" destOrd="0" presId="urn:microsoft.com/office/officeart/2005/8/layout/hProcess11"/>
    <dgm:cxn modelId="{E7E9CDB3-2B07-41EE-866F-E700007D4283}" type="presParOf" srcId="{0DEF907D-B773-4093-AE1C-B46E9B11ADCE}" destId="{0AECE155-6583-4778-BADF-1AEEBEDCD5BA}" srcOrd="1" destOrd="0" presId="urn:microsoft.com/office/officeart/2005/8/layout/hProcess11"/>
    <dgm:cxn modelId="{05BB747F-6B94-4E3B-AA64-1307FC8582CC}" type="presParOf" srcId="{0AECE155-6583-4778-BADF-1AEEBEDCD5BA}" destId="{7966CAF2-6A96-4AB2-8F4E-6C4B80100779}" srcOrd="0" destOrd="0" presId="urn:microsoft.com/office/officeart/2005/8/layout/hProcess11"/>
    <dgm:cxn modelId="{04AD4F3E-743D-4D53-BB34-D8C614AF2FDA}" type="presParOf" srcId="{7966CAF2-6A96-4AB2-8F4E-6C4B80100779}" destId="{9C805FA0-F06D-4EA6-88B1-879396962FD1}" srcOrd="0" destOrd="0" presId="urn:microsoft.com/office/officeart/2005/8/layout/hProcess11"/>
    <dgm:cxn modelId="{33E90312-F3F3-4B46-A030-7F31DB853D3C}" type="presParOf" srcId="{7966CAF2-6A96-4AB2-8F4E-6C4B80100779}" destId="{A085C989-ECFD-4454-A719-3E6E73ADB5D8}" srcOrd="1" destOrd="0" presId="urn:microsoft.com/office/officeart/2005/8/layout/hProcess11"/>
    <dgm:cxn modelId="{D8CC1AD3-0BEC-43C9-8C13-D2503F8594A2}" type="presParOf" srcId="{7966CAF2-6A96-4AB2-8F4E-6C4B80100779}" destId="{77A08AF1-FC28-47A3-976B-2B1EC2575259}" srcOrd="2" destOrd="0" presId="urn:microsoft.com/office/officeart/2005/8/layout/hProcess11"/>
    <dgm:cxn modelId="{2E3C0555-79B6-41A0-B72B-085068744AE3}" type="presParOf" srcId="{0AECE155-6583-4778-BADF-1AEEBEDCD5BA}" destId="{C7B1949B-3739-4281-ABF7-5B665E8CFB5B}" srcOrd="1" destOrd="0" presId="urn:microsoft.com/office/officeart/2005/8/layout/hProcess11"/>
    <dgm:cxn modelId="{C2DE30BC-BC18-4636-BCEB-A3166D32EA1F}" type="presParOf" srcId="{0AECE155-6583-4778-BADF-1AEEBEDCD5BA}" destId="{CD07454F-F8EB-445A-9C07-F94F140BA0E3}" srcOrd="2" destOrd="0" presId="urn:microsoft.com/office/officeart/2005/8/layout/hProcess11"/>
    <dgm:cxn modelId="{1F7A90AF-2CC1-4C49-8B59-A8AD778CEA64}" type="presParOf" srcId="{CD07454F-F8EB-445A-9C07-F94F140BA0E3}" destId="{383137F2-F000-484A-9282-3D9A7DCAC803}" srcOrd="0" destOrd="0" presId="urn:microsoft.com/office/officeart/2005/8/layout/hProcess11"/>
    <dgm:cxn modelId="{5BC11E92-9F8D-4427-A7CF-F222E086F68A}" type="presParOf" srcId="{CD07454F-F8EB-445A-9C07-F94F140BA0E3}" destId="{8DE38F55-B456-4A51-95C5-0FCC1CC7744C}" srcOrd="1" destOrd="0" presId="urn:microsoft.com/office/officeart/2005/8/layout/hProcess11"/>
    <dgm:cxn modelId="{CD837740-125D-482E-976E-D996A9907E6E}" type="presParOf" srcId="{CD07454F-F8EB-445A-9C07-F94F140BA0E3}" destId="{04B9B588-44B0-46CC-A238-BDA3FCEC44D9}" srcOrd="2" destOrd="0" presId="urn:microsoft.com/office/officeart/2005/8/layout/hProcess11"/>
    <dgm:cxn modelId="{A95A2DD8-1B00-41F6-9E25-D940513C2035}" type="presParOf" srcId="{0AECE155-6583-4778-BADF-1AEEBEDCD5BA}" destId="{97CE0FBA-DCE5-4784-8C63-D85F4C2C7DD2}" srcOrd="3" destOrd="0" presId="urn:microsoft.com/office/officeart/2005/8/layout/hProcess11"/>
    <dgm:cxn modelId="{07CE14CB-82C1-40B0-BD79-3FA040E5E8F6}" type="presParOf" srcId="{0AECE155-6583-4778-BADF-1AEEBEDCD5BA}" destId="{9C14058A-1833-4021-AE17-8EE5AE953C96}" srcOrd="4" destOrd="0" presId="urn:microsoft.com/office/officeart/2005/8/layout/hProcess11"/>
    <dgm:cxn modelId="{6735FCB1-BC34-40BA-84B0-F92ED882307E}" type="presParOf" srcId="{9C14058A-1833-4021-AE17-8EE5AE953C96}" destId="{A05E27C2-CD1F-4BFB-802A-93F1FD1A72E0}" srcOrd="0" destOrd="0" presId="urn:microsoft.com/office/officeart/2005/8/layout/hProcess11"/>
    <dgm:cxn modelId="{C596F4A2-457B-4AD1-8333-E03A26679160}" type="presParOf" srcId="{9C14058A-1833-4021-AE17-8EE5AE953C96}" destId="{114CC49F-ECEA-4C10-B38A-0C9DA2D46E87}" srcOrd="1" destOrd="0" presId="urn:microsoft.com/office/officeart/2005/8/layout/hProcess11"/>
    <dgm:cxn modelId="{B62BEA40-0B1E-4573-B9E9-3AE8A6899AA9}" type="presParOf" srcId="{9C14058A-1833-4021-AE17-8EE5AE953C96}" destId="{E734E943-B5D2-45F5-9536-F7BC198F6A41}" srcOrd="2" destOrd="0" presId="urn:microsoft.com/office/officeart/2005/8/layout/hProcess11"/>
    <dgm:cxn modelId="{D532F4ED-BFAD-4623-BFC3-05F839B3C509}" type="presParOf" srcId="{0AECE155-6583-4778-BADF-1AEEBEDCD5BA}" destId="{1B2B192C-43F9-4811-B276-5F08701B8B46}" srcOrd="5" destOrd="0" presId="urn:microsoft.com/office/officeart/2005/8/layout/hProcess11"/>
    <dgm:cxn modelId="{0EBE1506-F0F5-4E77-AA21-93AA7B62369F}" type="presParOf" srcId="{0AECE155-6583-4778-BADF-1AEEBEDCD5BA}" destId="{248D1F9C-80C9-4BCE-87CE-D21BF7B1B5BF}" srcOrd="6" destOrd="0" presId="urn:microsoft.com/office/officeart/2005/8/layout/hProcess11"/>
    <dgm:cxn modelId="{24F1B17E-3A46-473E-9D78-D566FDC9B73D}" type="presParOf" srcId="{248D1F9C-80C9-4BCE-87CE-D21BF7B1B5BF}" destId="{C07ED5C0-F0A5-46ED-A300-87EC91D2E4E4}" srcOrd="0" destOrd="0" presId="urn:microsoft.com/office/officeart/2005/8/layout/hProcess11"/>
    <dgm:cxn modelId="{5B6F1C50-27F5-4C46-85AB-2BA730CB8A89}" type="presParOf" srcId="{248D1F9C-80C9-4BCE-87CE-D21BF7B1B5BF}" destId="{242DBFC5-C4CB-4733-8450-388503500F9F}" srcOrd="1" destOrd="0" presId="urn:microsoft.com/office/officeart/2005/8/layout/hProcess11"/>
    <dgm:cxn modelId="{C62BF533-B88B-4FD3-9F38-683EBFCC391B}" type="presParOf" srcId="{248D1F9C-80C9-4BCE-87CE-D21BF7B1B5BF}" destId="{CBCE97C9-92E3-49CB-A785-DC1C03C05063}"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143644-88E3-4AB4-A83C-C0CEF502CD27}" type="doc">
      <dgm:prSet loTypeId="urn:microsoft.com/office/officeart/2005/8/layout/chevronAccent+Icon" loCatId="process" qsTypeId="urn:microsoft.com/office/officeart/2005/8/quickstyle/simple1" qsCatId="simple" csTypeId="urn:microsoft.com/office/officeart/2005/8/colors/colorful1" csCatId="colorful" phldr="1"/>
      <dgm:spPr/>
    </dgm:pt>
    <dgm:pt modelId="{53EBBCA8-2034-4347-86E9-8ED6CD160856}">
      <dgm:prSet phldrT="[Text]" custT="1"/>
      <dgm:spPr/>
      <dgm:t>
        <a:bodyPr/>
        <a:lstStyle/>
        <a:p>
          <a:r>
            <a:rPr lang="en-US" sz="2000" dirty="0" err="1">
              <a:latin typeface="Calibri" panose="020F0502020204030204" pitchFamily="34" charset="0"/>
              <a:ea typeface="Calibri" panose="020F0502020204030204" pitchFamily="34" charset="0"/>
              <a:cs typeface="Calibri" panose="020F0502020204030204" pitchFamily="34" charset="0"/>
            </a:rPr>
            <a:t>Menentukan</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populasi</a:t>
          </a:r>
          <a:endParaRPr lang="en-ID" sz="2000" dirty="0">
            <a:latin typeface="Calibri" panose="020F0502020204030204" pitchFamily="34" charset="0"/>
            <a:ea typeface="Calibri" panose="020F0502020204030204" pitchFamily="34" charset="0"/>
            <a:cs typeface="Calibri" panose="020F0502020204030204" pitchFamily="34" charset="0"/>
          </a:endParaRPr>
        </a:p>
      </dgm:t>
    </dgm:pt>
    <dgm:pt modelId="{F5F5C0EB-3F6F-4AC0-A73C-F24E8468C413}" type="parTrans" cxnId="{C366DDE0-9F7B-4486-8374-71D37B22278C}">
      <dgm:prSet/>
      <dgm:spPr/>
      <dgm:t>
        <a:bodyPr/>
        <a:lstStyle/>
        <a:p>
          <a:endParaRPr lang="en-ID"/>
        </a:p>
      </dgm:t>
    </dgm:pt>
    <dgm:pt modelId="{0AA7CD24-C4C5-4217-8BA9-FA73A9104D96}" type="sibTrans" cxnId="{C366DDE0-9F7B-4486-8374-71D37B22278C}">
      <dgm:prSet/>
      <dgm:spPr/>
      <dgm:t>
        <a:bodyPr/>
        <a:lstStyle/>
        <a:p>
          <a:endParaRPr lang="en-ID"/>
        </a:p>
      </dgm:t>
    </dgm:pt>
    <dgm:pt modelId="{81B07897-330E-4DE6-9021-58FE971C65E0}">
      <dgm:prSet phldrT="[Text]" custT="1"/>
      <dgm:spPr/>
      <dgm:t>
        <a:bodyPr/>
        <a:lstStyle/>
        <a:p>
          <a:r>
            <a:rPr lang="en-US" sz="2000" dirty="0" err="1">
              <a:latin typeface="Calibri" panose="020F0502020204030204" pitchFamily="34" charset="0"/>
              <a:ea typeface="Calibri" panose="020F0502020204030204" pitchFamily="34" charset="0"/>
              <a:cs typeface="Calibri" panose="020F0502020204030204" pitchFamily="34" charset="0"/>
            </a:rPr>
            <a:t>Mencari</a:t>
          </a:r>
          <a:r>
            <a:rPr lang="en-US" sz="2000" dirty="0">
              <a:latin typeface="Calibri" panose="020F0502020204030204" pitchFamily="34" charset="0"/>
              <a:ea typeface="Calibri" panose="020F0502020204030204" pitchFamily="34" charset="0"/>
              <a:cs typeface="Calibri" panose="020F0502020204030204" pitchFamily="34" charset="0"/>
            </a:rPr>
            <a:t> data </a:t>
          </a:r>
          <a:r>
            <a:rPr lang="en-US" sz="2000" dirty="0" err="1">
              <a:latin typeface="Calibri" panose="020F0502020204030204" pitchFamily="34" charset="0"/>
              <a:ea typeface="Calibri" panose="020F0502020204030204" pitchFamily="34" charset="0"/>
              <a:cs typeface="Calibri" panose="020F0502020204030204" pitchFamily="34" charset="0"/>
            </a:rPr>
            <a:t>akurat</a:t>
          </a:r>
          <a:r>
            <a:rPr lang="en-US" sz="2000" dirty="0">
              <a:latin typeface="Calibri" panose="020F0502020204030204" pitchFamily="34" charset="0"/>
              <a:ea typeface="Calibri" panose="020F0502020204030204" pitchFamily="34" charset="0"/>
              <a:cs typeface="Calibri" panose="020F0502020204030204" pitchFamily="34" charset="0"/>
            </a:rPr>
            <a:t> unit </a:t>
          </a:r>
          <a:r>
            <a:rPr lang="en-US" sz="2000" dirty="0" err="1">
              <a:latin typeface="Calibri" panose="020F0502020204030204" pitchFamily="34" charset="0"/>
              <a:ea typeface="Calibri" panose="020F0502020204030204" pitchFamily="34" charset="0"/>
              <a:cs typeface="Calibri" panose="020F0502020204030204" pitchFamily="34" charset="0"/>
            </a:rPr>
            <a:t>populasi</a:t>
          </a:r>
          <a:endParaRPr lang="en-ID" sz="2000" dirty="0">
            <a:latin typeface="Calibri" panose="020F0502020204030204" pitchFamily="34" charset="0"/>
            <a:ea typeface="Calibri" panose="020F0502020204030204" pitchFamily="34" charset="0"/>
            <a:cs typeface="Calibri" panose="020F0502020204030204" pitchFamily="34" charset="0"/>
          </a:endParaRPr>
        </a:p>
      </dgm:t>
    </dgm:pt>
    <dgm:pt modelId="{954B0D2E-456A-473D-99A3-B7468693B91B}" type="parTrans" cxnId="{EEE0E7B8-5814-4EB0-B052-D738017BF8A6}">
      <dgm:prSet/>
      <dgm:spPr/>
      <dgm:t>
        <a:bodyPr/>
        <a:lstStyle/>
        <a:p>
          <a:endParaRPr lang="en-ID"/>
        </a:p>
      </dgm:t>
    </dgm:pt>
    <dgm:pt modelId="{81808745-C37D-4BCA-A3FB-5E5163713B31}" type="sibTrans" cxnId="{EEE0E7B8-5814-4EB0-B052-D738017BF8A6}">
      <dgm:prSet/>
      <dgm:spPr/>
      <dgm:t>
        <a:bodyPr/>
        <a:lstStyle/>
        <a:p>
          <a:endParaRPr lang="en-ID"/>
        </a:p>
      </dgm:t>
    </dgm:pt>
    <dgm:pt modelId="{8F91C133-5F30-4601-A34F-D2EF74617096}">
      <dgm:prSet phldrT="[Text]" custT="1"/>
      <dgm:spPr/>
      <dgm:t>
        <a:bodyPr/>
        <a:lstStyle/>
        <a:p>
          <a:r>
            <a:rPr lang="en-US" sz="2000" dirty="0" err="1">
              <a:latin typeface="Calibri" panose="020F0502020204030204" pitchFamily="34" charset="0"/>
              <a:ea typeface="Calibri" panose="020F0502020204030204" pitchFamily="34" charset="0"/>
              <a:cs typeface="Calibri" panose="020F0502020204030204" pitchFamily="34" charset="0"/>
            </a:rPr>
            <a:t>Memilih</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i="1" dirty="0">
              <a:latin typeface="Calibri" panose="020F0502020204030204" pitchFamily="34" charset="0"/>
              <a:ea typeface="Calibri" panose="020F0502020204030204" pitchFamily="34" charset="0"/>
              <a:cs typeface="Calibri" panose="020F0502020204030204" pitchFamily="34" charset="0"/>
            </a:rPr>
            <a:t>sample</a:t>
          </a:r>
          <a:r>
            <a:rPr lang="en-US" sz="2000" dirty="0">
              <a:latin typeface="Calibri" panose="020F0502020204030204" pitchFamily="34" charset="0"/>
              <a:ea typeface="Calibri" panose="020F0502020204030204" pitchFamily="34" charset="0"/>
              <a:cs typeface="Calibri" panose="020F0502020204030204" pitchFamily="34" charset="0"/>
            </a:rPr>
            <a:t> yang </a:t>
          </a:r>
          <a:r>
            <a:rPr lang="en-US" sz="2000" dirty="0" err="1">
              <a:latin typeface="Calibri" panose="020F0502020204030204" pitchFamily="34" charset="0"/>
              <a:ea typeface="Calibri" panose="020F0502020204030204" pitchFamily="34" charset="0"/>
              <a:cs typeface="Calibri" panose="020F0502020204030204" pitchFamily="34" charset="0"/>
            </a:rPr>
            <a:t>representatif</a:t>
          </a:r>
          <a:endParaRPr lang="en-ID" sz="2000" dirty="0">
            <a:latin typeface="Calibri" panose="020F0502020204030204" pitchFamily="34" charset="0"/>
            <a:ea typeface="Calibri" panose="020F0502020204030204" pitchFamily="34" charset="0"/>
            <a:cs typeface="Calibri" panose="020F0502020204030204" pitchFamily="34" charset="0"/>
          </a:endParaRPr>
        </a:p>
      </dgm:t>
    </dgm:pt>
    <dgm:pt modelId="{3FC607F8-CC25-45FB-A8CE-B3DAA59E805B}" type="parTrans" cxnId="{2EAB2EE6-4C36-4C2B-B256-EE52383BCC43}">
      <dgm:prSet/>
      <dgm:spPr/>
      <dgm:t>
        <a:bodyPr/>
        <a:lstStyle/>
        <a:p>
          <a:endParaRPr lang="en-ID"/>
        </a:p>
      </dgm:t>
    </dgm:pt>
    <dgm:pt modelId="{4208594D-E9DA-46E0-8C72-8A2570D68609}" type="sibTrans" cxnId="{2EAB2EE6-4C36-4C2B-B256-EE52383BCC43}">
      <dgm:prSet/>
      <dgm:spPr/>
      <dgm:t>
        <a:bodyPr/>
        <a:lstStyle/>
        <a:p>
          <a:endParaRPr lang="en-ID"/>
        </a:p>
      </dgm:t>
    </dgm:pt>
    <dgm:pt modelId="{931FA33E-2739-47BC-AF5C-862208CA1A1B}">
      <dgm:prSet phldrT="[Text]" custT="1"/>
      <dgm:spPr/>
      <dgm:t>
        <a:bodyPr/>
        <a:lstStyle/>
        <a:p>
          <a:r>
            <a:rPr lang="en-US" sz="2000" dirty="0" err="1">
              <a:latin typeface="Calibri" panose="020F0502020204030204" pitchFamily="34" charset="0"/>
              <a:ea typeface="Calibri" panose="020F0502020204030204" pitchFamily="34" charset="0"/>
              <a:cs typeface="Calibri" panose="020F0502020204030204" pitchFamily="34" charset="0"/>
            </a:rPr>
            <a:t>Menentukan</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jumlah</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i="1" dirty="0">
              <a:latin typeface="Calibri" panose="020F0502020204030204" pitchFamily="34" charset="0"/>
              <a:ea typeface="Calibri" panose="020F0502020204030204" pitchFamily="34" charset="0"/>
              <a:cs typeface="Calibri" panose="020F0502020204030204" pitchFamily="34" charset="0"/>
            </a:rPr>
            <a:t>sample</a:t>
          </a:r>
          <a:r>
            <a:rPr lang="en-US" sz="2000" dirty="0">
              <a:latin typeface="Calibri" panose="020F0502020204030204" pitchFamily="34" charset="0"/>
              <a:ea typeface="Calibri" panose="020F0502020204030204" pitchFamily="34" charset="0"/>
              <a:cs typeface="Calibri" panose="020F0502020204030204" pitchFamily="34" charset="0"/>
            </a:rPr>
            <a:t> yang </a:t>
          </a:r>
          <a:r>
            <a:rPr lang="en-US" sz="2000" dirty="0" err="1">
              <a:latin typeface="Calibri" panose="020F0502020204030204" pitchFamily="34" charset="0"/>
              <a:ea typeface="Calibri" panose="020F0502020204030204" pitchFamily="34" charset="0"/>
              <a:cs typeface="Calibri" panose="020F0502020204030204" pitchFamily="34" charset="0"/>
            </a:rPr>
            <a:t>memadai</a:t>
          </a:r>
          <a:endParaRPr lang="en-ID" sz="2000" dirty="0">
            <a:latin typeface="Calibri" panose="020F0502020204030204" pitchFamily="34" charset="0"/>
            <a:ea typeface="Calibri" panose="020F0502020204030204" pitchFamily="34" charset="0"/>
            <a:cs typeface="Calibri" panose="020F0502020204030204" pitchFamily="34" charset="0"/>
          </a:endParaRPr>
        </a:p>
      </dgm:t>
    </dgm:pt>
    <dgm:pt modelId="{E19CCE2C-B068-44EA-8AB5-43EED86B2AF5}" type="parTrans" cxnId="{D5751EF8-4593-46AB-B9D0-2275EF71E0CF}">
      <dgm:prSet/>
      <dgm:spPr/>
      <dgm:t>
        <a:bodyPr/>
        <a:lstStyle/>
        <a:p>
          <a:endParaRPr lang="en-ID"/>
        </a:p>
      </dgm:t>
    </dgm:pt>
    <dgm:pt modelId="{B27542E9-DA3C-4265-AC75-D2CC513DB746}" type="sibTrans" cxnId="{D5751EF8-4593-46AB-B9D0-2275EF71E0CF}">
      <dgm:prSet/>
      <dgm:spPr/>
      <dgm:t>
        <a:bodyPr/>
        <a:lstStyle/>
        <a:p>
          <a:endParaRPr lang="en-ID"/>
        </a:p>
      </dgm:t>
    </dgm:pt>
    <dgm:pt modelId="{9F132CAE-EB34-45FC-B437-A06F192861FF}" type="pres">
      <dgm:prSet presAssocID="{3E143644-88E3-4AB4-A83C-C0CEF502CD27}" presName="Name0" presStyleCnt="0">
        <dgm:presLayoutVars>
          <dgm:dir/>
          <dgm:resizeHandles val="exact"/>
        </dgm:presLayoutVars>
      </dgm:prSet>
      <dgm:spPr/>
    </dgm:pt>
    <dgm:pt modelId="{2345D45B-FBCF-4BF9-A548-712793F56D35}" type="pres">
      <dgm:prSet presAssocID="{53EBBCA8-2034-4347-86E9-8ED6CD160856}" presName="composite" presStyleCnt="0"/>
      <dgm:spPr/>
    </dgm:pt>
    <dgm:pt modelId="{0D4D9800-3890-40BC-A789-C0357052C37C}" type="pres">
      <dgm:prSet presAssocID="{53EBBCA8-2034-4347-86E9-8ED6CD160856}" presName="bgChev" presStyleLbl="node1" presStyleIdx="0" presStyleCnt="4"/>
      <dgm:spPr/>
    </dgm:pt>
    <dgm:pt modelId="{FF754E48-B547-4945-8F79-185B87D40E09}" type="pres">
      <dgm:prSet presAssocID="{53EBBCA8-2034-4347-86E9-8ED6CD160856}" presName="txNode" presStyleLbl="fgAcc1" presStyleIdx="0" presStyleCnt="4">
        <dgm:presLayoutVars>
          <dgm:bulletEnabled val="1"/>
        </dgm:presLayoutVars>
      </dgm:prSet>
      <dgm:spPr/>
    </dgm:pt>
    <dgm:pt modelId="{BC6822DD-AAC2-415C-85FB-16DC66F11425}" type="pres">
      <dgm:prSet presAssocID="{0AA7CD24-C4C5-4217-8BA9-FA73A9104D96}" presName="compositeSpace" presStyleCnt="0"/>
      <dgm:spPr/>
    </dgm:pt>
    <dgm:pt modelId="{9224D115-969C-4245-AAA6-827049566EE2}" type="pres">
      <dgm:prSet presAssocID="{81B07897-330E-4DE6-9021-58FE971C65E0}" presName="composite" presStyleCnt="0"/>
      <dgm:spPr/>
    </dgm:pt>
    <dgm:pt modelId="{FB65619B-FE26-478F-8D1A-BB38A2BD3166}" type="pres">
      <dgm:prSet presAssocID="{81B07897-330E-4DE6-9021-58FE971C65E0}" presName="bgChev" presStyleLbl="node1" presStyleIdx="1" presStyleCnt="4"/>
      <dgm:spPr/>
    </dgm:pt>
    <dgm:pt modelId="{8C7622EE-481E-473C-901E-AE09869A4D4A}" type="pres">
      <dgm:prSet presAssocID="{81B07897-330E-4DE6-9021-58FE971C65E0}" presName="txNode" presStyleLbl="fgAcc1" presStyleIdx="1" presStyleCnt="4">
        <dgm:presLayoutVars>
          <dgm:bulletEnabled val="1"/>
        </dgm:presLayoutVars>
      </dgm:prSet>
      <dgm:spPr/>
    </dgm:pt>
    <dgm:pt modelId="{4FD77773-390E-467A-A742-4E20B3014A6D}" type="pres">
      <dgm:prSet presAssocID="{81808745-C37D-4BCA-A3FB-5E5163713B31}" presName="compositeSpace" presStyleCnt="0"/>
      <dgm:spPr/>
    </dgm:pt>
    <dgm:pt modelId="{766EA7F5-9824-4AF5-B87E-9A4958376B90}" type="pres">
      <dgm:prSet presAssocID="{8F91C133-5F30-4601-A34F-D2EF74617096}" presName="composite" presStyleCnt="0"/>
      <dgm:spPr/>
    </dgm:pt>
    <dgm:pt modelId="{19A9D528-D48D-42E3-A869-E7146F390C2D}" type="pres">
      <dgm:prSet presAssocID="{8F91C133-5F30-4601-A34F-D2EF74617096}" presName="bgChev" presStyleLbl="node1" presStyleIdx="2" presStyleCnt="4"/>
      <dgm:spPr/>
    </dgm:pt>
    <dgm:pt modelId="{BB5C6F2B-4EA1-4EB2-96F7-B8B9D9FB57A1}" type="pres">
      <dgm:prSet presAssocID="{8F91C133-5F30-4601-A34F-D2EF74617096}" presName="txNode" presStyleLbl="fgAcc1" presStyleIdx="2" presStyleCnt="4">
        <dgm:presLayoutVars>
          <dgm:bulletEnabled val="1"/>
        </dgm:presLayoutVars>
      </dgm:prSet>
      <dgm:spPr/>
    </dgm:pt>
    <dgm:pt modelId="{81C2B3BD-8853-4380-9BD3-DD5EF5E529F6}" type="pres">
      <dgm:prSet presAssocID="{4208594D-E9DA-46E0-8C72-8A2570D68609}" presName="compositeSpace" presStyleCnt="0"/>
      <dgm:spPr/>
    </dgm:pt>
    <dgm:pt modelId="{2E8AF25F-595C-490C-96EF-5AA9000B6B70}" type="pres">
      <dgm:prSet presAssocID="{931FA33E-2739-47BC-AF5C-862208CA1A1B}" presName="composite" presStyleCnt="0"/>
      <dgm:spPr/>
    </dgm:pt>
    <dgm:pt modelId="{2B7DFB7E-93D8-4937-8C5E-6E3FEF9E03ED}" type="pres">
      <dgm:prSet presAssocID="{931FA33E-2739-47BC-AF5C-862208CA1A1B}" presName="bgChev" presStyleLbl="node1" presStyleIdx="3" presStyleCnt="4"/>
      <dgm:spPr/>
    </dgm:pt>
    <dgm:pt modelId="{7C7E6000-3969-4FBC-9DDE-674DB6D327BB}" type="pres">
      <dgm:prSet presAssocID="{931FA33E-2739-47BC-AF5C-862208CA1A1B}" presName="txNode" presStyleLbl="fgAcc1" presStyleIdx="3" presStyleCnt="4">
        <dgm:presLayoutVars>
          <dgm:bulletEnabled val="1"/>
        </dgm:presLayoutVars>
      </dgm:prSet>
      <dgm:spPr/>
    </dgm:pt>
  </dgm:ptLst>
  <dgm:cxnLst>
    <dgm:cxn modelId="{65DD2C19-4D83-4AD3-81BB-BFB37683FFCE}" type="presOf" srcId="{81B07897-330E-4DE6-9021-58FE971C65E0}" destId="{8C7622EE-481E-473C-901E-AE09869A4D4A}" srcOrd="0" destOrd="0" presId="urn:microsoft.com/office/officeart/2005/8/layout/chevronAccent+Icon"/>
    <dgm:cxn modelId="{F2F7FF23-4CBB-4AC9-886F-D44F87C845F6}" type="presOf" srcId="{8F91C133-5F30-4601-A34F-D2EF74617096}" destId="{BB5C6F2B-4EA1-4EB2-96F7-B8B9D9FB57A1}" srcOrd="0" destOrd="0" presId="urn:microsoft.com/office/officeart/2005/8/layout/chevronAccent+Icon"/>
    <dgm:cxn modelId="{5E961D30-90F0-484F-9044-93A4EB128E99}" type="presOf" srcId="{931FA33E-2739-47BC-AF5C-862208CA1A1B}" destId="{7C7E6000-3969-4FBC-9DDE-674DB6D327BB}" srcOrd="0" destOrd="0" presId="urn:microsoft.com/office/officeart/2005/8/layout/chevronAccent+Icon"/>
    <dgm:cxn modelId="{829CF982-9E4A-4BBD-9AA9-423389653F2C}" type="presOf" srcId="{3E143644-88E3-4AB4-A83C-C0CEF502CD27}" destId="{9F132CAE-EB34-45FC-B437-A06F192861FF}" srcOrd="0" destOrd="0" presId="urn:microsoft.com/office/officeart/2005/8/layout/chevronAccent+Icon"/>
    <dgm:cxn modelId="{EEE0E7B8-5814-4EB0-B052-D738017BF8A6}" srcId="{3E143644-88E3-4AB4-A83C-C0CEF502CD27}" destId="{81B07897-330E-4DE6-9021-58FE971C65E0}" srcOrd="1" destOrd="0" parTransId="{954B0D2E-456A-473D-99A3-B7468693B91B}" sibTransId="{81808745-C37D-4BCA-A3FB-5E5163713B31}"/>
    <dgm:cxn modelId="{DD42D7E0-DA79-403E-AA68-E73214EBC314}" type="presOf" srcId="{53EBBCA8-2034-4347-86E9-8ED6CD160856}" destId="{FF754E48-B547-4945-8F79-185B87D40E09}" srcOrd="0" destOrd="0" presId="urn:microsoft.com/office/officeart/2005/8/layout/chevronAccent+Icon"/>
    <dgm:cxn modelId="{C366DDE0-9F7B-4486-8374-71D37B22278C}" srcId="{3E143644-88E3-4AB4-A83C-C0CEF502CD27}" destId="{53EBBCA8-2034-4347-86E9-8ED6CD160856}" srcOrd="0" destOrd="0" parTransId="{F5F5C0EB-3F6F-4AC0-A73C-F24E8468C413}" sibTransId="{0AA7CD24-C4C5-4217-8BA9-FA73A9104D96}"/>
    <dgm:cxn modelId="{2EAB2EE6-4C36-4C2B-B256-EE52383BCC43}" srcId="{3E143644-88E3-4AB4-A83C-C0CEF502CD27}" destId="{8F91C133-5F30-4601-A34F-D2EF74617096}" srcOrd="2" destOrd="0" parTransId="{3FC607F8-CC25-45FB-A8CE-B3DAA59E805B}" sibTransId="{4208594D-E9DA-46E0-8C72-8A2570D68609}"/>
    <dgm:cxn modelId="{D5751EF8-4593-46AB-B9D0-2275EF71E0CF}" srcId="{3E143644-88E3-4AB4-A83C-C0CEF502CD27}" destId="{931FA33E-2739-47BC-AF5C-862208CA1A1B}" srcOrd="3" destOrd="0" parTransId="{E19CCE2C-B068-44EA-8AB5-43EED86B2AF5}" sibTransId="{B27542E9-DA3C-4265-AC75-D2CC513DB746}"/>
    <dgm:cxn modelId="{FB5A2027-3DD3-494F-9229-AEAA02F3D51F}" type="presParOf" srcId="{9F132CAE-EB34-45FC-B437-A06F192861FF}" destId="{2345D45B-FBCF-4BF9-A548-712793F56D35}" srcOrd="0" destOrd="0" presId="urn:microsoft.com/office/officeart/2005/8/layout/chevronAccent+Icon"/>
    <dgm:cxn modelId="{CB67CF63-54DA-4DDF-9DE9-9AC0BE517234}" type="presParOf" srcId="{2345D45B-FBCF-4BF9-A548-712793F56D35}" destId="{0D4D9800-3890-40BC-A789-C0357052C37C}" srcOrd="0" destOrd="0" presId="urn:microsoft.com/office/officeart/2005/8/layout/chevronAccent+Icon"/>
    <dgm:cxn modelId="{D98689B5-5EEC-4404-A6ED-08B5270B43A4}" type="presParOf" srcId="{2345D45B-FBCF-4BF9-A548-712793F56D35}" destId="{FF754E48-B547-4945-8F79-185B87D40E09}" srcOrd="1" destOrd="0" presId="urn:microsoft.com/office/officeart/2005/8/layout/chevronAccent+Icon"/>
    <dgm:cxn modelId="{15C4C144-2A0B-4594-B042-3DD0E5C60692}" type="presParOf" srcId="{9F132CAE-EB34-45FC-B437-A06F192861FF}" destId="{BC6822DD-AAC2-415C-85FB-16DC66F11425}" srcOrd="1" destOrd="0" presId="urn:microsoft.com/office/officeart/2005/8/layout/chevronAccent+Icon"/>
    <dgm:cxn modelId="{6977CC7D-7200-4BDA-B42C-FF7E2B777DAB}" type="presParOf" srcId="{9F132CAE-EB34-45FC-B437-A06F192861FF}" destId="{9224D115-969C-4245-AAA6-827049566EE2}" srcOrd="2" destOrd="0" presId="urn:microsoft.com/office/officeart/2005/8/layout/chevronAccent+Icon"/>
    <dgm:cxn modelId="{40E3A63A-2723-4DDD-91CA-DBD078C11639}" type="presParOf" srcId="{9224D115-969C-4245-AAA6-827049566EE2}" destId="{FB65619B-FE26-478F-8D1A-BB38A2BD3166}" srcOrd="0" destOrd="0" presId="urn:microsoft.com/office/officeart/2005/8/layout/chevronAccent+Icon"/>
    <dgm:cxn modelId="{F9992CBB-113A-4EDE-9E9D-2F3099424EFF}" type="presParOf" srcId="{9224D115-969C-4245-AAA6-827049566EE2}" destId="{8C7622EE-481E-473C-901E-AE09869A4D4A}" srcOrd="1" destOrd="0" presId="urn:microsoft.com/office/officeart/2005/8/layout/chevronAccent+Icon"/>
    <dgm:cxn modelId="{C7425F1B-7F84-4828-BD5D-077F47644E2C}" type="presParOf" srcId="{9F132CAE-EB34-45FC-B437-A06F192861FF}" destId="{4FD77773-390E-467A-A742-4E20B3014A6D}" srcOrd="3" destOrd="0" presId="urn:microsoft.com/office/officeart/2005/8/layout/chevronAccent+Icon"/>
    <dgm:cxn modelId="{E06745CA-DC53-40D1-8479-6FE8712A9690}" type="presParOf" srcId="{9F132CAE-EB34-45FC-B437-A06F192861FF}" destId="{766EA7F5-9824-4AF5-B87E-9A4958376B90}" srcOrd="4" destOrd="0" presId="urn:microsoft.com/office/officeart/2005/8/layout/chevronAccent+Icon"/>
    <dgm:cxn modelId="{B722D366-FF1A-4E48-9CA4-7CB6F8CA23A7}" type="presParOf" srcId="{766EA7F5-9824-4AF5-B87E-9A4958376B90}" destId="{19A9D528-D48D-42E3-A869-E7146F390C2D}" srcOrd="0" destOrd="0" presId="urn:microsoft.com/office/officeart/2005/8/layout/chevronAccent+Icon"/>
    <dgm:cxn modelId="{749340B3-A11E-4713-ABC7-7706875534C0}" type="presParOf" srcId="{766EA7F5-9824-4AF5-B87E-9A4958376B90}" destId="{BB5C6F2B-4EA1-4EB2-96F7-B8B9D9FB57A1}" srcOrd="1" destOrd="0" presId="urn:microsoft.com/office/officeart/2005/8/layout/chevronAccent+Icon"/>
    <dgm:cxn modelId="{CB9B05B7-AB48-46C3-AA00-CBF3C59B85B0}" type="presParOf" srcId="{9F132CAE-EB34-45FC-B437-A06F192861FF}" destId="{81C2B3BD-8853-4380-9BD3-DD5EF5E529F6}" srcOrd="5" destOrd="0" presId="urn:microsoft.com/office/officeart/2005/8/layout/chevronAccent+Icon"/>
    <dgm:cxn modelId="{6A721F7F-ABCC-48F6-8847-71F882E48555}" type="presParOf" srcId="{9F132CAE-EB34-45FC-B437-A06F192861FF}" destId="{2E8AF25F-595C-490C-96EF-5AA9000B6B70}" srcOrd="6" destOrd="0" presId="urn:microsoft.com/office/officeart/2005/8/layout/chevronAccent+Icon"/>
    <dgm:cxn modelId="{17A2B9A8-84E3-400C-8B3F-F30D18CBF3A0}" type="presParOf" srcId="{2E8AF25F-595C-490C-96EF-5AA9000B6B70}" destId="{2B7DFB7E-93D8-4937-8C5E-6E3FEF9E03ED}" srcOrd="0" destOrd="0" presId="urn:microsoft.com/office/officeart/2005/8/layout/chevronAccent+Icon"/>
    <dgm:cxn modelId="{CBDAE77B-C403-47A8-A044-C3BC0330F572}" type="presParOf" srcId="{2E8AF25F-595C-490C-96EF-5AA9000B6B70}" destId="{7C7E6000-3969-4FBC-9DDE-674DB6D327BB}"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6DE30C-C615-4F22-9DC1-175982001D63}"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en-ID"/>
        </a:p>
      </dgm:t>
    </dgm:pt>
    <dgm:pt modelId="{4EE4762B-A364-4DF5-96EE-B97E38B314F2}">
      <dgm:prSet phldrT="[Text]" custT="1"/>
      <dgm:spPr/>
      <dgm:t>
        <a:bodyPr/>
        <a:lstStyle/>
        <a:p>
          <a:r>
            <a:rPr lang="en-US" sz="3200" b="1" i="1" dirty="0">
              <a:latin typeface="Calibri" panose="020F0502020204030204" pitchFamily="34" charset="0"/>
              <a:ea typeface="Calibri" panose="020F0502020204030204" pitchFamily="34" charset="0"/>
              <a:cs typeface="Calibri" panose="020F0502020204030204" pitchFamily="34" charset="0"/>
            </a:rPr>
            <a:t>Random Sampling</a:t>
          </a:r>
          <a:endParaRPr lang="en-ID" sz="3200" b="1" i="1" dirty="0">
            <a:latin typeface="Calibri" panose="020F0502020204030204" pitchFamily="34" charset="0"/>
            <a:ea typeface="Calibri" panose="020F0502020204030204" pitchFamily="34" charset="0"/>
            <a:cs typeface="Calibri" panose="020F0502020204030204" pitchFamily="34" charset="0"/>
          </a:endParaRPr>
        </a:p>
      </dgm:t>
    </dgm:pt>
    <dgm:pt modelId="{03D47055-8353-4B0E-83B9-93F3913A682A}" type="parTrans" cxnId="{0C533212-A025-4048-AD44-F9256DE41157}">
      <dgm:prSet/>
      <dgm:spPr/>
      <dgm:t>
        <a:bodyPr/>
        <a:lstStyle/>
        <a:p>
          <a:endParaRPr lang="en-ID"/>
        </a:p>
      </dgm:t>
    </dgm:pt>
    <dgm:pt modelId="{51E5E275-73A1-4E20-A93A-557B9370E7D8}" type="sibTrans" cxnId="{0C533212-A025-4048-AD44-F9256DE41157}">
      <dgm:prSet/>
      <dgm:spPr/>
      <dgm:t>
        <a:bodyPr/>
        <a:lstStyle/>
        <a:p>
          <a:endParaRPr lang="en-ID"/>
        </a:p>
      </dgm:t>
    </dgm:pt>
    <dgm:pt modelId="{AD9FC7B0-A910-4A46-9BD6-4F9E6161AB61}">
      <dgm:prSet phldrT="[Text]" custT="1"/>
      <dgm:spPr/>
      <dgm:t>
        <a:bodyPr/>
        <a:lstStyle/>
        <a:p>
          <a:r>
            <a:rPr lang="en-US" sz="2400" i="1" dirty="0">
              <a:latin typeface="Calibri" panose="020F0502020204030204" pitchFamily="34" charset="0"/>
              <a:ea typeface="Calibri" panose="020F0502020204030204" pitchFamily="34" charset="0"/>
              <a:cs typeface="Calibri" panose="020F0502020204030204" pitchFamily="34" charset="0"/>
            </a:rPr>
            <a:t>Simple Random Sampling</a:t>
          </a:r>
          <a:endParaRPr lang="en-ID" sz="2400" i="1" dirty="0">
            <a:latin typeface="Calibri" panose="020F0502020204030204" pitchFamily="34" charset="0"/>
            <a:ea typeface="Calibri" panose="020F0502020204030204" pitchFamily="34" charset="0"/>
            <a:cs typeface="Calibri" panose="020F0502020204030204" pitchFamily="34" charset="0"/>
          </a:endParaRPr>
        </a:p>
      </dgm:t>
    </dgm:pt>
    <dgm:pt modelId="{24B490E5-A887-4023-B060-7D243A31D52B}" type="parTrans" cxnId="{65802F5C-1469-4006-B603-84828A56DE37}">
      <dgm:prSet/>
      <dgm:spPr/>
      <dgm:t>
        <a:bodyPr/>
        <a:lstStyle/>
        <a:p>
          <a:endParaRPr lang="en-ID"/>
        </a:p>
      </dgm:t>
    </dgm:pt>
    <dgm:pt modelId="{2D97B8B4-A65E-41F5-92AF-FBC618034727}" type="sibTrans" cxnId="{65802F5C-1469-4006-B603-84828A56DE37}">
      <dgm:prSet/>
      <dgm:spPr/>
      <dgm:t>
        <a:bodyPr/>
        <a:lstStyle/>
        <a:p>
          <a:endParaRPr lang="en-ID"/>
        </a:p>
      </dgm:t>
    </dgm:pt>
    <dgm:pt modelId="{55AAA1BB-4E45-4A73-A506-07A6040ECDC2}">
      <dgm:prSet phldrT="[Text]" custT="1"/>
      <dgm:spPr/>
      <dgm:t>
        <a:bodyPr/>
        <a:lstStyle/>
        <a:p>
          <a:r>
            <a:rPr lang="en-US" sz="2400" i="1" dirty="0">
              <a:latin typeface="Calibri" panose="020F0502020204030204" pitchFamily="34" charset="0"/>
              <a:ea typeface="Calibri" panose="020F0502020204030204" pitchFamily="34" charset="0"/>
              <a:cs typeface="Calibri" panose="020F0502020204030204" pitchFamily="34" charset="0"/>
            </a:rPr>
            <a:t>Systematic Random Sampling</a:t>
          </a:r>
          <a:endParaRPr lang="en-ID" sz="2400" i="1" dirty="0">
            <a:latin typeface="Calibri" panose="020F0502020204030204" pitchFamily="34" charset="0"/>
            <a:ea typeface="Calibri" panose="020F0502020204030204" pitchFamily="34" charset="0"/>
            <a:cs typeface="Calibri" panose="020F0502020204030204" pitchFamily="34" charset="0"/>
          </a:endParaRPr>
        </a:p>
      </dgm:t>
    </dgm:pt>
    <dgm:pt modelId="{330B21DE-92BD-4BD2-94FC-D0460EE90135}" type="parTrans" cxnId="{91975A60-805B-4CCD-A971-34486F44D40D}">
      <dgm:prSet/>
      <dgm:spPr/>
      <dgm:t>
        <a:bodyPr/>
        <a:lstStyle/>
        <a:p>
          <a:endParaRPr lang="en-ID"/>
        </a:p>
      </dgm:t>
    </dgm:pt>
    <dgm:pt modelId="{FC9AD57A-3E57-4A4B-8DF0-BA08AB031A83}" type="sibTrans" cxnId="{91975A60-805B-4CCD-A971-34486F44D40D}">
      <dgm:prSet/>
      <dgm:spPr/>
      <dgm:t>
        <a:bodyPr/>
        <a:lstStyle/>
        <a:p>
          <a:endParaRPr lang="en-ID"/>
        </a:p>
      </dgm:t>
    </dgm:pt>
    <dgm:pt modelId="{AEE89C2C-4273-459E-87E9-6DB760A0580B}">
      <dgm:prSet phldrT="[Text]"/>
      <dgm:spPr/>
      <dgm:t>
        <a:bodyPr/>
        <a:lstStyle/>
        <a:p>
          <a:r>
            <a:rPr lang="en-US" b="1" i="1" dirty="0">
              <a:latin typeface="Calibri" panose="020F0502020204030204" pitchFamily="34" charset="0"/>
              <a:ea typeface="Calibri" panose="020F0502020204030204" pitchFamily="34" charset="0"/>
              <a:cs typeface="Calibri" panose="020F0502020204030204" pitchFamily="34" charset="0"/>
            </a:rPr>
            <a:t>Non Random Sampling</a:t>
          </a:r>
          <a:endParaRPr lang="en-ID" b="1" i="1" dirty="0">
            <a:latin typeface="Calibri" panose="020F0502020204030204" pitchFamily="34" charset="0"/>
            <a:ea typeface="Calibri" panose="020F0502020204030204" pitchFamily="34" charset="0"/>
            <a:cs typeface="Calibri" panose="020F0502020204030204" pitchFamily="34" charset="0"/>
          </a:endParaRPr>
        </a:p>
      </dgm:t>
    </dgm:pt>
    <dgm:pt modelId="{60FC0DBC-CE8F-41CD-AC2E-8C13541F662D}" type="parTrans" cxnId="{ADFB0053-CEDA-4C2B-9DA1-68E21126F661}">
      <dgm:prSet/>
      <dgm:spPr/>
      <dgm:t>
        <a:bodyPr/>
        <a:lstStyle/>
        <a:p>
          <a:endParaRPr lang="en-ID"/>
        </a:p>
      </dgm:t>
    </dgm:pt>
    <dgm:pt modelId="{1521408D-6CCF-47E2-84AD-4D2727984D03}" type="sibTrans" cxnId="{ADFB0053-CEDA-4C2B-9DA1-68E21126F661}">
      <dgm:prSet/>
      <dgm:spPr/>
      <dgm:t>
        <a:bodyPr/>
        <a:lstStyle/>
        <a:p>
          <a:endParaRPr lang="en-ID"/>
        </a:p>
      </dgm:t>
    </dgm:pt>
    <dgm:pt modelId="{FEB92DE4-FFC4-4B96-B6D5-CDFD721866C2}">
      <dgm:prSet phldrT="[Text]" custT="1"/>
      <dgm:spPr/>
      <dgm:t>
        <a:bodyPr/>
        <a:lstStyle/>
        <a:p>
          <a:r>
            <a:rPr lang="en-US" sz="2400" i="1" dirty="0">
              <a:latin typeface="Calibri" panose="020F0502020204030204" pitchFamily="34" charset="0"/>
              <a:ea typeface="Calibri" panose="020F0502020204030204" pitchFamily="34" charset="0"/>
              <a:cs typeface="Calibri" panose="020F0502020204030204" pitchFamily="34" charset="0"/>
            </a:rPr>
            <a:t>Area Random Sampling</a:t>
          </a:r>
          <a:endParaRPr lang="en-ID" sz="2400" i="1" dirty="0">
            <a:latin typeface="Calibri" panose="020F0502020204030204" pitchFamily="34" charset="0"/>
            <a:ea typeface="Calibri" panose="020F0502020204030204" pitchFamily="34" charset="0"/>
            <a:cs typeface="Calibri" panose="020F0502020204030204" pitchFamily="34" charset="0"/>
          </a:endParaRPr>
        </a:p>
      </dgm:t>
    </dgm:pt>
    <dgm:pt modelId="{00B198BA-0B3D-4410-A225-33A0C6178E2E}" type="parTrans" cxnId="{30F3D9B3-6103-4128-9F67-316610B7F992}">
      <dgm:prSet/>
      <dgm:spPr/>
      <dgm:t>
        <a:bodyPr/>
        <a:lstStyle/>
        <a:p>
          <a:endParaRPr lang="en-ID"/>
        </a:p>
      </dgm:t>
    </dgm:pt>
    <dgm:pt modelId="{203A3A90-B790-474F-B5DB-C063FD34BC57}" type="sibTrans" cxnId="{30F3D9B3-6103-4128-9F67-316610B7F992}">
      <dgm:prSet/>
      <dgm:spPr/>
      <dgm:t>
        <a:bodyPr/>
        <a:lstStyle/>
        <a:p>
          <a:endParaRPr lang="en-ID"/>
        </a:p>
      </dgm:t>
    </dgm:pt>
    <dgm:pt modelId="{6122A599-9F80-4D0C-B7FE-CB2E43EDB106}">
      <dgm:prSet phldrT="[Text]" custT="1"/>
      <dgm:spPr/>
      <dgm:t>
        <a:bodyPr/>
        <a:lstStyle/>
        <a:p>
          <a:r>
            <a:rPr lang="en-US" sz="2400" i="1" dirty="0">
              <a:latin typeface="Calibri" panose="020F0502020204030204" pitchFamily="34" charset="0"/>
              <a:ea typeface="Calibri" panose="020F0502020204030204" pitchFamily="34" charset="0"/>
              <a:cs typeface="Calibri" panose="020F0502020204030204" pitchFamily="34" charset="0"/>
            </a:rPr>
            <a:t>Stratified Random Sampling</a:t>
          </a:r>
          <a:endParaRPr lang="en-ID" sz="2400" i="1" dirty="0">
            <a:latin typeface="Calibri" panose="020F0502020204030204" pitchFamily="34" charset="0"/>
            <a:ea typeface="Calibri" panose="020F0502020204030204" pitchFamily="34" charset="0"/>
            <a:cs typeface="Calibri" panose="020F0502020204030204" pitchFamily="34" charset="0"/>
          </a:endParaRPr>
        </a:p>
      </dgm:t>
    </dgm:pt>
    <dgm:pt modelId="{9402307B-6B58-42B5-851F-36874B98C786}" type="parTrans" cxnId="{06A150C1-E6EF-4E16-9FDE-FF62FCC88BA8}">
      <dgm:prSet/>
      <dgm:spPr/>
      <dgm:t>
        <a:bodyPr/>
        <a:lstStyle/>
        <a:p>
          <a:endParaRPr lang="en-ID"/>
        </a:p>
      </dgm:t>
    </dgm:pt>
    <dgm:pt modelId="{8DFF62ED-8433-4384-BCD7-9A938FF539BC}" type="sibTrans" cxnId="{06A150C1-E6EF-4E16-9FDE-FF62FCC88BA8}">
      <dgm:prSet/>
      <dgm:spPr/>
      <dgm:t>
        <a:bodyPr/>
        <a:lstStyle/>
        <a:p>
          <a:endParaRPr lang="en-ID"/>
        </a:p>
      </dgm:t>
    </dgm:pt>
    <dgm:pt modelId="{6FE8C2BC-A594-4DFB-BC36-9B65DA83B527}" type="pres">
      <dgm:prSet presAssocID="{EF6DE30C-C615-4F22-9DC1-175982001D63}" presName="diagram" presStyleCnt="0">
        <dgm:presLayoutVars>
          <dgm:chPref val="1"/>
          <dgm:dir/>
          <dgm:animOne val="branch"/>
          <dgm:animLvl val="lvl"/>
          <dgm:resizeHandles/>
        </dgm:presLayoutVars>
      </dgm:prSet>
      <dgm:spPr/>
    </dgm:pt>
    <dgm:pt modelId="{53497EB1-CE26-404D-B5DC-9177435D0D55}" type="pres">
      <dgm:prSet presAssocID="{4EE4762B-A364-4DF5-96EE-B97E38B314F2}" presName="root" presStyleCnt="0"/>
      <dgm:spPr/>
    </dgm:pt>
    <dgm:pt modelId="{95826E8C-315E-4607-AD91-DDFFE818637C}" type="pres">
      <dgm:prSet presAssocID="{4EE4762B-A364-4DF5-96EE-B97E38B314F2}" presName="rootComposite" presStyleCnt="0"/>
      <dgm:spPr/>
    </dgm:pt>
    <dgm:pt modelId="{8513D105-AF72-43F4-BD71-E0A889C4596E}" type="pres">
      <dgm:prSet presAssocID="{4EE4762B-A364-4DF5-96EE-B97E38B314F2}" presName="rootText" presStyleLbl="node1" presStyleIdx="0" presStyleCnt="2" custScaleX="207194"/>
      <dgm:spPr/>
    </dgm:pt>
    <dgm:pt modelId="{C1C49BB5-B8A4-41A6-844E-658F041B84F7}" type="pres">
      <dgm:prSet presAssocID="{4EE4762B-A364-4DF5-96EE-B97E38B314F2}" presName="rootConnector" presStyleLbl="node1" presStyleIdx="0" presStyleCnt="2"/>
      <dgm:spPr/>
    </dgm:pt>
    <dgm:pt modelId="{D2D4A878-966D-4DFB-8434-800A9A44D169}" type="pres">
      <dgm:prSet presAssocID="{4EE4762B-A364-4DF5-96EE-B97E38B314F2}" presName="childShape" presStyleCnt="0"/>
      <dgm:spPr/>
    </dgm:pt>
    <dgm:pt modelId="{66D371C5-CB41-4858-B061-2D5B7D155B46}" type="pres">
      <dgm:prSet presAssocID="{24B490E5-A887-4023-B060-7D243A31D52B}" presName="Name13" presStyleLbl="parChTrans1D2" presStyleIdx="0" presStyleCnt="4"/>
      <dgm:spPr/>
    </dgm:pt>
    <dgm:pt modelId="{7B42955F-2F3C-4B63-9D49-95EED7A823F8}" type="pres">
      <dgm:prSet presAssocID="{AD9FC7B0-A910-4A46-9BD6-4F9E6161AB61}" presName="childText" presStyleLbl="bgAcc1" presStyleIdx="0" presStyleCnt="4" custScaleX="305485">
        <dgm:presLayoutVars>
          <dgm:bulletEnabled val="1"/>
        </dgm:presLayoutVars>
      </dgm:prSet>
      <dgm:spPr/>
    </dgm:pt>
    <dgm:pt modelId="{D0195B2E-1B16-4946-8C31-7A315612BEFD}" type="pres">
      <dgm:prSet presAssocID="{330B21DE-92BD-4BD2-94FC-D0460EE90135}" presName="Name13" presStyleLbl="parChTrans1D2" presStyleIdx="1" presStyleCnt="4"/>
      <dgm:spPr/>
    </dgm:pt>
    <dgm:pt modelId="{9614A355-2B0E-40EF-B2F8-285C74CD1D45}" type="pres">
      <dgm:prSet presAssocID="{55AAA1BB-4E45-4A73-A506-07A6040ECDC2}" presName="childText" presStyleLbl="bgAcc1" presStyleIdx="1" presStyleCnt="4" custScaleX="305485">
        <dgm:presLayoutVars>
          <dgm:bulletEnabled val="1"/>
        </dgm:presLayoutVars>
      </dgm:prSet>
      <dgm:spPr/>
    </dgm:pt>
    <dgm:pt modelId="{B84CE603-CC53-43FC-ACB9-39178FC7BDA4}" type="pres">
      <dgm:prSet presAssocID="{00B198BA-0B3D-4410-A225-33A0C6178E2E}" presName="Name13" presStyleLbl="parChTrans1D2" presStyleIdx="2" presStyleCnt="4"/>
      <dgm:spPr/>
    </dgm:pt>
    <dgm:pt modelId="{8270AFF4-5DB7-4858-9889-0CB6D2B581B8}" type="pres">
      <dgm:prSet presAssocID="{FEB92DE4-FFC4-4B96-B6D5-CDFD721866C2}" presName="childText" presStyleLbl="bgAcc1" presStyleIdx="2" presStyleCnt="4" custScaleX="310115">
        <dgm:presLayoutVars>
          <dgm:bulletEnabled val="1"/>
        </dgm:presLayoutVars>
      </dgm:prSet>
      <dgm:spPr/>
    </dgm:pt>
    <dgm:pt modelId="{D806C677-FD5B-4EB9-AFF3-8B8DA8CFF4F5}" type="pres">
      <dgm:prSet presAssocID="{9402307B-6B58-42B5-851F-36874B98C786}" presName="Name13" presStyleLbl="parChTrans1D2" presStyleIdx="3" presStyleCnt="4"/>
      <dgm:spPr/>
    </dgm:pt>
    <dgm:pt modelId="{429FB4BE-F5BD-46AE-8FEF-F0B9FA35B7A7}" type="pres">
      <dgm:prSet presAssocID="{6122A599-9F80-4D0C-B7FE-CB2E43EDB106}" presName="childText" presStyleLbl="bgAcc1" presStyleIdx="3" presStyleCnt="4" custScaleX="310116">
        <dgm:presLayoutVars>
          <dgm:bulletEnabled val="1"/>
        </dgm:presLayoutVars>
      </dgm:prSet>
      <dgm:spPr/>
    </dgm:pt>
    <dgm:pt modelId="{A4FBD5F1-10D7-4FF7-9AE0-4DBC98748627}" type="pres">
      <dgm:prSet presAssocID="{AEE89C2C-4273-459E-87E9-6DB760A0580B}" presName="root" presStyleCnt="0"/>
      <dgm:spPr/>
    </dgm:pt>
    <dgm:pt modelId="{B391AFC6-210F-4687-9482-8051E9888315}" type="pres">
      <dgm:prSet presAssocID="{AEE89C2C-4273-459E-87E9-6DB760A0580B}" presName="rootComposite" presStyleCnt="0"/>
      <dgm:spPr/>
    </dgm:pt>
    <dgm:pt modelId="{C993DC67-D130-498F-8E9F-8BCFA0C84921}" type="pres">
      <dgm:prSet presAssocID="{AEE89C2C-4273-459E-87E9-6DB760A0580B}" presName="rootText" presStyleLbl="node1" presStyleIdx="1" presStyleCnt="2" custScaleX="197041"/>
      <dgm:spPr/>
    </dgm:pt>
    <dgm:pt modelId="{2A968309-0497-4058-B216-6D261B161E2F}" type="pres">
      <dgm:prSet presAssocID="{AEE89C2C-4273-459E-87E9-6DB760A0580B}" presName="rootConnector" presStyleLbl="node1" presStyleIdx="1" presStyleCnt="2"/>
      <dgm:spPr/>
    </dgm:pt>
    <dgm:pt modelId="{D11F50D7-FC4F-4BAE-8748-04C6491527A7}" type="pres">
      <dgm:prSet presAssocID="{AEE89C2C-4273-459E-87E9-6DB760A0580B}" presName="childShape" presStyleCnt="0"/>
      <dgm:spPr/>
    </dgm:pt>
  </dgm:ptLst>
  <dgm:cxnLst>
    <dgm:cxn modelId="{35E29B0D-B325-42CB-A236-E3B5C43888DC}" type="presOf" srcId="{4EE4762B-A364-4DF5-96EE-B97E38B314F2}" destId="{8513D105-AF72-43F4-BD71-E0A889C4596E}" srcOrd="0" destOrd="0" presId="urn:microsoft.com/office/officeart/2005/8/layout/hierarchy3"/>
    <dgm:cxn modelId="{0C533212-A025-4048-AD44-F9256DE41157}" srcId="{EF6DE30C-C615-4F22-9DC1-175982001D63}" destId="{4EE4762B-A364-4DF5-96EE-B97E38B314F2}" srcOrd="0" destOrd="0" parTransId="{03D47055-8353-4B0E-83B9-93F3913A682A}" sibTransId="{51E5E275-73A1-4E20-A93A-557B9370E7D8}"/>
    <dgm:cxn modelId="{60DFB334-8907-47CF-9E52-A0CEC3E77283}" type="presOf" srcId="{AEE89C2C-4273-459E-87E9-6DB760A0580B}" destId="{C993DC67-D130-498F-8E9F-8BCFA0C84921}" srcOrd="0" destOrd="0" presId="urn:microsoft.com/office/officeart/2005/8/layout/hierarchy3"/>
    <dgm:cxn modelId="{65802F5C-1469-4006-B603-84828A56DE37}" srcId="{4EE4762B-A364-4DF5-96EE-B97E38B314F2}" destId="{AD9FC7B0-A910-4A46-9BD6-4F9E6161AB61}" srcOrd="0" destOrd="0" parTransId="{24B490E5-A887-4023-B060-7D243A31D52B}" sibTransId="{2D97B8B4-A65E-41F5-92AF-FBC618034727}"/>
    <dgm:cxn modelId="{91975A60-805B-4CCD-A971-34486F44D40D}" srcId="{4EE4762B-A364-4DF5-96EE-B97E38B314F2}" destId="{55AAA1BB-4E45-4A73-A506-07A6040ECDC2}" srcOrd="1" destOrd="0" parTransId="{330B21DE-92BD-4BD2-94FC-D0460EE90135}" sibTransId="{FC9AD57A-3E57-4A4B-8DF0-BA08AB031A83}"/>
    <dgm:cxn modelId="{2748386B-4D4B-46E8-8396-0FDE3850F989}" type="presOf" srcId="{24B490E5-A887-4023-B060-7D243A31D52B}" destId="{66D371C5-CB41-4858-B061-2D5B7D155B46}" srcOrd="0" destOrd="0" presId="urn:microsoft.com/office/officeart/2005/8/layout/hierarchy3"/>
    <dgm:cxn modelId="{441DF050-EF96-4800-A3FF-F94FF6AE8598}" type="presOf" srcId="{AEE89C2C-4273-459E-87E9-6DB760A0580B}" destId="{2A968309-0497-4058-B216-6D261B161E2F}" srcOrd="1" destOrd="0" presId="urn:microsoft.com/office/officeart/2005/8/layout/hierarchy3"/>
    <dgm:cxn modelId="{ADFB0053-CEDA-4C2B-9DA1-68E21126F661}" srcId="{EF6DE30C-C615-4F22-9DC1-175982001D63}" destId="{AEE89C2C-4273-459E-87E9-6DB760A0580B}" srcOrd="1" destOrd="0" parTransId="{60FC0DBC-CE8F-41CD-AC2E-8C13541F662D}" sibTransId="{1521408D-6CCF-47E2-84AD-4D2727984D03}"/>
    <dgm:cxn modelId="{ABCD4B7B-4C49-40A0-B347-4E8866F55F13}" type="presOf" srcId="{55AAA1BB-4E45-4A73-A506-07A6040ECDC2}" destId="{9614A355-2B0E-40EF-B2F8-285C74CD1D45}" srcOrd="0" destOrd="0" presId="urn:microsoft.com/office/officeart/2005/8/layout/hierarchy3"/>
    <dgm:cxn modelId="{5ABABE7C-69F0-4680-A759-FBB221F8507F}" type="presOf" srcId="{00B198BA-0B3D-4410-A225-33A0C6178E2E}" destId="{B84CE603-CC53-43FC-ACB9-39178FC7BDA4}" srcOrd="0" destOrd="0" presId="urn:microsoft.com/office/officeart/2005/8/layout/hierarchy3"/>
    <dgm:cxn modelId="{9B16EE81-3A5C-4A05-A79A-8469DFC0CC19}" type="presOf" srcId="{4EE4762B-A364-4DF5-96EE-B97E38B314F2}" destId="{C1C49BB5-B8A4-41A6-844E-658F041B84F7}" srcOrd="1" destOrd="0" presId="urn:microsoft.com/office/officeart/2005/8/layout/hierarchy3"/>
    <dgm:cxn modelId="{E9CC4797-2CD0-46F3-9C2C-A23232197A85}" type="presOf" srcId="{330B21DE-92BD-4BD2-94FC-D0460EE90135}" destId="{D0195B2E-1B16-4946-8C31-7A315612BEFD}" srcOrd="0" destOrd="0" presId="urn:microsoft.com/office/officeart/2005/8/layout/hierarchy3"/>
    <dgm:cxn modelId="{AFFD3C9D-FF0F-457F-B65E-A84E61D01458}" type="presOf" srcId="{EF6DE30C-C615-4F22-9DC1-175982001D63}" destId="{6FE8C2BC-A594-4DFB-BC36-9B65DA83B527}" srcOrd="0" destOrd="0" presId="urn:microsoft.com/office/officeart/2005/8/layout/hierarchy3"/>
    <dgm:cxn modelId="{B580E5A8-8712-480E-9A2C-DA9B1BFFE34A}" type="presOf" srcId="{FEB92DE4-FFC4-4B96-B6D5-CDFD721866C2}" destId="{8270AFF4-5DB7-4858-9889-0CB6D2B581B8}" srcOrd="0" destOrd="0" presId="urn:microsoft.com/office/officeart/2005/8/layout/hierarchy3"/>
    <dgm:cxn modelId="{BF5C52AB-6C8E-41D3-B19B-165EBC7ACF31}" type="presOf" srcId="{6122A599-9F80-4D0C-B7FE-CB2E43EDB106}" destId="{429FB4BE-F5BD-46AE-8FEF-F0B9FA35B7A7}" srcOrd="0" destOrd="0" presId="urn:microsoft.com/office/officeart/2005/8/layout/hierarchy3"/>
    <dgm:cxn modelId="{30F3D9B3-6103-4128-9F67-316610B7F992}" srcId="{4EE4762B-A364-4DF5-96EE-B97E38B314F2}" destId="{FEB92DE4-FFC4-4B96-B6D5-CDFD721866C2}" srcOrd="2" destOrd="0" parTransId="{00B198BA-0B3D-4410-A225-33A0C6178E2E}" sibTransId="{203A3A90-B790-474F-B5DB-C063FD34BC57}"/>
    <dgm:cxn modelId="{06A150C1-E6EF-4E16-9FDE-FF62FCC88BA8}" srcId="{4EE4762B-A364-4DF5-96EE-B97E38B314F2}" destId="{6122A599-9F80-4D0C-B7FE-CB2E43EDB106}" srcOrd="3" destOrd="0" parTransId="{9402307B-6B58-42B5-851F-36874B98C786}" sibTransId="{8DFF62ED-8433-4384-BCD7-9A938FF539BC}"/>
    <dgm:cxn modelId="{F6713DC3-9991-486B-A858-FE2082D3D364}" type="presOf" srcId="{AD9FC7B0-A910-4A46-9BD6-4F9E6161AB61}" destId="{7B42955F-2F3C-4B63-9D49-95EED7A823F8}" srcOrd="0" destOrd="0" presId="urn:microsoft.com/office/officeart/2005/8/layout/hierarchy3"/>
    <dgm:cxn modelId="{85E6ACCC-BC3C-406C-9EFB-AE925004E2D0}" type="presOf" srcId="{9402307B-6B58-42B5-851F-36874B98C786}" destId="{D806C677-FD5B-4EB9-AFF3-8B8DA8CFF4F5}" srcOrd="0" destOrd="0" presId="urn:microsoft.com/office/officeart/2005/8/layout/hierarchy3"/>
    <dgm:cxn modelId="{AF1DC301-DE8C-4830-A038-E8C4BBCA06EF}" type="presParOf" srcId="{6FE8C2BC-A594-4DFB-BC36-9B65DA83B527}" destId="{53497EB1-CE26-404D-B5DC-9177435D0D55}" srcOrd="0" destOrd="0" presId="urn:microsoft.com/office/officeart/2005/8/layout/hierarchy3"/>
    <dgm:cxn modelId="{A53AD8CA-D5A0-4F10-98EC-CB3047A84B1F}" type="presParOf" srcId="{53497EB1-CE26-404D-B5DC-9177435D0D55}" destId="{95826E8C-315E-4607-AD91-DDFFE818637C}" srcOrd="0" destOrd="0" presId="urn:microsoft.com/office/officeart/2005/8/layout/hierarchy3"/>
    <dgm:cxn modelId="{3EE4CF39-D047-451C-AAF0-4D09B0EBC364}" type="presParOf" srcId="{95826E8C-315E-4607-AD91-DDFFE818637C}" destId="{8513D105-AF72-43F4-BD71-E0A889C4596E}" srcOrd="0" destOrd="0" presId="urn:microsoft.com/office/officeart/2005/8/layout/hierarchy3"/>
    <dgm:cxn modelId="{69B193A5-107B-4761-812E-AAA055CCDC43}" type="presParOf" srcId="{95826E8C-315E-4607-AD91-DDFFE818637C}" destId="{C1C49BB5-B8A4-41A6-844E-658F041B84F7}" srcOrd="1" destOrd="0" presId="urn:microsoft.com/office/officeart/2005/8/layout/hierarchy3"/>
    <dgm:cxn modelId="{049CA1E5-5ADE-4231-8151-502A06DC33CD}" type="presParOf" srcId="{53497EB1-CE26-404D-B5DC-9177435D0D55}" destId="{D2D4A878-966D-4DFB-8434-800A9A44D169}" srcOrd="1" destOrd="0" presId="urn:microsoft.com/office/officeart/2005/8/layout/hierarchy3"/>
    <dgm:cxn modelId="{2D6699C2-F93C-4FE7-8F5E-660855BB3276}" type="presParOf" srcId="{D2D4A878-966D-4DFB-8434-800A9A44D169}" destId="{66D371C5-CB41-4858-B061-2D5B7D155B46}" srcOrd="0" destOrd="0" presId="urn:microsoft.com/office/officeart/2005/8/layout/hierarchy3"/>
    <dgm:cxn modelId="{E9144ECD-71DC-4F21-A727-6FE9D9385F84}" type="presParOf" srcId="{D2D4A878-966D-4DFB-8434-800A9A44D169}" destId="{7B42955F-2F3C-4B63-9D49-95EED7A823F8}" srcOrd="1" destOrd="0" presId="urn:microsoft.com/office/officeart/2005/8/layout/hierarchy3"/>
    <dgm:cxn modelId="{D9B6BD00-F013-4062-8C0D-D6510556F507}" type="presParOf" srcId="{D2D4A878-966D-4DFB-8434-800A9A44D169}" destId="{D0195B2E-1B16-4946-8C31-7A315612BEFD}" srcOrd="2" destOrd="0" presId="urn:microsoft.com/office/officeart/2005/8/layout/hierarchy3"/>
    <dgm:cxn modelId="{D70C623E-A139-431D-AD3C-62194A8A5F59}" type="presParOf" srcId="{D2D4A878-966D-4DFB-8434-800A9A44D169}" destId="{9614A355-2B0E-40EF-B2F8-285C74CD1D45}" srcOrd="3" destOrd="0" presId="urn:microsoft.com/office/officeart/2005/8/layout/hierarchy3"/>
    <dgm:cxn modelId="{A59406B5-2A91-47A1-954E-4ED3F7DAFFD3}" type="presParOf" srcId="{D2D4A878-966D-4DFB-8434-800A9A44D169}" destId="{B84CE603-CC53-43FC-ACB9-39178FC7BDA4}" srcOrd="4" destOrd="0" presId="urn:microsoft.com/office/officeart/2005/8/layout/hierarchy3"/>
    <dgm:cxn modelId="{40E9577C-4100-44AB-A2C2-F3962B30514F}" type="presParOf" srcId="{D2D4A878-966D-4DFB-8434-800A9A44D169}" destId="{8270AFF4-5DB7-4858-9889-0CB6D2B581B8}" srcOrd="5" destOrd="0" presId="urn:microsoft.com/office/officeart/2005/8/layout/hierarchy3"/>
    <dgm:cxn modelId="{9365A133-29FA-4687-9400-A752B4C6B190}" type="presParOf" srcId="{D2D4A878-966D-4DFB-8434-800A9A44D169}" destId="{D806C677-FD5B-4EB9-AFF3-8B8DA8CFF4F5}" srcOrd="6" destOrd="0" presId="urn:microsoft.com/office/officeart/2005/8/layout/hierarchy3"/>
    <dgm:cxn modelId="{06F2C6B4-57AF-4746-91D0-AFC6DF80C6A8}" type="presParOf" srcId="{D2D4A878-966D-4DFB-8434-800A9A44D169}" destId="{429FB4BE-F5BD-46AE-8FEF-F0B9FA35B7A7}" srcOrd="7" destOrd="0" presId="urn:microsoft.com/office/officeart/2005/8/layout/hierarchy3"/>
    <dgm:cxn modelId="{E27A87A5-D423-4A6D-AD3F-32B7754D2C47}" type="presParOf" srcId="{6FE8C2BC-A594-4DFB-BC36-9B65DA83B527}" destId="{A4FBD5F1-10D7-4FF7-9AE0-4DBC98748627}" srcOrd="1" destOrd="0" presId="urn:microsoft.com/office/officeart/2005/8/layout/hierarchy3"/>
    <dgm:cxn modelId="{3EA5CFCA-89A9-46FB-BA97-515336204C4B}" type="presParOf" srcId="{A4FBD5F1-10D7-4FF7-9AE0-4DBC98748627}" destId="{B391AFC6-210F-4687-9482-8051E9888315}" srcOrd="0" destOrd="0" presId="urn:microsoft.com/office/officeart/2005/8/layout/hierarchy3"/>
    <dgm:cxn modelId="{2FF2FE99-8A50-48F0-ACCA-268CA3462730}" type="presParOf" srcId="{B391AFC6-210F-4687-9482-8051E9888315}" destId="{C993DC67-D130-498F-8E9F-8BCFA0C84921}" srcOrd="0" destOrd="0" presId="urn:microsoft.com/office/officeart/2005/8/layout/hierarchy3"/>
    <dgm:cxn modelId="{ED9D3FDE-D923-43D6-84FF-2824B1805CF3}" type="presParOf" srcId="{B391AFC6-210F-4687-9482-8051E9888315}" destId="{2A968309-0497-4058-B216-6D261B161E2F}" srcOrd="1" destOrd="0" presId="urn:microsoft.com/office/officeart/2005/8/layout/hierarchy3"/>
    <dgm:cxn modelId="{B810AA1A-EB7C-4D41-9C08-25C1A8E2E615}" type="presParOf" srcId="{A4FBD5F1-10D7-4FF7-9AE0-4DBC98748627}" destId="{D11F50D7-FC4F-4BAE-8748-04C6491527A7}"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65C79-35BF-43BF-AB0F-91EE8F408C16}">
      <dsp:nvSpPr>
        <dsp:cNvPr id="0" name=""/>
        <dsp:cNvSpPr/>
      </dsp:nvSpPr>
      <dsp:spPr>
        <a:xfrm>
          <a:off x="1341064" y="1398205"/>
          <a:ext cx="2284067" cy="192106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69B82D-A873-459D-AC44-B65A72221A6E}">
      <dsp:nvSpPr>
        <dsp:cNvPr id="0" name=""/>
        <dsp:cNvSpPr/>
      </dsp:nvSpPr>
      <dsp:spPr>
        <a:xfrm>
          <a:off x="490167" y="2205786"/>
          <a:ext cx="1237882" cy="123788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err="1">
              <a:latin typeface="Calibri" panose="020F0502020204030204" pitchFamily="34" charset="0"/>
              <a:ea typeface="Calibri" panose="020F0502020204030204" pitchFamily="34" charset="0"/>
              <a:cs typeface="Calibri" panose="020F0502020204030204" pitchFamily="34" charset="0"/>
            </a:rPr>
            <a:t>Survei</a:t>
          </a:r>
          <a:endParaRPr lang="en-ID" sz="2000" b="1" kern="1200" dirty="0">
            <a:latin typeface="Calibri" panose="020F0502020204030204" pitchFamily="34" charset="0"/>
            <a:ea typeface="Calibri" panose="020F0502020204030204" pitchFamily="34" charset="0"/>
            <a:cs typeface="Calibri" panose="020F0502020204030204" pitchFamily="34" charset="0"/>
          </a:endParaRPr>
        </a:p>
      </dsp:txBody>
      <dsp:txXfrm>
        <a:off x="490167" y="2205786"/>
        <a:ext cx="1237882" cy="1237882"/>
      </dsp:txXfrm>
    </dsp:sp>
    <dsp:sp modelId="{545D08DD-BBA3-4251-9449-BB24FE6CB628}">
      <dsp:nvSpPr>
        <dsp:cNvPr id="0" name=""/>
        <dsp:cNvSpPr/>
      </dsp:nvSpPr>
      <dsp:spPr>
        <a:xfrm>
          <a:off x="4877218" y="1398205"/>
          <a:ext cx="2284067" cy="192106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F55A96-C93B-4B9D-8BF2-BAA15C61B11A}">
      <dsp:nvSpPr>
        <dsp:cNvPr id="0" name=""/>
        <dsp:cNvSpPr/>
      </dsp:nvSpPr>
      <dsp:spPr>
        <a:xfrm>
          <a:off x="4026321" y="2205786"/>
          <a:ext cx="1237882" cy="1237882"/>
        </a:xfrm>
        <a:prstGeom prst="rect">
          <a:avLst/>
        </a:prstGeom>
        <a:solidFill>
          <a:schemeClr val="accent2">
            <a:hueOff val="-4271745"/>
            <a:satOff val="12481"/>
            <a:lumOff val="-235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err="1">
              <a:latin typeface="Calibri" panose="020F0502020204030204" pitchFamily="34" charset="0"/>
              <a:ea typeface="Calibri" panose="020F0502020204030204" pitchFamily="34" charset="0"/>
              <a:cs typeface="Calibri" panose="020F0502020204030204" pitchFamily="34" charset="0"/>
            </a:rPr>
            <a:t>Eksperimen</a:t>
          </a:r>
          <a:endParaRPr lang="en-ID" sz="1700" b="1" kern="1200" dirty="0">
            <a:latin typeface="Calibri" panose="020F0502020204030204" pitchFamily="34" charset="0"/>
            <a:ea typeface="Calibri" panose="020F0502020204030204" pitchFamily="34" charset="0"/>
            <a:cs typeface="Calibri" panose="020F0502020204030204" pitchFamily="34" charset="0"/>
          </a:endParaRPr>
        </a:p>
      </dsp:txBody>
      <dsp:txXfrm>
        <a:off x="4026321" y="2205786"/>
        <a:ext cx="1237882" cy="1237882"/>
      </dsp:txXfrm>
    </dsp:sp>
    <dsp:sp modelId="{3E724236-BA04-4113-8C21-5D18FCC6EABD}">
      <dsp:nvSpPr>
        <dsp:cNvPr id="0" name=""/>
        <dsp:cNvSpPr/>
      </dsp:nvSpPr>
      <dsp:spPr>
        <a:xfrm>
          <a:off x="8413372" y="1398205"/>
          <a:ext cx="2284067" cy="192106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BAE7C8-D024-45ED-872C-99D9DF921E0F}">
      <dsp:nvSpPr>
        <dsp:cNvPr id="0" name=""/>
        <dsp:cNvSpPr/>
      </dsp:nvSpPr>
      <dsp:spPr>
        <a:xfrm>
          <a:off x="7562476" y="2205786"/>
          <a:ext cx="1237882" cy="1237882"/>
        </a:xfrm>
        <a:prstGeom prst="rect">
          <a:avLst/>
        </a:prstGeom>
        <a:solidFill>
          <a:schemeClr val="accent2">
            <a:hueOff val="-8543491"/>
            <a:satOff val="24962"/>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err="1">
              <a:latin typeface="Calibri" panose="020F0502020204030204" pitchFamily="34" charset="0"/>
              <a:ea typeface="Calibri" panose="020F0502020204030204" pitchFamily="34" charset="0"/>
              <a:cs typeface="Calibri" panose="020F0502020204030204" pitchFamily="34" charset="0"/>
            </a:rPr>
            <a:t>Observasi</a:t>
          </a:r>
          <a:endParaRPr lang="en-ID" sz="1800" b="1" kern="1200" dirty="0">
            <a:latin typeface="Calibri" panose="020F0502020204030204" pitchFamily="34" charset="0"/>
            <a:ea typeface="Calibri" panose="020F0502020204030204" pitchFamily="34" charset="0"/>
            <a:cs typeface="Calibri" panose="020F0502020204030204" pitchFamily="34" charset="0"/>
          </a:endParaRPr>
        </a:p>
      </dsp:txBody>
      <dsp:txXfrm>
        <a:off x="7562476" y="2205786"/>
        <a:ext cx="1237882" cy="12378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6E3C8-361C-4A9D-84AB-1344078CEB47}">
      <dsp:nvSpPr>
        <dsp:cNvPr id="0" name=""/>
        <dsp:cNvSpPr/>
      </dsp:nvSpPr>
      <dsp:spPr>
        <a:xfrm>
          <a:off x="0" y="1624964"/>
          <a:ext cx="10730408" cy="2166620"/>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805FA0-F06D-4EA6-88B1-879396962FD1}">
      <dsp:nvSpPr>
        <dsp:cNvPr id="0" name=""/>
        <dsp:cNvSpPr/>
      </dsp:nvSpPr>
      <dsp:spPr>
        <a:xfrm>
          <a:off x="10400" y="0"/>
          <a:ext cx="1970797" cy="2166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sz="2400" kern="1200" dirty="0" err="1">
              <a:latin typeface="Calibri" panose="020F0502020204030204" pitchFamily="34" charset="0"/>
              <a:ea typeface="Calibri" panose="020F0502020204030204" pitchFamily="34" charset="0"/>
              <a:cs typeface="Calibri" panose="020F0502020204030204" pitchFamily="34" charset="0"/>
            </a:rPr>
            <a:t>Menentukan</a:t>
          </a:r>
          <a:r>
            <a:rPr lang="en-US" sz="2400" kern="1200" dirty="0">
              <a:latin typeface="Calibri" panose="020F0502020204030204" pitchFamily="34" charset="0"/>
              <a:ea typeface="Calibri" panose="020F0502020204030204" pitchFamily="34" charset="0"/>
              <a:cs typeface="Calibri" panose="020F0502020204030204" pitchFamily="34" charset="0"/>
            </a:rPr>
            <a:t> </a:t>
          </a:r>
          <a:r>
            <a:rPr lang="en-US" sz="2400" kern="1200" dirty="0" err="1">
              <a:latin typeface="Calibri" panose="020F0502020204030204" pitchFamily="34" charset="0"/>
              <a:ea typeface="Calibri" panose="020F0502020204030204" pitchFamily="34" charset="0"/>
              <a:cs typeface="Calibri" panose="020F0502020204030204" pitchFamily="34" charset="0"/>
            </a:rPr>
            <a:t>tujuan</a:t>
          </a:r>
          <a:endParaRPr lang="en-ID" sz="2400" kern="1200" dirty="0">
            <a:latin typeface="Calibri" panose="020F0502020204030204" pitchFamily="34" charset="0"/>
            <a:ea typeface="Calibri" panose="020F0502020204030204" pitchFamily="34" charset="0"/>
            <a:cs typeface="Calibri" panose="020F0502020204030204" pitchFamily="34" charset="0"/>
          </a:endParaRPr>
        </a:p>
      </dsp:txBody>
      <dsp:txXfrm>
        <a:off x="10400" y="0"/>
        <a:ext cx="1970797" cy="2166620"/>
      </dsp:txXfrm>
    </dsp:sp>
    <dsp:sp modelId="{A085C989-ECFD-4454-A719-3E6E73ADB5D8}">
      <dsp:nvSpPr>
        <dsp:cNvPr id="0" name=""/>
        <dsp:cNvSpPr/>
      </dsp:nvSpPr>
      <dsp:spPr>
        <a:xfrm>
          <a:off x="724972" y="2437447"/>
          <a:ext cx="541655" cy="541655"/>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3137F2-F000-484A-9282-3D9A7DCAC803}">
      <dsp:nvSpPr>
        <dsp:cNvPr id="0" name=""/>
        <dsp:cNvSpPr/>
      </dsp:nvSpPr>
      <dsp:spPr>
        <a:xfrm>
          <a:off x="2087676" y="3249929"/>
          <a:ext cx="2551338" cy="2166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kern="1200" dirty="0" err="1">
              <a:latin typeface="Calibri" panose="020F0502020204030204" pitchFamily="34" charset="0"/>
              <a:ea typeface="Calibri" panose="020F0502020204030204" pitchFamily="34" charset="0"/>
              <a:cs typeface="Calibri" panose="020F0502020204030204" pitchFamily="34" charset="0"/>
            </a:rPr>
            <a:t>Mengidentifikasi</a:t>
          </a:r>
          <a:r>
            <a:rPr lang="en-US" sz="2400" kern="1200" dirty="0">
              <a:latin typeface="Calibri" panose="020F0502020204030204" pitchFamily="34" charset="0"/>
              <a:ea typeface="Calibri" panose="020F0502020204030204" pitchFamily="34" charset="0"/>
              <a:cs typeface="Calibri" panose="020F0502020204030204" pitchFamily="34" charset="0"/>
            </a:rPr>
            <a:t> </a:t>
          </a:r>
          <a:r>
            <a:rPr lang="en-US" sz="2400" kern="1200" dirty="0" err="1">
              <a:latin typeface="Calibri" panose="020F0502020204030204" pitchFamily="34" charset="0"/>
              <a:ea typeface="Calibri" panose="020F0502020204030204" pitchFamily="34" charset="0"/>
              <a:cs typeface="Calibri" panose="020F0502020204030204" pitchFamily="34" charset="0"/>
            </a:rPr>
            <a:t>peubah</a:t>
          </a:r>
          <a:r>
            <a:rPr lang="en-US" sz="2400" kern="1200" dirty="0">
              <a:latin typeface="Calibri" panose="020F0502020204030204" pitchFamily="34" charset="0"/>
              <a:ea typeface="Calibri" panose="020F0502020204030204" pitchFamily="34" charset="0"/>
              <a:cs typeface="Calibri" panose="020F0502020204030204" pitchFamily="34" charset="0"/>
            </a:rPr>
            <a:t> yang </a:t>
          </a:r>
          <a:r>
            <a:rPr lang="en-US" sz="2400" kern="1200" dirty="0" err="1">
              <a:latin typeface="Calibri" panose="020F0502020204030204" pitchFamily="34" charset="0"/>
              <a:ea typeface="Calibri" panose="020F0502020204030204" pitchFamily="34" charset="0"/>
              <a:cs typeface="Calibri" panose="020F0502020204030204" pitchFamily="34" charset="0"/>
            </a:rPr>
            <a:t>ingin</a:t>
          </a:r>
          <a:r>
            <a:rPr lang="en-US" sz="2400" kern="1200" dirty="0">
              <a:latin typeface="Calibri" panose="020F0502020204030204" pitchFamily="34" charset="0"/>
              <a:ea typeface="Calibri" panose="020F0502020204030204" pitchFamily="34" charset="0"/>
              <a:cs typeface="Calibri" panose="020F0502020204030204" pitchFamily="34" charset="0"/>
            </a:rPr>
            <a:t> </a:t>
          </a:r>
          <a:r>
            <a:rPr lang="en-US" sz="2400" kern="1200" dirty="0" err="1">
              <a:latin typeface="Calibri" panose="020F0502020204030204" pitchFamily="34" charset="0"/>
              <a:ea typeface="Calibri" panose="020F0502020204030204" pitchFamily="34" charset="0"/>
              <a:cs typeface="Calibri" panose="020F0502020204030204" pitchFamily="34" charset="0"/>
            </a:rPr>
            <a:t>diketahui</a:t>
          </a:r>
          <a:endParaRPr lang="en-ID" sz="2400" kern="1200" dirty="0">
            <a:latin typeface="Calibri" panose="020F0502020204030204" pitchFamily="34" charset="0"/>
            <a:ea typeface="Calibri" panose="020F0502020204030204" pitchFamily="34" charset="0"/>
            <a:cs typeface="Calibri" panose="020F0502020204030204" pitchFamily="34" charset="0"/>
          </a:endParaRPr>
        </a:p>
      </dsp:txBody>
      <dsp:txXfrm>
        <a:off x="2087676" y="3249929"/>
        <a:ext cx="2551338" cy="2166620"/>
      </dsp:txXfrm>
    </dsp:sp>
    <dsp:sp modelId="{8DE38F55-B456-4A51-95C5-0FCC1CC7744C}">
      <dsp:nvSpPr>
        <dsp:cNvPr id="0" name=""/>
        <dsp:cNvSpPr/>
      </dsp:nvSpPr>
      <dsp:spPr>
        <a:xfrm>
          <a:off x="3092517" y="2437447"/>
          <a:ext cx="541655" cy="541655"/>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5E27C2-CD1F-4BFB-802A-93F1FD1A72E0}">
      <dsp:nvSpPr>
        <dsp:cNvPr id="0" name=""/>
        <dsp:cNvSpPr/>
      </dsp:nvSpPr>
      <dsp:spPr>
        <a:xfrm>
          <a:off x="4738276" y="0"/>
          <a:ext cx="1985230" cy="2166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sz="2400" kern="1200" dirty="0" err="1">
              <a:latin typeface="Calibri" panose="020F0502020204030204" pitchFamily="34" charset="0"/>
              <a:ea typeface="Calibri" panose="020F0502020204030204" pitchFamily="34" charset="0"/>
              <a:cs typeface="Calibri" panose="020F0502020204030204" pitchFamily="34" charset="0"/>
            </a:rPr>
            <a:t>Menentukan</a:t>
          </a:r>
          <a:r>
            <a:rPr lang="en-US" sz="2400" kern="1200" dirty="0">
              <a:latin typeface="Calibri" panose="020F0502020204030204" pitchFamily="34" charset="0"/>
              <a:ea typeface="Calibri" panose="020F0502020204030204" pitchFamily="34" charset="0"/>
              <a:cs typeface="Calibri" panose="020F0502020204030204" pitchFamily="34" charset="0"/>
            </a:rPr>
            <a:t> </a:t>
          </a:r>
          <a:r>
            <a:rPr lang="en-US" sz="2400" kern="1200" dirty="0" err="1">
              <a:latin typeface="Calibri" panose="020F0502020204030204" pitchFamily="34" charset="0"/>
              <a:ea typeface="Calibri" panose="020F0502020204030204" pitchFamily="34" charset="0"/>
              <a:cs typeface="Calibri" panose="020F0502020204030204" pitchFamily="34" charset="0"/>
            </a:rPr>
            <a:t>rancangan</a:t>
          </a:r>
          <a:r>
            <a:rPr lang="en-US" sz="2400" kern="1200" dirty="0">
              <a:latin typeface="Calibri" panose="020F0502020204030204" pitchFamily="34" charset="0"/>
              <a:ea typeface="Calibri" panose="020F0502020204030204" pitchFamily="34" charset="0"/>
              <a:cs typeface="Calibri" panose="020F0502020204030204" pitchFamily="34" charset="0"/>
            </a:rPr>
            <a:t> yang </a:t>
          </a:r>
          <a:r>
            <a:rPr lang="en-US" sz="2400" kern="1200" dirty="0" err="1">
              <a:latin typeface="Calibri" panose="020F0502020204030204" pitchFamily="34" charset="0"/>
              <a:ea typeface="Calibri" panose="020F0502020204030204" pitchFamily="34" charset="0"/>
              <a:cs typeface="Calibri" panose="020F0502020204030204" pitchFamily="34" charset="0"/>
            </a:rPr>
            <a:t>sesuai</a:t>
          </a:r>
          <a:endParaRPr lang="en-ID" sz="2400" kern="1200" dirty="0">
            <a:latin typeface="Calibri" panose="020F0502020204030204" pitchFamily="34" charset="0"/>
            <a:ea typeface="Calibri" panose="020F0502020204030204" pitchFamily="34" charset="0"/>
            <a:cs typeface="Calibri" panose="020F0502020204030204" pitchFamily="34" charset="0"/>
          </a:endParaRPr>
        </a:p>
      </dsp:txBody>
      <dsp:txXfrm>
        <a:off x="4738276" y="0"/>
        <a:ext cx="1985230" cy="2166620"/>
      </dsp:txXfrm>
    </dsp:sp>
    <dsp:sp modelId="{114CC49F-ECEA-4C10-B38A-0C9DA2D46E87}">
      <dsp:nvSpPr>
        <dsp:cNvPr id="0" name=""/>
        <dsp:cNvSpPr/>
      </dsp:nvSpPr>
      <dsp:spPr>
        <a:xfrm>
          <a:off x="5460063" y="2437447"/>
          <a:ext cx="541655" cy="541655"/>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7ED5C0-F0A5-46ED-A300-87EC91D2E4E4}">
      <dsp:nvSpPr>
        <dsp:cNvPr id="0" name=""/>
        <dsp:cNvSpPr/>
      </dsp:nvSpPr>
      <dsp:spPr>
        <a:xfrm>
          <a:off x="6822767" y="3249929"/>
          <a:ext cx="2831414" cy="2166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kern="1200" dirty="0" err="1">
              <a:latin typeface="Calibri" panose="020F0502020204030204" pitchFamily="34" charset="0"/>
              <a:ea typeface="Calibri" panose="020F0502020204030204" pitchFamily="34" charset="0"/>
              <a:cs typeface="Calibri" panose="020F0502020204030204" pitchFamily="34" charset="0"/>
            </a:rPr>
            <a:t>Mengumpulkan</a:t>
          </a:r>
          <a:r>
            <a:rPr lang="en-US" sz="2400" kern="1200" dirty="0">
              <a:latin typeface="Calibri" panose="020F0502020204030204" pitchFamily="34" charset="0"/>
              <a:ea typeface="Calibri" panose="020F0502020204030204" pitchFamily="34" charset="0"/>
              <a:cs typeface="Calibri" panose="020F0502020204030204" pitchFamily="34" charset="0"/>
            </a:rPr>
            <a:t> data</a:t>
          </a:r>
          <a:endParaRPr lang="en-ID" sz="2400" kern="1200" dirty="0">
            <a:latin typeface="Calibri" panose="020F0502020204030204" pitchFamily="34" charset="0"/>
            <a:ea typeface="Calibri" panose="020F0502020204030204" pitchFamily="34" charset="0"/>
            <a:cs typeface="Calibri" panose="020F0502020204030204" pitchFamily="34" charset="0"/>
          </a:endParaRPr>
        </a:p>
      </dsp:txBody>
      <dsp:txXfrm>
        <a:off x="6822767" y="3249929"/>
        <a:ext cx="2831414" cy="2166620"/>
      </dsp:txXfrm>
    </dsp:sp>
    <dsp:sp modelId="{242DBFC5-C4CB-4733-8450-388503500F9F}">
      <dsp:nvSpPr>
        <dsp:cNvPr id="0" name=""/>
        <dsp:cNvSpPr/>
      </dsp:nvSpPr>
      <dsp:spPr>
        <a:xfrm>
          <a:off x="7967647" y="2437447"/>
          <a:ext cx="541655" cy="541655"/>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D9800-3890-40BC-A789-C0357052C37C}">
      <dsp:nvSpPr>
        <dsp:cNvPr id="0" name=""/>
        <dsp:cNvSpPr/>
      </dsp:nvSpPr>
      <dsp:spPr>
        <a:xfrm>
          <a:off x="5130" y="2125681"/>
          <a:ext cx="2414894" cy="932149"/>
        </a:xfrm>
        <a:prstGeom prst="chevron">
          <a:avLst>
            <a:gd name="adj" fmla="val 4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754E48-B547-4945-8F79-185B87D40E09}">
      <dsp:nvSpPr>
        <dsp:cNvPr id="0" name=""/>
        <dsp:cNvSpPr/>
      </dsp:nvSpPr>
      <dsp:spPr>
        <a:xfrm>
          <a:off x="649102" y="2358719"/>
          <a:ext cx="2039243" cy="932149"/>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Calibri" panose="020F0502020204030204" pitchFamily="34" charset="0"/>
              <a:ea typeface="Calibri" panose="020F0502020204030204" pitchFamily="34" charset="0"/>
              <a:cs typeface="Calibri" panose="020F0502020204030204" pitchFamily="34" charset="0"/>
            </a:rPr>
            <a:t>Menentukan</a:t>
          </a:r>
          <a:r>
            <a:rPr lang="en-US" sz="2000" kern="1200" dirty="0">
              <a:latin typeface="Calibri" panose="020F0502020204030204" pitchFamily="34" charset="0"/>
              <a:ea typeface="Calibri" panose="020F0502020204030204" pitchFamily="34" charset="0"/>
              <a:cs typeface="Calibri" panose="020F0502020204030204" pitchFamily="34" charset="0"/>
            </a:rPr>
            <a:t> </a:t>
          </a:r>
          <a:r>
            <a:rPr lang="en-US" sz="2000" kern="1200" dirty="0" err="1">
              <a:latin typeface="Calibri" panose="020F0502020204030204" pitchFamily="34" charset="0"/>
              <a:ea typeface="Calibri" panose="020F0502020204030204" pitchFamily="34" charset="0"/>
              <a:cs typeface="Calibri" panose="020F0502020204030204" pitchFamily="34" charset="0"/>
            </a:rPr>
            <a:t>populasi</a:t>
          </a:r>
          <a:endParaRPr lang="en-ID" sz="2000" kern="1200" dirty="0">
            <a:latin typeface="Calibri" panose="020F0502020204030204" pitchFamily="34" charset="0"/>
            <a:ea typeface="Calibri" panose="020F0502020204030204" pitchFamily="34" charset="0"/>
            <a:cs typeface="Calibri" panose="020F0502020204030204" pitchFamily="34" charset="0"/>
          </a:endParaRPr>
        </a:p>
      </dsp:txBody>
      <dsp:txXfrm>
        <a:off x="676404" y="2386021"/>
        <a:ext cx="1984639" cy="877545"/>
      </dsp:txXfrm>
    </dsp:sp>
    <dsp:sp modelId="{FB65619B-FE26-478F-8D1A-BB38A2BD3166}">
      <dsp:nvSpPr>
        <dsp:cNvPr id="0" name=""/>
        <dsp:cNvSpPr/>
      </dsp:nvSpPr>
      <dsp:spPr>
        <a:xfrm>
          <a:off x="2763476" y="2125681"/>
          <a:ext cx="2414894" cy="932149"/>
        </a:xfrm>
        <a:prstGeom prst="chevron">
          <a:avLst>
            <a:gd name="adj" fmla="val 4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7622EE-481E-473C-901E-AE09869A4D4A}">
      <dsp:nvSpPr>
        <dsp:cNvPr id="0" name=""/>
        <dsp:cNvSpPr/>
      </dsp:nvSpPr>
      <dsp:spPr>
        <a:xfrm>
          <a:off x="3407448" y="2358719"/>
          <a:ext cx="2039243" cy="932149"/>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Calibri" panose="020F0502020204030204" pitchFamily="34" charset="0"/>
              <a:ea typeface="Calibri" panose="020F0502020204030204" pitchFamily="34" charset="0"/>
              <a:cs typeface="Calibri" panose="020F0502020204030204" pitchFamily="34" charset="0"/>
            </a:rPr>
            <a:t>Mencari</a:t>
          </a:r>
          <a:r>
            <a:rPr lang="en-US" sz="2000" kern="1200" dirty="0">
              <a:latin typeface="Calibri" panose="020F0502020204030204" pitchFamily="34" charset="0"/>
              <a:ea typeface="Calibri" panose="020F0502020204030204" pitchFamily="34" charset="0"/>
              <a:cs typeface="Calibri" panose="020F0502020204030204" pitchFamily="34" charset="0"/>
            </a:rPr>
            <a:t> data </a:t>
          </a:r>
          <a:r>
            <a:rPr lang="en-US" sz="2000" kern="1200" dirty="0" err="1">
              <a:latin typeface="Calibri" panose="020F0502020204030204" pitchFamily="34" charset="0"/>
              <a:ea typeface="Calibri" panose="020F0502020204030204" pitchFamily="34" charset="0"/>
              <a:cs typeface="Calibri" panose="020F0502020204030204" pitchFamily="34" charset="0"/>
            </a:rPr>
            <a:t>akurat</a:t>
          </a:r>
          <a:r>
            <a:rPr lang="en-US" sz="2000" kern="1200" dirty="0">
              <a:latin typeface="Calibri" panose="020F0502020204030204" pitchFamily="34" charset="0"/>
              <a:ea typeface="Calibri" panose="020F0502020204030204" pitchFamily="34" charset="0"/>
              <a:cs typeface="Calibri" panose="020F0502020204030204" pitchFamily="34" charset="0"/>
            </a:rPr>
            <a:t> unit </a:t>
          </a:r>
          <a:r>
            <a:rPr lang="en-US" sz="2000" kern="1200" dirty="0" err="1">
              <a:latin typeface="Calibri" panose="020F0502020204030204" pitchFamily="34" charset="0"/>
              <a:ea typeface="Calibri" panose="020F0502020204030204" pitchFamily="34" charset="0"/>
              <a:cs typeface="Calibri" panose="020F0502020204030204" pitchFamily="34" charset="0"/>
            </a:rPr>
            <a:t>populasi</a:t>
          </a:r>
          <a:endParaRPr lang="en-ID" sz="2000" kern="1200" dirty="0">
            <a:latin typeface="Calibri" panose="020F0502020204030204" pitchFamily="34" charset="0"/>
            <a:ea typeface="Calibri" panose="020F0502020204030204" pitchFamily="34" charset="0"/>
            <a:cs typeface="Calibri" panose="020F0502020204030204" pitchFamily="34" charset="0"/>
          </a:endParaRPr>
        </a:p>
      </dsp:txBody>
      <dsp:txXfrm>
        <a:off x="3434750" y="2386021"/>
        <a:ext cx="1984639" cy="877545"/>
      </dsp:txXfrm>
    </dsp:sp>
    <dsp:sp modelId="{19A9D528-D48D-42E3-A869-E7146F390C2D}">
      <dsp:nvSpPr>
        <dsp:cNvPr id="0" name=""/>
        <dsp:cNvSpPr/>
      </dsp:nvSpPr>
      <dsp:spPr>
        <a:xfrm>
          <a:off x="5521822" y="2125681"/>
          <a:ext cx="2414894" cy="932149"/>
        </a:xfrm>
        <a:prstGeom prst="chevron">
          <a:avLst>
            <a:gd name="adj" fmla="val 4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5C6F2B-4EA1-4EB2-96F7-B8B9D9FB57A1}">
      <dsp:nvSpPr>
        <dsp:cNvPr id="0" name=""/>
        <dsp:cNvSpPr/>
      </dsp:nvSpPr>
      <dsp:spPr>
        <a:xfrm>
          <a:off x="6165793" y="2358719"/>
          <a:ext cx="2039243" cy="932149"/>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Calibri" panose="020F0502020204030204" pitchFamily="34" charset="0"/>
              <a:ea typeface="Calibri" panose="020F0502020204030204" pitchFamily="34" charset="0"/>
              <a:cs typeface="Calibri" panose="020F0502020204030204" pitchFamily="34" charset="0"/>
            </a:rPr>
            <a:t>Memilih</a:t>
          </a:r>
          <a:r>
            <a:rPr lang="en-US" sz="2000" kern="1200" dirty="0">
              <a:latin typeface="Calibri" panose="020F0502020204030204" pitchFamily="34" charset="0"/>
              <a:ea typeface="Calibri" panose="020F0502020204030204" pitchFamily="34" charset="0"/>
              <a:cs typeface="Calibri" panose="020F0502020204030204" pitchFamily="34" charset="0"/>
            </a:rPr>
            <a:t> </a:t>
          </a:r>
          <a:r>
            <a:rPr lang="en-US" sz="2000" i="1" kern="1200" dirty="0">
              <a:latin typeface="Calibri" panose="020F0502020204030204" pitchFamily="34" charset="0"/>
              <a:ea typeface="Calibri" panose="020F0502020204030204" pitchFamily="34" charset="0"/>
              <a:cs typeface="Calibri" panose="020F0502020204030204" pitchFamily="34" charset="0"/>
            </a:rPr>
            <a:t>sample</a:t>
          </a:r>
          <a:r>
            <a:rPr lang="en-US" sz="2000" kern="1200" dirty="0">
              <a:latin typeface="Calibri" panose="020F0502020204030204" pitchFamily="34" charset="0"/>
              <a:ea typeface="Calibri" panose="020F0502020204030204" pitchFamily="34" charset="0"/>
              <a:cs typeface="Calibri" panose="020F0502020204030204" pitchFamily="34" charset="0"/>
            </a:rPr>
            <a:t> yang </a:t>
          </a:r>
          <a:r>
            <a:rPr lang="en-US" sz="2000" kern="1200" dirty="0" err="1">
              <a:latin typeface="Calibri" panose="020F0502020204030204" pitchFamily="34" charset="0"/>
              <a:ea typeface="Calibri" panose="020F0502020204030204" pitchFamily="34" charset="0"/>
              <a:cs typeface="Calibri" panose="020F0502020204030204" pitchFamily="34" charset="0"/>
            </a:rPr>
            <a:t>representatif</a:t>
          </a:r>
          <a:endParaRPr lang="en-ID" sz="2000" kern="1200" dirty="0">
            <a:latin typeface="Calibri" panose="020F0502020204030204" pitchFamily="34" charset="0"/>
            <a:ea typeface="Calibri" panose="020F0502020204030204" pitchFamily="34" charset="0"/>
            <a:cs typeface="Calibri" panose="020F0502020204030204" pitchFamily="34" charset="0"/>
          </a:endParaRPr>
        </a:p>
      </dsp:txBody>
      <dsp:txXfrm>
        <a:off x="6193095" y="2386021"/>
        <a:ext cx="1984639" cy="877545"/>
      </dsp:txXfrm>
    </dsp:sp>
    <dsp:sp modelId="{2B7DFB7E-93D8-4937-8C5E-6E3FEF9E03ED}">
      <dsp:nvSpPr>
        <dsp:cNvPr id="0" name=""/>
        <dsp:cNvSpPr/>
      </dsp:nvSpPr>
      <dsp:spPr>
        <a:xfrm>
          <a:off x="8280167" y="2125681"/>
          <a:ext cx="2414894" cy="932149"/>
        </a:xfrm>
        <a:prstGeom prst="chevron">
          <a:avLst>
            <a:gd name="adj" fmla="val 4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7E6000-3969-4FBC-9DDE-674DB6D327BB}">
      <dsp:nvSpPr>
        <dsp:cNvPr id="0" name=""/>
        <dsp:cNvSpPr/>
      </dsp:nvSpPr>
      <dsp:spPr>
        <a:xfrm>
          <a:off x="8924139" y="2358719"/>
          <a:ext cx="2039243" cy="932149"/>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Calibri" panose="020F0502020204030204" pitchFamily="34" charset="0"/>
              <a:ea typeface="Calibri" panose="020F0502020204030204" pitchFamily="34" charset="0"/>
              <a:cs typeface="Calibri" panose="020F0502020204030204" pitchFamily="34" charset="0"/>
            </a:rPr>
            <a:t>Menentukan</a:t>
          </a:r>
          <a:r>
            <a:rPr lang="en-US" sz="2000" kern="1200" dirty="0">
              <a:latin typeface="Calibri" panose="020F0502020204030204" pitchFamily="34" charset="0"/>
              <a:ea typeface="Calibri" panose="020F0502020204030204" pitchFamily="34" charset="0"/>
              <a:cs typeface="Calibri" panose="020F0502020204030204" pitchFamily="34" charset="0"/>
            </a:rPr>
            <a:t> </a:t>
          </a:r>
          <a:r>
            <a:rPr lang="en-US" sz="2000" kern="1200" dirty="0" err="1">
              <a:latin typeface="Calibri" panose="020F0502020204030204" pitchFamily="34" charset="0"/>
              <a:ea typeface="Calibri" panose="020F0502020204030204" pitchFamily="34" charset="0"/>
              <a:cs typeface="Calibri" panose="020F0502020204030204" pitchFamily="34" charset="0"/>
            </a:rPr>
            <a:t>jumlah</a:t>
          </a:r>
          <a:r>
            <a:rPr lang="en-US" sz="2000" kern="1200" dirty="0">
              <a:latin typeface="Calibri" panose="020F0502020204030204" pitchFamily="34" charset="0"/>
              <a:ea typeface="Calibri" panose="020F0502020204030204" pitchFamily="34" charset="0"/>
              <a:cs typeface="Calibri" panose="020F0502020204030204" pitchFamily="34" charset="0"/>
            </a:rPr>
            <a:t> </a:t>
          </a:r>
          <a:r>
            <a:rPr lang="en-US" sz="2000" i="1" kern="1200" dirty="0">
              <a:latin typeface="Calibri" panose="020F0502020204030204" pitchFamily="34" charset="0"/>
              <a:ea typeface="Calibri" panose="020F0502020204030204" pitchFamily="34" charset="0"/>
              <a:cs typeface="Calibri" panose="020F0502020204030204" pitchFamily="34" charset="0"/>
            </a:rPr>
            <a:t>sample</a:t>
          </a:r>
          <a:r>
            <a:rPr lang="en-US" sz="2000" kern="1200" dirty="0">
              <a:latin typeface="Calibri" panose="020F0502020204030204" pitchFamily="34" charset="0"/>
              <a:ea typeface="Calibri" panose="020F0502020204030204" pitchFamily="34" charset="0"/>
              <a:cs typeface="Calibri" panose="020F0502020204030204" pitchFamily="34" charset="0"/>
            </a:rPr>
            <a:t> yang </a:t>
          </a:r>
          <a:r>
            <a:rPr lang="en-US" sz="2000" kern="1200" dirty="0" err="1">
              <a:latin typeface="Calibri" panose="020F0502020204030204" pitchFamily="34" charset="0"/>
              <a:ea typeface="Calibri" panose="020F0502020204030204" pitchFamily="34" charset="0"/>
              <a:cs typeface="Calibri" panose="020F0502020204030204" pitchFamily="34" charset="0"/>
            </a:rPr>
            <a:t>memadai</a:t>
          </a:r>
          <a:endParaRPr lang="en-ID" sz="2000" kern="1200" dirty="0">
            <a:latin typeface="Calibri" panose="020F0502020204030204" pitchFamily="34" charset="0"/>
            <a:ea typeface="Calibri" panose="020F0502020204030204" pitchFamily="34" charset="0"/>
            <a:cs typeface="Calibri" panose="020F0502020204030204" pitchFamily="34" charset="0"/>
          </a:endParaRPr>
        </a:p>
      </dsp:txBody>
      <dsp:txXfrm>
        <a:off x="8951441" y="2386021"/>
        <a:ext cx="1984639" cy="8775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3D105-AF72-43F4-BD71-E0A889C4596E}">
      <dsp:nvSpPr>
        <dsp:cNvPr id="0" name=""/>
        <dsp:cNvSpPr/>
      </dsp:nvSpPr>
      <dsp:spPr>
        <a:xfrm>
          <a:off x="1676401" y="3162"/>
          <a:ext cx="3457519" cy="83436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b="1" i="1" kern="1200" dirty="0">
              <a:latin typeface="Calibri" panose="020F0502020204030204" pitchFamily="34" charset="0"/>
              <a:ea typeface="Calibri" panose="020F0502020204030204" pitchFamily="34" charset="0"/>
              <a:cs typeface="Calibri" panose="020F0502020204030204" pitchFamily="34" charset="0"/>
            </a:rPr>
            <a:t>Random Sampling</a:t>
          </a:r>
          <a:endParaRPr lang="en-ID" sz="3200" b="1" i="1" kern="1200" dirty="0">
            <a:latin typeface="Calibri" panose="020F0502020204030204" pitchFamily="34" charset="0"/>
            <a:ea typeface="Calibri" panose="020F0502020204030204" pitchFamily="34" charset="0"/>
            <a:cs typeface="Calibri" panose="020F0502020204030204" pitchFamily="34" charset="0"/>
          </a:endParaRPr>
        </a:p>
      </dsp:txBody>
      <dsp:txXfrm>
        <a:off x="1700839" y="27600"/>
        <a:ext cx="3408643" cy="785491"/>
      </dsp:txXfrm>
    </dsp:sp>
    <dsp:sp modelId="{66D371C5-CB41-4858-B061-2D5B7D155B46}">
      <dsp:nvSpPr>
        <dsp:cNvPr id="0" name=""/>
        <dsp:cNvSpPr/>
      </dsp:nvSpPr>
      <dsp:spPr>
        <a:xfrm>
          <a:off x="2022153" y="837530"/>
          <a:ext cx="345751" cy="625775"/>
        </a:xfrm>
        <a:custGeom>
          <a:avLst/>
          <a:gdLst/>
          <a:ahLst/>
          <a:cxnLst/>
          <a:rect l="0" t="0" r="0" b="0"/>
          <a:pathLst>
            <a:path>
              <a:moveTo>
                <a:pt x="0" y="0"/>
              </a:moveTo>
              <a:lnTo>
                <a:pt x="0" y="625775"/>
              </a:lnTo>
              <a:lnTo>
                <a:pt x="345751" y="625775"/>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42955F-2F3C-4B63-9D49-95EED7A823F8}">
      <dsp:nvSpPr>
        <dsp:cNvPr id="0" name=""/>
        <dsp:cNvSpPr/>
      </dsp:nvSpPr>
      <dsp:spPr>
        <a:xfrm>
          <a:off x="2367905" y="1046122"/>
          <a:ext cx="4078188" cy="834367"/>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i="1" kern="1200" dirty="0">
              <a:latin typeface="Calibri" panose="020F0502020204030204" pitchFamily="34" charset="0"/>
              <a:ea typeface="Calibri" panose="020F0502020204030204" pitchFamily="34" charset="0"/>
              <a:cs typeface="Calibri" panose="020F0502020204030204" pitchFamily="34" charset="0"/>
            </a:rPr>
            <a:t>Simple Random Sampling</a:t>
          </a:r>
          <a:endParaRPr lang="en-ID" sz="2400" i="1" kern="1200" dirty="0">
            <a:latin typeface="Calibri" panose="020F0502020204030204" pitchFamily="34" charset="0"/>
            <a:ea typeface="Calibri" panose="020F0502020204030204" pitchFamily="34" charset="0"/>
            <a:cs typeface="Calibri" panose="020F0502020204030204" pitchFamily="34" charset="0"/>
          </a:endParaRPr>
        </a:p>
      </dsp:txBody>
      <dsp:txXfrm>
        <a:off x="2392343" y="1070560"/>
        <a:ext cx="4029312" cy="785491"/>
      </dsp:txXfrm>
    </dsp:sp>
    <dsp:sp modelId="{D0195B2E-1B16-4946-8C31-7A315612BEFD}">
      <dsp:nvSpPr>
        <dsp:cNvPr id="0" name=""/>
        <dsp:cNvSpPr/>
      </dsp:nvSpPr>
      <dsp:spPr>
        <a:xfrm>
          <a:off x="2022153" y="837530"/>
          <a:ext cx="345751" cy="1668735"/>
        </a:xfrm>
        <a:custGeom>
          <a:avLst/>
          <a:gdLst/>
          <a:ahLst/>
          <a:cxnLst/>
          <a:rect l="0" t="0" r="0" b="0"/>
          <a:pathLst>
            <a:path>
              <a:moveTo>
                <a:pt x="0" y="0"/>
              </a:moveTo>
              <a:lnTo>
                <a:pt x="0" y="1668735"/>
              </a:lnTo>
              <a:lnTo>
                <a:pt x="345751" y="1668735"/>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14A355-2B0E-40EF-B2F8-285C74CD1D45}">
      <dsp:nvSpPr>
        <dsp:cNvPr id="0" name=""/>
        <dsp:cNvSpPr/>
      </dsp:nvSpPr>
      <dsp:spPr>
        <a:xfrm>
          <a:off x="2367905" y="2089081"/>
          <a:ext cx="4078188" cy="834367"/>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2847830"/>
              <a:satOff val="8321"/>
              <a:lumOff val="-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i="1" kern="1200" dirty="0">
              <a:latin typeface="Calibri" panose="020F0502020204030204" pitchFamily="34" charset="0"/>
              <a:ea typeface="Calibri" panose="020F0502020204030204" pitchFamily="34" charset="0"/>
              <a:cs typeface="Calibri" panose="020F0502020204030204" pitchFamily="34" charset="0"/>
            </a:rPr>
            <a:t>Systematic Random Sampling</a:t>
          </a:r>
          <a:endParaRPr lang="en-ID" sz="2400" i="1" kern="1200" dirty="0">
            <a:latin typeface="Calibri" panose="020F0502020204030204" pitchFamily="34" charset="0"/>
            <a:ea typeface="Calibri" panose="020F0502020204030204" pitchFamily="34" charset="0"/>
            <a:cs typeface="Calibri" panose="020F0502020204030204" pitchFamily="34" charset="0"/>
          </a:endParaRPr>
        </a:p>
      </dsp:txBody>
      <dsp:txXfrm>
        <a:off x="2392343" y="2113519"/>
        <a:ext cx="4029312" cy="785491"/>
      </dsp:txXfrm>
    </dsp:sp>
    <dsp:sp modelId="{B84CE603-CC53-43FC-ACB9-39178FC7BDA4}">
      <dsp:nvSpPr>
        <dsp:cNvPr id="0" name=""/>
        <dsp:cNvSpPr/>
      </dsp:nvSpPr>
      <dsp:spPr>
        <a:xfrm>
          <a:off x="2022153" y="837530"/>
          <a:ext cx="345751" cy="2711694"/>
        </a:xfrm>
        <a:custGeom>
          <a:avLst/>
          <a:gdLst/>
          <a:ahLst/>
          <a:cxnLst/>
          <a:rect l="0" t="0" r="0" b="0"/>
          <a:pathLst>
            <a:path>
              <a:moveTo>
                <a:pt x="0" y="0"/>
              </a:moveTo>
              <a:lnTo>
                <a:pt x="0" y="2711694"/>
              </a:lnTo>
              <a:lnTo>
                <a:pt x="345751" y="2711694"/>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70AFF4-5DB7-4858-9889-0CB6D2B581B8}">
      <dsp:nvSpPr>
        <dsp:cNvPr id="0" name=""/>
        <dsp:cNvSpPr/>
      </dsp:nvSpPr>
      <dsp:spPr>
        <a:xfrm>
          <a:off x="2367905" y="3132041"/>
          <a:ext cx="4139998" cy="834367"/>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5695660"/>
              <a:satOff val="16641"/>
              <a:lumOff val="-31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i="1" kern="1200" dirty="0">
              <a:latin typeface="Calibri" panose="020F0502020204030204" pitchFamily="34" charset="0"/>
              <a:ea typeface="Calibri" panose="020F0502020204030204" pitchFamily="34" charset="0"/>
              <a:cs typeface="Calibri" panose="020F0502020204030204" pitchFamily="34" charset="0"/>
            </a:rPr>
            <a:t>Area Random Sampling</a:t>
          </a:r>
          <a:endParaRPr lang="en-ID" sz="2400" i="1" kern="1200" dirty="0">
            <a:latin typeface="Calibri" panose="020F0502020204030204" pitchFamily="34" charset="0"/>
            <a:ea typeface="Calibri" panose="020F0502020204030204" pitchFamily="34" charset="0"/>
            <a:cs typeface="Calibri" panose="020F0502020204030204" pitchFamily="34" charset="0"/>
          </a:endParaRPr>
        </a:p>
      </dsp:txBody>
      <dsp:txXfrm>
        <a:off x="2392343" y="3156479"/>
        <a:ext cx="4091122" cy="785491"/>
      </dsp:txXfrm>
    </dsp:sp>
    <dsp:sp modelId="{D806C677-FD5B-4EB9-AFF3-8B8DA8CFF4F5}">
      <dsp:nvSpPr>
        <dsp:cNvPr id="0" name=""/>
        <dsp:cNvSpPr/>
      </dsp:nvSpPr>
      <dsp:spPr>
        <a:xfrm>
          <a:off x="2022153" y="837530"/>
          <a:ext cx="345751" cy="3754654"/>
        </a:xfrm>
        <a:custGeom>
          <a:avLst/>
          <a:gdLst/>
          <a:ahLst/>
          <a:cxnLst/>
          <a:rect l="0" t="0" r="0" b="0"/>
          <a:pathLst>
            <a:path>
              <a:moveTo>
                <a:pt x="0" y="0"/>
              </a:moveTo>
              <a:lnTo>
                <a:pt x="0" y="3754654"/>
              </a:lnTo>
              <a:lnTo>
                <a:pt x="345751" y="3754654"/>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9FB4BE-F5BD-46AE-8FEF-F0B9FA35B7A7}">
      <dsp:nvSpPr>
        <dsp:cNvPr id="0" name=""/>
        <dsp:cNvSpPr/>
      </dsp:nvSpPr>
      <dsp:spPr>
        <a:xfrm>
          <a:off x="2367905" y="4175000"/>
          <a:ext cx="4140012" cy="834367"/>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8543491"/>
              <a:satOff val="24962"/>
              <a:lumOff val="-47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i="1" kern="1200" dirty="0">
              <a:latin typeface="Calibri" panose="020F0502020204030204" pitchFamily="34" charset="0"/>
              <a:ea typeface="Calibri" panose="020F0502020204030204" pitchFamily="34" charset="0"/>
              <a:cs typeface="Calibri" panose="020F0502020204030204" pitchFamily="34" charset="0"/>
            </a:rPr>
            <a:t>Stratified Random Sampling</a:t>
          </a:r>
          <a:endParaRPr lang="en-ID" sz="2400" i="1" kern="1200" dirty="0">
            <a:latin typeface="Calibri" panose="020F0502020204030204" pitchFamily="34" charset="0"/>
            <a:ea typeface="Calibri" panose="020F0502020204030204" pitchFamily="34" charset="0"/>
            <a:cs typeface="Calibri" panose="020F0502020204030204" pitchFamily="34" charset="0"/>
          </a:endParaRPr>
        </a:p>
      </dsp:txBody>
      <dsp:txXfrm>
        <a:off x="2392343" y="4199438"/>
        <a:ext cx="4091136" cy="785491"/>
      </dsp:txXfrm>
    </dsp:sp>
    <dsp:sp modelId="{C993DC67-D130-498F-8E9F-8BCFA0C84921}">
      <dsp:nvSpPr>
        <dsp:cNvPr id="0" name=""/>
        <dsp:cNvSpPr/>
      </dsp:nvSpPr>
      <dsp:spPr>
        <a:xfrm>
          <a:off x="5551105" y="3162"/>
          <a:ext cx="3288092" cy="834367"/>
        </a:xfrm>
        <a:prstGeom prst="roundRect">
          <a:avLst>
            <a:gd name="adj" fmla="val 10000"/>
          </a:avLst>
        </a:prstGeom>
        <a:solidFill>
          <a:schemeClr val="accent2">
            <a:hueOff val="-8543491"/>
            <a:satOff val="24962"/>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b="1" i="1" kern="1200" dirty="0">
              <a:latin typeface="Calibri" panose="020F0502020204030204" pitchFamily="34" charset="0"/>
              <a:ea typeface="Calibri" panose="020F0502020204030204" pitchFamily="34" charset="0"/>
              <a:cs typeface="Calibri" panose="020F0502020204030204" pitchFamily="34" charset="0"/>
            </a:rPr>
            <a:t>Non Random Sampling</a:t>
          </a:r>
          <a:endParaRPr lang="en-ID" sz="2500" b="1" i="1" kern="1200" dirty="0">
            <a:latin typeface="Calibri" panose="020F0502020204030204" pitchFamily="34" charset="0"/>
            <a:ea typeface="Calibri" panose="020F0502020204030204" pitchFamily="34" charset="0"/>
            <a:cs typeface="Calibri" panose="020F0502020204030204" pitchFamily="34" charset="0"/>
          </a:endParaRPr>
        </a:p>
      </dsp:txBody>
      <dsp:txXfrm>
        <a:off x="5575543" y="27600"/>
        <a:ext cx="3239216" cy="785491"/>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4965" y="3887100"/>
            <a:ext cx="9140429" cy="990829"/>
          </a:xfrm>
        </p:spPr>
        <p:txBody>
          <a:bodyPr anchor="t" anchorCtr="0"/>
          <a:lstStyle>
            <a:lvl1pPr algn="r">
              <a:defRPr sz="38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4965" y="5125636"/>
            <a:ext cx="9140429" cy="533524"/>
          </a:xfrm>
        </p:spPr>
        <p:txBody>
          <a:bodyPr/>
          <a:lstStyle>
            <a:lvl1pPr marL="0" indent="0" algn="r">
              <a:buNone/>
              <a:defRPr sz="2400">
                <a:solidFill>
                  <a:schemeClr val="tx2"/>
                </a:solidFill>
                <a:latin typeface="+mj-lt"/>
                <a:ea typeface="+mj-ea"/>
                <a:cs typeface="+mj-cs"/>
              </a:defRPr>
            </a:lvl1pPr>
            <a:lvl2pPr marL="544159" indent="0" algn="ctr">
              <a:buNone/>
            </a:lvl2pPr>
            <a:lvl3pPr marL="1088319" indent="0" algn="ctr">
              <a:buNone/>
            </a:lvl3pPr>
            <a:lvl4pPr marL="1632478" indent="0" algn="ctr">
              <a:buNone/>
            </a:lvl4pPr>
            <a:lvl5pPr marL="2176638" indent="0" algn="ctr">
              <a:buNone/>
            </a:lvl5pPr>
            <a:lvl6pPr marL="2720797" indent="0" algn="ctr">
              <a:buNone/>
            </a:lvl6pPr>
            <a:lvl7pPr marL="3264957" indent="0" algn="ctr">
              <a:buNone/>
            </a:lvl7pPr>
            <a:lvl8pPr marL="3809116" indent="0" algn="ctr">
              <a:buNone/>
            </a:lvl8pPr>
            <a:lvl9pPr marL="4353276" indent="0" algn="ctr">
              <a:buNone/>
            </a:lvl9pPr>
          </a:lstStyle>
          <a:p>
            <a:r>
              <a:rPr kumimoji="0" lang="en-US"/>
              <a:t>Click to edit Master subtitle style</a:t>
            </a:r>
          </a:p>
        </p:txBody>
      </p:sp>
      <p:sp>
        <p:nvSpPr>
          <p:cNvPr id="28" name="Date Placeholder 27"/>
          <p:cNvSpPr>
            <a:spLocks noGrp="1"/>
          </p:cNvSpPr>
          <p:nvPr>
            <p:ph type="dt" sz="half" idx="10"/>
          </p:nvPr>
        </p:nvSpPr>
        <p:spPr>
          <a:xfrm>
            <a:off x="8531066" y="6356551"/>
            <a:ext cx="3046810" cy="365845"/>
          </a:xfrm>
        </p:spPr>
        <p:txBody>
          <a:bodyPr/>
          <a:lstStyle>
            <a:lvl1pPr>
              <a:defRPr sz="1700"/>
            </a:lvl1pPr>
          </a:lstStyle>
          <a:p>
            <a:fld id="{BE0E1E5F-E22C-4842-8748-0C44FC1EF623}" type="datetimeFigureOut">
              <a:rPr lang="id-ID" smtClean="0"/>
              <a:pPr/>
              <a:t>29/10/2025</a:t>
            </a:fld>
            <a:endParaRPr lang="id-ID"/>
          </a:p>
        </p:txBody>
      </p:sp>
      <p:sp>
        <p:nvSpPr>
          <p:cNvPr id="17" name="Footer Placeholder 16"/>
          <p:cNvSpPr>
            <a:spLocks noGrp="1"/>
          </p:cNvSpPr>
          <p:nvPr>
            <p:ph type="ftr" sz="quarter" idx="11"/>
          </p:nvPr>
        </p:nvSpPr>
        <p:spPr>
          <a:xfrm>
            <a:off x="3863355" y="6356551"/>
            <a:ext cx="4631150" cy="365845"/>
          </a:xfrm>
        </p:spPr>
        <p:txBody>
          <a:bodyPr/>
          <a:lstStyle/>
          <a:p>
            <a:endParaRPr lang="id-ID"/>
          </a:p>
        </p:txBody>
      </p:sp>
      <p:sp>
        <p:nvSpPr>
          <p:cNvPr id="29" name="Slide Number Placeholder 28"/>
          <p:cNvSpPr>
            <a:spLocks noGrp="1"/>
          </p:cNvSpPr>
          <p:nvPr>
            <p:ph type="sldNum" sz="quarter" idx="12"/>
          </p:nvPr>
        </p:nvSpPr>
        <p:spPr>
          <a:xfrm>
            <a:off x="1620903" y="6356551"/>
            <a:ext cx="1624965" cy="365845"/>
          </a:xfrm>
        </p:spPr>
        <p:txBody>
          <a:bodyPr/>
          <a:lstStyle/>
          <a:p>
            <a:fld id="{16D3E6CA-7FF3-45BC-B8B9-80B1DD9A3805}" type="slidenum">
              <a:rPr lang="id-ID" smtClean="0"/>
              <a:pPr/>
              <a:t>‹#›</a:t>
            </a:fld>
            <a:endParaRPr lang="id-ID"/>
          </a:p>
        </p:txBody>
      </p:sp>
      <p:sp>
        <p:nvSpPr>
          <p:cNvPr id="21" name="Rectangle 20"/>
          <p:cNvSpPr/>
          <p:nvPr/>
        </p:nvSpPr>
        <p:spPr>
          <a:xfrm>
            <a:off x="1206029" y="3648920"/>
            <a:ext cx="9749790" cy="1280456"/>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
        <p:nvSpPr>
          <p:cNvPr id="33" name="Rectangle 32"/>
          <p:cNvSpPr/>
          <p:nvPr/>
        </p:nvSpPr>
        <p:spPr>
          <a:xfrm>
            <a:off x="1218724" y="5049419"/>
            <a:ext cx="9749790" cy="685959"/>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
        <p:nvSpPr>
          <p:cNvPr id="22" name="Rectangle 21"/>
          <p:cNvSpPr/>
          <p:nvPr/>
        </p:nvSpPr>
        <p:spPr>
          <a:xfrm>
            <a:off x="1206029" y="3648920"/>
            <a:ext cx="304681" cy="1280456"/>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
        <p:nvSpPr>
          <p:cNvPr id="32" name="Rectangle 31"/>
          <p:cNvSpPr/>
          <p:nvPr/>
        </p:nvSpPr>
        <p:spPr>
          <a:xfrm>
            <a:off x="1218724" y="5049419"/>
            <a:ext cx="304681" cy="685959"/>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E0E1E5F-E22C-4842-8748-0C44FC1EF623}" type="datetimeFigureOut">
              <a:rPr lang="id-ID" smtClean="0"/>
              <a:pPr/>
              <a:t>29/10/2025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6D3E6CA-7FF3-45BC-B8B9-80B1DD9A3805}"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5747" y="274702"/>
            <a:ext cx="2742129" cy="585288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362" y="274702"/>
            <a:ext cx="8023265" cy="585288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E0E1E5F-E22C-4842-8748-0C44FC1EF623}" type="datetimeFigureOut">
              <a:rPr lang="id-ID" smtClean="0"/>
              <a:pPr/>
              <a:t>29/10/2025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6D3E6CA-7FF3-45BC-B8B9-80B1DD9A3805}" type="slidenum">
              <a:rPr lang="id-ID" smtClean="0"/>
              <a:pPr/>
              <a:t>‹#›</a:t>
            </a:fld>
            <a:endParaRPr lang="id-ID"/>
          </a:p>
        </p:txBody>
      </p:sp>
      <p:sp>
        <p:nvSpPr>
          <p:cNvPr id="7" name="Straight Connector 6"/>
          <p:cNvSpPr>
            <a:spLocks noChangeShapeType="1"/>
          </p:cNvSpPr>
          <p:nvPr/>
        </p:nvSpPr>
        <p:spPr bwMode="auto">
          <a:xfrm>
            <a:off x="609362" y="6354646"/>
            <a:ext cx="10968514"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a:p>
        </p:txBody>
      </p:sp>
      <p:sp>
        <p:nvSpPr>
          <p:cNvPr id="8" name="Isosceles Triangle 7"/>
          <p:cNvSpPr>
            <a:spLocks noChangeAspect="1"/>
          </p:cNvSpPr>
          <p:nvPr/>
        </p:nvSpPr>
        <p:spPr>
          <a:xfrm rot="5400000">
            <a:off x="590319" y="6448966"/>
            <a:ext cx="190893" cy="16035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
        <p:nvSpPr>
          <p:cNvPr id="9" name="Straight Connector 8"/>
          <p:cNvSpPr>
            <a:spLocks noChangeShapeType="1"/>
          </p:cNvSpPr>
          <p:nvPr/>
        </p:nvSpPr>
        <p:spPr bwMode="auto">
          <a:xfrm rot="5400000">
            <a:off x="5810744" y="3202693"/>
            <a:ext cx="5853515"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BE0E1E5F-E22C-4842-8748-0C44FC1EF623}" type="datetimeFigureOut">
              <a:rPr lang="id-ID" smtClean="0"/>
              <a:pPr/>
              <a:t>29/10/2025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6D3E6CA-7FF3-45BC-B8B9-80B1DD9A3805}" type="slidenum">
              <a:rPr lang="id-ID" smtClean="0"/>
              <a:pPr/>
              <a:t>‹#›</a:t>
            </a:fld>
            <a:endParaRPr lang="id-ID"/>
          </a:p>
        </p:txBody>
      </p:sp>
      <p:sp>
        <p:nvSpPr>
          <p:cNvPr id="8" name="Content Placeholder 7"/>
          <p:cNvSpPr>
            <a:spLocks noGrp="1"/>
          </p:cNvSpPr>
          <p:nvPr>
            <p:ph sz="quarter" idx="1"/>
          </p:nvPr>
        </p:nvSpPr>
        <p:spPr>
          <a:xfrm>
            <a:off x="609362" y="1219482"/>
            <a:ext cx="10968514" cy="4938903"/>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4965" y="2972488"/>
            <a:ext cx="9140429" cy="1067047"/>
          </a:xfrm>
        </p:spPr>
        <p:txBody>
          <a:bodyPr anchor="t" anchorCtr="0"/>
          <a:lstStyle>
            <a:lvl1pPr algn="r">
              <a:buNone/>
              <a:defRPr sz="3800" b="0" cap="none" baseline="0"/>
            </a:lvl1pPr>
          </a:lstStyle>
          <a:p>
            <a:r>
              <a:rPr kumimoji="0" lang="en-US"/>
              <a:t>Click to edit Master title style</a:t>
            </a:r>
          </a:p>
        </p:txBody>
      </p:sp>
      <p:sp>
        <p:nvSpPr>
          <p:cNvPr id="3" name="Text Placeholder 2"/>
          <p:cNvSpPr>
            <a:spLocks noGrp="1"/>
          </p:cNvSpPr>
          <p:nvPr>
            <p:ph type="body" idx="1"/>
          </p:nvPr>
        </p:nvSpPr>
        <p:spPr>
          <a:xfrm>
            <a:off x="1726525" y="4268188"/>
            <a:ext cx="9038868" cy="1143265"/>
          </a:xfrm>
        </p:spPr>
        <p:txBody>
          <a:bodyPr anchor="t" anchorCtr="0"/>
          <a:lstStyle>
            <a:lvl1pPr marL="0" indent="0" algn="r">
              <a:buNone/>
              <a:defRPr sz="2400">
                <a:solidFill>
                  <a:schemeClr val="tx1">
                    <a:tint val="75000"/>
                  </a:schemeClr>
                </a:solidFill>
              </a:defRPr>
            </a:lvl1pPr>
            <a:lvl2pPr>
              <a:buNone/>
              <a:defRPr sz="2100">
                <a:solidFill>
                  <a:schemeClr val="tx1">
                    <a:tint val="75000"/>
                  </a:schemeClr>
                </a:solidFill>
              </a:defRPr>
            </a:lvl2pPr>
            <a:lvl3pPr>
              <a:buNone/>
              <a:defRPr sz="1900">
                <a:solidFill>
                  <a:schemeClr val="tx1">
                    <a:tint val="75000"/>
                  </a:schemeClr>
                </a:solidFill>
              </a:defRPr>
            </a:lvl3pPr>
            <a:lvl4pPr>
              <a:buNone/>
              <a:defRPr sz="1700">
                <a:solidFill>
                  <a:schemeClr val="tx1">
                    <a:tint val="75000"/>
                  </a:schemeClr>
                </a:solidFill>
              </a:defRPr>
            </a:lvl4pPr>
            <a:lvl5pPr>
              <a:buNone/>
              <a:defRPr sz="17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1066" y="6356551"/>
            <a:ext cx="3046810" cy="365845"/>
          </a:xfrm>
        </p:spPr>
        <p:txBody>
          <a:bodyPr/>
          <a:lstStyle/>
          <a:p>
            <a:fld id="{BE0E1E5F-E22C-4842-8748-0C44FC1EF623}" type="datetimeFigureOut">
              <a:rPr lang="id-ID" smtClean="0"/>
              <a:pPr/>
              <a:t>29/10/2025</a:t>
            </a:fld>
            <a:endParaRPr lang="id-ID"/>
          </a:p>
        </p:txBody>
      </p:sp>
      <p:sp>
        <p:nvSpPr>
          <p:cNvPr id="5" name="Footer Placeholder 4"/>
          <p:cNvSpPr>
            <a:spLocks noGrp="1"/>
          </p:cNvSpPr>
          <p:nvPr>
            <p:ph type="ftr" sz="quarter" idx="11"/>
          </p:nvPr>
        </p:nvSpPr>
        <p:spPr>
          <a:xfrm>
            <a:off x="3863355" y="6356551"/>
            <a:ext cx="4631150" cy="365845"/>
          </a:xfrm>
        </p:spPr>
        <p:txBody>
          <a:bodyPr/>
          <a:lstStyle/>
          <a:p>
            <a:endParaRPr lang="id-ID"/>
          </a:p>
        </p:txBody>
      </p:sp>
      <p:sp>
        <p:nvSpPr>
          <p:cNvPr id="6" name="Slide Number Placeholder 5"/>
          <p:cNvSpPr>
            <a:spLocks noGrp="1"/>
          </p:cNvSpPr>
          <p:nvPr>
            <p:ph type="sldNum" sz="quarter" idx="12"/>
          </p:nvPr>
        </p:nvSpPr>
        <p:spPr>
          <a:xfrm>
            <a:off x="1425907" y="6356551"/>
            <a:ext cx="2027144" cy="365845"/>
          </a:xfrm>
        </p:spPr>
        <p:txBody>
          <a:bodyPr/>
          <a:lstStyle/>
          <a:p>
            <a:fld id="{16D3E6CA-7FF3-45BC-B8B9-80B1DD9A3805}" type="slidenum">
              <a:rPr lang="id-ID" smtClean="0"/>
              <a:pPr/>
              <a:t>‹#›</a:t>
            </a:fld>
            <a:endParaRPr lang="id-ID"/>
          </a:p>
        </p:txBody>
      </p:sp>
      <p:sp>
        <p:nvSpPr>
          <p:cNvPr id="7" name="Rectangle 6"/>
          <p:cNvSpPr/>
          <p:nvPr/>
        </p:nvSpPr>
        <p:spPr>
          <a:xfrm>
            <a:off x="1218724" y="2820053"/>
            <a:ext cx="9749790" cy="1280456"/>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
        <p:nvSpPr>
          <p:cNvPr id="8" name="Rectangle 7"/>
          <p:cNvSpPr/>
          <p:nvPr/>
        </p:nvSpPr>
        <p:spPr>
          <a:xfrm>
            <a:off x="1218724" y="2820053"/>
            <a:ext cx="304681" cy="1280456"/>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362" y="228653"/>
            <a:ext cx="10968514" cy="914612"/>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BE0E1E5F-E22C-4842-8748-0C44FC1EF623}" type="datetimeFigureOut">
              <a:rPr lang="id-ID" smtClean="0"/>
              <a:pPr/>
              <a:t>29/10/2025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6D3E6CA-7FF3-45BC-B8B9-80B1DD9A3805}" type="slidenum">
              <a:rPr lang="id-ID" smtClean="0"/>
              <a:pPr/>
              <a:t>‹#›</a:t>
            </a:fld>
            <a:endParaRPr lang="id-ID"/>
          </a:p>
        </p:txBody>
      </p:sp>
      <p:sp>
        <p:nvSpPr>
          <p:cNvPr id="9" name="Content Placeholder 8"/>
          <p:cNvSpPr>
            <a:spLocks noGrp="1"/>
          </p:cNvSpPr>
          <p:nvPr>
            <p:ph sz="quarter" idx="1"/>
          </p:nvPr>
        </p:nvSpPr>
        <p:spPr>
          <a:xfrm>
            <a:off x="609362" y="1219482"/>
            <a:ext cx="5386759" cy="4938903"/>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3852" y="1216434"/>
            <a:ext cx="5386759" cy="4938903"/>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362" y="228653"/>
            <a:ext cx="10968514" cy="914612"/>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362" y="1286173"/>
            <a:ext cx="5384813" cy="685959"/>
          </a:xfrm>
          <a:noFill/>
          <a:ln>
            <a:noFill/>
          </a:ln>
        </p:spPr>
        <p:txBody>
          <a:bodyPr lIns="108832" anchor="b" anchorCtr="0">
            <a:noAutofit/>
          </a:bodyPr>
          <a:lstStyle>
            <a:lvl1pPr marL="0" indent="0">
              <a:buNone/>
              <a:defRPr sz="2900" b="1">
                <a:solidFill>
                  <a:schemeClr val="accent2"/>
                </a:solidFill>
              </a:defRPr>
            </a:lvl1pPr>
            <a:lvl2pPr>
              <a:buNone/>
              <a:defRPr sz="2400" b="1"/>
            </a:lvl2pPr>
            <a:lvl3pPr>
              <a:buNone/>
              <a:defRPr sz="2100" b="1"/>
            </a:lvl3pPr>
            <a:lvl4pPr>
              <a:buNone/>
              <a:defRPr sz="1900" b="1"/>
            </a:lvl4pPr>
            <a:lvl5pPr>
              <a:buNone/>
              <a:defRPr sz="19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180" y="1295700"/>
            <a:ext cx="5386928" cy="685959"/>
          </a:xfrm>
          <a:noFill/>
          <a:ln>
            <a:noFill/>
          </a:ln>
        </p:spPr>
        <p:txBody>
          <a:bodyPr lIns="108832" anchor="b" anchorCtr="0"/>
          <a:lstStyle>
            <a:lvl1pPr marL="0" indent="0">
              <a:buNone/>
              <a:defRPr sz="2900" b="1">
                <a:solidFill>
                  <a:schemeClr val="accent2"/>
                </a:solidFill>
              </a:defRPr>
            </a:lvl1pPr>
            <a:lvl2pPr>
              <a:buNone/>
              <a:defRPr sz="2400" b="1"/>
            </a:lvl2pPr>
            <a:lvl3pPr>
              <a:buNone/>
              <a:defRPr sz="2100" b="1"/>
            </a:lvl3pPr>
            <a:lvl4pPr>
              <a:buNone/>
              <a:defRPr sz="1900" b="1"/>
            </a:lvl4pPr>
            <a:lvl5pPr>
              <a:buNone/>
              <a:defRPr sz="19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BE0E1E5F-E22C-4842-8748-0C44FC1EF623}" type="datetimeFigureOut">
              <a:rPr lang="id-ID" smtClean="0"/>
              <a:pPr/>
              <a:t>29/10/2025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16D3E6CA-7FF3-45BC-B8B9-80B1DD9A3805}" type="slidenum">
              <a:rPr lang="id-ID" smtClean="0"/>
              <a:pPr/>
              <a:t>‹#›</a:t>
            </a:fld>
            <a:endParaRPr lang="id-ID"/>
          </a:p>
        </p:txBody>
      </p:sp>
      <p:sp>
        <p:nvSpPr>
          <p:cNvPr id="11" name="Content Placeholder 10"/>
          <p:cNvSpPr>
            <a:spLocks noGrp="1"/>
          </p:cNvSpPr>
          <p:nvPr>
            <p:ph sz="quarter" idx="2"/>
          </p:nvPr>
        </p:nvSpPr>
        <p:spPr>
          <a:xfrm>
            <a:off x="609362" y="2134094"/>
            <a:ext cx="5382697" cy="4039535"/>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5179" y="2134094"/>
            <a:ext cx="5382697" cy="4039535"/>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362" y="228653"/>
            <a:ext cx="10968514" cy="914612"/>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E0E1E5F-E22C-4842-8748-0C44FC1EF623}" type="datetimeFigureOut">
              <a:rPr lang="id-ID" smtClean="0"/>
              <a:pPr/>
              <a:t>29/10/2025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16D3E6CA-7FF3-45BC-B8B9-80B1DD9A3805}" type="slidenum">
              <a:rPr lang="id-ID" smtClean="0"/>
              <a:pPr/>
              <a:t>‹#›</a:t>
            </a:fld>
            <a:endParaRPr lang="id-ID"/>
          </a:p>
        </p:txBody>
      </p:sp>
      <p:sp>
        <p:nvSpPr>
          <p:cNvPr id="6" name="Isosceles Triangle 5"/>
          <p:cNvSpPr>
            <a:spLocks noChangeAspect="1"/>
          </p:cNvSpPr>
          <p:nvPr/>
        </p:nvSpPr>
        <p:spPr>
          <a:xfrm rot="5400000">
            <a:off x="590319" y="6448966"/>
            <a:ext cx="190893" cy="16035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E1E5F-E22C-4842-8748-0C44FC1EF623}" type="datetimeFigureOut">
              <a:rPr lang="id-ID" smtClean="0"/>
              <a:pPr/>
              <a:t>29/10/2025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16D3E6CA-7FF3-45BC-B8B9-80B1DD9A3805}" type="slidenum">
              <a:rPr lang="id-ID" smtClean="0"/>
              <a:pPr/>
              <a:t>‹#›</a:t>
            </a:fld>
            <a:endParaRPr lang="id-ID"/>
          </a:p>
        </p:txBody>
      </p:sp>
      <p:sp>
        <p:nvSpPr>
          <p:cNvPr id="5" name="Straight Connector 4"/>
          <p:cNvSpPr>
            <a:spLocks noChangeShapeType="1"/>
          </p:cNvSpPr>
          <p:nvPr/>
        </p:nvSpPr>
        <p:spPr bwMode="auto">
          <a:xfrm>
            <a:off x="609362" y="6354646"/>
            <a:ext cx="10968514"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a:p>
        </p:txBody>
      </p:sp>
      <p:sp>
        <p:nvSpPr>
          <p:cNvPr id="6" name="Isosceles Triangle 5"/>
          <p:cNvSpPr>
            <a:spLocks noChangeAspect="1"/>
          </p:cNvSpPr>
          <p:nvPr/>
        </p:nvSpPr>
        <p:spPr>
          <a:xfrm rot="5400000">
            <a:off x="590319" y="6448966"/>
            <a:ext cx="190893" cy="16035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29507" y="304871"/>
            <a:ext cx="3351490" cy="838394"/>
          </a:xfrm>
        </p:spPr>
        <p:txBody>
          <a:bodyPr anchor="b" anchorCtr="0">
            <a:noAutofit/>
          </a:bodyPr>
          <a:lstStyle>
            <a:lvl1pPr algn="l">
              <a:buNone/>
              <a:defRPr sz="24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29507" y="1219483"/>
            <a:ext cx="3351490" cy="4844585"/>
          </a:xfrm>
        </p:spPr>
        <p:txBody>
          <a:bodyPr/>
          <a:lstStyle>
            <a:lvl1pPr marL="0" indent="0">
              <a:lnSpc>
                <a:spcPts val="2618"/>
              </a:lnSpc>
              <a:spcAft>
                <a:spcPts val="1190"/>
              </a:spcAft>
              <a:buNone/>
              <a:defRPr sz="1900">
                <a:solidFill>
                  <a:schemeClr val="tx2"/>
                </a:solidFill>
              </a:defRPr>
            </a:lvl1pPr>
            <a:lvl2pPr>
              <a:buNone/>
              <a:defRPr sz="1400"/>
            </a:lvl2pPr>
            <a:lvl3pPr>
              <a:buNone/>
              <a:defRPr sz="1200"/>
            </a:lvl3pPr>
            <a:lvl4pPr>
              <a:buNone/>
              <a:defRPr sz="1100"/>
            </a:lvl4pPr>
            <a:lvl5pPr>
              <a:buNone/>
              <a:defRPr sz="11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E0E1E5F-E22C-4842-8748-0C44FC1EF623}" type="datetimeFigureOut">
              <a:rPr lang="id-ID" smtClean="0"/>
              <a:pPr/>
              <a:t>29/10/2025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6D3E6CA-7FF3-45BC-B8B9-80B1DD9A3805}" type="slidenum">
              <a:rPr lang="id-ID" smtClean="0"/>
              <a:pPr/>
              <a:t>‹#›</a:t>
            </a:fld>
            <a:endParaRPr lang="id-ID"/>
          </a:p>
        </p:txBody>
      </p:sp>
      <p:sp>
        <p:nvSpPr>
          <p:cNvPr id="8" name="Straight Connector 7"/>
          <p:cNvSpPr>
            <a:spLocks noChangeShapeType="1"/>
          </p:cNvSpPr>
          <p:nvPr/>
        </p:nvSpPr>
        <p:spPr bwMode="auto">
          <a:xfrm>
            <a:off x="609362" y="6354646"/>
            <a:ext cx="10968514"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a:p>
        </p:txBody>
      </p:sp>
      <p:sp>
        <p:nvSpPr>
          <p:cNvPr id="10" name="Straight Connector 9"/>
          <p:cNvSpPr>
            <a:spLocks noChangeShapeType="1"/>
          </p:cNvSpPr>
          <p:nvPr/>
        </p:nvSpPr>
        <p:spPr bwMode="auto">
          <a:xfrm rot="5400000">
            <a:off x="5216117" y="3324995"/>
            <a:ext cx="6036437"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dirty="0"/>
          </a:p>
        </p:txBody>
      </p:sp>
      <p:sp>
        <p:nvSpPr>
          <p:cNvPr id="9" name="Isosceles Triangle 8"/>
          <p:cNvSpPr>
            <a:spLocks noChangeAspect="1"/>
          </p:cNvSpPr>
          <p:nvPr/>
        </p:nvSpPr>
        <p:spPr>
          <a:xfrm rot="5400000">
            <a:off x="590319" y="6448966"/>
            <a:ext cx="190893" cy="16035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
        <p:nvSpPr>
          <p:cNvPr id="12" name="Content Placeholder 11"/>
          <p:cNvSpPr>
            <a:spLocks noGrp="1"/>
          </p:cNvSpPr>
          <p:nvPr>
            <p:ph sz="quarter" idx="1"/>
          </p:nvPr>
        </p:nvSpPr>
        <p:spPr>
          <a:xfrm>
            <a:off x="406241" y="304871"/>
            <a:ext cx="7617024" cy="5716323"/>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362" y="500972"/>
            <a:ext cx="10968514" cy="674844"/>
          </a:xfrm>
          <a:ln>
            <a:solidFill>
              <a:schemeClr val="accent1"/>
            </a:solidFill>
          </a:ln>
        </p:spPr>
        <p:txBody>
          <a:bodyPr lIns="326496" anchor="ctr"/>
          <a:lstStyle>
            <a:lvl1pPr algn="r">
              <a:buNone/>
              <a:defRPr sz="24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362" y="1905441"/>
            <a:ext cx="10968514" cy="4271237"/>
          </a:xfrm>
          <a:solidFill>
            <a:schemeClr val="tx1">
              <a:shade val="50000"/>
            </a:schemeClr>
          </a:solidFill>
          <a:ln>
            <a:noFill/>
          </a:ln>
          <a:effectLst/>
        </p:spPr>
        <p:txBody>
          <a:bodyPr/>
          <a:lstStyle>
            <a:lvl1pPr marL="0" indent="0">
              <a:spcBef>
                <a:spcPts val="714"/>
              </a:spcBef>
              <a:buNone/>
              <a:defRPr sz="38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9362" y="1219482"/>
            <a:ext cx="10968514" cy="533524"/>
          </a:xfrm>
        </p:spPr>
        <p:txBody>
          <a:bodyPr anchor="ctr" anchorCtr="0"/>
          <a:lstStyle>
            <a:lvl1pPr marL="0" indent="0" algn="l">
              <a:buFontTx/>
              <a:buNone/>
              <a:defRPr sz="1700"/>
            </a:lvl1pPr>
            <a:lvl2pPr>
              <a:defRPr sz="1400"/>
            </a:lvl2pPr>
            <a:lvl3pPr>
              <a:defRPr sz="1200"/>
            </a:lvl3pPr>
            <a:lvl4pPr>
              <a:defRPr sz="1100"/>
            </a:lvl4pPr>
            <a:lvl5pPr>
              <a:defRPr sz="11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E0E1E5F-E22C-4842-8748-0C44FC1EF623}" type="datetimeFigureOut">
              <a:rPr lang="id-ID" smtClean="0"/>
              <a:pPr/>
              <a:t>29/10/2025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6D3E6CA-7FF3-45BC-B8B9-80B1DD9A3805}" type="slidenum">
              <a:rPr lang="id-ID" smtClean="0"/>
              <a:pPr/>
              <a:t>‹#›</a:t>
            </a:fld>
            <a:endParaRPr lang="id-ID"/>
          </a:p>
        </p:txBody>
      </p:sp>
      <p:sp>
        <p:nvSpPr>
          <p:cNvPr id="8" name="Straight Connector 7"/>
          <p:cNvSpPr>
            <a:spLocks noChangeShapeType="1"/>
          </p:cNvSpPr>
          <p:nvPr/>
        </p:nvSpPr>
        <p:spPr bwMode="auto">
          <a:xfrm>
            <a:off x="609362" y="6354646"/>
            <a:ext cx="10968514"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a:p>
        </p:txBody>
      </p:sp>
      <p:sp>
        <p:nvSpPr>
          <p:cNvPr id="9" name="Isosceles Triangle 8"/>
          <p:cNvSpPr>
            <a:spLocks noChangeAspect="1"/>
          </p:cNvSpPr>
          <p:nvPr/>
        </p:nvSpPr>
        <p:spPr>
          <a:xfrm rot="5400000">
            <a:off x="590319" y="6448966"/>
            <a:ext cx="190893" cy="16035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
        <p:nvSpPr>
          <p:cNvPr id="10" name="Rectangle 9"/>
          <p:cNvSpPr/>
          <p:nvPr/>
        </p:nvSpPr>
        <p:spPr>
          <a:xfrm>
            <a:off x="609362" y="500972"/>
            <a:ext cx="243745" cy="685959"/>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362" y="152435"/>
            <a:ext cx="10968514" cy="990829"/>
          </a:xfrm>
          <a:prstGeom prst="rect">
            <a:avLst/>
          </a:prstGeom>
        </p:spPr>
        <p:txBody>
          <a:bodyPr vert="horz" lIns="108832" tIns="54416" rIns="108832" bIns="54416" anchor="b" anchorCtr="0">
            <a:normAutofit/>
          </a:bodyPr>
          <a:lstStyle/>
          <a:p>
            <a:r>
              <a:rPr kumimoji="0" lang="en-US"/>
              <a:t>Click to edit Master title style</a:t>
            </a:r>
          </a:p>
        </p:txBody>
      </p:sp>
      <p:sp>
        <p:nvSpPr>
          <p:cNvPr id="13" name="Text Placeholder 12"/>
          <p:cNvSpPr>
            <a:spLocks noGrp="1"/>
          </p:cNvSpPr>
          <p:nvPr>
            <p:ph type="body" idx="1"/>
          </p:nvPr>
        </p:nvSpPr>
        <p:spPr>
          <a:xfrm>
            <a:off x="609362" y="1219482"/>
            <a:ext cx="10968514" cy="4911465"/>
          </a:xfrm>
          <a:prstGeom prst="rect">
            <a:avLst/>
          </a:prstGeom>
        </p:spPr>
        <p:txBody>
          <a:bodyPr vert="horz" lIns="108832" tIns="54416" rIns="108832" bIns="54416">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1067" y="6357822"/>
            <a:ext cx="3050872" cy="365845"/>
          </a:xfrm>
          <a:prstGeom prst="rect">
            <a:avLst/>
          </a:prstGeom>
        </p:spPr>
        <p:txBody>
          <a:bodyPr vert="horz" lIns="108832" tIns="54416" rIns="108832" bIns="54416"/>
          <a:lstStyle>
            <a:lvl1pPr algn="l" eaLnBrk="1" latinLnBrk="0" hangingPunct="1">
              <a:defRPr kumimoji="0" sz="1700">
                <a:solidFill>
                  <a:schemeClr val="tx2"/>
                </a:solidFill>
              </a:defRPr>
            </a:lvl1pPr>
          </a:lstStyle>
          <a:p>
            <a:fld id="{BE0E1E5F-E22C-4842-8748-0C44FC1EF623}" type="datetimeFigureOut">
              <a:rPr lang="id-ID" smtClean="0"/>
              <a:pPr/>
              <a:t>29/10/2025</a:t>
            </a:fld>
            <a:endParaRPr lang="id-ID"/>
          </a:p>
        </p:txBody>
      </p:sp>
      <p:sp>
        <p:nvSpPr>
          <p:cNvPr id="3" name="Footer Placeholder 2"/>
          <p:cNvSpPr>
            <a:spLocks noGrp="1"/>
          </p:cNvSpPr>
          <p:nvPr>
            <p:ph type="ftr" sz="quarter" idx="3"/>
          </p:nvPr>
        </p:nvSpPr>
        <p:spPr>
          <a:xfrm>
            <a:off x="3863354" y="6357822"/>
            <a:ext cx="4671775" cy="365845"/>
          </a:xfrm>
          <a:prstGeom prst="rect">
            <a:avLst/>
          </a:prstGeom>
        </p:spPr>
        <p:txBody>
          <a:bodyPr vert="horz" lIns="108832" tIns="54416" rIns="108832" bIns="54416"/>
          <a:lstStyle>
            <a:lvl1pPr algn="r" eaLnBrk="1" latinLnBrk="0" hangingPunct="1">
              <a:defRPr kumimoji="0" sz="1700">
                <a:solidFill>
                  <a:schemeClr val="tx2"/>
                </a:solidFill>
              </a:defRPr>
            </a:lvl1pPr>
          </a:lstStyle>
          <a:p>
            <a:endParaRPr lang="id-ID"/>
          </a:p>
        </p:txBody>
      </p:sp>
      <p:sp>
        <p:nvSpPr>
          <p:cNvPr id="23" name="Slide Number Placeholder 22"/>
          <p:cNvSpPr>
            <a:spLocks noGrp="1"/>
          </p:cNvSpPr>
          <p:nvPr>
            <p:ph type="sldNum" sz="quarter" idx="4"/>
          </p:nvPr>
        </p:nvSpPr>
        <p:spPr>
          <a:xfrm>
            <a:off x="816545" y="6357822"/>
            <a:ext cx="2640568" cy="365845"/>
          </a:xfrm>
          <a:prstGeom prst="rect">
            <a:avLst/>
          </a:prstGeom>
        </p:spPr>
        <p:txBody>
          <a:bodyPr vert="horz" lIns="108832" tIns="54416" rIns="108832" bIns="54416"/>
          <a:lstStyle>
            <a:lvl1pPr algn="l" eaLnBrk="1" latinLnBrk="0" hangingPunct="1">
              <a:defRPr kumimoji="0" sz="1700">
                <a:solidFill>
                  <a:schemeClr val="tx2"/>
                </a:solidFill>
              </a:defRPr>
            </a:lvl1pPr>
          </a:lstStyle>
          <a:p>
            <a:fld id="{16D3E6CA-7FF3-45BC-B8B9-80B1DD9A3805}" type="slidenum">
              <a:rPr lang="id-ID" smtClean="0"/>
              <a:pPr/>
              <a:t>‹#›</a:t>
            </a:fld>
            <a:endParaRPr lang="id-ID"/>
          </a:p>
        </p:txBody>
      </p:sp>
      <p:sp>
        <p:nvSpPr>
          <p:cNvPr id="28" name="Straight Connector 27"/>
          <p:cNvSpPr>
            <a:spLocks noChangeShapeType="1"/>
          </p:cNvSpPr>
          <p:nvPr/>
        </p:nvSpPr>
        <p:spPr bwMode="auto">
          <a:xfrm>
            <a:off x="609362" y="6354646"/>
            <a:ext cx="10968514"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a:p>
        </p:txBody>
      </p:sp>
      <p:sp>
        <p:nvSpPr>
          <p:cNvPr id="29" name="Straight Connector 28"/>
          <p:cNvSpPr>
            <a:spLocks noChangeShapeType="1"/>
          </p:cNvSpPr>
          <p:nvPr/>
        </p:nvSpPr>
        <p:spPr bwMode="auto">
          <a:xfrm>
            <a:off x="609362" y="1143265"/>
            <a:ext cx="10968514"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a:p>
        </p:txBody>
      </p:sp>
      <p:sp>
        <p:nvSpPr>
          <p:cNvPr id="10" name="Isosceles Triangle 9"/>
          <p:cNvSpPr>
            <a:spLocks noChangeAspect="1"/>
          </p:cNvSpPr>
          <p:nvPr/>
        </p:nvSpPr>
        <p:spPr>
          <a:xfrm rot="5400000">
            <a:off x="590319" y="6448966"/>
            <a:ext cx="190893" cy="16035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1" latinLnBrk="0" hangingPunct="1">
        <a:spcBef>
          <a:spcPct val="0"/>
        </a:spcBef>
        <a:buNone/>
        <a:defRPr kumimoji="0" sz="3800" kern="1200">
          <a:solidFill>
            <a:schemeClr val="tx2"/>
          </a:solidFill>
          <a:latin typeface="+mj-lt"/>
          <a:ea typeface="+mj-ea"/>
          <a:cs typeface="+mj-cs"/>
        </a:defRPr>
      </a:lvl1pPr>
    </p:titleStyle>
    <p:body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44159" algn="l" rtl="0" eaLnBrk="1" latinLnBrk="0" hangingPunct="1">
        <a:defRPr kumimoji="0" kern="1200">
          <a:solidFill>
            <a:schemeClr val="tx1"/>
          </a:solidFill>
          <a:latin typeface="+mn-lt"/>
          <a:ea typeface="+mn-ea"/>
          <a:cs typeface="+mn-cs"/>
        </a:defRPr>
      </a:lvl2pPr>
      <a:lvl3pPr marL="1088319" algn="l" rtl="0" eaLnBrk="1" latinLnBrk="0" hangingPunct="1">
        <a:defRPr kumimoji="0" kern="1200">
          <a:solidFill>
            <a:schemeClr val="tx1"/>
          </a:solidFill>
          <a:latin typeface="+mn-lt"/>
          <a:ea typeface="+mn-ea"/>
          <a:cs typeface="+mn-cs"/>
        </a:defRPr>
      </a:lvl3pPr>
      <a:lvl4pPr marL="1632478" algn="l" rtl="0" eaLnBrk="1" latinLnBrk="0" hangingPunct="1">
        <a:defRPr kumimoji="0" kern="1200">
          <a:solidFill>
            <a:schemeClr val="tx1"/>
          </a:solidFill>
          <a:latin typeface="+mn-lt"/>
          <a:ea typeface="+mn-ea"/>
          <a:cs typeface="+mn-cs"/>
        </a:defRPr>
      </a:lvl4pPr>
      <a:lvl5pPr marL="2176638" algn="l" rtl="0" eaLnBrk="1" latinLnBrk="0" hangingPunct="1">
        <a:defRPr kumimoji="0" kern="1200">
          <a:solidFill>
            <a:schemeClr val="tx1"/>
          </a:solidFill>
          <a:latin typeface="+mn-lt"/>
          <a:ea typeface="+mn-ea"/>
          <a:cs typeface="+mn-cs"/>
        </a:defRPr>
      </a:lvl5pPr>
      <a:lvl6pPr marL="2720797" algn="l" rtl="0" eaLnBrk="1" latinLnBrk="0" hangingPunct="1">
        <a:defRPr kumimoji="0" kern="1200">
          <a:solidFill>
            <a:schemeClr val="tx1"/>
          </a:solidFill>
          <a:latin typeface="+mn-lt"/>
          <a:ea typeface="+mn-ea"/>
          <a:cs typeface="+mn-cs"/>
        </a:defRPr>
      </a:lvl6pPr>
      <a:lvl7pPr marL="3264957" algn="l" rtl="0" eaLnBrk="1" latinLnBrk="0" hangingPunct="1">
        <a:defRPr kumimoji="0" kern="1200">
          <a:solidFill>
            <a:schemeClr val="tx1"/>
          </a:solidFill>
          <a:latin typeface="+mn-lt"/>
          <a:ea typeface="+mn-ea"/>
          <a:cs typeface="+mn-cs"/>
        </a:defRPr>
      </a:lvl7pPr>
      <a:lvl8pPr marL="3809116" algn="l" rtl="0" eaLnBrk="1" latinLnBrk="0" hangingPunct="1">
        <a:defRPr kumimoji="0" kern="1200">
          <a:solidFill>
            <a:schemeClr val="tx1"/>
          </a:solidFill>
          <a:latin typeface="+mn-lt"/>
          <a:ea typeface="+mn-ea"/>
          <a:cs typeface="+mn-cs"/>
        </a:defRPr>
      </a:lvl8pPr>
      <a:lvl9pPr marL="435327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182" y="3962965"/>
            <a:ext cx="11201401" cy="990829"/>
          </a:xfrm>
        </p:spPr>
        <p:txBody>
          <a:bodyPr>
            <a:noAutofit/>
          </a:bodyPr>
          <a:lstStyle/>
          <a:p>
            <a:r>
              <a:rPr lang="en-US" sz="4400" b="1" dirty="0" err="1">
                <a:solidFill>
                  <a:srgbClr val="7030A0"/>
                </a:solidFill>
                <a:latin typeface="Calibri" pitchFamily="34" charset="0"/>
                <a:cs typeface="Calibri" pitchFamily="34" charset="0"/>
              </a:rPr>
              <a:t>Statistik</a:t>
            </a:r>
            <a:r>
              <a:rPr lang="en-US" sz="4400" b="1" dirty="0">
                <a:solidFill>
                  <a:srgbClr val="7030A0"/>
                </a:solidFill>
                <a:latin typeface="Calibri" pitchFamily="34" charset="0"/>
                <a:cs typeface="Calibri" pitchFamily="34" charset="0"/>
              </a:rPr>
              <a:t> </a:t>
            </a:r>
            <a:r>
              <a:rPr lang="en-US" sz="4400" b="1" dirty="0" err="1">
                <a:solidFill>
                  <a:srgbClr val="7030A0"/>
                </a:solidFill>
                <a:latin typeface="Calibri" pitchFamily="34" charset="0"/>
                <a:cs typeface="Calibri" pitchFamily="34" charset="0"/>
              </a:rPr>
              <a:t>Deskriptif</a:t>
            </a:r>
            <a:endParaRPr lang="id-ID" sz="4400" b="1" dirty="0">
              <a:solidFill>
                <a:srgbClr val="7030A0"/>
              </a:solidFill>
              <a:latin typeface="Calibri" pitchFamily="34" charset="0"/>
              <a:cs typeface="Calibri" pitchFamily="34" charset="0"/>
            </a:endParaRPr>
          </a:p>
        </p:txBody>
      </p:sp>
      <p:sp>
        <p:nvSpPr>
          <p:cNvPr id="3" name="Subtitle 2"/>
          <p:cNvSpPr>
            <a:spLocks noGrp="1"/>
          </p:cNvSpPr>
          <p:nvPr>
            <p:ph type="subTitle" idx="1"/>
          </p:nvPr>
        </p:nvSpPr>
        <p:spPr>
          <a:xfrm>
            <a:off x="1753790" y="5056510"/>
            <a:ext cx="9140429" cy="533524"/>
          </a:xfrm>
        </p:spPr>
        <p:txBody>
          <a:bodyPr>
            <a:noAutofit/>
          </a:bodyPr>
          <a:lstStyle/>
          <a:p>
            <a:r>
              <a:rPr lang="id-ID" sz="3200" dirty="0">
                <a:solidFill>
                  <a:srgbClr val="002060"/>
                </a:solidFill>
                <a:latin typeface="Calibri" pitchFamily="34" charset="0"/>
                <a:cs typeface="Calibri" pitchFamily="34" charset="0"/>
              </a:rPr>
              <a:t>Fauzhia Rahmasari, </a:t>
            </a:r>
            <a:r>
              <a:rPr lang="en-US" sz="3200" dirty="0" err="1">
                <a:solidFill>
                  <a:srgbClr val="002060"/>
                </a:solidFill>
                <a:latin typeface="Calibri" pitchFamily="34" charset="0"/>
                <a:cs typeface="Calibri" pitchFamily="34" charset="0"/>
              </a:rPr>
              <a:t>S.Si</a:t>
            </a:r>
            <a:r>
              <a:rPr lang="en-US" sz="3200" dirty="0">
                <a:solidFill>
                  <a:srgbClr val="002060"/>
                </a:solidFill>
                <a:latin typeface="Calibri" pitchFamily="34" charset="0"/>
                <a:cs typeface="Calibri" pitchFamily="34" charset="0"/>
              </a:rPr>
              <a:t>, </a:t>
            </a:r>
            <a:r>
              <a:rPr lang="id-ID" sz="3200" dirty="0">
                <a:solidFill>
                  <a:srgbClr val="002060"/>
                </a:solidFill>
                <a:latin typeface="Calibri" pitchFamily="34" charset="0"/>
                <a:cs typeface="Calibri" pitchFamily="34" charset="0"/>
              </a:rPr>
              <a:t>M.Si</a:t>
            </a:r>
          </a:p>
        </p:txBody>
      </p:sp>
      <p:sp>
        <p:nvSpPr>
          <p:cNvPr id="5" name="Title 1"/>
          <p:cNvSpPr txBox="1">
            <a:spLocks/>
          </p:cNvSpPr>
          <p:nvPr/>
        </p:nvSpPr>
        <p:spPr>
          <a:xfrm>
            <a:off x="8227219" y="2852137"/>
            <a:ext cx="2819400" cy="1008112"/>
          </a:xfrm>
          <a:prstGeom prst="rect">
            <a:avLst/>
          </a:prstGeom>
        </p:spPr>
        <p:txBody>
          <a:bodyPr vert="horz" lIns="108832" tIns="54416" rIns="108832" bIns="54416" anchor="t" anchorCtr="0">
            <a:noAutofit/>
          </a:bodyPr>
          <a:lstStyle>
            <a:lvl1pPr algn="r" rtl="0" eaLnBrk="1" latinLnBrk="0" hangingPunct="1">
              <a:spcBef>
                <a:spcPct val="0"/>
              </a:spcBef>
              <a:buNone/>
              <a:defRPr kumimoji="0" sz="3800" kern="1200">
                <a:solidFill>
                  <a:schemeClr val="tx1"/>
                </a:solidFill>
                <a:latin typeface="+mj-lt"/>
                <a:ea typeface="+mj-ea"/>
                <a:cs typeface="+mj-cs"/>
              </a:defRPr>
            </a:lvl1pPr>
          </a:lstStyle>
          <a:p>
            <a:pPr algn="ctr"/>
            <a:r>
              <a:rPr lang="en-US" sz="5400" b="1" dirty="0" err="1">
                <a:solidFill>
                  <a:srgbClr val="00B0F0"/>
                </a:solidFill>
                <a:latin typeface="Calibri" pitchFamily="34" charset="0"/>
                <a:cs typeface="Calibri" pitchFamily="34" charset="0"/>
              </a:rPr>
              <a:t>Statistik</a:t>
            </a:r>
            <a:endParaRPr lang="en-US" sz="5400" b="1" dirty="0">
              <a:solidFill>
                <a:srgbClr val="00B0F0"/>
              </a:solidFill>
              <a:latin typeface="Calibri" pitchFamily="34" charset="0"/>
              <a:cs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err="1">
                <a:solidFill>
                  <a:srgbClr val="0070C0"/>
                </a:solidFill>
                <a:latin typeface="Calibri" pitchFamily="34" charset="0"/>
                <a:cs typeface="Calibri" pitchFamily="34" charset="0"/>
              </a:rPr>
              <a:t>Contoh</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Eksperimen</a:t>
            </a:r>
            <a:endParaRPr lang="en-US" sz="3600" b="1" dirty="0">
              <a:solidFill>
                <a:srgbClr val="0070C0"/>
              </a:solidFill>
              <a:latin typeface="Calibri" pitchFamily="34" charset="0"/>
              <a:cs typeface="Calibri" pitchFamily="34" charset="0"/>
            </a:endParaRPr>
          </a:p>
        </p:txBody>
      </p:sp>
      <p:sp>
        <p:nvSpPr>
          <p:cNvPr id="5" name="TextBox 4"/>
          <p:cNvSpPr txBox="1"/>
          <p:nvPr/>
        </p:nvSpPr>
        <p:spPr>
          <a:xfrm>
            <a:off x="683419" y="1296194"/>
            <a:ext cx="10591800" cy="3970318"/>
          </a:xfrm>
          <a:prstGeom prst="rect">
            <a:avLst/>
          </a:prstGeom>
          <a:noFill/>
        </p:spPr>
        <p:txBody>
          <a:bodyPr wrap="square" rtlCol="0">
            <a:spAutoFit/>
          </a:bodyPr>
          <a:lstStyle/>
          <a:p>
            <a:pPr marL="457200" indent="-457200" algn="just">
              <a:buFont typeface="Wingdings" panose="05000000000000000000" pitchFamily="2" charset="2"/>
              <a:buChar char="§"/>
            </a:pPr>
            <a:r>
              <a:rPr lang="en-US" sz="2800" dirty="0" err="1">
                <a:latin typeface="Calibri" pitchFamily="34" charset="0"/>
                <a:cs typeface="Calibri" pitchFamily="34" charset="0"/>
              </a:rPr>
              <a:t>Misalkan</a:t>
            </a:r>
            <a:r>
              <a:rPr lang="en-US" sz="2800" dirty="0">
                <a:latin typeface="Calibri" pitchFamily="34" charset="0"/>
                <a:cs typeface="Calibri" pitchFamily="34" charset="0"/>
              </a:rPr>
              <a:t> </a:t>
            </a:r>
            <a:r>
              <a:rPr lang="en-US" sz="2800" dirty="0" err="1">
                <a:latin typeface="Calibri" pitchFamily="34" charset="0"/>
                <a:cs typeface="Calibri" pitchFamily="34" charset="0"/>
              </a:rPr>
              <a:t>ada</a:t>
            </a:r>
            <a:r>
              <a:rPr lang="en-US" sz="2800" dirty="0">
                <a:latin typeface="Calibri" pitchFamily="34" charset="0"/>
                <a:cs typeface="Calibri" pitchFamily="34" charset="0"/>
              </a:rPr>
              <a:t> dua pasta </a:t>
            </a:r>
            <a:r>
              <a:rPr lang="en-US" sz="2800" dirty="0" err="1">
                <a:latin typeface="Calibri" pitchFamily="34" charset="0"/>
                <a:cs typeface="Calibri" pitchFamily="34" charset="0"/>
              </a:rPr>
              <a:t>gigi</a:t>
            </a:r>
            <a:r>
              <a:rPr lang="en-US" sz="2800" dirty="0">
                <a:latin typeface="Calibri" pitchFamily="34" charset="0"/>
                <a:cs typeface="Calibri" pitchFamily="34" charset="0"/>
              </a:rPr>
              <a:t> yang </a:t>
            </a:r>
            <a:r>
              <a:rPr lang="en-US" sz="2800" dirty="0" err="1">
                <a:latin typeface="Calibri" pitchFamily="34" charset="0"/>
                <a:cs typeface="Calibri" pitchFamily="34" charset="0"/>
              </a:rPr>
              <a:t>bersaing</a:t>
            </a:r>
            <a:r>
              <a:rPr lang="en-US" sz="2800" dirty="0">
                <a:latin typeface="Calibri" pitchFamily="34" charset="0"/>
                <a:cs typeface="Calibri" pitchFamily="34" charset="0"/>
              </a:rPr>
              <a:t> di </a:t>
            </a:r>
            <a:r>
              <a:rPr lang="en-US" sz="2800" dirty="0" err="1">
                <a:latin typeface="Calibri" pitchFamily="34" charset="0"/>
                <a:cs typeface="Calibri" pitchFamily="34" charset="0"/>
              </a:rPr>
              <a:t>pasaran</a:t>
            </a:r>
            <a:r>
              <a:rPr lang="en-US" sz="2800" dirty="0">
                <a:latin typeface="Calibri" pitchFamily="34" charset="0"/>
                <a:cs typeface="Calibri" pitchFamily="34" charset="0"/>
              </a:rPr>
              <a:t>, </a:t>
            </a:r>
            <a:r>
              <a:rPr lang="en-US" sz="2800" dirty="0" err="1">
                <a:latin typeface="Calibri" pitchFamily="34" charset="0"/>
                <a:cs typeface="Calibri" pitchFamily="34" charset="0"/>
              </a:rPr>
              <a:t>keduanya</a:t>
            </a:r>
            <a:r>
              <a:rPr lang="en-US" sz="2800" dirty="0">
                <a:latin typeface="Calibri" pitchFamily="34" charset="0"/>
                <a:cs typeface="Calibri" pitchFamily="34" charset="0"/>
              </a:rPr>
              <a:t> </a:t>
            </a:r>
            <a:r>
              <a:rPr lang="en-US" sz="2800" dirty="0" err="1">
                <a:latin typeface="Calibri" pitchFamily="34" charset="0"/>
                <a:cs typeface="Calibri" pitchFamily="34" charset="0"/>
              </a:rPr>
              <a:t>mengklaim</a:t>
            </a:r>
            <a:r>
              <a:rPr lang="en-US" sz="2800" dirty="0">
                <a:latin typeface="Calibri" pitchFamily="34" charset="0"/>
                <a:cs typeface="Calibri" pitchFamily="34" charset="0"/>
              </a:rPr>
              <a:t> </a:t>
            </a:r>
            <a:r>
              <a:rPr lang="en-US" sz="2800" dirty="0" err="1">
                <a:latin typeface="Calibri" pitchFamily="34" charset="0"/>
                <a:cs typeface="Calibri" pitchFamily="34" charset="0"/>
              </a:rPr>
              <a:t>dapat</a:t>
            </a:r>
            <a:r>
              <a:rPr lang="en-US" sz="2800" dirty="0">
                <a:latin typeface="Calibri" pitchFamily="34" charset="0"/>
                <a:cs typeface="Calibri" pitchFamily="34" charset="0"/>
              </a:rPr>
              <a:t> </a:t>
            </a:r>
            <a:r>
              <a:rPr lang="en-US" sz="2800" dirty="0" err="1">
                <a:latin typeface="Calibri" pitchFamily="34" charset="0"/>
                <a:cs typeface="Calibri" pitchFamily="34" charset="0"/>
              </a:rPr>
              <a:t>meredakan</a:t>
            </a:r>
            <a:r>
              <a:rPr lang="en-US" sz="2800" dirty="0">
                <a:latin typeface="Calibri" pitchFamily="34" charset="0"/>
                <a:cs typeface="Calibri" pitchFamily="34" charset="0"/>
              </a:rPr>
              <a:t> rasa </a:t>
            </a:r>
            <a:r>
              <a:rPr lang="en-US" sz="2800" dirty="0" err="1">
                <a:latin typeface="Calibri" pitchFamily="34" charset="0"/>
                <a:cs typeface="Calibri" pitchFamily="34" charset="0"/>
              </a:rPr>
              <a:t>nyeri</a:t>
            </a:r>
            <a:r>
              <a:rPr lang="en-US" sz="2800" dirty="0">
                <a:latin typeface="Calibri" pitchFamily="34" charset="0"/>
                <a:cs typeface="Calibri" pitchFamily="34" charset="0"/>
              </a:rPr>
              <a:t> </a:t>
            </a:r>
            <a:r>
              <a:rPr lang="en-US" sz="2800" dirty="0" err="1">
                <a:latin typeface="Calibri" pitchFamily="34" charset="0"/>
                <a:cs typeface="Calibri" pitchFamily="34" charset="0"/>
              </a:rPr>
              <a:t>akibat</a:t>
            </a:r>
            <a:r>
              <a:rPr lang="en-US" sz="2800" dirty="0">
                <a:latin typeface="Calibri" pitchFamily="34" charset="0"/>
                <a:cs typeface="Calibri" pitchFamily="34" charset="0"/>
              </a:rPr>
              <a:t> </a:t>
            </a:r>
            <a:r>
              <a:rPr lang="en-US" sz="2800" dirty="0" err="1">
                <a:latin typeface="Calibri" pitchFamily="34" charset="0"/>
                <a:cs typeface="Calibri" pitchFamily="34" charset="0"/>
              </a:rPr>
              <a:t>gigi</a:t>
            </a:r>
            <a:r>
              <a:rPr lang="en-US" sz="2800" dirty="0">
                <a:latin typeface="Calibri" pitchFamily="34" charset="0"/>
                <a:cs typeface="Calibri" pitchFamily="34" charset="0"/>
              </a:rPr>
              <a:t> </a:t>
            </a:r>
            <a:r>
              <a:rPr lang="en-US" sz="2800" dirty="0" err="1">
                <a:latin typeface="Calibri" pitchFamily="34" charset="0"/>
                <a:cs typeface="Calibri" pitchFamily="34" charset="0"/>
              </a:rPr>
              <a:t>sensitif</a:t>
            </a:r>
            <a:endParaRPr lang="en-US" sz="2800" dirty="0">
              <a:latin typeface="Calibri" pitchFamily="34" charset="0"/>
              <a:cs typeface="Calibri" pitchFamily="34" charset="0"/>
            </a:endParaRPr>
          </a:p>
          <a:p>
            <a:pPr marL="457200" indent="-457200" algn="just">
              <a:buFont typeface="Wingdings" panose="05000000000000000000" pitchFamily="2" charset="2"/>
              <a:buChar char="§"/>
            </a:pPr>
            <a:r>
              <a:rPr lang="en-US" sz="2800" dirty="0" err="1">
                <a:latin typeface="Calibri" pitchFamily="34" charset="0"/>
                <a:cs typeface="Calibri" pitchFamily="34" charset="0"/>
              </a:rPr>
              <a:t>Peneliti</a:t>
            </a:r>
            <a:r>
              <a:rPr lang="en-US" sz="2800" dirty="0">
                <a:latin typeface="Calibri" pitchFamily="34" charset="0"/>
                <a:cs typeface="Calibri" pitchFamily="34" charset="0"/>
              </a:rPr>
              <a:t> </a:t>
            </a:r>
            <a:r>
              <a:rPr lang="en-US" sz="2800" dirty="0" err="1">
                <a:latin typeface="Calibri" pitchFamily="34" charset="0"/>
                <a:cs typeface="Calibri" pitchFamily="34" charset="0"/>
              </a:rPr>
              <a:t>kemudian</a:t>
            </a:r>
            <a:r>
              <a:rPr lang="en-US" sz="2800" dirty="0">
                <a:latin typeface="Calibri" pitchFamily="34" charset="0"/>
                <a:cs typeface="Calibri" pitchFamily="34" charset="0"/>
              </a:rPr>
              <a:t> </a:t>
            </a:r>
            <a:r>
              <a:rPr lang="en-US" sz="2800" dirty="0" err="1">
                <a:latin typeface="Calibri" pitchFamily="34" charset="0"/>
                <a:cs typeface="Calibri" pitchFamily="34" charset="0"/>
              </a:rPr>
              <a:t>ingin</a:t>
            </a:r>
            <a:r>
              <a:rPr lang="en-US" sz="2800" dirty="0">
                <a:latin typeface="Calibri" pitchFamily="34" charset="0"/>
                <a:cs typeface="Calibri" pitchFamily="34" charset="0"/>
              </a:rPr>
              <a:t> </a:t>
            </a:r>
            <a:r>
              <a:rPr lang="en-US" sz="2800" dirty="0" err="1">
                <a:latin typeface="Calibri" pitchFamily="34" charset="0"/>
                <a:cs typeface="Calibri" pitchFamily="34" charset="0"/>
              </a:rPr>
              <a:t>menguji</a:t>
            </a:r>
            <a:r>
              <a:rPr lang="en-US" sz="2800" dirty="0">
                <a:latin typeface="Calibri" pitchFamily="34" charset="0"/>
                <a:cs typeface="Calibri" pitchFamily="34" charset="0"/>
              </a:rPr>
              <a:t> </a:t>
            </a:r>
            <a:r>
              <a:rPr lang="en-US" sz="2800" dirty="0" err="1">
                <a:latin typeface="Calibri" pitchFamily="34" charset="0"/>
                <a:cs typeface="Calibri" pitchFamily="34" charset="0"/>
              </a:rPr>
              <a:t>kedua</a:t>
            </a:r>
            <a:r>
              <a:rPr lang="en-US" sz="2800" dirty="0">
                <a:latin typeface="Calibri" pitchFamily="34" charset="0"/>
                <a:cs typeface="Calibri" pitchFamily="34" charset="0"/>
              </a:rPr>
              <a:t> pasta </a:t>
            </a:r>
            <a:r>
              <a:rPr lang="en-US" sz="2800" dirty="0" err="1">
                <a:latin typeface="Calibri" pitchFamily="34" charset="0"/>
                <a:cs typeface="Calibri" pitchFamily="34" charset="0"/>
              </a:rPr>
              <a:t>gigi</a:t>
            </a:r>
            <a:r>
              <a:rPr lang="en-US" sz="2800" dirty="0">
                <a:latin typeface="Calibri" pitchFamily="34" charset="0"/>
                <a:cs typeface="Calibri" pitchFamily="34" charset="0"/>
              </a:rPr>
              <a:t> </a:t>
            </a:r>
            <a:r>
              <a:rPr lang="en-US" sz="2800" dirty="0" err="1">
                <a:latin typeface="Calibri" pitchFamily="34" charset="0"/>
                <a:cs typeface="Calibri" pitchFamily="34" charset="0"/>
              </a:rPr>
              <a:t>tersebut</a:t>
            </a:r>
            <a:r>
              <a:rPr lang="en-US" sz="2800" dirty="0">
                <a:latin typeface="Calibri" pitchFamily="34" charset="0"/>
                <a:cs typeface="Calibri" pitchFamily="34" charset="0"/>
              </a:rPr>
              <a:t> </a:t>
            </a:r>
            <a:r>
              <a:rPr lang="en-US" sz="2800" dirty="0" err="1">
                <a:latin typeface="Calibri" pitchFamily="34" charset="0"/>
                <a:cs typeface="Calibri" pitchFamily="34" charset="0"/>
              </a:rPr>
              <a:t>dengan</a:t>
            </a:r>
            <a:r>
              <a:rPr lang="en-US" sz="2800" dirty="0">
                <a:latin typeface="Calibri" pitchFamily="34" charset="0"/>
                <a:cs typeface="Calibri" pitchFamily="34" charset="0"/>
              </a:rPr>
              <a:t> </a:t>
            </a:r>
            <a:r>
              <a:rPr lang="en-US" sz="2800" dirty="0" err="1">
                <a:latin typeface="Calibri" pitchFamily="34" charset="0"/>
                <a:cs typeface="Calibri" pitchFamily="34" charset="0"/>
              </a:rPr>
              <a:t>melibatkan</a:t>
            </a:r>
            <a:r>
              <a:rPr lang="en-US" sz="2800" dirty="0">
                <a:latin typeface="Calibri" pitchFamily="34" charset="0"/>
                <a:cs typeface="Calibri" pitchFamily="34" charset="0"/>
              </a:rPr>
              <a:t> </a:t>
            </a:r>
            <a:r>
              <a:rPr lang="en-US" sz="2800" dirty="0" err="1">
                <a:latin typeface="Calibri" pitchFamily="34" charset="0"/>
                <a:cs typeface="Calibri" pitchFamily="34" charset="0"/>
              </a:rPr>
              <a:t>sejumlah</a:t>
            </a:r>
            <a:r>
              <a:rPr lang="en-US" sz="2800" dirty="0">
                <a:latin typeface="Calibri" pitchFamily="34" charset="0"/>
                <a:cs typeface="Calibri" pitchFamily="34" charset="0"/>
              </a:rPr>
              <a:t> </a:t>
            </a:r>
            <a:r>
              <a:rPr lang="en-US" sz="2800" dirty="0" err="1">
                <a:latin typeface="Calibri" pitchFamily="34" charset="0"/>
                <a:cs typeface="Calibri" pitchFamily="34" charset="0"/>
              </a:rPr>
              <a:t>partisipan</a:t>
            </a:r>
            <a:endParaRPr lang="en-US" sz="2800" dirty="0">
              <a:latin typeface="Calibri" pitchFamily="34" charset="0"/>
              <a:cs typeface="Calibri" pitchFamily="34" charset="0"/>
            </a:endParaRPr>
          </a:p>
          <a:p>
            <a:pPr marL="457200" indent="-457200" algn="just">
              <a:buFont typeface="Wingdings" panose="05000000000000000000" pitchFamily="2" charset="2"/>
              <a:buChar char="§"/>
            </a:pPr>
            <a:r>
              <a:rPr lang="en-US" sz="2800" dirty="0" err="1">
                <a:latin typeface="Calibri" pitchFamily="34" charset="0"/>
                <a:cs typeface="Calibri" pitchFamily="34" charset="0"/>
              </a:rPr>
              <a:t>Setengah</a:t>
            </a:r>
            <a:r>
              <a:rPr lang="en-US" sz="2800" dirty="0">
                <a:latin typeface="Calibri" pitchFamily="34" charset="0"/>
                <a:cs typeface="Calibri" pitchFamily="34" charset="0"/>
              </a:rPr>
              <a:t> </a:t>
            </a:r>
            <a:r>
              <a:rPr lang="en-US" sz="2800" dirty="0" err="1">
                <a:latin typeface="Calibri" pitchFamily="34" charset="0"/>
                <a:cs typeface="Calibri" pitchFamily="34" charset="0"/>
              </a:rPr>
              <a:t>dari</a:t>
            </a:r>
            <a:r>
              <a:rPr lang="en-US" sz="2800" dirty="0">
                <a:latin typeface="Calibri" pitchFamily="34" charset="0"/>
                <a:cs typeface="Calibri" pitchFamily="34" charset="0"/>
              </a:rPr>
              <a:t> </a:t>
            </a:r>
            <a:r>
              <a:rPr lang="en-US" sz="2800" dirty="0" err="1">
                <a:latin typeface="Calibri" pitchFamily="34" charset="0"/>
                <a:cs typeface="Calibri" pitchFamily="34" charset="0"/>
              </a:rPr>
              <a:t>seluruh</a:t>
            </a:r>
            <a:r>
              <a:rPr lang="en-US" sz="2800" dirty="0">
                <a:latin typeface="Calibri" pitchFamily="34" charset="0"/>
                <a:cs typeface="Calibri" pitchFamily="34" charset="0"/>
              </a:rPr>
              <a:t> </a:t>
            </a:r>
            <a:r>
              <a:rPr lang="en-US" sz="2800" dirty="0" err="1">
                <a:latin typeface="Calibri" pitchFamily="34" charset="0"/>
                <a:cs typeface="Calibri" pitchFamily="34" charset="0"/>
              </a:rPr>
              <a:t>partisipan</a:t>
            </a:r>
            <a:r>
              <a:rPr lang="en-US" sz="2800" dirty="0">
                <a:latin typeface="Calibri" pitchFamily="34" charset="0"/>
                <a:cs typeface="Calibri" pitchFamily="34" charset="0"/>
              </a:rPr>
              <a:t> </a:t>
            </a:r>
            <a:r>
              <a:rPr lang="en-US" sz="2800" dirty="0" err="1">
                <a:latin typeface="Calibri" pitchFamily="34" charset="0"/>
                <a:cs typeface="Calibri" pitchFamily="34" charset="0"/>
              </a:rPr>
              <a:t>diminta</a:t>
            </a:r>
            <a:r>
              <a:rPr lang="en-US" sz="2800" dirty="0">
                <a:latin typeface="Calibri" pitchFamily="34" charset="0"/>
                <a:cs typeface="Calibri" pitchFamily="34" charset="0"/>
              </a:rPr>
              <a:t> </a:t>
            </a:r>
            <a:r>
              <a:rPr lang="en-US" sz="2800" dirty="0" err="1">
                <a:latin typeface="Calibri" pitchFamily="34" charset="0"/>
                <a:cs typeface="Calibri" pitchFamily="34" charset="0"/>
              </a:rPr>
              <a:t>menggunakan</a:t>
            </a:r>
            <a:r>
              <a:rPr lang="en-US" sz="2800" dirty="0">
                <a:latin typeface="Calibri" pitchFamily="34" charset="0"/>
                <a:cs typeface="Calibri" pitchFamily="34" charset="0"/>
              </a:rPr>
              <a:t> pasta </a:t>
            </a:r>
            <a:r>
              <a:rPr lang="en-US" sz="2800" dirty="0" err="1">
                <a:latin typeface="Calibri" pitchFamily="34" charset="0"/>
                <a:cs typeface="Calibri" pitchFamily="34" charset="0"/>
              </a:rPr>
              <a:t>gigi</a:t>
            </a:r>
            <a:r>
              <a:rPr lang="en-US" sz="2800" dirty="0">
                <a:latin typeface="Calibri" pitchFamily="34" charset="0"/>
                <a:cs typeface="Calibri" pitchFamily="34" charset="0"/>
              </a:rPr>
              <a:t> A, dan </a:t>
            </a:r>
            <a:r>
              <a:rPr lang="en-US" sz="2800" dirty="0" err="1">
                <a:latin typeface="Calibri" pitchFamily="34" charset="0"/>
                <a:cs typeface="Calibri" pitchFamily="34" charset="0"/>
              </a:rPr>
              <a:t>setengah</a:t>
            </a:r>
            <a:r>
              <a:rPr lang="en-US" sz="2800" dirty="0">
                <a:latin typeface="Calibri" pitchFamily="34" charset="0"/>
                <a:cs typeface="Calibri" pitchFamily="34" charset="0"/>
              </a:rPr>
              <a:t> </a:t>
            </a:r>
            <a:r>
              <a:rPr lang="en-US" sz="2800" dirty="0" err="1">
                <a:latin typeface="Calibri" pitchFamily="34" charset="0"/>
                <a:cs typeface="Calibri" pitchFamily="34" charset="0"/>
              </a:rPr>
              <a:t>sisanya</a:t>
            </a:r>
            <a:r>
              <a:rPr lang="en-US" sz="2800" dirty="0">
                <a:latin typeface="Calibri" pitchFamily="34" charset="0"/>
                <a:cs typeface="Calibri" pitchFamily="34" charset="0"/>
              </a:rPr>
              <a:t> </a:t>
            </a:r>
            <a:r>
              <a:rPr lang="en-US" sz="2800" dirty="0" err="1">
                <a:latin typeface="Calibri" pitchFamily="34" charset="0"/>
                <a:cs typeface="Calibri" pitchFamily="34" charset="0"/>
              </a:rPr>
              <a:t>diminta</a:t>
            </a:r>
            <a:r>
              <a:rPr lang="en-US" sz="2800" dirty="0">
                <a:latin typeface="Calibri" pitchFamily="34" charset="0"/>
                <a:cs typeface="Calibri" pitchFamily="34" charset="0"/>
              </a:rPr>
              <a:t> </a:t>
            </a:r>
            <a:r>
              <a:rPr lang="en-US" sz="2800" dirty="0" err="1">
                <a:latin typeface="Calibri" pitchFamily="34" charset="0"/>
                <a:cs typeface="Calibri" pitchFamily="34" charset="0"/>
              </a:rPr>
              <a:t>menggunakan</a:t>
            </a:r>
            <a:r>
              <a:rPr lang="en-US" sz="2800" dirty="0">
                <a:latin typeface="Calibri" pitchFamily="34" charset="0"/>
                <a:cs typeface="Calibri" pitchFamily="34" charset="0"/>
              </a:rPr>
              <a:t> pasta </a:t>
            </a:r>
            <a:r>
              <a:rPr lang="en-US" sz="2800" dirty="0" err="1">
                <a:latin typeface="Calibri" pitchFamily="34" charset="0"/>
                <a:cs typeface="Calibri" pitchFamily="34" charset="0"/>
              </a:rPr>
              <a:t>gigi</a:t>
            </a:r>
            <a:r>
              <a:rPr lang="en-US" sz="2800" dirty="0">
                <a:latin typeface="Calibri" pitchFamily="34" charset="0"/>
                <a:cs typeface="Calibri" pitchFamily="34" charset="0"/>
              </a:rPr>
              <a:t> B</a:t>
            </a:r>
          </a:p>
          <a:p>
            <a:pPr marL="457200" indent="-457200" algn="just">
              <a:buFont typeface="Wingdings" panose="05000000000000000000" pitchFamily="2" charset="2"/>
              <a:buChar char="§"/>
            </a:pPr>
            <a:r>
              <a:rPr lang="en-US" sz="2800" dirty="0" err="1">
                <a:latin typeface="Calibri" pitchFamily="34" charset="0"/>
                <a:cs typeface="Calibri" pitchFamily="34" charset="0"/>
              </a:rPr>
              <a:t>Kegiatan</a:t>
            </a:r>
            <a:r>
              <a:rPr lang="en-US" sz="2800" dirty="0">
                <a:latin typeface="Calibri" pitchFamily="34" charset="0"/>
                <a:cs typeface="Calibri" pitchFamily="34" charset="0"/>
              </a:rPr>
              <a:t> </a:t>
            </a:r>
            <a:r>
              <a:rPr lang="en-US" sz="2800" dirty="0" err="1">
                <a:latin typeface="Calibri" pitchFamily="34" charset="0"/>
                <a:cs typeface="Calibri" pitchFamily="34" charset="0"/>
              </a:rPr>
              <a:t>ini</a:t>
            </a:r>
            <a:r>
              <a:rPr lang="en-US" sz="2800" dirty="0">
                <a:latin typeface="Calibri" pitchFamily="34" charset="0"/>
                <a:cs typeface="Calibri" pitchFamily="34" charset="0"/>
              </a:rPr>
              <a:t> </a:t>
            </a:r>
            <a:r>
              <a:rPr lang="en-US" sz="2800" dirty="0" err="1">
                <a:latin typeface="Calibri" pitchFamily="34" charset="0"/>
                <a:cs typeface="Calibri" pitchFamily="34" charset="0"/>
              </a:rPr>
              <a:t>termasuk</a:t>
            </a:r>
            <a:r>
              <a:rPr lang="en-US" sz="2800" dirty="0">
                <a:latin typeface="Calibri" pitchFamily="34" charset="0"/>
                <a:cs typeface="Calibri" pitchFamily="34" charset="0"/>
              </a:rPr>
              <a:t> </a:t>
            </a:r>
            <a:r>
              <a:rPr lang="en-US" sz="2800" dirty="0" err="1">
                <a:latin typeface="Calibri" pitchFamily="34" charset="0"/>
                <a:cs typeface="Calibri" pitchFamily="34" charset="0"/>
              </a:rPr>
              <a:t>eksperimen</a:t>
            </a:r>
            <a:r>
              <a:rPr lang="en-US" sz="2800" dirty="0">
                <a:latin typeface="Calibri" pitchFamily="34" charset="0"/>
                <a:cs typeface="Calibri" pitchFamily="34" charset="0"/>
              </a:rPr>
              <a:t> </a:t>
            </a:r>
            <a:r>
              <a:rPr lang="en-US" sz="2800" dirty="0" err="1">
                <a:latin typeface="Calibri" pitchFamily="34" charset="0"/>
                <a:cs typeface="Calibri" pitchFamily="34" charset="0"/>
              </a:rPr>
              <a:t>karena</a:t>
            </a:r>
            <a:r>
              <a:rPr lang="en-US" sz="2800" dirty="0">
                <a:latin typeface="Calibri" pitchFamily="34" charset="0"/>
                <a:cs typeface="Calibri" pitchFamily="34" charset="0"/>
              </a:rPr>
              <a:t> </a:t>
            </a:r>
            <a:r>
              <a:rPr lang="en-US" sz="2800" dirty="0" err="1">
                <a:latin typeface="Calibri" pitchFamily="34" charset="0"/>
                <a:cs typeface="Calibri" pitchFamily="34" charset="0"/>
              </a:rPr>
              <a:t>penelitilah</a:t>
            </a:r>
            <a:r>
              <a:rPr lang="en-US" sz="2800" dirty="0">
                <a:latin typeface="Calibri" pitchFamily="34" charset="0"/>
                <a:cs typeface="Calibri" pitchFamily="34" charset="0"/>
              </a:rPr>
              <a:t> yang </a:t>
            </a:r>
            <a:r>
              <a:rPr lang="en-US" sz="2800" dirty="0" err="1">
                <a:latin typeface="Calibri" pitchFamily="34" charset="0"/>
                <a:cs typeface="Calibri" pitchFamily="34" charset="0"/>
              </a:rPr>
              <a:t>menentukan</a:t>
            </a:r>
            <a:r>
              <a:rPr lang="en-US" sz="2800" dirty="0">
                <a:latin typeface="Calibri" pitchFamily="34" charset="0"/>
                <a:cs typeface="Calibri" pitchFamily="34" charset="0"/>
              </a:rPr>
              <a:t> pasta </a:t>
            </a:r>
            <a:r>
              <a:rPr lang="en-US" sz="2800" dirty="0" err="1">
                <a:latin typeface="Calibri" pitchFamily="34" charset="0"/>
                <a:cs typeface="Calibri" pitchFamily="34" charset="0"/>
              </a:rPr>
              <a:t>gigi</a:t>
            </a:r>
            <a:r>
              <a:rPr lang="en-US" sz="2800" dirty="0">
                <a:latin typeface="Calibri" pitchFamily="34" charset="0"/>
                <a:cs typeface="Calibri" pitchFamily="34" charset="0"/>
              </a:rPr>
              <a:t> yang </a:t>
            </a:r>
            <a:r>
              <a:rPr lang="en-US" sz="2800" dirty="0" err="1">
                <a:latin typeface="Calibri" pitchFamily="34" charset="0"/>
                <a:cs typeface="Calibri" pitchFamily="34" charset="0"/>
              </a:rPr>
              <a:t>digunakan</a:t>
            </a:r>
            <a:r>
              <a:rPr lang="en-US" sz="2800" dirty="0">
                <a:latin typeface="Calibri" pitchFamily="34" charset="0"/>
                <a:cs typeface="Calibri" pitchFamily="34" charset="0"/>
              </a:rPr>
              <a:t> </a:t>
            </a:r>
            <a:r>
              <a:rPr lang="en-US" sz="2800" dirty="0" err="1">
                <a:latin typeface="Calibri" pitchFamily="34" charset="0"/>
                <a:cs typeface="Calibri" pitchFamily="34" charset="0"/>
              </a:rPr>
              <a:t>partisipan</a:t>
            </a:r>
            <a:endParaRPr lang="en-US" sz="2800" dirty="0">
              <a:latin typeface="Calibri" pitchFamily="34" charset="0"/>
              <a:cs typeface="Calibri" pitchFamily="34" charset="0"/>
            </a:endParaRPr>
          </a:p>
          <a:p>
            <a:pPr marL="457200" indent="-457200" algn="just">
              <a:buFont typeface="Wingdings" panose="05000000000000000000" pitchFamily="2" charset="2"/>
              <a:buChar char="§"/>
            </a:pPr>
            <a:r>
              <a:rPr lang="en-US" sz="2800" dirty="0" err="1">
                <a:latin typeface="Calibri" pitchFamily="34" charset="0"/>
                <a:cs typeface="Calibri" pitchFamily="34" charset="0"/>
              </a:rPr>
              <a:t>Partisipan</a:t>
            </a:r>
            <a:r>
              <a:rPr lang="en-US" sz="2800" dirty="0">
                <a:latin typeface="Calibri" pitchFamily="34" charset="0"/>
                <a:cs typeface="Calibri" pitchFamily="34" charset="0"/>
              </a:rPr>
              <a:t> </a:t>
            </a:r>
            <a:r>
              <a:rPr lang="en-US" sz="2800" dirty="0" err="1">
                <a:latin typeface="Calibri" pitchFamily="34" charset="0"/>
                <a:cs typeface="Calibri" pitchFamily="34" charset="0"/>
              </a:rPr>
              <a:t>tidak</a:t>
            </a:r>
            <a:r>
              <a:rPr lang="en-US" sz="2800" dirty="0">
                <a:latin typeface="Calibri" pitchFamily="34" charset="0"/>
                <a:cs typeface="Calibri" pitchFamily="34" charset="0"/>
              </a:rPr>
              <a:t> </a:t>
            </a:r>
            <a:r>
              <a:rPr lang="en-US" sz="2800" dirty="0" err="1">
                <a:latin typeface="Calibri" pitchFamily="34" charset="0"/>
                <a:cs typeface="Calibri" pitchFamily="34" charset="0"/>
              </a:rPr>
              <a:t>dapat</a:t>
            </a:r>
            <a:r>
              <a:rPr lang="en-US" sz="2800" dirty="0">
                <a:latin typeface="Calibri" pitchFamily="34" charset="0"/>
                <a:cs typeface="Calibri" pitchFamily="34" charset="0"/>
              </a:rPr>
              <a:t> </a:t>
            </a:r>
            <a:r>
              <a:rPr lang="en-US" sz="2800" dirty="0" err="1">
                <a:latin typeface="Calibri" pitchFamily="34" charset="0"/>
                <a:cs typeface="Calibri" pitchFamily="34" charset="0"/>
              </a:rPr>
              <a:t>menentukan</a:t>
            </a:r>
            <a:r>
              <a:rPr lang="en-US" sz="2800" dirty="0">
                <a:latin typeface="Calibri" pitchFamily="34" charset="0"/>
                <a:cs typeface="Calibri" pitchFamily="34" charset="0"/>
              </a:rPr>
              <a:t> </a:t>
            </a:r>
            <a:r>
              <a:rPr lang="en-US" sz="2800" dirty="0" err="1">
                <a:latin typeface="Calibri" pitchFamily="34" charset="0"/>
                <a:cs typeface="Calibri" pitchFamily="34" charset="0"/>
              </a:rPr>
              <a:t>sendiri</a:t>
            </a:r>
            <a:r>
              <a:rPr lang="en-US" sz="2800" dirty="0">
                <a:latin typeface="Calibri" pitchFamily="34" charset="0"/>
                <a:cs typeface="Calibri" pitchFamily="34" charset="0"/>
              </a:rPr>
              <a:t> pasta </a:t>
            </a:r>
            <a:r>
              <a:rPr lang="en-US" sz="2800" dirty="0" err="1">
                <a:latin typeface="Calibri" pitchFamily="34" charset="0"/>
                <a:cs typeface="Calibri" pitchFamily="34" charset="0"/>
              </a:rPr>
              <a:t>giginya</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1434778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err="1">
                <a:solidFill>
                  <a:srgbClr val="0070C0"/>
                </a:solidFill>
                <a:latin typeface="Calibri" pitchFamily="34" charset="0"/>
                <a:cs typeface="Calibri" pitchFamily="34" charset="0"/>
              </a:rPr>
              <a:t>Observasi</a:t>
            </a:r>
            <a:endParaRPr lang="en-US" sz="3600" b="1" dirty="0">
              <a:solidFill>
                <a:srgbClr val="0070C0"/>
              </a:solidFill>
              <a:latin typeface="Calibri" pitchFamily="34" charset="0"/>
              <a:cs typeface="Calibri" pitchFamily="34" charset="0"/>
            </a:endParaRPr>
          </a:p>
        </p:txBody>
      </p:sp>
      <p:sp>
        <p:nvSpPr>
          <p:cNvPr id="5" name="TextBox 4"/>
          <p:cNvSpPr txBox="1"/>
          <p:nvPr/>
        </p:nvSpPr>
        <p:spPr>
          <a:xfrm>
            <a:off x="683419" y="1296194"/>
            <a:ext cx="10591800" cy="2246769"/>
          </a:xfrm>
          <a:prstGeom prst="rect">
            <a:avLst/>
          </a:prstGeom>
          <a:noFill/>
        </p:spPr>
        <p:txBody>
          <a:bodyPr wrap="square" rtlCol="0">
            <a:spAutoFit/>
          </a:bodyPr>
          <a:lstStyle/>
          <a:p>
            <a:pPr marL="457200" indent="-457200" algn="just">
              <a:buFont typeface="Wingdings" panose="05000000000000000000" pitchFamily="2" charset="2"/>
              <a:buChar char="§"/>
            </a:pPr>
            <a:r>
              <a:rPr lang="en-US" sz="2800" dirty="0">
                <a:latin typeface="Calibri" pitchFamily="34" charset="0"/>
                <a:cs typeface="Calibri" pitchFamily="34" charset="0"/>
              </a:rPr>
              <a:t>Data </a:t>
            </a:r>
            <a:r>
              <a:rPr lang="en-US" sz="2800" dirty="0" err="1">
                <a:latin typeface="Calibri" pitchFamily="34" charset="0"/>
                <a:cs typeface="Calibri" pitchFamily="34" charset="0"/>
              </a:rPr>
              <a:t>observasi</a:t>
            </a:r>
            <a:r>
              <a:rPr lang="en-US" sz="2800" dirty="0">
                <a:latin typeface="Calibri" pitchFamily="34" charset="0"/>
                <a:cs typeface="Calibri" pitchFamily="34" charset="0"/>
              </a:rPr>
              <a:t> </a:t>
            </a:r>
            <a:r>
              <a:rPr lang="en-US" sz="2800" dirty="0" err="1">
                <a:latin typeface="Calibri" pitchFamily="34" charset="0"/>
                <a:cs typeface="Calibri" pitchFamily="34" charset="0"/>
              </a:rPr>
              <a:t>adalah</a:t>
            </a:r>
            <a:r>
              <a:rPr lang="en-US" sz="2800" dirty="0">
                <a:latin typeface="Calibri" pitchFamily="34" charset="0"/>
                <a:cs typeface="Calibri" pitchFamily="34" charset="0"/>
              </a:rPr>
              <a:t> data yang </a:t>
            </a:r>
            <a:r>
              <a:rPr lang="en-US" sz="2800" dirty="0" err="1">
                <a:latin typeface="Calibri" pitchFamily="34" charset="0"/>
                <a:cs typeface="Calibri" pitchFamily="34" charset="0"/>
              </a:rPr>
              <a:t>dikumpulkan</a:t>
            </a:r>
            <a:r>
              <a:rPr lang="en-US" sz="2800" dirty="0">
                <a:latin typeface="Calibri" pitchFamily="34" charset="0"/>
                <a:cs typeface="Calibri" pitchFamily="34" charset="0"/>
              </a:rPr>
              <a:t> </a:t>
            </a:r>
            <a:r>
              <a:rPr lang="en-US" sz="2800" dirty="0" err="1">
                <a:latin typeface="Calibri" pitchFamily="34" charset="0"/>
                <a:cs typeface="Calibri" pitchFamily="34" charset="0"/>
              </a:rPr>
              <a:t>secara</a:t>
            </a:r>
            <a:r>
              <a:rPr lang="en-US" sz="2800" dirty="0">
                <a:latin typeface="Calibri" pitchFamily="34" charset="0"/>
                <a:cs typeface="Calibri" pitchFamily="34" charset="0"/>
              </a:rPr>
              <a:t> </a:t>
            </a:r>
            <a:r>
              <a:rPr lang="en-US" sz="2800" dirty="0" err="1">
                <a:latin typeface="Calibri" pitchFamily="34" charset="0"/>
                <a:cs typeface="Calibri" pitchFamily="34" charset="0"/>
              </a:rPr>
              <a:t>berkala</a:t>
            </a:r>
            <a:r>
              <a:rPr lang="en-US" sz="2800" dirty="0">
                <a:latin typeface="Calibri" pitchFamily="34" charset="0"/>
                <a:cs typeface="Calibri" pitchFamily="34" charset="0"/>
              </a:rPr>
              <a:t> </a:t>
            </a:r>
            <a:r>
              <a:rPr lang="en-US" sz="2800" dirty="0" err="1">
                <a:latin typeface="Calibri" pitchFamily="34" charset="0"/>
                <a:cs typeface="Calibri" pitchFamily="34" charset="0"/>
              </a:rPr>
              <a:t>untuk</a:t>
            </a:r>
            <a:r>
              <a:rPr lang="en-US" sz="2800" dirty="0">
                <a:latin typeface="Calibri" pitchFamily="34" charset="0"/>
                <a:cs typeface="Calibri" pitchFamily="34" charset="0"/>
              </a:rPr>
              <a:t> </a:t>
            </a:r>
            <a:r>
              <a:rPr lang="en-US" sz="2800" dirty="0" err="1">
                <a:latin typeface="Calibri" pitchFamily="34" charset="0"/>
                <a:cs typeface="Calibri" pitchFamily="34" charset="0"/>
              </a:rPr>
              <a:t>memantau</a:t>
            </a:r>
            <a:r>
              <a:rPr lang="en-US" sz="2800" dirty="0">
                <a:latin typeface="Calibri" pitchFamily="34" charset="0"/>
                <a:cs typeface="Calibri" pitchFamily="34" charset="0"/>
              </a:rPr>
              <a:t> </a:t>
            </a:r>
            <a:r>
              <a:rPr lang="en-US" sz="2800" dirty="0" err="1">
                <a:latin typeface="Calibri" pitchFamily="34" charset="0"/>
                <a:cs typeface="Calibri" pitchFamily="34" charset="0"/>
              </a:rPr>
              <a:t>perilaku</a:t>
            </a:r>
            <a:r>
              <a:rPr lang="en-US" sz="2800" dirty="0">
                <a:latin typeface="Calibri" pitchFamily="34" charset="0"/>
                <a:cs typeface="Calibri" pitchFamily="34" charset="0"/>
              </a:rPr>
              <a:t> </a:t>
            </a:r>
            <a:r>
              <a:rPr lang="en-US" sz="2800" dirty="0" err="1">
                <a:latin typeface="Calibri" pitchFamily="34" charset="0"/>
                <a:cs typeface="Calibri" pitchFamily="34" charset="0"/>
              </a:rPr>
              <a:t>alami</a:t>
            </a:r>
            <a:r>
              <a:rPr lang="en-US" sz="2800" dirty="0">
                <a:latin typeface="Calibri" pitchFamily="34" charset="0"/>
                <a:cs typeface="Calibri" pitchFamily="34" charset="0"/>
              </a:rPr>
              <a:t> </a:t>
            </a:r>
            <a:r>
              <a:rPr lang="en-US" sz="2800" dirty="0" err="1">
                <a:latin typeface="Calibri" pitchFamily="34" charset="0"/>
                <a:cs typeface="Calibri" pitchFamily="34" charset="0"/>
              </a:rPr>
              <a:t>dari</a:t>
            </a:r>
            <a:r>
              <a:rPr lang="en-US" sz="2800" dirty="0">
                <a:latin typeface="Calibri" pitchFamily="34" charset="0"/>
                <a:cs typeface="Calibri" pitchFamily="34" charset="0"/>
              </a:rPr>
              <a:t> </a:t>
            </a:r>
            <a:r>
              <a:rPr lang="en-US" sz="2800" dirty="0" err="1">
                <a:latin typeface="Calibri" pitchFamily="34" charset="0"/>
                <a:cs typeface="Calibri" pitchFamily="34" charset="0"/>
              </a:rPr>
              <a:t>objek</a:t>
            </a:r>
            <a:r>
              <a:rPr lang="en-US" sz="2800" dirty="0">
                <a:latin typeface="Calibri" pitchFamily="34" charset="0"/>
                <a:cs typeface="Calibri" pitchFamily="34" charset="0"/>
              </a:rPr>
              <a:t> </a:t>
            </a:r>
            <a:r>
              <a:rPr lang="en-US" sz="2800" dirty="0" err="1">
                <a:latin typeface="Calibri" pitchFamily="34" charset="0"/>
                <a:cs typeface="Calibri" pitchFamily="34" charset="0"/>
              </a:rPr>
              <a:t>observasi</a:t>
            </a:r>
            <a:endParaRPr lang="en-US" sz="2800" dirty="0">
              <a:latin typeface="Calibri" pitchFamily="34" charset="0"/>
              <a:cs typeface="Calibri" pitchFamily="34" charset="0"/>
            </a:endParaRPr>
          </a:p>
          <a:p>
            <a:pPr marL="457200" indent="-457200" algn="just">
              <a:buFont typeface="Wingdings" panose="05000000000000000000" pitchFamily="2" charset="2"/>
              <a:buChar char="§"/>
            </a:pPr>
            <a:r>
              <a:rPr lang="en-US" sz="2800" dirty="0" err="1">
                <a:latin typeface="Calibri" pitchFamily="34" charset="0"/>
                <a:cs typeface="Calibri" pitchFamily="34" charset="0"/>
              </a:rPr>
              <a:t>Tidak</a:t>
            </a:r>
            <a:r>
              <a:rPr lang="en-US" sz="2800" dirty="0">
                <a:latin typeface="Calibri" pitchFamily="34" charset="0"/>
                <a:cs typeface="Calibri" pitchFamily="34" charset="0"/>
              </a:rPr>
              <a:t> </a:t>
            </a:r>
            <a:r>
              <a:rPr lang="en-US" sz="2800" dirty="0" err="1">
                <a:latin typeface="Calibri" pitchFamily="34" charset="0"/>
                <a:cs typeface="Calibri" pitchFamily="34" charset="0"/>
              </a:rPr>
              <a:t>ada</a:t>
            </a:r>
            <a:r>
              <a:rPr lang="en-US" sz="2800" dirty="0">
                <a:latin typeface="Calibri" pitchFamily="34" charset="0"/>
                <a:cs typeface="Calibri" pitchFamily="34" charset="0"/>
              </a:rPr>
              <a:t> </a:t>
            </a:r>
            <a:r>
              <a:rPr lang="en-US" sz="2800" dirty="0" err="1">
                <a:latin typeface="Calibri" pitchFamily="34" charset="0"/>
                <a:cs typeface="Calibri" pitchFamily="34" charset="0"/>
              </a:rPr>
              <a:t>campur</a:t>
            </a:r>
            <a:r>
              <a:rPr lang="en-US" sz="2800" dirty="0">
                <a:latin typeface="Calibri" pitchFamily="34" charset="0"/>
                <a:cs typeface="Calibri" pitchFamily="34" charset="0"/>
              </a:rPr>
              <a:t> </a:t>
            </a:r>
            <a:r>
              <a:rPr lang="en-US" sz="2800" dirty="0" err="1">
                <a:latin typeface="Calibri" pitchFamily="34" charset="0"/>
                <a:cs typeface="Calibri" pitchFamily="34" charset="0"/>
              </a:rPr>
              <a:t>tangan</a:t>
            </a:r>
            <a:r>
              <a:rPr lang="en-US" sz="2800" dirty="0">
                <a:latin typeface="Calibri" pitchFamily="34" charset="0"/>
                <a:cs typeface="Calibri" pitchFamily="34" charset="0"/>
              </a:rPr>
              <a:t> </a:t>
            </a:r>
            <a:r>
              <a:rPr lang="en-US" sz="2800" dirty="0" err="1">
                <a:latin typeface="Calibri" pitchFamily="34" charset="0"/>
                <a:cs typeface="Calibri" pitchFamily="34" charset="0"/>
              </a:rPr>
              <a:t>dari</a:t>
            </a:r>
            <a:r>
              <a:rPr lang="en-US" sz="2800" dirty="0">
                <a:latin typeface="Calibri" pitchFamily="34" charset="0"/>
                <a:cs typeface="Calibri" pitchFamily="34" charset="0"/>
              </a:rPr>
              <a:t> </a:t>
            </a:r>
            <a:r>
              <a:rPr lang="en-US" sz="2800" dirty="0" err="1">
                <a:latin typeface="Calibri" pitchFamily="34" charset="0"/>
                <a:cs typeface="Calibri" pitchFamily="34" charset="0"/>
              </a:rPr>
              <a:t>peneliti</a:t>
            </a:r>
            <a:r>
              <a:rPr lang="en-US" sz="2800" dirty="0">
                <a:latin typeface="Calibri" pitchFamily="34" charset="0"/>
                <a:cs typeface="Calibri" pitchFamily="34" charset="0"/>
              </a:rPr>
              <a:t> </a:t>
            </a:r>
            <a:r>
              <a:rPr lang="en-US" sz="2800" dirty="0" err="1">
                <a:latin typeface="Calibri" pitchFamily="34" charset="0"/>
                <a:cs typeface="Calibri" pitchFamily="34" charset="0"/>
              </a:rPr>
              <a:t>dalam</a:t>
            </a:r>
            <a:r>
              <a:rPr lang="en-US" sz="2800" dirty="0">
                <a:latin typeface="Calibri" pitchFamily="34" charset="0"/>
                <a:cs typeface="Calibri" pitchFamily="34" charset="0"/>
              </a:rPr>
              <a:t> proses </a:t>
            </a:r>
            <a:r>
              <a:rPr lang="en-US" sz="2800" dirty="0" err="1">
                <a:latin typeface="Calibri" pitchFamily="34" charset="0"/>
                <a:cs typeface="Calibri" pitchFamily="34" charset="0"/>
              </a:rPr>
              <a:t>observasi</a:t>
            </a:r>
            <a:endParaRPr lang="en-US" sz="2800" dirty="0">
              <a:latin typeface="Calibri" pitchFamily="34" charset="0"/>
              <a:cs typeface="Calibri" pitchFamily="34" charset="0"/>
            </a:endParaRPr>
          </a:p>
          <a:p>
            <a:pPr marL="457200" indent="-457200" algn="just">
              <a:buFont typeface="Wingdings" panose="05000000000000000000" pitchFamily="2" charset="2"/>
              <a:buChar char="§"/>
            </a:pPr>
            <a:r>
              <a:rPr lang="en-US" sz="2800" dirty="0" err="1">
                <a:latin typeface="Calibri" pitchFamily="34" charset="0"/>
                <a:cs typeface="Calibri" pitchFamily="34" charset="0"/>
              </a:rPr>
              <a:t>Observasi</a:t>
            </a:r>
            <a:r>
              <a:rPr lang="en-US" sz="2800" dirty="0">
                <a:latin typeface="Calibri" pitchFamily="34" charset="0"/>
                <a:cs typeface="Calibri" pitchFamily="34" charset="0"/>
              </a:rPr>
              <a:t> </a:t>
            </a:r>
            <a:r>
              <a:rPr lang="en-US" sz="2800" dirty="0" err="1">
                <a:latin typeface="Calibri" pitchFamily="34" charset="0"/>
                <a:cs typeface="Calibri" pitchFamily="34" charset="0"/>
              </a:rPr>
              <a:t>dapat</a:t>
            </a:r>
            <a:r>
              <a:rPr lang="en-US" sz="2800" dirty="0">
                <a:latin typeface="Calibri" pitchFamily="34" charset="0"/>
                <a:cs typeface="Calibri" pitchFamily="34" charset="0"/>
              </a:rPr>
              <a:t> </a:t>
            </a:r>
            <a:r>
              <a:rPr lang="en-US" sz="2800" dirty="0" err="1">
                <a:latin typeface="Calibri" pitchFamily="34" charset="0"/>
                <a:cs typeface="Calibri" pitchFamily="34" charset="0"/>
              </a:rPr>
              <a:t>dilakukan</a:t>
            </a:r>
            <a:r>
              <a:rPr lang="en-US" sz="2800" dirty="0">
                <a:latin typeface="Calibri" pitchFamily="34" charset="0"/>
                <a:cs typeface="Calibri" pitchFamily="34" charset="0"/>
              </a:rPr>
              <a:t> </a:t>
            </a:r>
            <a:r>
              <a:rPr lang="en-US" sz="2800" dirty="0" err="1">
                <a:latin typeface="Calibri" pitchFamily="34" charset="0"/>
                <a:cs typeface="Calibri" pitchFamily="34" charset="0"/>
              </a:rPr>
              <a:t>tanpa</a:t>
            </a:r>
            <a:r>
              <a:rPr lang="en-US" sz="2800" dirty="0">
                <a:latin typeface="Calibri" pitchFamily="34" charset="0"/>
                <a:cs typeface="Calibri" pitchFamily="34" charset="0"/>
              </a:rPr>
              <a:t> </a:t>
            </a:r>
            <a:r>
              <a:rPr lang="en-US" sz="2800" dirty="0" err="1">
                <a:latin typeface="Calibri" pitchFamily="34" charset="0"/>
                <a:cs typeface="Calibri" pitchFamily="34" charset="0"/>
              </a:rPr>
              <a:t>perlu</a:t>
            </a:r>
            <a:r>
              <a:rPr lang="en-US" sz="2800" dirty="0">
                <a:latin typeface="Calibri" pitchFamily="34" charset="0"/>
                <a:cs typeface="Calibri" pitchFamily="34" charset="0"/>
              </a:rPr>
              <a:t> </a:t>
            </a:r>
            <a:r>
              <a:rPr lang="en-US" sz="2800" dirty="0" err="1">
                <a:latin typeface="Calibri" pitchFamily="34" charset="0"/>
                <a:cs typeface="Calibri" pitchFamily="34" charset="0"/>
              </a:rPr>
              <a:t>dilakukan</a:t>
            </a:r>
            <a:r>
              <a:rPr lang="en-US" sz="2800" dirty="0">
                <a:latin typeface="Calibri" pitchFamily="34" charset="0"/>
                <a:cs typeface="Calibri" pitchFamily="34" charset="0"/>
              </a:rPr>
              <a:t> </a:t>
            </a:r>
            <a:r>
              <a:rPr lang="en-US" sz="2800" dirty="0" err="1">
                <a:latin typeface="Calibri" pitchFamily="34" charset="0"/>
                <a:cs typeface="Calibri" pitchFamily="34" charset="0"/>
              </a:rPr>
              <a:t>perancangan</a:t>
            </a:r>
            <a:r>
              <a:rPr lang="en-US" sz="2800" dirty="0">
                <a:latin typeface="Calibri" pitchFamily="34" charset="0"/>
                <a:cs typeface="Calibri" pitchFamily="34" charset="0"/>
              </a:rPr>
              <a:t> </a:t>
            </a:r>
            <a:r>
              <a:rPr lang="en-US" sz="2800" dirty="0" err="1">
                <a:latin typeface="Calibri" pitchFamily="34" charset="0"/>
                <a:cs typeface="Calibri" pitchFamily="34" charset="0"/>
              </a:rPr>
              <a:t>survei</a:t>
            </a:r>
            <a:r>
              <a:rPr lang="en-US" sz="2800" dirty="0">
                <a:latin typeface="Calibri" pitchFamily="34" charset="0"/>
                <a:cs typeface="Calibri" pitchFamily="34" charset="0"/>
              </a:rPr>
              <a:t> </a:t>
            </a:r>
            <a:r>
              <a:rPr lang="en-US" sz="2800" dirty="0" err="1">
                <a:latin typeface="Calibri" pitchFamily="34" charset="0"/>
                <a:cs typeface="Calibri" pitchFamily="34" charset="0"/>
              </a:rPr>
              <a:t>ataupun</a:t>
            </a:r>
            <a:r>
              <a:rPr lang="en-US" sz="2800" dirty="0">
                <a:latin typeface="Calibri" pitchFamily="34" charset="0"/>
                <a:cs typeface="Calibri" pitchFamily="34" charset="0"/>
              </a:rPr>
              <a:t> </a:t>
            </a:r>
            <a:r>
              <a:rPr lang="en-US" sz="2800" dirty="0" err="1">
                <a:latin typeface="Calibri" pitchFamily="34" charset="0"/>
                <a:cs typeface="Calibri" pitchFamily="34" charset="0"/>
              </a:rPr>
              <a:t>pelaksanaan</a:t>
            </a:r>
            <a:r>
              <a:rPr lang="en-US" sz="2800" dirty="0">
                <a:latin typeface="Calibri" pitchFamily="34" charset="0"/>
                <a:cs typeface="Calibri" pitchFamily="34" charset="0"/>
              </a:rPr>
              <a:t> </a:t>
            </a:r>
            <a:r>
              <a:rPr lang="en-US" sz="2800" dirty="0" err="1">
                <a:latin typeface="Calibri" pitchFamily="34" charset="0"/>
                <a:cs typeface="Calibri" pitchFamily="34" charset="0"/>
              </a:rPr>
              <a:t>eksperimen</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989959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err="1">
                <a:solidFill>
                  <a:srgbClr val="0070C0"/>
                </a:solidFill>
                <a:latin typeface="Calibri" pitchFamily="34" charset="0"/>
                <a:cs typeface="Calibri" pitchFamily="34" charset="0"/>
              </a:rPr>
              <a:t>Contoh</a:t>
            </a:r>
            <a:r>
              <a:rPr lang="en-US" sz="3600" b="1" dirty="0">
                <a:solidFill>
                  <a:srgbClr val="0070C0"/>
                </a:solidFill>
                <a:latin typeface="Calibri" pitchFamily="34" charset="0"/>
                <a:cs typeface="Calibri" pitchFamily="34" charset="0"/>
              </a:rPr>
              <a:t> Data </a:t>
            </a:r>
            <a:r>
              <a:rPr lang="en-US" sz="3600" b="1" dirty="0" err="1">
                <a:solidFill>
                  <a:srgbClr val="0070C0"/>
                </a:solidFill>
                <a:latin typeface="Calibri" pitchFamily="34" charset="0"/>
                <a:cs typeface="Calibri" pitchFamily="34" charset="0"/>
              </a:rPr>
              <a:t>Observasi</a:t>
            </a:r>
            <a:endParaRPr lang="en-US" sz="3600" b="1" dirty="0">
              <a:solidFill>
                <a:srgbClr val="0070C0"/>
              </a:solidFill>
              <a:latin typeface="Calibri" pitchFamily="34" charset="0"/>
              <a:cs typeface="Calibri" pitchFamily="34" charset="0"/>
            </a:endParaRPr>
          </a:p>
        </p:txBody>
      </p:sp>
      <p:sp>
        <p:nvSpPr>
          <p:cNvPr id="5" name="TextBox 4"/>
          <p:cNvSpPr txBox="1"/>
          <p:nvPr/>
        </p:nvSpPr>
        <p:spPr>
          <a:xfrm>
            <a:off x="683419" y="1350622"/>
            <a:ext cx="10591800" cy="3108543"/>
          </a:xfrm>
          <a:prstGeom prst="rect">
            <a:avLst/>
          </a:prstGeom>
          <a:noFill/>
        </p:spPr>
        <p:txBody>
          <a:bodyPr wrap="square" rtlCol="0">
            <a:spAutoFit/>
          </a:bodyPr>
          <a:lstStyle/>
          <a:p>
            <a:pPr marL="457200" indent="-457200" algn="just">
              <a:buFont typeface="Wingdings" panose="05000000000000000000" pitchFamily="2" charset="2"/>
              <a:buChar char="§"/>
            </a:pPr>
            <a:r>
              <a:rPr lang="en-US" sz="2800" dirty="0">
                <a:latin typeface="Calibri" pitchFamily="34" charset="0"/>
                <a:cs typeface="Calibri" pitchFamily="34" charset="0"/>
              </a:rPr>
              <a:t>Data </a:t>
            </a:r>
            <a:r>
              <a:rPr lang="en-US" sz="2800" dirty="0" err="1">
                <a:latin typeface="Calibri" pitchFamily="34" charset="0"/>
                <a:cs typeface="Calibri" pitchFamily="34" charset="0"/>
              </a:rPr>
              <a:t>sampel</a:t>
            </a:r>
            <a:r>
              <a:rPr lang="en-US" sz="2800" dirty="0">
                <a:latin typeface="Calibri" pitchFamily="34" charset="0"/>
                <a:cs typeface="Calibri" pitchFamily="34" charset="0"/>
              </a:rPr>
              <a:t> </a:t>
            </a:r>
            <a:r>
              <a:rPr lang="en-US" sz="2800" dirty="0" err="1">
                <a:latin typeface="Calibri" pitchFamily="34" charset="0"/>
                <a:cs typeface="Calibri" pitchFamily="34" charset="0"/>
              </a:rPr>
              <a:t>darah</a:t>
            </a:r>
            <a:r>
              <a:rPr lang="en-US" sz="2800" dirty="0">
                <a:latin typeface="Calibri" pitchFamily="34" charset="0"/>
                <a:cs typeface="Calibri" pitchFamily="34" charset="0"/>
              </a:rPr>
              <a:t> yang </a:t>
            </a:r>
            <a:r>
              <a:rPr lang="en-US" sz="2800" dirty="0" err="1">
                <a:latin typeface="Calibri" pitchFamily="34" charset="0"/>
                <a:cs typeface="Calibri" pitchFamily="34" charset="0"/>
              </a:rPr>
              <a:t>diambil</a:t>
            </a:r>
            <a:r>
              <a:rPr lang="en-US" sz="2800" dirty="0">
                <a:latin typeface="Calibri" pitchFamily="34" charset="0"/>
                <a:cs typeface="Calibri" pitchFamily="34" charset="0"/>
              </a:rPr>
              <a:t> </a:t>
            </a:r>
            <a:r>
              <a:rPr lang="en-US" sz="2800" dirty="0" err="1">
                <a:latin typeface="Calibri" pitchFamily="34" charset="0"/>
                <a:cs typeface="Calibri" pitchFamily="34" charset="0"/>
              </a:rPr>
              <a:t>dari</a:t>
            </a:r>
            <a:r>
              <a:rPr lang="en-US" sz="2800" dirty="0">
                <a:latin typeface="Calibri" pitchFamily="34" charset="0"/>
                <a:cs typeface="Calibri" pitchFamily="34" charset="0"/>
              </a:rPr>
              <a:t> </a:t>
            </a:r>
            <a:r>
              <a:rPr lang="en-US" sz="2800" dirty="0" err="1">
                <a:latin typeface="Calibri" pitchFamily="34" charset="0"/>
                <a:cs typeface="Calibri" pitchFamily="34" charset="0"/>
              </a:rPr>
              <a:t>setiap</a:t>
            </a:r>
            <a:r>
              <a:rPr lang="en-US" sz="2800" dirty="0">
                <a:latin typeface="Calibri" pitchFamily="34" charset="0"/>
                <a:cs typeface="Calibri" pitchFamily="34" charset="0"/>
              </a:rPr>
              <a:t> </a:t>
            </a:r>
            <a:r>
              <a:rPr lang="en-US" sz="2800" dirty="0" err="1">
                <a:latin typeface="Calibri" pitchFamily="34" charset="0"/>
                <a:cs typeface="Calibri" pitchFamily="34" charset="0"/>
              </a:rPr>
              <a:t>pasien</a:t>
            </a:r>
            <a:r>
              <a:rPr lang="en-US" sz="2800" dirty="0">
                <a:latin typeface="Calibri" pitchFamily="34" charset="0"/>
                <a:cs typeface="Calibri" pitchFamily="34" charset="0"/>
              </a:rPr>
              <a:t> </a:t>
            </a:r>
            <a:r>
              <a:rPr lang="en-US" sz="2800" dirty="0" err="1">
                <a:latin typeface="Calibri" pitchFamily="34" charset="0"/>
                <a:cs typeface="Calibri" pitchFamily="34" charset="0"/>
              </a:rPr>
              <a:t>penyakit</a:t>
            </a:r>
            <a:r>
              <a:rPr lang="en-US" sz="2800" dirty="0">
                <a:latin typeface="Calibri" pitchFamily="34" charset="0"/>
                <a:cs typeface="Calibri" pitchFamily="34" charset="0"/>
              </a:rPr>
              <a:t> </a:t>
            </a:r>
            <a:r>
              <a:rPr lang="en-US" sz="2800" dirty="0" err="1">
                <a:latin typeface="Calibri" pitchFamily="34" charset="0"/>
                <a:cs typeface="Calibri" pitchFamily="34" charset="0"/>
              </a:rPr>
              <a:t>menular</a:t>
            </a:r>
            <a:r>
              <a:rPr lang="en-US" sz="2800" dirty="0">
                <a:latin typeface="Calibri" pitchFamily="34" charset="0"/>
                <a:cs typeface="Calibri" pitchFamily="34" charset="0"/>
              </a:rPr>
              <a:t> yang </a:t>
            </a:r>
            <a:r>
              <a:rPr lang="en-US" sz="2800" dirty="0" err="1">
                <a:latin typeface="Calibri" pitchFamily="34" charset="0"/>
                <a:cs typeface="Calibri" pitchFamily="34" charset="0"/>
              </a:rPr>
              <a:t>datang</a:t>
            </a:r>
            <a:r>
              <a:rPr lang="en-US" sz="2800" dirty="0">
                <a:latin typeface="Calibri" pitchFamily="34" charset="0"/>
                <a:cs typeface="Calibri" pitchFamily="34" charset="0"/>
              </a:rPr>
              <a:t> </a:t>
            </a:r>
            <a:r>
              <a:rPr lang="en-US" sz="2800" dirty="0" err="1">
                <a:latin typeface="Calibri" pitchFamily="34" charset="0"/>
                <a:cs typeface="Calibri" pitchFamily="34" charset="0"/>
              </a:rPr>
              <a:t>ke</a:t>
            </a:r>
            <a:r>
              <a:rPr lang="en-US" sz="2800" dirty="0">
                <a:latin typeface="Calibri" pitchFamily="34" charset="0"/>
                <a:cs typeface="Calibri" pitchFamily="34" charset="0"/>
              </a:rPr>
              <a:t> </a:t>
            </a:r>
            <a:r>
              <a:rPr lang="en-US" sz="2800" dirty="0" err="1">
                <a:latin typeface="Calibri" pitchFamily="34" charset="0"/>
                <a:cs typeface="Calibri" pitchFamily="34" charset="0"/>
              </a:rPr>
              <a:t>rumah</a:t>
            </a:r>
            <a:r>
              <a:rPr lang="en-US" sz="2800" dirty="0">
                <a:latin typeface="Calibri" pitchFamily="34" charset="0"/>
                <a:cs typeface="Calibri" pitchFamily="34" charset="0"/>
              </a:rPr>
              <a:t> </a:t>
            </a:r>
            <a:r>
              <a:rPr lang="en-US" sz="2800" dirty="0" err="1">
                <a:latin typeface="Calibri" pitchFamily="34" charset="0"/>
                <a:cs typeface="Calibri" pitchFamily="34" charset="0"/>
              </a:rPr>
              <a:t>sakit</a:t>
            </a:r>
            <a:r>
              <a:rPr lang="en-US" sz="2800" dirty="0">
                <a:latin typeface="Calibri" pitchFamily="34" charset="0"/>
                <a:cs typeface="Calibri" pitchFamily="34" charset="0"/>
              </a:rPr>
              <a:t>. Data </a:t>
            </a:r>
            <a:r>
              <a:rPr lang="en-US" sz="2800" dirty="0" err="1">
                <a:latin typeface="Calibri" pitchFamily="34" charset="0"/>
                <a:cs typeface="Calibri" pitchFamily="34" charset="0"/>
              </a:rPr>
              <a:t>ini</a:t>
            </a:r>
            <a:r>
              <a:rPr lang="en-US" sz="2800" dirty="0">
                <a:latin typeface="Calibri" pitchFamily="34" charset="0"/>
                <a:cs typeface="Calibri" pitchFamily="34" charset="0"/>
              </a:rPr>
              <a:t> </a:t>
            </a:r>
            <a:r>
              <a:rPr lang="en-US" sz="2800" dirty="0" err="1">
                <a:latin typeface="Calibri" pitchFamily="34" charset="0"/>
                <a:cs typeface="Calibri" pitchFamily="34" charset="0"/>
              </a:rPr>
              <a:t>disimpan</a:t>
            </a:r>
            <a:r>
              <a:rPr lang="en-US" sz="2800" dirty="0">
                <a:latin typeface="Calibri" pitchFamily="34" charset="0"/>
                <a:cs typeface="Calibri" pitchFamily="34" charset="0"/>
              </a:rPr>
              <a:t> </a:t>
            </a:r>
            <a:r>
              <a:rPr lang="en-US" sz="2800" dirty="0" err="1">
                <a:latin typeface="Calibri" pitchFamily="34" charset="0"/>
                <a:cs typeface="Calibri" pitchFamily="34" charset="0"/>
              </a:rPr>
              <a:t>dalam</a:t>
            </a:r>
            <a:r>
              <a:rPr lang="en-US" sz="2800" dirty="0">
                <a:latin typeface="Calibri" pitchFamily="34" charset="0"/>
                <a:cs typeface="Calibri" pitchFamily="34" charset="0"/>
              </a:rPr>
              <a:t> </a:t>
            </a:r>
            <a:r>
              <a:rPr lang="en-US" sz="2800" dirty="0" err="1">
                <a:latin typeface="Calibri" pitchFamily="34" charset="0"/>
                <a:cs typeface="Calibri" pitchFamily="34" charset="0"/>
              </a:rPr>
              <a:t>repositori</a:t>
            </a:r>
            <a:r>
              <a:rPr lang="en-US" sz="2800" dirty="0">
                <a:latin typeface="Calibri" pitchFamily="34" charset="0"/>
                <a:cs typeface="Calibri" pitchFamily="34" charset="0"/>
              </a:rPr>
              <a:t> </a:t>
            </a:r>
            <a:r>
              <a:rPr lang="en-US" sz="2800" dirty="0" err="1">
                <a:latin typeface="Calibri" pitchFamily="34" charset="0"/>
                <a:cs typeface="Calibri" pitchFamily="34" charset="0"/>
              </a:rPr>
              <a:t>rumah</a:t>
            </a:r>
            <a:r>
              <a:rPr lang="en-US" sz="2800" dirty="0">
                <a:latin typeface="Calibri" pitchFamily="34" charset="0"/>
                <a:cs typeface="Calibri" pitchFamily="34" charset="0"/>
              </a:rPr>
              <a:t> </a:t>
            </a:r>
            <a:r>
              <a:rPr lang="en-US" sz="2800" dirty="0" err="1">
                <a:latin typeface="Calibri" pitchFamily="34" charset="0"/>
                <a:cs typeface="Calibri" pitchFamily="34" charset="0"/>
              </a:rPr>
              <a:t>sakit</a:t>
            </a:r>
            <a:r>
              <a:rPr lang="en-US" sz="2800" dirty="0">
                <a:latin typeface="Calibri" pitchFamily="34" charset="0"/>
                <a:cs typeface="Calibri" pitchFamily="34" charset="0"/>
              </a:rPr>
              <a:t> </a:t>
            </a:r>
            <a:r>
              <a:rPr lang="en-US" sz="2800" dirty="0" err="1">
                <a:latin typeface="Calibri" pitchFamily="34" charset="0"/>
                <a:cs typeface="Calibri" pitchFamily="34" charset="0"/>
              </a:rPr>
              <a:t>untuk</a:t>
            </a:r>
            <a:r>
              <a:rPr lang="en-US" sz="2800" dirty="0">
                <a:latin typeface="Calibri" pitchFamily="34" charset="0"/>
                <a:cs typeface="Calibri" pitchFamily="34" charset="0"/>
              </a:rPr>
              <a:t> </a:t>
            </a:r>
            <a:r>
              <a:rPr lang="en-US" sz="2800" dirty="0" err="1">
                <a:latin typeface="Calibri" pitchFamily="34" charset="0"/>
                <a:cs typeface="Calibri" pitchFamily="34" charset="0"/>
              </a:rPr>
              <a:t>kemudian</a:t>
            </a:r>
            <a:r>
              <a:rPr lang="en-US" sz="2800" dirty="0">
                <a:latin typeface="Calibri" pitchFamily="34" charset="0"/>
                <a:cs typeface="Calibri" pitchFamily="34" charset="0"/>
              </a:rPr>
              <a:t> </a:t>
            </a:r>
            <a:r>
              <a:rPr lang="en-US" sz="2800" dirty="0" err="1">
                <a:latin typeface="Calibri" pitchFamily="34" charset="0"/>
                <a:cs typeface="Calibri" pitchFamily="34" charset="0"/>
              </a:rPr>
              <a:t>dapat</a:t>
            </a:r>
            <a:r>
              <a:rPr lang="en-US" sz="2800" dirty="0">
                <a:latin typeface="Calibri" pitchFamily="34" charset="0"/>
                <a:cs typeface="Calibri" pitchFamily="34" charset="0"/>
              </a:rPr>
              <a:t> </a:t>
            </a:r>
            <a:r>
              <a:rPr lang="en-US" sz="2800" dirty="0" err="1">
                <a:latin typeface="Calibri" pitchFamily="34" charset="0"/>
                <a:cs typeface="Calibri" pitchFamily="34" charset="0"/>
              </a:rPr>
              <a:t>diteliti</a:t>
            </a:r>
            <a:r>
              <a:rPr lang="en-US" sz="2800" dirty="0">
                <a:latin typeface="Calibri" pitchFamily="34" charset="0"/>
                <a:cs typeface="Calibri" pitchFamily="34" charset="0"/>
              </a:rPr>
              <a:t> oleh </a:t>
            </a:r>
            <a:r>
              <a:rPr lang="en-US" sz="2800" dirty="0" err="1">
                <a:latin typeface="Calibri" pitchFamily="34" charset="0"/>
                <a:cs typeface="Calibri" pitchFamily="34" charset="0"/>
              </a:rPr>
              <a:t>peneliti</a:t>
            </a:r>
            <a:r>
              <a:rPr lang="en-US" sz="2800" dirty="0">
                <a:latin typeface="Calibri" pitchFamily="34" charset="0"/>
                <a:cs typeface="Calibri" pitchFamily="34" charset="0"/>
              </a:rPr>
              <a:t> yang </a:t>
            </a:r>
            <a:r>
              <a:rPr lang="en-US" sz="2800" dirty="0" err="1">
                <a:latin typeface="Calibri" pitchFamily="34" charset="0"/>
                <a:cs typeface="Calibri" pitchFamily="34" charset="0"/>
              </a:rPr>
              <a:t>tertarik</a:t>
            </a:r>
            <a:r>
              <a:rPr lang="en-US" sz="2800" dirty="0">
                <a:latin typeface="Calibri" pitchFamily="34" charset="0"/>
                <a:cs typeface="Calibri" pitchFamily="34" charset="0"/>
              </a:rPr>
              <a:t> </a:t>
            </a:r>
            <a:r>
              <a:rPr lang="en-US" sz="2800" dirty="0" err="1">
                <a:latin typeface="Calibri" pitchFamily="34" charset="0"/>
                <a:cs typeface="Calibri" pitchFamily="34" charset="0"/>
              </a:rPr>
              <a:t>mempelajari</a:t>
            </a:r>
            <a:r>
              <a:rPr lang="en-US" sz="2800" dirty="0">
                <a:latin typeface="Calibri" pitchFamily="34" charset="0"/>
                <a:cs typeface="Calibri" pitchFamily="34" charset="0"/>
              </a:rPr>
              <a:t> </a:t>
            </a:r>
            <a:r>
              <a:rPr lang="en-US" sz="2800" dirty="0" err="1">
                <a:latin typeface="Calibri" pitchFamily="34" charset="0"/>
                <a:cs typeface="Calibri" pitchFamily="34" charset="0"/>
              </a:rPr>
              <a:t>jenis</a:t>
            </a:r>
            <a:r>
              <a:rPr lang="en-US" sz="2800" dirty="0">
                <a:latin typeface="Calibri" pitchFamily="34" charset="0"/>
                <a:cs typeface="Calibri" pitchFamily="34" charset="0"/>
              </a:rPr>
              <a:t> </a:t>
            </a:r>
            <a:r>
              <a:rPr lang="en-US" sz="2800" dirty="0" err="1">
                <a:latin typeface="Calibri" pitchFamily="34" charset="0"/>
                <a:cs typeface="Calibri" pitchFamily="34" charset="0"/>
              </a:rPr>
              <a:t>penyakit</a:t>
            </a:r>
            <a:r>
              <a:rPr lang="en-US" sz="2800" dirty="0">
                <a:latin typeface="Calibri" pitchFamily="34" charset="0"/>
                <a:cs typeface="Calibri" pitchFamily="34" charset="0"/>
              </a:rPr>
              <a:t> </a:t>
            </a:r>
            <a:r>
              <a:rPr lang="en-US" sz="2800" dirty="0" err="1">
                <a:latin typeface="Calibri" pitchFamily="34" charset="0"/>
                <a:cs typeface="Calibri" pitchFamily="34" charset="0"/>
              </a:rPr>
              <a:t>menular</a:t>
            </a:r>
            <a:endParaRPr lang="en-US" sz="2800" dirty="0">
              <a:latin typeface="Calibri" pitchFamily="34" charset="0"/>
              <a:cs typeface="Calibri" pitchFamily="34" charset="0"/>
            </a:endParaRPr>
          </a:p>
          <a:p>
            <a:pPr marL="457200" indent="-457200" algn="just">
              <a:buFont typeface="Wingdings" panose="05000000000000000000" pitchFamily="2" charset="2"/>
              <a:buChar char="§"/>
            </a:pPr>
            <a:r>
              <a:rPr lang="en-US" sz="2800" dirty="0">
                <a:latin typeface="Calibri" pitchFamily="34" charset="0"/>
                <a:cs typeface="Calibri" pitchFamily="34" charset="0"/>
              </a:rPr>
              <a:t>Data yang </a:t>
            </a:r>
            <a:r>
              <a:rPr lang="en-US" sz="2800" dirty="0" err="1">
                <a:latin typeface="Calibri" pitchFamily="34" charset="0"/>
                <a:cs typeface="Calibri" pitchFamily="34" charset="0"/>
              </a:rPr>
              <a:t>dikumpulkan</a:t>
            </a:r>
            <a:r>
              <a:rPr lang="en-US" sz="2800" dirty="0">
                <a:latin typeface="Calibri" pitchFamily="34" charset="0"/>
                <a:cs typeface="Calibri" pitchFamily="34" charset="0"/>
              </a:rPr>
              <a:t> </a:t>
            </a:r>
            <a:r>
              <a:rPr lang="en-US" sz="2800" dirty="0" err="1">
                <a:latin typeface="Calibri" pitchFamily="34" charset="0"/>
                <a:cs typeface="Calibri" pitchFamily="34" charset="0"/>
              </a:rPr>
              <a:t>pemerintah</a:t>
            </a:r>
            <a:r>
              <a:rPr lang="en-US" sz="2800" dirty="0">
                <a:latin typeface="Calibri" pitchFamily="34" charset="0"/>
                <a:cs typeface="Calibri" pitchFamily="34" charset="0"/>
              </a:rPr>
              <a:t> </a:t>
            </a:r>
            <a:r>
              <a:rPr lang="en-US" sz="2800" dirty="0" err="1">
                <a:latin typeface="Calibri" pitchFamily="34" charset="0"/>
                <a:cs typeface="Calibri" pitchFamily="34" charset="0"/>
              </a:rPr>
              <a:t>untuk</a:t>
            </a:r>
            <a:r>
              <a:rPr lang="en-US" sz="2800" dirty="0">
                <a:latin typeface="Calibri" pitchFamily="34" charset="0"/>
                <a:cs typeface="Calibri" pitchFamily="34" charset="0"/>
              </a:rPr>
              <a:t> </a:t>
            </a:r>
            <a:r>
              <a:rPr lang="en-US" sz="2800" dirty="0" err="1">
                <a:latin typeface="Calibri" pitchFamily="34" charset="0"/>
                <a:cs typeface="Calibri" pitchFamily="34" charset="0"/>
              </a:rPr>
              <a:t>memonitor</a:t>
            </a:r>
            <a:r>
              <a:rPr lang="en-US" sz="2800" dirty="0">
                <a:latin typeface="Calibri" pitchFamily="34" charset="0"/>
                <a:cs typeface="Calibri" pitchFamily="34" charset="0"/>
              </a:rPr>
              <a:t> </a:t>
            </a:r>
            <a:r>
              <a:rPr lang="en-US" sz="2800" dirty="0" err="1">
                <a:latin typeface="Calibri" pitchFamily="34" charset="0"/>
                <a:cs typeface="Calibri" pitchFamily="34" charset="0"/>
              </a:rPr>
              <a:t>dimana</a:t>
            </a:r>
            <a:r>
              <a:rPr lang="en-US" sz="2800" dirty="0">
                <a:latin typeface="Calibri" pitchFamily="34" charset="0"/>
                <a:cs typeface="Calibri" pitchFamily="34" charset="0"/>
              </a:rPr>
              <a:t> orang </a:t>
            </a:r>
            <a:r>
              <a:rPr lang="en-US" sz="2800" dirty="0" err="1">
                <a:latin typeface="Calibri" pitchFamily="34" charset="0"/>
                <a:cs typeface="Calibri" pitchFamily="34" charset="0"/>
              </a:rPr>
              <a:t>tinggal</a:t>
            </a:r>
            <a:r>
              <a:rPr lang="en-US" sz="2800" dirty="0">
                <a:latin typeface="Calibri" pitchFamily="34" charset="0"/>
                <a:cs typeface="Calibri" pitchFamily="34" charset="0"/>
              </a:rPr>
              <a:t> dan </a:t>
            </a:r>
            <a:r>
              <a:rPr lang="en-US" sz="2800" dirty="0" err="1">
                <a:latin typeface="Calibri" pitchFamily="34" charset="0"/>
                <a:cs typeface="Calibri" pitchFamily="34" charset="0"/>
              </a:rPr>
              <a:t>ke</a:t>
            </a:r>
            <a:r>
              <a:rPr lang="en-US" sz="2800" dirty="0">
                <a:latin typeface="Calibri" pitchFamily="34" charset="0"/>
                <a:cs typeface="Calibri" pitchFamily="34" charset="0"/>
              </a:rPr>
              <a:t> mana orang </a:t>
            </a:r>
            <a:r>
              <a:rPr lang="en-US" sz="2800" dirty="0" err="1">
                <a:latin typeface="Calibri" pitchFamily="34" charset="0"/>
                <a:cs typeface="Calibri" pitchFamily="34" charset="0"/>
              </a:rPr>
              <a:t>tersebut</a:t>
            </a:r>
            <a:r>
              <a:rPr lang="en-US" sz="2800" dirty="0">
                <a:latin typeface="Calibri" pitchFamily="34" charset="0"/>
                <a:cs typeface="Calibri" pitchFamily="34" charset="0"/>
              </a:rPr>
              <a:t> </a:t>
            </a:r>
            <a:r>
              <a:rPr lang="en-US" sz="2800" dirty="0" err="1">
                <a:latin typeface="Calibri" pitchFamily="34" charset="0"/>
                <a:cs typeface="Calibri" pitchFamily="34" charset="0"/>
              </a:rPr>
              <a:t>berpindah</a:t>
            </a:r>
            <a:r>
              <a:rPr lang="en-US" sz="2800" dirty="0">
                <a:latin typeface="Calibri" pitchFamily="34" charset="0"/>
                <a:cs typeface="Calibri" pitchFamily="34" charset="0"/>
              </a:rPr>
              <a:t>. Data </a:t>
            </a:r>
            <a:r>
              <a:rPr lang="en-US" sz="2800" dirty="0" err="1">
                <a:latin typeface="Calibri" pitchFamily="34" charset="0"/>
                <a:cs typeface="Calibri" pitchFamily="34" charset="0"/>
              </a:rPr>
              <a:t>ini</a:t>
            </a:r>
            <a:r>
              <a:rPr lang="en-US" sz="2800" dirty="0">
                <a:latin typeface="Calibri" pitchFamily="34" charset="0"/>
                <a:cs typeface="Calibri" pitchFamily="34" charset="0"/>
              </a:rPr>
              <a:t> </a:t>
            </a:r>
            <a:r>
              <a:rPr lang="en-US" sz="2800" dirty="0" err="1">
                <a:latin typeface="Calibri" pitchFamily="34" charset="0"/>
                <a:cs typeface="Calibri" pitchFamily="34" charset="0"/>
              </a:rPr>
              <a:t>dapat</a:t>
            </a:r>
            <a:r>
              <a:rPr lang="en-US" sz="2800" dirty="0">
                <a:latin typeface="Calibri" pitchFamily="34" charset="0"/>
                <a:cs typeface="Calibri" pitchFamily="34" charset="0"/>
              </a:rPr>
              <a:t> </a:t>
            </a:r>
            <a:r>
              <a:rPr lang="en-US" sz="2800" dirty="0" err="1">
                <a:latin typeface="Calibri" pitchFamily="34" charset="0"/>
                <a:cs typeface="Calibri" pitchFamily="34" charset="0"/>
              </a:rPr>
              <a:t>digunakan</a:t>
            </a:r>
            <a:r>
              <a:rPr lang="en-US" sz="2800" dirty="0">
                <a:latin typeface="Calibri" pitchFamily="34" charset="0"/>
                <a:cs typeface="Calibri" pitchFamily="34" charset="0"/>
              </a:rPr>
              <a:t> </a:t>
            </a:r>
            <a:r>
              <a:rPr lang="en-US" sz="2800" dirty="0" err="1">
                <a:latin typeface="Calibri" pitchFamily="34" charset="0"/>
                <a:cs typeface="Calibri" pitchFamily="34" charset="0"/>
              </a:rPr>
              <a:t>untuk</a:t>
            </a:r>
            <a:r>
              <a:rPr lang="en-US" sz="2800" dirty="0">
                <a:latin typeface="Calibri" pitchFamily="34" charset="0"/>
                <a:cs typeface="Calibri" pitchFamily="34" charset="0"/>
              </a:rPr>
              <a:t> </a:t>
            </a:r>
            <a:r>
              <a:rPr lang="en-US" sz="2800" dirty="0" err="1">
                <a:latin typeface="Calibri" pitchFamily="34" charset="0"/>
                <a:cs typeface="Calibri" pitchFamily="34" charset="0"/>
              </a:rPr>
              <a:t>mengeksplorasi</a:t>
            </a:r>
            <a:r>
              <a:rPr lang="en-US" sz="2800" dirty="0">
                <a:latin typeface="Calibri" pitchFamily="34" charset="0"/>
                <a:cs typeface="Calibri" pitchFamily="34" charset="0"/>
              </a:rPr>
              <a:t> </a:t>
            </a:r>
            <a:r>
              <a:rPr lang="en-US" sz="2800" dirty="0" err="1">
                <a:latin typeface="Calibri" pitchFamily="34" charset="0"/>
                <a:cs typeface="Calibri" pitchFamily="34" charset="0"/>
              </a:rPr>
              <a:t>pola</a:t>
            </a:r>
            <a:r>
              <a:rPr lang="en-US" sz="2800" dirty="0">
                <a:latin typeface="Calibri" pitchFamily="34" charset="0"/>
                <a:cs typeface="Calibri" pitchFamily="34" charset="0"/>
              </a:rPr>
              <a:t> </a:t>
            </a:r>
            <a:r>
              <a:rPr lang="en-US" sz="2800" dirty="0" err="1">
                <a:latin typeface="Calibri" pitchFamily="34" charset="0"/>
                <a:cs typeface="Calibri" pitchFamily="34" charset="0"/>
              </a:rPr>
              <a:t>migrasi</a:t>
            </a:r>
            <a:r>
              <a:rPr lang="en-US" sz="2800" dirty="0">
                <a:latin typeface="Calibri" pitchFamily="34" charset="0"/>
                <a:cs typeface="Calibri" pitchFamily="34" charset="0"/>
              </a:rPr>
              <a:t> </a:t>
            </a:r>
            <a:r>
              <a:rPr lang="en-US" sz="2800" dirty="0" err="1">
                <a:latin typeface="Calibri" pitchFamily="34" charset="0"/>
                <a:cs typeface="Calibri" pitchFamily="34" charset="0"/>
              </a:rPr>
              <a:t>penduduk</a:t>
            </a:r>
            <a:r>
              <a:rPr lang="en-US" sz="2800" dirty="0">
                <a:latin typeface="Calibri" pitchFamily="34" charset="0"/>
                <a:cs typeface="Calibri" pitchFamily="34" charset="0"/>
              </a:rPr>
              <a:t>.</a:t>
            </a:r>
          </a:p>
        </p:txBody>
      </p:sp>
    </p:spTree>
    <p:extLst>
      <p:ext uri="{BB962C8B-B14F-4D97-AF65-F5344CB8AC3E}">
        <p14:creationId xmlns:p14="http://schemas.microsoft.com/office/powerpoint/2010/main" val="1955668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err="1">
                <a:solidFill>
                  <a:srgbClr val="0070C0"/>
                </a:solidFill>
                <a:latin typeface="Calibri" pitchFamily="34" charset="0"/>
                <a:cs typeface="Calibri" pitchFamily="34" charset="0"/>
              </a:rPr>
              <a:t>Pengumpulan</a:t>
            </a:r>
            <a:r>
              <a:rPr lang="en-US" sz="3600" b="1" dirty="0">
                <a:solidFill>
                  <a:srgbClr val="0070C0"/>
                </a:solidFill>
                <a:latin typeface="Calibri" pitchFamily="34" charset="0"/>
                <a:cs typeface="Calibri" pitchFamily="34" charset="0"/>
              </a:rPr>
              <a:t> dan </a:t>
            </a:r>
            <a:r>
              <a:rPr lang="en-US" sz="3600" b="1" dirty="0" err="1">
                <a:solidFill>
                  <a:srgbClr val="0070C0"/>
                </a:solidFill>
                <a:latin typeface="Calibri" pitchFamily="34" charset="0"/>
                <a:cs typeface="Calibri" pitchFamily="34" charset="0"/>
              </a:rPr>
              <a:t>Pengorganisasian</a:t>
            </a:r>
            <a:r>
              <a:rPr lang="en-US" sz="3600" b="1" dirty="0">
                <a:solidFill>
                  <a:srgbClr val="0070C0"/>
                </a:solidFill>
                <a:latin typeface="Calibri" pitchFamily="34" charset="0"/>
                <a:cs typeface="Calibri" pitchFamily="34" charset="0"/>
              </a:rPr>
              <a:t> Data</a:t>
            </a:r>
          </a:p>
        </p:txBody>
      </p:sp>
      <p:sp>
        <p:nvSpPr>
          <p:cNvPr id="5" name="TextBox 4"/>
          <p:cNvSpPr txBox="1"/>
          <p:nvPr/>
        </p:nvSpPr>
        <p:spPr>
          <a:xfrm>
            <a:off x="683419" y="1350622"/>
            <a:ext cx="10591800" cy="3108543"/>
          </a:xfrm>
          <a:prstGeom prst="rect">
            <a:avLst/>
          </a:prstGeom>
          <a:noFill/>
        </p:spPr>
        <p:txBody>
          <a:bodyPr wrap="square" rtlCol="0">
            <a:spAutoFit/>
          </a:bodyPr>
          <a:lstStyle/>
          <a:p>
            <a:pPr marL="457200" indent="-457200" algn="just">
              <a:buFont typeface="Wingdings" panose="05000000000000000000" pitchFamily="2" charset="2"/>
              <a:buChar char="§"/>
            </a:pPr>
            <a:r>
              <a:rPr lang="en-US" sz="2800" dirty="0" err="1">
                <a:latin typeface="Calibri" pitchFamily="34" charset="0"/>
                <a:cs typeface="Calibri" pitchFamily="34" charset="0"/>
              </a:rPr>
              <a:t>Koleksi</a:t>
            </a:r>
            <a:r>
              <a:rPr lang="en-US" sz="2800" dirty="0">
                <a:latin typeface="Calibri" pitchFamily="34" charset="0"/>
                <a:cs typeface="Calibri" pitchFamily="34" charset="0"/>
              </a:rPr>
              <a:t> data </a:t>
            </a:r>
            <a:r>
              <a:rPr lang="en-US" sz="2800" dirty="0" err="1">
                <a:latin typeface="Calibri" pitchFamily="34" charset="0"/>
                <a:cs typeface="Calibri" pitchFamily="34" charset="0"/>
              </a:rPr>
              <a:t>statistika</a:t>
            </a:r>
            <a:r>
              <a:rPr lang="en-US" sz="2800" dirty="0">
                <a:latin typeface="Calibri" pitchFamily="34" charset="0"/>
                <a:cs typeface="Calibri" pitchFamily="34" charset="0"/>
              </a:rPr>
              <a:t> </a:t>
            </a:r>
            <a:r>
              <a:rPr lang="en-US" sz="2800" dirty="0" err="1">
                <a:latin typeface="Calibri" pitchFamily="34" charset="0"/>
                <a:cs typeface="Calibri" pitchFamily="34" charset="0"/>
              </a:rPr>
              <a:t>perlu</a:t>
            </a:r>
            <a:r>
              <a:rPr lang="en-US" sz="2800" dirty="0">
                <a:latin typeface="Calibri" pitchFamily="34" charset="0"/>
                <a:cs typeface="Calibri" pitchFamily="34" charset="0"/>
              </a:rPr>
              <a:t> </a:t>
            </a:r>
            <a:r>
              <a:rPr lang="en-US" sz="2800" dirty="0" err="1">
                <a:latin typeface="Calibri" pitchFamily="34" charset="0"/>
                <a:cs typeface="Calibri" pitchFamily="34" charset="0"/>
              </a:rPr>
              <a:t>disusun</a:t>
            </a:r>
            <a:r>
              <a:rPr lang="en-US" sz="2800" dirty="0">
                <a:latin typeface="Calibri" pitchFamily="34" charset="0"/>
                <a:cs typeface="Calibri" pitchFamily="34" charset="0"/>
              </a:rPr>
              <a:t> (</a:t>
            </a:r>
            <a:r>
              <a:rPr lang="en-US" sz="2800" dirty="0" err="1">
                <a:latin typeface="Calibri" pitchFamily="34" charset="0"/>
                <a:cs typeface="Calibri" pitchFamily="34" charset="0"/>
              </a:rPr>
              <a:t>diorganisir</a:t>
            </a:r>
            <a:r>
              <a:rPr lang="en-US" sz="2800" dirty="0">
                <a:latin typeface="Calibri" pitchFamily="34" charset="0"/>
                <a:cs typeface="Calibri" pitchFamily="34" charset="0"/>
              </a:rPr>
              <a:t>) dan </a:t>
            </a:r>
            <a:r>
              <a:rPr lang="en-US" sz="2800" dirty="0" err="1">
                <a:latin typeface="Calibri" pitchFamily="34" charset="0"/>
                <a:cs typeface="Calibri" pitchFamily="34" charset="0"/>
              </a:rPr>
              <a:t>disajikan</a:t>
            </a:r>
            <a:r>
              <a:rPr lang="en-US" sz="2800" dirty="0">
                <a:latin typeface="Calibri" pitchFamily="34" charset="0"/>
                <a:cs typeface="Calibri" pitchFamily="34" charset="0"/>
              </a:rPr>
              <a:t> (</a:t>
            </a:r>
            <a:r>
              <a:rPr lang="en-US" sz="2800" dirty="0" err="1">
                <a:latin typeface="Calibri" pitchFamily="34" charset="0"/>
                <a:cs typeface="Calibri" pitchFamily="34" charset="0"/>
              </a:rPr>
              <a:t>divisualisasikan</a:t>
            </a:r>
            <a:r>
              <a:rPr lang="en-US" sz="2800" dirty="0">
                <a:latin typeface="Calibri" pitchFamily="34" charset="0"/>
                <a:cs typeface="Calibri" pitchFamily="34" charset="0"/>
              </a:rPr>
              <a:t>) </a:t>
            </a:r>
            <a:r>
              <a:rPr lang="en-US" sz="2800" dirty="0" err="1">
                <a:latin typeface="Calibri" pitchFamily="34" charset="0"/>
                <a:cs typeface="Calibri" pitchFamily="34" charset="0"/>
              </a:rPr>
              <a:t>sedemikian</a:t>
            </a:r>
            <a:r>
              <a:rPr lang="en-US" sz="2800" dirty="0">
                <a:latin typeface="Calibri" pitchFamily="34" charset="0"/>
                <a:cs typeface="Calibri" pitchFamily="34" charset="0"/>
              </a:rPr>
              <a:t> </a:t>
            </a:r>
            <a:r>
              <a:rPr lang="en-US" sz="2800" dirty="0" err="1">
                <a:latin typeface="Calibri" pitchFamily="34" charset="0"/>
                <a:cs typeface="Calibri" pitchFamily="34" charset="0"/>
              </a:rPr>
              <a:t>hingga</a:t>
            </a:r>
            <a:r>
              <a:rPr lang="en-US" sz="2800" dirty="0">
                <a:latin typeface="Calibri" pitchFamily="34" charset="0"/>
                <a:cs typeface="Calibri" pitchFamily="34" charset="0"/>
              </a:rPr>
              <a:t> </a:t>
            </a:r>
            <a:r>
              <a:rPr lang="en-US" sz="2800" dirty="0" err="1">
                <a:latin typeface="Calibri" pitchFamily="34" charset="0"/>
                <a:cs typeface="Calibri" pitchFamily="34" charset="0"/>
              </a:rPr>
              <a:t>dapat</a:t>
            </a:r>
            <a:r>
              <a:rPr lang="en-US" sz="2800" dirty="0">
                <a:latin typeface="Calibri" pitchFamily="34" charset="0"/>
                <a:cs typeface="Calibri" pitchFamily="34" charset="0"/>
              </a:rPr>
              <a:t> “</a:t>
            </a:r>
            <a:r>
              <a:rPr lang="en-US" sz="2800" dirty="0" err="1">
                <a:latin typeface="Calibri" pitchFamily="34" charset="0"/>
                <a:cs typeface="Calibri" pitchFamily="34" charset="0"/>
              </a:rPr>
              <a:t>dibaca</a:t>
            </a:r>
            <a:r>
              <a:rPr lang="en-US" sz="2800" dirty="0">
                <a:latin typeface="Calibri" pitchFamily="34" charset="0"/>
                <a:cs typeface="Calibri" pitchFamily="34" charset="0"/>
              </a:rPr>
              <a:t>” </a:t>
            </a:r>
            <a:r>
              <a:rPr lang="en-US" sz="2800" dirty="0" err="1">
                <a:latin typeface="Calibri" pitchFamily="34" charset="0"/>
                <a:cs typeface="Calibri" pitchFamily="34" charset="0"/>
              </a:rPr>
              <a:t>dengan</a:t>
            </a:r>
            <a:r>
              <a:rPr lang="en-US" sz="2800" dirty="0">
                <a:latin typeface="Calibri" pitchFamily="34" charset="0"/>
                <a:cs typeface="Calibri" pitchFamily="34" charset="0"/>
              </a:rPr>
              <a:t> </a:t>
            </a:r>
            <a:r>
              <a:rPr lang="en-US" sz="2800" dirty="0" err="1">
                <a:latin typeface="Calibri" pitchFamily="34" charset="0"/>
                <a:cs typeface="Calibri" pitchFamily="34" charset="0"/>
              </a:rPr>
              <a:t>jelas</a:t>
            </a:r>
            <a:r>
              <a:rPr lang="en-US" sz="2800" dirty="0">
                <a:latin typeface="Calibri" pitchFamily="34" charset="0"/>
                <a:cs typeface="Calibri" pitchFamily="34" charset="0"/>
              </a:rPr>
              <a:t> dan </a:t>
            </a:r>
            <a:r>
              <a:rPr lang="en-US" sz="2800" dirty="0" err="1">
                <a:latin typeface="Calibri" pitchFamily="34" charset="0"/>
                <a:cs typeface="Calibri" pitchFamily="34" charset="0"/>
              </a:rPr>
              <a:t>mudah</a:t>
            </a:r>
            <a:r>
              <a:rPr lang="en-US" sz="2800" dirty="0">
                <a:latin typeface="Calibri" pitchFamily="34" charset="0"/>
                <a:cs typeface="Calibri" pitchFamily="34" charset="0"/>
              </a:rPr>
              <a:t> </a:t>
            </a:r>
          </a:p>
          <a:p>
            <a:pPr marL="457200" indent="-457200" algn="just">
              <a:buFont typeface="Wingdings" panose="05000000000000000000" pitchFamily="2" charset="2"/>
              <a:buChar char="§"/>
            </a:pPr>
            <a:r>
              <a:rPr lang="en-US" sz="2800" dirty="0">
                <a:latin typeface="Calibri" pitchFamily="34" charset="0"/>
                <a:cs typeface="Calibri" pitchFamily="34" charset="0"/>
              </a:rPr>
              <a:t>Salah </a:t>
            </a:r>
            <a:r>
              <a:rPr lang="en-US" sz="2800" dirty="0" err="1">
                <a:latin typeface="Calibri" pitchFamily="34" charset="0"/>
                <a:cs typeface="Calibri" pitchFamily="34" charset="0"/>
              </a:rPr>
              <a:t>satu</a:t>
            </a:r>
            <a:r>
              <a:rPr lang="en-US" sz="2800" dirty="0">
                <a:latin typeface="Calibri" pitchFamily="34" charset="0"/>
                <a:cs typeface="Calibri" pitchFamily="34" charset="0"/>
              </a:rPr>
              <a:t> </a:t>
            </a:r>
            <a:r>
              <a:rPr lang="en-US" sz="2800" dirty="0" err="1">
                <a:latin typeface="Calibri" pitchFamily="34" charset="0"/>
                <a:cs typeface="Calibri" pitchFamily="34" charset="0"/>
              </a:rPr>
              <a:t>pengorganisasian</a:t>
            </a:r>
            <a:r>
              <a:rPr lang="en-US" sz="2800" dirty="0">
                <a:latin typeface="Calibri" pitchFamily="34" charset="0"/>
                <a:cs typeface="Calibri" pitchFamily="34" charset="0"/>
              </a:rPr>
              <a:t> data dan </a:t>
            </a:r>
            <a:r>
              <a:rPr lang="en-US" sz="2800" dirty="0" err="1">
                <a:latin typeface="Calibri" pitchFamily="34" charset="0"/>
                <a:cs typeface="Calibri" pitchFamily="34" charset="0"/>
              </a:rPr>
              <a:t>penyajian</a:t>
            </a:r>
            <a:r>
              <a:rPr lang="en-US" sz="2800" dirty="0">
                <a:latin typeface="Calibri" pitchFamily="34" charset="0"/>
                <a:cs typeface="Calibri" pitchFamily="34" charset="0"/>
              </a:rPr>
              <a:t> data </a:t>
            </a:r>
            <a:r>
              <a:rPr lang="en-US" sz="2800" dirty="0" err="1">
                <a:latin typeface="Calibri" pitchFamily="34" charset="0"/>
                <a:cs typeface="Calibri" pitchFamily="34" charset="0"/>
              </a:rPr>
              <a:t>statistika</a:t>
            </a:r>
            <a:r>
              <a:rPr lang="en-US" sz="2800" dirty="0">
                <a:latin typeface="Calibri" pitchFamily="34" charset="0"/>
                <a:cs typeface="Calibri" pitchFamily="34" charset="0"/>
              </a:rPr>
              <a:t> </a:t>
            </a:r>
            <a:r>
              <a:rPr lang="en-US" sz="2800" dirty="0" err="1">
                <a:latin typeface="Calibri" pitchFamily="34" charset="0"/>
                <a:cs typeface="Calibri" pitchFamily="34" charset="0"/>
              </a:rPr>
              <a:t>adalah</a:t>
            </a:r>
            <a:r>
              <a:rPr lang="en-US" sz="2800" dirty="0">
                <a:latin typeface="Calibri" pitchFamily="34" charset="0"/>
                <a:cs typeface="Calibri" pitchFamily="34" charset="0"/>
              </a:rPr>
              <a:t> </a:t>
            </a:r>
            <a:r>
              <a:rPr lang="en-US" sz="2800" dirty="0" err="1">
                <a:latin typeface="Calibri" pitchFamily="34" charset="0"/>
                <a:cs typeface="Calibri" pitchFamily="34" charset="0"/>
              </a:rPr>
              <a:t>dengan</a:t>
            </a:r>
            <a:r>
              <a:rPr lang="en-US" sz="2800" dirty="0">
                <a:latin typeface="Calibri" pitchFamily="34" charset="0"/>
                <a:cs typeface="Calibri" pitchFamily="34" charset="0"/>
              </a:rPr>
              <a:t>: </a:t>
            </a:r>
          </a:p>
          <a:p>
            <a:pPr marL="892175" indent="-446088" algn="just">
              <a:buFont typeface="+mj-lt"/>
              <a:buAutoNum type="arabicPeriod"/>
            </a:pPr>
            <a:r>
              <a:rPr lang="en-US" sz="2800" dirty="0" err="1">
                <a:latin typeface="Calibri" pitchFamily="34" charset="0"/>
                <a:cs typeface="Calibri" pitchFamily="34" charset="0"/>
              </a:rPr>
              <a:t>Tabel</a:t>
            </a:r>
            <a:endParaRPr lang="en-US" sz="2800" dirty="0">
              <a:latin typeface="Calibri" pitchFamily="34" charset="0"/>
              <a:cs typeface="Calibri" pitchFamily="34" charset="0"/>
            </a:endParaRPr>
          </a:p>
          <a:p>
            <a:pPr marL="892175" indent="-446088" algn="just">
              <a:buFont typeface="+mj-lt"/>
              <a:buAutoNum type="arabicPeriod"/>
            </a:pPr>
            <a:r>
              <a:rPr lang="en-US" sz="2800" dirty="0" err="1">
                <a:latin typeface="Calibri" pitchFamily="34" charset="0"/>
                <a:cs typeface="Calibri" pitchFamily="34" charset="0"/>
              </a:rPr>
              <a:t>Grafik</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3027676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err="1">
                <a:solidFill>
                  <a:srgbClr val="0070C0"/>
                </a:solidFill>
                <a:latin typeface="Calibri" pitchFamily="34" charset="0"/>
                <a:cs typeface="Calibri" pitchFamily="34" charset="0"/>
              </a:rPr>
              <a:t>Pengumpulan</a:t>
            </a:r>
            <a:r>
              <a:rPr lang="en-US" sz="3600" b="1" dirty="0">
                <a:solidFill>
                  <a:srgbClr val="0070C0"/>
                </a:solidFill>
                <a:latin typeface="Calibri" pitchFamily="34" charset="0"/>
                <a:cs typeface="Calibri" pitchFamily="34" charset="0"/>
              </a:rPr>
              <a:t> dan </a:t>
            </a:r>
            <a:r>
              <a:rPr lang="en-US" sz="3600" b="1" dirty="0" err="1">
                <a:solidFill>
                  <a:srgbClr val="0070C0"/>
                </a:solidFill>
                <a:latin typeface="Calibri" pitchFamily="34" charset="0"/>
                <a:cs typeface="Calibri" pitchFamily="34" charset="0"/>
              </a:rPr>
              <a:t>Pengorganisasian</a:t>
            </a:r>
            <a:r>
              <a:rPr lang="en-US" sz="3600" b="1" dirty="0">
                <a:solidFill>
                  <a:srgbClr val="0070C0"/>
                </a:solidFill>
                <a:latin typeface="Calibri" pitchFamily="34" charset="0"/>
                <a:cs typeface="Calibri" pitchFamily="34" charset="0"/>
              </a:rPr>
              <a:t> Data</a:t>
            </a:r>
          </a:p>
        </p:txBody>
      </p:sp>
      <p:sp>
        <p:nvSpPr>
          <p:cNvPr id="5" name="TextBox 4"/>
          <p:cNvSpPr txBox="1"/>
          <p:nvPr/>
        </p:nvSpPr>
        <p:spPr>
          <a:xfrm>
            <a:off x="683419" y="1350622"/>
            <a:ext cx="10591800" cy="2677656"/>
          </a:xfrm>
          <a:prstGeom prst="rect">
            <a:avLst/>
          </a:prstGeom>
          <a:noFill/>
        </p:spPr>
        <p:txBody>
          <a:bodyPr wrap="square" rtlCol="0">
            <a:spAutoFit/>
          </a:bodyPr>
          <a:lstStyle/>
          <a:p>
            <a:pPr marL="457200" indent="-457200" algn="just">
              <a:buFont typeface="Wingdings" panose="05000000000000000000" pitchFamily="2" charset="2"/>
              <a:buChar char="§"/>
            </a:pPr>
            <a:r>
              <a:rPr lang="en-US" sz="2800" dirty="0" err="1">
                <a:latin typeface="Calibri" pitchFamily="34" charset="0"/>
                <a:cs typeface="Calibri" pitchFamily="34" charset="0"/>
              </a:rPr>
              <a:t>Tabel</a:t>
            </a:r>
            <a:endParaRPr lang="en-US" sz="2800" dirty="0">
              <a:latin typeface="Calibri" pitchFamily="34" charset="0"/>
              <a:cs typeface="Calibri" pitchFamily="34" charset="0"/>
            </a:endParaRPr>
          </a:p>
          <a:p>
            <a:pPr marL="892175" indent="-446088" algn="just">
              <a:buFont typeface="+mj-lt"/>
              <a:buAutoNum type="arabicPeriod"/>
            </a:pPr>
            <a:r>
              <a:rPr lang="en-US" sz="2800" dirty="0">
                <a:latin typeface="Calibri" pitchFamily="34" charset="0"/>
                <a:cs typeface="Calibri" pitchFamily="34" charset="0"/>
              </a:rPr>
              <a:t>Di </a:t>
            </a:r>
            <a:r>
              <a:rPr lang="en-US" sz="2800" dirty="0" err="1">
                <a:latin typeface="Calibri" pitchFamily="34" charset="0"/>
                <a:cs typeface="Calibri" pitchFamily="34" charset="0"/>
              </a:rPr>
              <a:t>dalam</a:t>
            </a:r>
            <a:r>
              <a:rPr lang="en-US" sz="2800" dirty="0">
                <a:latin typeface="Calibri" pitchFamily="34" charset="0"/>
                <a:cs typeface="Calibri" pitchFamily="34" charset="0"/>
              </a:rPr>
              <a:t> </a:t>
            </a:r>
            <a:r>
              <a:rPr lang="en-US" sz="2800" dirty="0" err="1">
                <a:latin typeface="Calibri" pitchFamily="34" charset="0"/>
                <a:cs typeface="Calibri" pitchFamily="34" charset="0"/>
              </a:rPr>
              <a:t>tabel</a:t>
            </a:r>
            <a:r>
              <a:rPr lang="en-US" sz="2800" dirty="0">
                <a:latin typeface="Calibri" pitchFamily="34" charset="0"/>
                <a:cs typeface="Calibri" pitchFamily="34" charset="0"/>
              </a:rPr>
              <a:t>, </a:t>
            </a:r>
            <a:r>
              <a:rPr lang="en-US" sz="2800" dirty="0" err="1">
                <a:latin typeface="Calibri" pitchFamily="34" charset="0"/>
                <a:cs typeface="Calibri" pitchFamily="34" charset="0"/>
              </a:rPr>
              <a:t>setiap</a:t>
            </a:r>
            <a:r>
              <a:rPr lang="en-US" sz="2800" dirty="0">
                <a:latin typeface="Calibri" pitchFamily="34" charset="0"/>
                <a:cs typeface="Calibri" pitchFamily="34" charset="0"/>
              </a:rPr>
              <a:t> </a:t>
            </a:r>
            <a:r>
              <a:rPr lang="en-US" sz="2800" i="1" dirty="0">
                <a:latin typeface="Calibri" pitchFamily="34" charset="0"/>
                <a:cs typeface="Calibri" pitchFamily="34" charset="0"/>
              </a:rPr>
              <a:t>raw score </a:t>
            </a:r>
            <a:r>
              <a:rPr lang="en-US" sz="2800" dirty="0" err="1">
                <a:latin typeface="Calibri" pitchFamily="34" charset="0"/>
                <a:cs typeface="Calibri" pitchFamily="34" charset="0"/>
              </a:rPr>
              <a:t>sejenis</a:t>
            </a:r>
            <a:r>
              <a:rPr lang="en-US" sz="2800" dirty="0">
                <a:latin typeface="Calibri" pitchFamily="34" charset="0"/>
                <a:cs typeface="Calibri" pitchFamily="34" charset="0"/>
              </a:rPr>
              <a:t> </a:t>
            </a:r>
            <a:r>
              <a:rPr lang="en-US" sz="2800" dirty="0" err="1">
                <a:latin typeface="Calibri" pitchFamily="34" charset="0"/>
                <a:cs typeface="Calibri" pitchFamily="34" charset="0"/>
              </a:rPr>
              <a:t>dikelompokkan</a:t>
            </a:r>
            <a:r>
              <a:rPr lang="en-US" sz="2800" dirty="0">
                <a:latin typeface="Calibri" pitchFamily="34" charset="0"/>
                <a:cs typeface="Calibri" pitchFamily="34" charset="0"/>
              </a:rPr>
              <a:t>.</a:t>
            </a:r>
          </a:p>
          <a:p>
            <a:pPr marL="892175" indent="-446088" algn="just">
              <a:buFont typeface="+mj-lt"/>
              <a:buAutoNum type="arabicPeriod"/>
            </a:pPr>
            <a:r>
              <a:rPr lang="en-US" sz="2800" dirty="0" err="1">
                <a:latin typeface="Calibri" pitchFamily="34" charset="0"/>
                <a:cs typeface="Calibri" pitchFamily="34" charset="0"/>
              </a:rPr>
              <a:t>Pengelompokkan</a:t>
            </a:r>
            <a:r>
              <a:rPr lang="en-US" sz="2800" dirty="0">
                <a:latin typeface="Calibri" pitchFamily="34" charset="0"/>
                <a:cs typeface="Calibri" pitchFamily="34" charset="0"/>
              </a:rPr>
              <a:t> </a:t>
            </a:r>
            <a:r>
              <a:rPr lang="en-US" sz="2800" dirty="0" err="1">
                <a:latin typeface="Calibri" pitchFamily="34" charset="0"/>
                <a:cs typeface="Calibri" pitchFamily="34" charset="0"/>
              </a:rPr>
              <a:t>tersebut</a:t>
            </a:r>
            <a:r>
              <a:rPr lang="en-US" sz="2800" dirty="0">
                <a:latin typeface="Calibri" pitchFamily="34" charset="0"/>
                <a:cs typeface="Calibri" pitchFamily="34" charset="0"/>
              </a:rPr>
              <a:t> </a:t>
            </a:r>
            <a:r>
              <a:rPr lang="en-US" sz="2800" dirty="0" err="1">
                <a:latin typeface="Calibri" pitchFamily="34" charset="0"/>
                <a:cs typeface="Calibri" pitchFamily="34" charset="0"/>
              </a:rPr>
              <a:t>kemudian</a:t>
            </a:r>
            <a:r>
              <a:rPr lang="en-US" sz="2800" dirty="0">
                <a:latin typeface="Calibri" pitchFamily="34" charset="0"/>
                <a:cs typeface="Calibri" pitchFamily="34" charset="0"/>
              </a:rPr>
              <a:t> </a:t>
            </a:r>
            <a:r>
              <a:rPr lang="en-US" sz="2800" dirty="0" err="1">
                <a:latin typeface="Calibri" pitchFamily="34" charset="0"/>
                <a:cs typeface="Calibri" pitchFamily="34" charset="0"/>
              </a:rPr>
              <a:t>dirangkum</a:t>
            </a:r>
            <a:r>
              <a:rPr lang="en-US" sz="2800" dirty="0">
                <a:latin typeface="Calibri" pitchFamily="34" charset="0"/>
                <a:cs typeface="Calibri" pitchFamily="34" charset="0"/>
              </a:rPr>
              <a:t> </a:t>
            </a:r>
            <a:r>
              <a:rPr lang="en-US" sz="2800" dirty="0" err="1">
                <a:latin typeface="Calibri" pitchFamily="34" charset="0"/>
                <a:cs typeface="Calibri" pitchFamily="34" charset="0"/>
              </a:rPr>
              <a:t>ke</a:t>
            </a:r>
            <a:r>
              <a:rPr lang="en-US" sz="2800" dirty="0">
                <a:latin typeface="Calibri" pitchFamily="34" charset="0"/>
                <a:cs typeface="Calibri" pitchFamily="34" charset="0"/>
              </a:rPr>
              <a:t> </a:t>
            </a:r>
            <a:r>
              <a:rPr lang="en-US" sz="2800" dirty="0" err="1">
                <a:latin typeface="Calibri" pitchFamily="34" charset="0"/>
                <a:cs typeface="Calibri" pitchFamily="34" charset="0"/>
              </a:rPr>
              <a:t>dalam</a:t>
            </a:r>
            <a:r>
              <a:rPr lang="en-US" sz="2800" dirty="0">
                <a:latin typeface="Calibri" pitchFamily="34" charset="0"/>
                <a:cs typeface="Calibri" pitchFamily="34" charset="0"/>
              </a:rPr>
              <a:t> </a:t>
            </a:r>
            <a:r>
              <a:rPr lang="en-US" sz="2800" dirty="0" err="1">
                <a:latin typeface="Calibri" pitchFamily="34" charset="0"/>
                <a:cs typeface="Calibri" pitchFamily="34" charset="0"/>
              </a:rPr>
              <a:t>suatu</a:t>
            </a:r>
            <a:r>
              <a:rPr lang="en-US" sz="2800" dirty="0">
                <a:latin typeface="Calibri" pitchFamily="34" charset="0"/>
                <a:cs typeface="Calibri" pitchFamily="34" charset="0"/>
              </a:rPr>
              <a:t> </a:t>
            </a:r>
            <a:r>
              <a:rPr lang="en-US" sz="2800" dirty="0" err="1">
                <a:latin typeface="Calibri" pitchFamily="34" charset="0"/>
                <a:cs typeface="Calibri" pitchFamily="34" charset="0"/>
              </a:rPr>
              <a:t>tabel</a:t>
            </a:r>
            <a:r>
              <a:rPr lang="en-US" sz="2800" dirty="0">
                <a:latin typeface="Calibri" pitchFamily="34" charset="0"/>
                <a:cs typeface="Calibri" pitchFamily="34" charset="0"/>
              </a:rPr>
              <a:t> yang </a:t>
            </a:r>
            <a:r>
              <a:rPr lang="en-US" sz="2800" dirty="0" err="1">
                <a:latin typeface="Calibri" pitchFamily="34" charset="0"/>
                <a:cs typeface="Calibri" pitchFamily="34" charset="0"/>
              </a:rPr>
              <a:t>ringkas</a:t>
            </a:r>
            <a:r>
              <a:rPr lang="en-US" sz="2800" dirty="0">
                <a:latin typeface="Calibri" pitchFamily="34" charset="0"/>
                <a:cs typeface="Calibri" pitchFamily="34" charset="0"/>
              </a:rPr>
              <a:t>.</a:t>
            </a:r>
          </a:p>
          <a:p>
            <a:pPr marL="457200" indent="-457200" algn="just">
              <a:buFont typeface="Wingdings" panose="05000000000000000000" pitchFamily="2" charset="2"/>
              <a:buChar char="§"/>
            </a:pPr>
            <a:r>
              <a:rPr lang="en-US" sz="2800" dirty="0" err="1">
                <a:latin typeface="Calibri" pitchFamily="34" charset="0"/>
                <a:cs typeface="Calibri" pitchFamily="34" charset="0"/>
              </a:rPr>
              <a:t>Grafik</a:t>
            </a:r>
            <a:endParaRPr lang="en-US" sz="2800" dirty="0">
              <a:latin typeface="Calibri" pitchFamily="34" charset="0"/>
              <a:cs typeface="Calibri" pitchFamily="34" charset="0"/>
            </a:endParaRPr>
          </a:p>
          <a:p>
            <a:pPr marL="892175" indent="-446088" algn="just">
              <a:buFont typeface="+mj-lt"/>
              <a:buAutoNum type="arabicPeriod"/>
            </a:pPr>
            <a:r>
              <a:rPr lang="en-US" sz="2800" dirty="0" err="1">
                <a:latin typeface="Calibri" pitchFamily="34" charset="0"/>
                <a:cs typeface="Calibri" pitchFamily="34" charset="0"/>
              </a:rPr>
              <a:t>Penyajian</a:t>
            </a:r>
            <a:r>
              <a:rPr lang="en-US" sz="2800" dirty="0">
                <a:latin typeface="Calibri" pitchFamily="34" charset="0"/>
                <a:cs typeface="Calibri" pitchFamily="34" charset="0"/>
              </a:rPr>
              <a:t> data </a:t>
            </a:r>
            <a:r>
              <a:rPr lang="en-US" sz="2800" dirty="0" err="1">
                <a:latin typeface="Calibri" pitchFamily="34" charset="0"/>
                <a:cs typeface="Calibri" pitchFamily="34" charset="0"/>
              </a:rPr>
              <a:t>secara</a:t>
            </a:r>
            <a:r>
              <a:rPr lang="en-US" sz="2800" dirty="0">
                <a:latin typeface="Calibri" pitchFamily="34" charset="0"/>
                <a:cs typeface="Calibri" pitchFamily="34" charset="0"/>
              </a:rPr>
              <a:t> </a:t>
            </a:r>
            <a:r>
              <a:rPr lang="en-US" sz="2800" dirty="0" err="1">
                <a:latin typeface="Calibri" pitchFamily="34" charset="0"/>
                <a:cs typeface="Calibri" pitchFamily="34" charset="0"/>
              </a:rPr>
              <a:t>grafis</a:t>
            </a:r>
            <a:r>
              <a:rPr lang="en-US" sz="2800" dirty="0">
                <a:latin typeface="Calibri" pitchFamily="34" charset="0"/>
                <a:cs typeface="Calibri" pitchFamily="34" charset="0"/>
              </a:rPr>
              <a:t> </a:t>
            </a:r>
            <a:r>
              <a:rPr lang="en-US" sz="2800" dirty="0" err="1">
                <a:latin typeface="Calibri" pitchFamily="34" charset="0"/>
                <a:cs typeface="Calibri" pitchFamily="34" charset="0"/>
              </a:rPr>
              <a:t>untuk</a:t>
            </a:r>
            <a:r>
              <a:rPr lang="en-US" sz="2800" dirty="0">
                <a:latin typeface="Calibri" pitchFamily="34" charset="0"/>
                <a:cs typeface="Calibri" pitchFamily="34" charset="0"/>
              </a:rPr>
              <a:t> </a:t>
            </a:r>
            <a:r>
              <a:rPr lang="en-US" sz="2800" dirty="0" err="1">
                <a:latin typeface="Calibri" pitchFamily="34" charset="0"/>
                <a:cs typeface="Calibri" pitchFamily="34" charset="0"/>
              </a:rPr>
              <a:t>menunjukkan</a:t>
            </a:r>
            <a:r>
              <a:rPr lang="en-US" sz="2800" dirty="0">
                <a:latin typeface="Calibri" pitchFamily="34" charset="0"/>
                <a:cs typeface="Calibri" pitchFamily="34" charset="0"/>
              </a:rPr>
              <a:t> </a:t>
            </a:r>
            <a:r>
              <a:rPr lang="en-US" sz="2800" dirty="0" err="1">
                <a:latin typeface="Calibri" pitchFamily="34" charset="0"/>
                <a:cs typeface="Calibri" pitchFamily="34" charset="0"/>
              </a:rPr>
              <a:t>pola</a:t>
            </a:r>
            <a:r>
              <a:rPr lang="en-US" sz="2800" dirty="0">
                <a:latin typeface="Calibri" pitchFamily="34" charset="0"/>
                <a:cs typeface="Calibri" pitchFamily="34" charset="0"/>
              </a:rPr>
              <a:t> dan trend</a:t>
            </a:r>
          </a:p>
        </p:txBody>
      </p:sp>
    </p:spTree>
    <p:extLst>
      <p:ext uri="{BB962C8B-B14F-4D97-AF65-F5344CB8AC3E}">
        <p14:creationId xmlns:p14="http://schemas.microsoft.com/office/powerpoint/2010/main" val="2845170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err="1">
                <a:solidFill>
                  <a:srgbClr val="0070C0"/>
                </a:solidFill>
                <a:latin typeface="Calibri" pitchFamily="34" charset="0"/>
                <a:cs typeface="Calibri" pitchFamily="34" charset="0"/>
              </a:rPr>
              <a:t>Pengumpulan</a:t>
            </a:r>
            <a:r>
              <a:rPr lang="en-US" sz="3600" b="1" dirty="0">
                <a:solidFill>
                  <a:srgbClr val="0070C0"/>
                </a:solidFill>
                <a:latin typeface="Calibri" pitchFamily="34" charset="0"/>
                <a:cs typeface="Calibri" pitchFamily="34" charset="0"/>
              </a:rPr>
              <a:t> dan </a:t>
            </a:r>
            <a:r>
              <a:rPr lang="en-US" sz="3600" b="1" dirty="0" err="1">
                <a:solidFill>
                  <a:srgbClr val="0070C0"/>
                </a:solidFill>
                <a:latin typeface="Calibri" pitchFamily="34" charset="0"/>
                <a:cs typeface="Calibri" pitchFamily="34" charset="0"/>
              </a:rPr>
              <a:t>Pengorganisasian</a:t>
            </a:r>
            <a:r>
              <a:rPr lang="en-US" sz="3600" b="1" dirty="0">
                <a:solidFill>
                  <a:srgbClr val="0070C0"/>
                </a:solidFill>
                <a:latin typeface="Calibri" pitchFamily="34" charset="0"/>
                <a:cs typeface="Calibri" pitchFamily="34" charset="0"/>
              </a:rPr>
              <a:t> Data</a:t>
            </a:r>
          </a:p>
        </p:txBody>
      </p:sp>
      <p:sp>
        <p:nvSpPr>
          <p:cNvPr id="5" name="TextBox 4"/>
          <p:cNvSpPr txBox="1"/>
          <p:nvPr/>
        </p:nvSpPr>
        <p:spPr>
          <a:xfrm>
            <a:off x="683419" y="1350622"/>
            <a:ext cx="10591800" cy="3539430"/>
          </a:xfrm>
          <a:prstGeom prst="rect">
            <a:avLst/>
          </a:prstGeom>
          <a:noFill/>
        </p:spPr>
        <p:txBody>
          <a:bodyPr wrap="square" rtlCol="0">
            <a:spAutoFit/>
          </a:bodyPr>
          <a:lstStyle/>
          <a:p>
            <a:pPr marL="457200" indent="-457200" algn="just">
              <a:buFont typeface="Wingdings" panose="05000000000000000000" pitchFamily="2" charset="2"/>
              <a:buChar char="§"/>
            </a:pPr>
            <a:r>
              <a:rPr lang="en-US" sz="2800" dirty="0" err="1">
                <a:latin typeface="Calibri" pitchFamily="34" charset="0"/>
                <a:cs typeface="Calibri" pitchFamily="34" charset="0"/>
              </a:rPr>
              <a:t>Contoh</a:t>
            </a:r>
            <a:endParaRPr lang="en-US" sz="2800" dirty="0">
              <a:latin typeface="Calibri" pitchFamily="34" charset="0"/>
              <a:cs typeface="Calibri" pitchFamily="34" charset="0"/>
            </a:endParaRPr>
          </a:p>
          <a:p>
            <a:pPr marL="892175" indent="-446088" algn="just">
              <a:buFont typeface="+mj-lt"/>
              <a:buAutoNum type="arabicPeriod"/>
            </a:pPr>
            <a:r>
              <a:rPr lang="en-US" sz="2800" dirty="0">
                <a:latin typeface="Calibri" pitchFamily="34" charset="0"/>
                <a:cs typeface="Calibri" pitchFamily="34" charset="0"/>
              </a:rPr>
              <a:t>Nilai </a:t>
            </a:r>
            <a:r>
              <a:rPr lang="en-US" sz="2800" dirty="0" err="1">
                <a:latin typeface="Calibri" pitchFamily="34" charset="0"/>
                <a:cs typeface="Calibri" pitchFamily="34" charset="0"/>
              </a:rPr>
              <a:t>ujian</a:t>
            </a:r>
            <a:r>
              <a:rPr lang="en-US" sz="2800" dirty="0">
                <a:latin typeface="Calibri" pitchFamily="34" charset="0"/>
                <a:cs typeface="Calibri" pitchFamily="34" charset="0"/>
              </a:rPr>
              <a:t> </a:t>
            </a:r>
            <a:r>
              <a:rPr lang="en-US" sz="2800" dirty="0" err="1">
                <a:latin typeface="Calibri" pitchFamily="34" charset="0"/>
                <a:cs typeface="Calibri" pitchFamily="34" charset="0"/>
              </a:rPr>
              <a:t>mata</a:t>
            </a:r>
            <a:r>
              <a:rPr lang="en-US" sz="2800" dirty="0">
                <a:latin typeface="Calibri" pitchFamily="34" charset="0"/>
                <a:cs typeface="Calibri" pitchFamily="34" charset="0"/>
              </a:rPr>
              <a:t> </a:t>
            </a:r>
            <a:r>
              <a:rPr lang="en-US" sz="2800" dirty="0" err="1">
                <a:latin typeface="Calibri" pitchFamily="34" charset="0"/>
                <a:cs typeface="Calibri" pitchFamily="34" charset="0"/>
              </a:rPr>
              <a:t>kuliah</a:t>
            </a:r>
            <a:r>
              <a:rPr lang="en-US" sz="2800" dirty="0">
                <a:latin typeface="Calibri" pitchFamily="34" charset="0"/>
                <a:cs typeface="Calibri" pitchFamily="34" charset="0"/>
              </a:rPr>
              <a:t> </a:t>
            </a:r>
            <a:r>
              <a:rPr lang="en-US" sz="2800" dirty="0" err="1">
                <a:latin typeface="Calibri" pitchFamily="34" charset="0"/>
                <a:cs typeface="Calibri" pitchFamily="34" charset="0"/>
              </a:rPr>
              <a:t>Statistik</a:t>
            </a:r>
            <a:r>
              <a:rPr lang="en-US" sz="2800" dirty="0">
                <a:latin typeface="Calibri" pitchFamily="34" charset="0"/>
                <a:cs typeface="Calibri" pitchFamily="34" charset="0"/>
              </a:rPr>
              <a:t> dan </a:t>
            </a:r>
            <a:r>
              <a:rPr lang="en-US" sz="2800" dirty="0" err="1">
                <a:latin typeface="Calibri" pitchFamily="34" charset="0"/>
                <a:cs typeface="Calibri" pitchFamily="34" charset="0"/>
              </a:rPr>
              <a:t>Probabilitas</a:t>
            </a:r>
            <a:r>
              <a:rPr lang="en-US" sz="2800" dirty="0">
                <a:latin typeface="Calibri" pitchFamily="34" charset="0"/>
                <a:cs typeface="Calibri" pitchFamily="34" charset="0"/>
              </a:rPr>
              <a:t> yang </a:t>
            </a:r>
            <a:r>
              <a:rPr lang="en-US" sz="2800" dirty="0" err="1">
                <a:latin typeface="Calibri" pitchFamily="34" charset="0"/>
                <a:cs typeface="Calibri" pitchFamily="34" charset="0"/>
              </a:rPr>
              <a:t>diperoleh</a:t>
            </a:r>
            <a:r>
              <a:rPr lang="en-US" sz="2800" dirty="0">
                <a:latin typeface="Calibri" pitchFamily="34" charset="0"/>
                <a:cs typeface="Calibri" pitchFamily="34" charset="0"/>
              </a:rPr>
              <a:t> </a:t>
            </a:r>
            <a:r>
              <a:rPr lang="en-US" sz="2800" dirty="0" err="1">
                <a:latin typeface="Calibri" pitchFamily="34" charset="0"/>
                <a:cs typeface="Calibri" pitchFamily="34" charset="0"/>
              </a:rPr>
              <a:t>mahasiswa</a:t>
            </a:r>
            <a:endParaRPr lang="en-US" sz="2800" dirty="0">
              <a:latin typeface="Calibri" pitchFamily="34" charset="0"/>
              <a:cs typeface="Calibri" pitchFamily="34" charset="0"/>
            </a:endParaRPr>
          </a:p>
          <a:p>
            <a:pPr marL="1252538" indent="-360363" algn="just">
              <a:buFont typeface="+mj-lt"/>
              <a:buAutoNum type="alphaLcPeriod"/>
            </a:pPr>
            <a:r>
              <a:rPr lang="en-US" sz="2800" dirty="0" err="1">
                <a:latin typeface="Calibri" pitchFamily="34" charset="0"/>
                <a:cs typeface="Calibri" pitchFamily="34" charset="0"/>
              </a:rPr>
              <a:t>Jumlah</a:t>
            </a:r>
            <a:r>
              <a:rPr lang="en-US" sz="2800" dirty="0">
                <a:latin typeface="Calibri" pitchFamily="34" charset="0"/>
                <a:cs typeface="Calibri" pitchFamily="34" charset="0"/>
              </a:rPr>
              <a:t> </a:t>
            </a:r>
            <a:r>
              <a:rPr lang="en-US" sz="2800" dirty="0" err="1">
                <a:latin typeface="Calibri" pitchFamily="34" charset="0"/>
                <a:cs typeface="Calibri" pitchFamily="34" charset="0"/>
              </a:rPr>
              <a:t>mahasiswa</a:t>
            </a:r>
            <a:r>
              <a:rPr lang="en-US" sz="2800" dirty="0">
                <a:latin typeface="Calibri" pitchFamily="34" charset="0"/>
                <a:cs typeface="Calibri" pitchFamily="34" charset="0"/>
              </a:rPr>
              <a:t> 15 orang</a:t>
            </a:r>
          </a:p>
          <a:p>
            <a:pPr marL="1252538" indent="-360363" algn="just">
              <a:buFont typeface="+mj-lt"/>
              <a:buAutoNum type="alphaLcPeriod"/>
            </a:pPr>
            <a:r>
              <a:rPr lang="en-US" sz="2800" dirty="0">
                <a:latin typeface="Calibri" pitchFamily="34" charset="0"/>
                <a:cs typeface="Calibri" pitchFamily="34" charset="0"/>
              </a:rPr>
              <a:t>Nilai </a:t>
            </a:r>
            <a:r>
              <a:rPr lang="en-US" sz="2800" dirty="0" err="1">
                <a:latin typeface="Calibri" pitchFamily="34" charset="0"/>
                <a:cs typeface="Calibri" pitchFamily="34" charset="0"/>
              </a:rPr>
              <a:t>ujian</a:t>
            </a:r>
            <a:r>
              <a:rPr lang="en-US" sz="2800" dirty="0">
                <a:latin typeface="Calibri" pitchFamily="34" charset="0"/>
                <a:cs typeface="Calibri" pitchFamily="34" charset="0"/>
              </a:rPr>
              <a:t> A, B, C, D, E</a:t>
            </a:r>
          </a:p>
          <a:p>
            <a:pPr marL="446087" algn="just"/>
            <a:r>
              <a:rPr lang="en-US" sz="2800" dirty="0">
                <a:latin typeface="Calibri" pitchFamily="34" charset="0"/>
                <a:cs typeface="Calibri" pitchFamily="34" charset="0"/>
              </a:rPr>
              <a:t>2. </a:t>
            </a:r>
            <a:r>
              <a:rPr lang="en-US" sz="2800" dirty="0" err="1">
                <a:latin typeface="Calibri" pitchFamily="34" charset="0"/>
                <a:cs typeface="Calibri" pitchFamily="34" charset="0"/>
              </a:rPr>
              <a:t>Tabel</a:t>
            </a:r>
            <a:r>
              <a:rPr lang="en-US" sz="2800" dirty="0">
                <a:latin typeface="Calibri" pitchFamily="34" charset="0"/>
                <a:cs typeface="Calibri" pitchFamily="34" charset="0"/>
              </a:rPr>
              <a:t> dan </a:t>
            </a:r>
            <a:r>
              <a:rPr lang="en-US" sz="2800" dirty="0" err="1">
                <a:latin typeface="Calibri" pitchFamily="34" charset="0"/>
                <a:cs typeface="Calibri" pitchFamily="34" charset="0"/>
              </a:rPr>
              <a:t>grafik</a:t>
            </a:r>
            <a:endParaRPr lang="en-US" sz="2800" dirty="0">
              <a:latin typeface="Calibri" pitchFamily="34" charset="0"/>
              <a:cs typeface="Calibri" pitchFamily="34" charset="0"/>
            </a:endParaRPr>
          </a:p>
          <a:p>
            <a:pPr marL="1252538" indent="-360363" algn="just">
              <a:buFont typeface="+mj-lt"/>
              <a:buAutoNum type="alphaLcPeriod"/>
            </a:pPr>
            <a:r>
              <a:rPr lang="en-US" sz="2800" dirty="0">
                <a:latin typeface="Calibri" pitchFamily="34" charset="0"/>
                <a:cs typeface="Calibri" pitchFamily="34" charset="0"/>
              </a:rPr>
              <a:t>Nilai per </a:t>
            </a:r>
            <a:r>
              <a:rPr lang="en-US" sz="2800" dirty="0" err="1">
                <a:latin typeface="Calibri" pitchFamily="34" charset="0"/>
                <a:cs typeface="Calibri" pitchFamily="34" charset="0"/>
              </a:rPr>
              <a:t>mahasiswa</a:t>
            </a:r>
            <a:endParaRPr lang="en-US" sz="2800" dirty="0">
              <a:latin typeface="Calibri" pitchFamily="34" charset="0"/>
              <a:cs typeface="Calibri" pitchFamily="34" charset="0"/>
            </a:endParaRPr>
          </a:p>
          <a:p>
            <a:pPr marL="1252538" indent="-360363" algn="just">
              <a:buFont typeface="+mj-lt"/>
              <a:buAutoNum type="alphaLcPeriod"/>
            </a:pPr>
            <a:r>
              <a:rPr lang="en-US" sz="2800" dirty="0" err="1">
                <a:latin typeface="Calibri" pitchFamily="34" charset="0"/>
                <a:cs typeface="Calibri" pitchFamily="34" charset="0"/>
              </a:rPr>
              <a:t>Frekuensi</a:t>
            </a:r>
            <a:r>
              <a:rPr lang="en-US" sz="2800" dirty="0">
                <a:latin typeface="Calibri" pitchFamily="34" charset="0"/>
                <a:cs typeface="Calibri" pitchFamily="34" charset="0"/>
              </a:rPr>
              <a:t> </a:t>
            </a:r>
            <a:r>
              <a:rPr lang="en-US" sz="2800" dirty="0" err="1">
                <a:latin typeface="Calibri" pitchFamily="34" charset="0"/>
                <a:cs typeface="Calibri" pitchFamily="34" charset="0"/>
              </a:rPr>
              <a:t>kejadian</a:t>
            </a:r>
            <a:r>
              <a:rPr lang="en-US" sz="2800" dirty="0">
                <a:latin typeface="Calibri" pitchFamily="34" charset="0"/>
                <a:cs typeface="Calibri" pitchFamily="34" charset="0"/>
              </a:rPr>
              <a:t> per </a:t>
            </a:r>
            <a:r>
              <a:rPr lang="en-US" sz="2800" dirty="0" err="1">
                <a:latin typeface="Calibri" pitchFamily="34" charset="0"/>
                <a:cs typeface="Calibri" pitchFamily="34" charset="0"/>
              </a:rPr>
              <a:t>nilai</a:t>
            </a:r>
            <a:r>
              <a:rPr lang="en-US" sz="2800" dirty="0">
                <a:latin typeface="Calibri" pitchFamily="34" charset="0"/>
                <a:cs typeface="Calibri" pitchFamily="34" charset="0"/>
              </a:rPr>
              <a:t> </a:t>
            </a:r>
            <a:r>
              <a:rPr lang="en-US" sz="2800" dirty="0" err="1">
                <a:latin typeface="Calibri" pitchFamily="34" charset="0"/>
                <a:cs typeface="Calibri" pitchFamily="34" charset="0"/>
              </a:rPr>
              <a:t>ujian</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438727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err="1">
                <a:solidFill>
                  <a:srgbClr val="0070C0"/>
                </a:solidFill>
                <a:latin typeface="Calibri" pitchFamily="34" charset="0"/>
                <a:cs typeface="Calibri" pitchFamily="34" charset="0"/>
              </a:rPr>
              <a:t>Contoh</a:t>
            </a:r>
            <a:r>
              <a:rPr lang="en-US" sz="3600" b="1" dirty="0">
                <a:solidFill>
                  <a:srgbClr val="0070C0"/>
                </a:solidFill>
                <a:latin typeface="Calibri" pitchFamily="34" charset="0"/>
                <a:cs typeface="Calibri" pitchFamily="34" charset="0"/>
              </a:rPr>
              <a:t> Data Nilai </a:t>
            </a:r>
            <a:r>
              <a:rPr lang="en-US" sz="3600" b="1" dirty="0" err="1">
                <a:solidFill>
                  <a:srgbClr val="0070C0"/>
                </a:solidFill>
                <a:latin typeface="Calibri" pitchFamily="34" charset="0"/>
                <a:cs typeface="Calibri" pitchFamily="34" charset="0"/>
              </a:rPr>
              <a:t>Ujian</a:t>
            </a:r>
            <a:endParaRPr lang="en-US" sz="3600" b="1" dirty="0">
              <a:solidFill>
                <a:srgbClr val="0070C0"/>
              </a:solidFill>
              <a:latin typeface="Calibri" pitchFamily="34" charset="0"/>
              <a:cs typeface="Calibri" pitchFamily="34" charset="0"/>
            </a:endParaRPr>
          </a:p>
        </p:txBody>
      </p:sp>
      <p:pic>
        <p:nvPicPr>
          <p:cNvPr id="3" name="Picture 2">
            <a:extLst>
              <a:ext uri="{FF2B5EF4-FFF2-40B4-BE49-F238E27FC236}">
                <a16:creationId xmlns:a16="http://schemas.microsoft.com/office/drawing/2014/main" id="{2FDFC658-B1BF-7D1C-92A8-ADEAC8EFE602}"/>
              </a:ext>
            </a:extLst>
          </p:cNvPr>
          <p:cNvPicPr>
            <a:picLocks noChangeAspect="1"/>
          </p:cNvPicPr>
          <p:nvPr/>
        </p:nvPicPr>
        <p:blipFill>
          <a:blip r:embed="rId2"/>
          <a:stretch>
            <a:fillRect/>
          </a:stretch>
        </p:blipFill>
        <p:spPr>
          <a:xfrm>
            <a:off x="912019" y="1296194"/>
            <a:ext cx="5181600" cy="4987774"/>
          </a:xfrm>
          <a:prstGeom prst="rect">
            <a:avLst/>
          </a:prstGeom>
        </p:spPr>
      </p:pic>
      <p:sp>
        <p:nvSpPr>
          <p:cNvPr id="6" name="TextBox 5">
            <a:extLst>
              <a:ext uri="{FF2B5EF4-FFF2-40B4-BE49-F238E27FC236}">
                <a16:creationId xmlns:a16="http://schemas.microsoft.com/office/drawing/2014/main" id="{398E2357-6D73-0FC3-F2EE-911C38AF7B37}"/>
              </a:ext>
            </a:extLst>
          </p:cNvPr>
          <p:cNvSpPr txBox="1"/>
          <p:nvPr/>
        </p:nvSpPr>
        <p:spPr>
          <a:xfrm>
            <a:off x="6474619" y="1524794"/>
            <a:ext cx="5334000" cy="584775"/>
          </a:xfrm>
          <a:prstGeom prst="rect">
            <a:avLst/>
          </a:prstGeom>
          <a:noFill/>
        </p:spPr>
        <p:txBody>
          <a:bodyPr wrap="square" rtlCol="0">
            <a:spAutoFit/>
          </a:bodyPr>
          <a:lstStyle/>
          <a:p>
            <a:r>
              <a:rPr lang="en-US" sz="3200" dirty="0">
                <a:latin typeface="Calibri" panose="020F0502020204030204" pitchFamily="34" charset="0"/>
                <a:ea typeface="Calibri" panose="020F0502020204030204" pitchFamily="34" charset="0"/>
                <a:cs typeface="Calibri" panose="020F0502020204030204" pitchFamily="34" charset="0"/>
              </a:rPr>
              <a:t>Data </a:t>
            </a:r>
            <a:r>
              <a:rPr lang="en-US" sz="3200" dirty="0" err="1">
                <a:latin typeface="Calibri" panose="020F0502020204030204" pitchFamily="34" charset="0"/>
                <a:ea typeface="Calibri" panose="020F0502020204030204" pitchFamily="34" charset="0"/>
                <a:cs typeface="Calibri" panose="020F0502020204030204" pitchFamily="34" charset="0"/>
              </a:rPr>
              <a:t>kualitatif</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atau</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kuantitatif</a:t>
            </a:r>
            <a:r>
              <a:rPr lang="en-US" sz="3200" dirty="0">
                <a:latin typeface="Calibri" panose="020F0502020204030204" pitchFamily="34" charset="0"/>
                <a:ea typeface="Calibri" panose="020F0502020204030204" pitchFamily="34" charset="0"/>
                <a:cs typeface="Calibri" panose="020F0502020204030204" pitchFamily="34" charset="0"/>
              </a:rPr>
              <a:t>?</a:t>
            </a:r>
            <a:endParaRPr lang="en-ID"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5433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err="1">
                <a:solidFill>
                  <a:srgbClr val="0070C0"/>
                </a:solidFill>
                <a:latin typeface="Calibri" pitchFamily="34" charset="0"/>
                <a:cs typeface="Calibri" pitchFamily="34" charset="0"/>
              </a:rPr>
              <a:t>Contoh</a:t>
            </a:r>
            <a:r>
              <a:rPr lang="en-US" sz="3600" b="1" dirty="0">
                <a:solidFill>
                  <a:srgbClr val="0070C0"/>
                </a:solidFill>
                <a:latin typeface="Calibri" pitchFamily="34" charset="0"/>
                <a:cs typeface="Calibri" pitchFamily="34" charset="0"/>
              </a:rPr>
              <a:t> Data Nilai </a:t>
            </a:r>
            <a:r>
              <a:rPr lang="en-US" sz="3600" b="1" dirty="0" err="1">
                <a:solidFill>
                  <a:srgbClr val="0070C0"/>
                </a:solidFill>
                <a:latin typeface="Calibri" pitchFamily="34" charset="0"/>
                <a:cs typeface="Calibri" pitchFamily="34" charset="0"/>
              </a:rPr>
              <a:t>Ujian</a:t>
            </a:r>
            <a:endParaRPr lang="en-US" sz="3600" b="1" dirty="0">
              <a:solidFill>
                <a:srgbClr val="0070C0"/>
              </a:solidFill>
              <a:latin typeface="Calibri" pitchFamily="34" charset="0"/>
              <a:cs typeface="Calibri" pitchFamily="34" charset="0"/>
            </a:endParaRPr>
          </a:p>
        </p:txBody>
      </p:sp>
      <p:pic>
        <p:nvPicPr>
          <p:cNvPr id="5" name="Picture 4">
            <a:extLst>
              <a:ext uri="{FF2B5EF4-FFF2-40B4-BE49-F238E27FC236}">
                <a16:creationId xmlns:a16="http://schemas.microsoft.com/office/drawing/2014/main" id="{8AD653A4-DA93-4458-D0C0-C2969565F9C0}"/>
              </a:ext>
            </a:extLst>
          </p:cNvPr>
          <p:cNvPicPr>
            <a:picLocks noChangeAspect="1"/>
          </p:cNvPicPr>
          <p:nvPr/>
        </p:nvPicPr>
        <p:blipFill rotWithShape="1">
          <a:blip r:embed="rId2"/>
          <a:srcRect l="31868" t="41108" r="15612" b="22211"/>
          <a:stretch/>
        </p:blipFill>
        <p:spPr>
          <a:xfrm>
            <a:off x="683419" y="1524794"/>
            <a:ext cx="10668000" cy="4191000"/>
          </a:xfrm>
          <a:prstGeom prst="rect">
            <a:avLst/>
          </a:prstGeom>
        </p:spPr>
      </p:pic>
    </p:spTree>
    <p:extLst>
      <p:ext uri="{BB962C8B-B14F-4D97-AF65-F5344CB8AC3E}">
        <p14:creationId xmlns:p14="http://schemas.microsoft.com/office/powerpoint/2010/main" val="1978865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err="1">
                <a:solidFill>
                  <a:srgbClr val="0070C0"/>
                </a:solidFill>
                <a:latin typeface="Calibri" pitchFamily="34" charset="0"/>
                <a:cs typeface="Calibri" pitchFamily="34" charset="0"/>
              </a:rPr>
              <a:t>Contoh</a:t>
            </a:r>
            <a:r>
              <a:rPr lang="en-US" sz="3600" b="1" dirty="0">
                <a:solidFill>
                  <a:srgbClr val="0070C0"/>
                </a:solidFill>
                <a:latin typeface="Calibri" pitchFamily="34" charset="0"/>
                <a:cs typeface="Calibri" pitchFamily="34" charset="0"/>
              </a:rPr>
              <a:t> Data Nilai </a:t>
            </a:r>
            <a:r>
              <a:rPr lang="en-US" sz="3600" b="1" dirty="0" err="1">
                <a:solidFill>
                  <a:srgbClr val="0070C0"/>
                </a:solidFill>
                <a:latin typeface="Calibri" pitchFamily="34" charset="0"/>
                <a:cs typeface="Calibri" pitchFamily="34" charset="0"/>
              </a:rPr>
              <a:t>Ujian</a:t>
            </a:r>
            <a:endParaRPr lang="en-US" sz="3600" b="1" dirty="0">
              <a:solidFill>
                <a:srgbClr val="0070C0"/>
              </a:solidFill>
              <a:latin typeface="Calibri" pitchFamily="34" charset="0"/>
              <a:cs typeface="Calibri" pitchFamily="34" charset="0"/>
            </a:endParaRPr>
          </a:p>
        </p:txBody>
      </p:sp>
      <p:pic>
        <p:nvPicPr>
          <p:cNvPr id="3" name="Picture 2">
            <a:extLst>
              <a:ext uri="{FF2B5EF4-FFF2-40B4-BE49-F238E27FC236}">
                <a16:creationId xmlns:a16="http://schemas.microsoft.com/office/drawing/2014/main" id="{6F2AB9AC-CA06-28CF-E1B9-AB4481D525A6}"/>
              </a:ext>
            </a:extLst>
          </p:cNvPr>
          <p:cNvPicPr>
            <a:picLocks noChangeAspect="1"/>
          </p:cNvPicPr>
          <p:nvPr/>
        </p:nvPicPr>
        <p:blipFill rotWithShape="1">
          <a:blip r:embed="rId2"/>
          <a:srcRect l="33118" t="34438" r="15612" b="28880"/>
          <a:stretch/>
        </p:blipFill>
        <p:spPr>
          <a:xfrm>
            <a:off x="912019" y="1448594"/>
            <a:ext cx="10591800" cy="4262554"/>
          </a:xfrm>
          <a:prstGeom prst="rect">
            <a:avLst/>
          </a:prstGeom>
        </p:spPr>
      </p:pic>
    </p:spTree>
    <p:extLst>
      <p:ext uri="{BB962C8B-B14F-4D97-AF65-F5344CB8AC3E}">
        <p14:creationId xmlns:p14="http://schemas.microsoft.com/office/powerpoint/2010/main" val="1993330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err="1">
                <a:solidFill>
                  <a:srgbClr val="0070C0"/>
                </a:solidFill>
                <a:latin typeface="Calibri" pitchFamily="34" charset="0"/>
                <a:cs typeface="Calibri" pitchFamily="34" charset="0"/>
              </a:rPr>
              <a:t>Contoh</a:t>
            </a:r>
            <a:r>
              <a:rPr lang="en-US" sz="3600" b="1" dirty="0">
                <a:solidFill>
                  <a:srgbClr val="0070C0"/>
                </a:solidFill>
                <a:latin typeface="Calibri" pitchFamily="34" charset="0"/>
                <a:cs typeface="Calibri" pitchFamily="34" charset="0"/>
              </a:rPr>
              <a:t> Data Nilai </a:t>
            </a:r>
            <a:r>
              <a:rPr lang="en-US" sz="3600" b="1" dirty="0" err="1">
                <a:solidFill>
                  <a:srgbClr val="0070C0"/>
                </a:solidFill>
                <a:latin typeface="Calibri" pitchFamily="34" charset="0"/>
                <a:cs typeface="Calibri" pitchFamily="34" charset="0"/>
              </a:rPr>
              <a:t>Ujian</a:t>
            </a:r>
            <a:endParaRPr lang="en-US" sz="3600" b="1" dirty="0">
              <a:solidFill>
                <a:srgbClr val="0070C0"/>
              </a:solidFill>
              <a:latin typeface="Calibri" pitchFamily="34" charset="0"/>
              <a:cs typeface="Calibri" pitchFamily="34" charset="0"/>
            </a:endParaRPr>
          </a:p>
        </p:txBody>
      </p:sp>
      <p:sp>
        <p:nvSpPr>
          <p:cNvPr id="5" name="TextBox 4"/>
          <p:cNvSpPr txBox="1"/>
          <p:nvPr/>
        </p:nvSpPr>
        <p:spPr>
          <a:xfrm>
            <a:off x="683419" y="1350622"/>
            <a:ext cx="10591800" cy="2677656"/>
          </a:xfrm>
          <a:prstGeom prst="rect">
            <a:avLst/>
          </a:prstGeom>
          <a:noFill/>
        </p:spPr>
        <p:txBody>
          <a:bodyPr wrap="square" rtlCol="0">
            <a:spAutoFit/>
          </a:bodyPr>
          <a:lstStyle/>
          <a:p>
            <a:pPr marL="457200" indent="-457200" algn="just">
              <a:buFont typeface="Wingdings" panose="05000000000000000000" pitchFamily="2" charset="2"/>
              <a:buChar char="§"/>
            </a:pPr>
            <a:r>
              <a:rPr lang="en-US" sz="2800" dirty="0" err="1">
                <a:latin typeface="Calibri" pitchFamily="34" charset="0"/>
                <a:cs typeface="Calibri" pitchFamily="34" charset="0"/>
              </a:rPr>
              <a:t>Tabel</a:t>
            </a:r>
            <a:r>
              <a:rPr lang="en-US" sz="2800" dirty="0">
                <a:latin typeface="Calibri" pitchFamily="34" charset="0"/>
                <a:cs typeface="Calibri" pitchFamily="34" charset="0"/>
              </a:rPr>
              <a:t> dan </a:t>
            </a:r>
            <a:r>
              <a:rPr lang="en-US" sz="2800" dirty="0" err="1">
                <a:latin typeface="Calibri" pitchFamily="34" charset="0"/>
                <a:cs typeface="Calibri" pitchFamily="34" charset="0"/>
              </a:rPr>
              <a:t>grafik</a:t>
            </a:r>
            <a:r>
              <a:rPr lang="en-US" sz="2800" dirty="0">
                <a:latin typeface="Calibri" pitchFamily="34" charset="0"/>
                <a:cs typeface="Calibri" pitchFamily="34" charset="0"/>
              </a:rPr>
              <a:t> </a:t>
            </a:r>
            <a:r>
              <a:rPr lang="en-US" sz="2800" dirty="0" err="1">
                <a:latin typeface="Calibri" pitchFamily="34" charset="0"/>
                <a:cs typeface="Calibri" pitchFamily="34" charset="0"/>
              </a:rPr>
              <a:t>untuk</a:t>
            </a:r>
            <a:r>
              <a:rPr lang="en-US" sz="2800" dirty="0">
                <a:latin typeface="Calibri" pitchFamily="34" charset="0"/>
                <a:cs typeface="Calibri" pitchFamily="34" charset="0"/>
              </a:rPr>
              <a:t> </a:t>
            </a:r>
            <a:r>
              <a:rPr lang="en-US" sz="2800" dirty="0" err="1">
                <a:latin typeface="Calibri" pitchFamily="34" charset="0"/>
                <a:cs typeface="Calibri" pitchFamily="34" charset="0"/>
              </a:rPr>
              <a:t>penyajian</a:t>
            </a:r>
            <a:r>
              <a:rPr lang="en-US" sz="2800" dirty="0">
                <a:latin typeface="Calibri" pitchFamily="34" charset="0"/>
                <a:cs typeface="Calibri" pitchFamily="34" charset="0"/>
              </a:rPr>
              <a:t> data</a:t>
            </a:r>
          </a:p>
          <a:p>
            <a:pPr marL="892175" indent="-446088" algn="just">
              <a:buFont typeface="+mj-lt"/>
              <a:buAutoNum type="arabicPeriod"/>
            </a:pPr>
            <a:r>
              <a:rPr lang="en-US" sz="2800" dirty="0" err="1">
                <a:latin typeface="Calibri" pitchFamily="34" charset="0"/>
                <a:cs typeface="Calibri" pitchFamily="34" charset="0"/>
              </a:rPr>
              <a:t>Jelas</a:t>
            </a:r>
            <a:r>
              <a:rPr lang="en-US" sz="2800" dirty="0">
                <a:latin typeface="Calibri" pitchFamily="34" charset="0"/>
                <a:cs typeface="Calibri" pitchFamily="34" charset="0"/>
              </a:rPr>
              <a:t>, </a:t>
            </a:r>
            <a:r>
              <a:rPr lang="en-US" sz="2800" dirty="0" err="1">
                <a:latin typeface="Calibri" pitchFamily="34" charset="0"/>
                <a:cs typeface="Calibri" pitchFamily="34" charset="0"/>
              </a:rPr>
              <a:t>mudah</a:t>
            </a:r>
            <a:r>
              <a:rPr lang="en-US" sz="2800" dirty="0">
                <a:latin typeface="Calibri" pitchFamily="34" charset="0"/>
                <a:cs typeface="Calibri" pitchFamily="34" charset="0"/>
              </a:rPr>
              <a:t> </a:t>
            </a:r>
            <a:r>
              <a:rPr lang="en-US" sz="2800" dirty="0" err="1">
                <a:latin typeface="Calibri" pitchFamily="34" charset="0"/>
                <a:cs typeface="Calibri" pitchFamily="34" charset="0"/>
              </a:rPr>
              <a:t>dibaca</a:t>
            </a:r>
            <a:r>
              <a:rPr lang="en-US" sz="2800" dirty="0">
                <a:latin typeface="Calibri" pitchFamily="34" charset="0"/>
                <a:cs typeface="Calibri" pitchFamily="34" charset="0"/>
              </a:rPr>
              <a:t>, </a:t>
            </a:r>
            <a:r>
              <a:rPr lang="en-US" sz="2800" dirty="0" err="1">
                <a:latin typeface="Calibri" pitchFamily="34" charset="0"/>
                <a:cs typeface="Calibri" pitchFamily="34" charset="0"/>
              </a:rPr>
              <a:t>tidak</a:t>
            </a:r>
            <a:r>
              <a:rPr lang="en-US" sz="2800" dirty="0">
                <a:latin typeface="Calibri" pitchFamily="34" charset="0"/>
                <a:cs typeface="Calibri" pitchFamily="34" charset="0"/>
              </a:rPr>
              <a:t> </a:t>
            </a:r>
            <a:r>
              <a:rPr lang="en-US" sz="2800" dirty="0" err="1">
                <a:latin typeface="Calibri" pitchFamily="34" charset="0"/>
                <a:cs typeface="Calibri" pitchFamily="34" charset="0"/>
              </a:rPr>
              <a:t>menimbulkan</a:t>
            </a:r>
            <a:r>
              <a:rPr lang="en-US" sz="2800" dirty="0">
                <a:latin typeface="Calibri" pitchFamily="34" charset="0"/>
                <a:cs typeface="Calibri" pitchFamily="34" charset="0"/>
              </a:rPr>
              <a:t> salah </a:t>
            </a:r>
            <a:r>
              <a:rPr lang="en-US" sz="2800" dirty="0" err="1">
                <a:latin typeface="Calibri" pitchFamily="34" charset="0"/>
                <a:cs typeface="Calibri" pitchFamily="34" charset="0"/>
              </a:rPr>
              <a:t>baca</a:t>
            </a:r>
            <a:r>
              <a:rPr lang="en-US" sz="2800" dirty="0">
                <a:latin typeface="Calibri" pitchFamily="34" charset="0"/>
                <a:cs typeface="Calibri" pitchFamily="34" charset="0"/>
              </a:rPr>
              <a:t> </a:t>
            </a:r>
          </a:p>
          <a:p>
            <a:pPr marL="892175" indent="-446088" algn="just">
              <a:buFont typeface="+mj-lt"/>
              <a:buAutoNum type="arabicPeriod"/>
            </a:pPr>
            <a:r>
              <a:rPr lang="en-US" sz="2800" dirty="0" err="1">
                <a:latin typeface="Calibri" pitchFamily="34" charset="0"/>
                <a:cs typeface="Calibri" pitchFamily="34" charset="0"/>
              </a:rPr>
              <a:t>Efisien</a:t>
            </a:r>
            <a:r>
              <a:rPr lang="en-US" sz="2800" dirty="0">
                <a:latin typeface="Calibri" pitchFamily="34" charset="0"/>
                <a:cs typeface="Calibri" pitchFamily="34" charset="0"/>
              </a:rPr>
              <a:t>, </a:t>
            </a:r>
            <a:r>
              <a:rPr lang="en-US" sz="2800" dirty="0" err="1">
                <a:latin typeface="Calibri" pitchFamily="34" charset="0"/>
                <a:cs typeface="Calibri" pitchFamily="34" charset="0"/>
              </a:rPr>
              <a:t>hanya</a:t>
            </a:r>
            <a:r>
              <a:rPr lang="en-US" sz="2800" dirty="0">
                <a:latin typeface="Calibri" pitchFamily="34" charset="0"/>
                <a:cs typeface="Calibri" pitchFamily="34" charset="0"/>
              </a:rPr>
              <a:t> </a:t>
            </a:r>
            <a:r>
              <a:rPr lang="en-US" sz="2800" dirty="0" err="1">
                <a:latin typeface="Calibri" pitchFamily="34" charset="0"/>
                <a:cs typeface="Calibri" pitchFamily="34" charset="0"/>
              </a:rPr>
              <a:t>menyajikan</a:t>
            </a:r>
            <a:r>
              <a:rPr lang="en-US" sz="2800" dirty="0">
                <a:latin typeface="Calibri" pitchFamily="34" charset="0"/>
                <a:cs typeface="Calibri" pitchFamily="34" charset="0"/>
              </a:rPr>
              <a:t> data </a:t>
            </a:r>
            <a:r>
              <a:rPr lang="en-US" sz="2800" dirty="0" err="1">
                <a:latin typeface="Calibri" pitchFamily="34" charset="0"/>
                <a:cs typeface="Calibri" pitchFamily="34" charset="0"/>
              </a:rPr>
              <a:t>atau</a:t>
            </a:r>
            <a:r>
              <a:rPr lang="en-US" sz="2800" dirty="0">
                <a:latin typeface="Calibri" pitchFamily="34" charset="0"/>
                <a:cs typeface="Calibri" pitchFamily="34" charset="0"/>
              </a:rPr>
              <a:t> </a:t>
            </a:r>
            <a:r>
              <a:rPr lang="en-US" sz="2800" dirty="0" err="1">
                <a:latin typeface="Calibri" pitchFamily="34" charset="0"/>
                <a:cs typeface="Calibri" pitchFamily="34" charset="0"/>
              </a:rPr>
              <a:t>informasi</a:t>
            </a:r>
            <a:r>
              <a:rPr lang="en-US" sz="2800" dirty="0">
                <a:latin typeface="Calibri" pitchFamily="34" charset="0"/>
                <a:cs typeface="Calibri" pitchFamily="34" charset="0"/>
              </a:rPr>
              <a:t> yang </a:t>
            </a:r>
            <a:r>
              <a:rPr lang="en-US" sz="2800" dirty="0" err="1">
                <a:latin typeface="Calibri" pitchFamily="34" charset="0"/>
                <a:cs typeface="Calibri" pitchFamily="34" charset="0"/>
              </a:rPr>
              <a:t>diperlukan</a:t>
            </a:r>
            <a:endParaRPr lang="en-US" sz="2800" dirty="0">
              <a:latin typeface="Calibri" pitchFamily="34" charset="0"/>
              <a:cs typeface="Calibri" pitchFamily="34" charset="0"/>
            </a:endParaRPr>
          </a:p>
          <a:p>
            <a:pPr marL="892175" indent="-446088" algn="just">
              <a:buFont typeface="+mj-lt"/>
              <a:buAutoNum type="arabicPeriod"/>
            </a:pPr>
            <a:r>
              <a:rPr lang="en-US" sz="2800" dirty="0" err="1">
                <a:latin typeface="Calibri" pitchFamily="34" charset="0"/>
                <a:cs typeface="Calibri" pitchFamily="34" charset="0"/>
              </a:rPr>
              <a:t>Tampilan</a:t>
            </a:r>
            <a:r>
              <a:rPr lang="en-US" sz="2800" dirty="0">
                <a:latin typeface="Calibri" pitchFamily="34" charset="0"/>
                <a:cs typeface="Calibri" pitchFamily="34" charset="0"/>
              </a:rPr>
              <a:t> </a:t>
            </a:r>
            <a:r>
              <a:rPr lang="en-US" sz="2800" dirty="0" err="1">
                <a:latin typeface="Calibri" pitchFamily="34" charset="0"/>
                <a:cs typeface="Calibri" pitchFamily="34" charset="0"/>
              </a:rPr>
              <a:t>tidak</a:t>
            </a:r>
            <a:r>
              <a:rPr lang="en-US" sz="2800" dirty="0">
                <a:latin typeface="Calibri" pitchFamily="34" charset="0"/>
                <a:cs typeface="Calibri" pitchFamily="34" charset="0"/>
              </a:rPr>
              <a:t> </a:t>
            </a:r>
            <a:r>
              <a:rPr lang="en-US" sz="2800" dirty="0" err="1">
                <a:latin typeface="Calibri" pitchFamily="34" charset="0"/>
                <a:cs typeface="Calibri" pitchFamily="34" charset="0"/>
              </a:rPr>
              <a:t>berlebihan</a:t>
            </a:r>
            <a:r>
              <a:rPr lang="en-US" sz="2800" dirty="0">
                <a:latin typeface="Calibri" pitchFamily="34" charset="0"/>
                <a:cs typeface="Calibri" pitchFamily="34" charset="0"/>
              </a:rPr>
              <a:t> (</a:t>
            </a:r>
            <a:r>
              <a:rPr lang="en-US" sz="2800" dirty="0" err="1">
                <a:latin typeface="Calibri" pitchFamily="34" charset="0"/>
                <a:cs typeface="Calibri" pitchFamily="34" charset="0"/>
              </a:rPr>
              <a:t>tidak</a:t>
            </a:r>
            <a:r>
              <a:rPr lang="en-US" sz="2800" dirty="0">
                <a:latin typeface="Calibri" pitchFamily="34" charset="0"/>
                <a:cs typeface="Calibri" pitchFamily="34" charset="0"/>
              </a:rPr>
              <a:t> </a:t>
            </a:r>
            <a:r>
              <a:rPr lang="en-US" sz="2800" dirty="0" err="1">
                <a:latin typeface="Calibri" pitchFamily="34" charset="0"/>
                <a:cs typeface="Calibri" pitchFamily="34" charset="0"/>
              </a:rPr>
              <a:t>perlu</a:t>
            </a:r>
            <a:r>
              <a:rPr lang="en-US" sz="2800" dirty="0">
                <a:latin typeface="Calibri" pitchFamily="34" charset="0"/>
                <a:cs typeface="Calibri" pitchFamily="34" charset="0"/>
              </a:rPr>
              <a:t> </a:t>
            </a:r>
            <a:r>
              <a:rPr lang="en-US" sz="2800" dirty="0" err="1">
                <a:latin typeface="Calibri" pitchFamily="34" charset="0"/>
                <a:cs typeface="Calibri" pitchFamily="34" charset="0"/>
              </a:rPr>
              <a:t>warna-warni</a:t>
            </a:r>
            <a:r>
              <a:rPr lang="en-US" sz="2800" dirty="0">
                <a:latin typeface="Calibri" pitchFamily="34" charset="0"/>
                <a:cs typeface="Calibri" pitchFamily="34" charset="0"/>
              </a:rPr>
              <a:t>)</a:t>
            </a:r>
          </a:p>
          <a:p>
            <a:pPr marL="892175" indent="-446088" algn="just">
              <a:buFont typeface="+mj-lt"/>
              <a:buAutoNum type="arabicPeriod"/>
            </a:pPr>
            <a:r>
              <a:rPr lang="en-US" sz="2800" dirty="0" err="1">
                <a:latin typeface="Calibri" pitchFamily="34" charset="0"/>
                <a:cs typeface="Calibri" pitchFamily="34" charset="0"/>
              </a:rPr>
              <a:t>Ukuran</a:t>
            </a:r>
            <a:r>
              <a:rPr lang="en-US" sz="2800" dirty="0">
                <a:latin typeface="Calibri" pitchFamily="34" charset="0"/>
                <a:cs typeface="Calibri" pitchFamily="34" charset="0"/>
              </a:rPr>
              <a:t> </a:t>
            </a:r>
            <a:r>
              <a:rPr lang="en-US" sz="2800" dirty="0" err="1">
                <a:latin typeface="Calibri" pitchFamily="34" charset="0"/>
                <a:cs typeface="Calibri" pitchFamily="34" charset="0"/>
              </a:rPr>
              <a:t>proporsional</a:t>
            </a:r>
            <a:r>
              <a:rPr lang="en-US" sz="2800" dirty="0">
                <a:latin typeface="Calibri" pitchFamily="34" charset="0"/>
                <a:cs typeface="Calibri" pitchFamily="34" charset="0"/>
              </a:rPr>
              <a:t> (</a:t>
            </a:r>
            <a:r>
              <a:rPr lang="en-US" sz="2800" dirty="0" err="1">
                <a:latin typeface="Calibri" pitchFamily="34" charset="0"/>
                <a:cs typeface="Calibri" pitchFamily="34" charset="0"/>
              </a:rPr>
              <a:t>grafik</a:t>
            </a:r>
            <a:r>
              <a:rPr lang="en-US" sz="2800" dirty="0">
                <a:latin typeface="Calibri" pitchFamily="34" charset="0"/>
                <a:cs typeface="Calibri" pitchFamily="34" charset="0"/>
              </a:rPr>
              <a:t>, </a:t>
            </a:r>
            <a:r>
              <a:rPr lang="en-US" sz="2800" dirty="0" err="1">
                <a:latin typeface="Calibri" pitchFamily="34" charset="0"/>
                <a:cs typeface="Calibri" pitchFamily="34" charset="0"/>
              </a:rPr>
              <a:t>judul</a:t>
            </a:r>
            <a:r>
              <a:rPr lang="en-US" sz="2800" dirty="0">
                <a:latin typeface="Calibri" pitchFamily="34" charset="0"/>
                <a:cs typeface="Calibri" pitchFamily="34" charset="0"/>
              </a:rPr>
              <a:t>, font)</a:t>
            </a:r>
          </a:p>
          <a:p>
            <a:pPr marL="892175" indent="-446088" algn="just">
              <a:buFont typeface="+mj-lt"/>
              <a:buAutoNum type="arabicPeriod"/>
            </a:pPr>
            <a:r>
              <a:rPr lang="en-US" sz="2800" dirty="0" err="1">
                <a:latin typeface="Calibri" pitchFamily="34" charset="0"/>
                <a:cs typeface="Calibri" pitchFamily="34" charset="0"/>
              </a:rPr>
              <a:t>Duplikasi</a:t>
            </a:r>
            <a:r>
              <a:rPr lang="en-US" sz="2800" dirty="0">
                <a:latin typeface="Calibri" pitchFamily="34" charset="0"/>
                <a:cs typeface="Calibri" pitchFamily="34" charset="0"/>
              </a:rPr>
              <a:t> </a:t>
            </a:r>
            <a:r>
              <a:rPr lang="en-US" sz="2800" dirty="0" err="1">
                <a:latin typeface="Calibri" pitchFamily="34" charset="0"/>
                <a:cs typeface="Calibri" pitchFamily="34" charset="0"/>
              </a:rPr>
              <a:t>informasi</a:t>
            </a:r>
            <a:r>
              <a:rPr lang="en-US" sz="2800" dirty="0">
                <a:latin typeface="Calibri" pitchFamily="34" charset="0"/>
                <a:cs typeface="Calibri" pitchFamily="34" charset="0"/>
              </a:rPr>
              <a:t> (</a:t>
            </a:r>
            <a:r>
              <a:rPr lang="en-US" sz="2800" dirty="0" err="1">
                <a:latin typeface="Calibri" pitchFamily="34" charset="0"/>
                <a:cs typeface="Calibri" pitchFamily="34" charset="0"/>
              </a:rPr>
              <a:t>judul</a:t>
            </a:r>
            <a:r>
              <a:rPr lang="en-US" sz="2800" dirty="0">
                <a:latin typeface="Calibri" pitchFamily="34" charset="0"/>
                <a:cs typeface="Calibri" pitchFamily="34" charset="0"/>
              </a:rPr>
              <a:t>, legenda, </a:t>
            </a:r>
            <a:r>
              <a:rPr lang="en-US" sz="2800" dirty="0" err="1">
                <a:latin typeface="Calibri" pitchFamily="34" charset="0"/>
                <a:cs typeface="Calibri" pitchFamily="34" charset="0"/>
              </a:rPr>
              <a:t>sumbu</a:t>
            </a:r>
            <a:r>
              <a:rPr lang="en-US" sz="2800" dirty="0">
                <a:latin typeface="Calibri" pitchFamily="34" charset="0"/>
                <a:cs typeface="Calibri" pitchFamily="34" charset="0"/>
              </a:rPr>
              <a:t>) </a:t>
            </a:r>
            <a:r>
              <a:rPr lang="en-US" sz="2800" dirty="0" err="1">
                <a:latin typeface="Calibri" pitchFamily="34" charset="0"/>
                <a:cs typeface="Calibri" pitchFamily="34" charset="0"/>
              </a:rPr>
              <a:t>dihindari</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638592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err="1">
                <a:solidFill>
                  <a:srgbClr val="0070C0"/>
                </a:solidFill>
                <a:latin typeface="Calibri" pitchFamily="34" charset="0"/>
                <a:cs typeface="Calibri" pitchFamily="34" charset="0"/>
              </a:rPr>
              <a:t>Pengumpulan</a:t>
            </a:r>
            <a:r>
              <a:rPr lang="en-US" sz="3600" b="1" dirty="0">
                <a:solidFill>
                  <a:srgbClr val="0070C0"/>
                </a:solidFill>
                <a:latin typeface="Calibri" pitchFamily="34" charset="0"/>
                <a:cs typeface="Calibri" pitchFamily="34" charset="0"/>
              </a:rPr>
              <a:t> Data</a:t>
            </a:r>
          </a:p>
        </p:txBody>
      </p:sp>
      <p:graphicFrame>
        <p:nvGraphicFramePr>
          <p:cNvPr id="2" name="Diagram 1">
            <a:extLst>
              <a:ext uri="{FF2B5EF4-FFF2-40B4-BE49-F238E27FC236}">
                <a16:creationId xmlns:a16="http://schemas.microsoft.com/office/drawing/2014/main" id="{FAB2F8DA-4643-71D9-BCF9-918E53CBE9CC}"/>
              </a:ext>
            </a:extLst>
          </p:cNvPr>
          <p:cNvGraphicFramePr/>
          <p:nvPr>
            <p:extLst>
              <p:ext uri="{D42A27DB-BD31-4B8C-83A1-F6EECF244321}">
                <p14:modId xmlns:p14="http://schemas.microsoft.com/office/powerpoint/2010/main" val="610716999"/>
              </p:ext>
            </p:extLst>
          </p:nvPr>
        </p:nvGraphicFramePr>
        <p:xfrm>
          <a:off x="621011" y="1372394"/>
          <a:ext cx="11187608" cy="4841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795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err="1">
                <a:solidFill>
                  <a:srgbClr val="0070C0"/>
                </a:solidFill>
                <a:latin typeface="Calibri" pitchFamily="34" charset="0"/>
                <a:cs typeface="Calibri" pitchFamily="34" charset="0"/>
              </a:rPr>
              <a:t>Pengorganisasian</a:t>
            </a:r>
            <a:r>
              <a:rPr lang="en-US" sz="3600" b="1" dirty="0">
                <a:solidFill>
                  <a:srgbClr val="0070C0"/>
                </a:solidFill>
                <a:latin typeface="Calibri" pitchFamily="34" charset="0"/>
                <a:cs typeface="Calibri" pitchFamily="34" charset="0"/>
              </a:rPr>
              <a:t> dan </a:t>
            </a:r>
            <a:r>
              <a:rPr lang="en-US" sz="3600" b="1" dirty="0" err="1">
                <a:solidFill>
                  <a:srgbClr val="0070C0"/>
                </a:solidFill>
                <a:latin typeface="Calibri" pitchFamily="34" charset="0"/>
                <a:cs typeface="Calibri" pitchFamily="34" charset="0"/>
              </a:rPr>
              <a:t>Penyajian</a:t>
            </a:r>
            <a:r>
              <a:rPr lang="en-US" sz="3600" b="1" dirty="0">
                <a:solidFill>
                  <a:srgbClr val="0070C0"/>
                </a:solidFill>
                <a:latin typeface="Calibri" pitchFamily="34" charset="0"/>
                <a:cs typeface="Calibri" pitchFamily="34" charset="0"/>
              </a:rPr>
              <a:t> Data</a:t>
            </a:r>
          </a:p>
        </p:txBody>
      </p:sp>
      <p:sp>
        <p:nvSpPr>
          <p:cNvPr id="5" name="TextBox 4"/>
          <p:cNvSpPr txBox="1"/>
          <p:nvPr/>
        </p:nvSpPr>
        <p:spPr>
          <a:xfrm>
            <a:off x="683419" y="1350622"/>
            <a:ext cx="10591800" cy="3539430"/>
          </a:xfrm>
          <a:prstGeom prst="rect">
            <a:avLst/>
          </a:prstGeom>
          <a:noFill/>
        </p:spPr>
        <p:txBody>
          <a:bodyPr wrap="square" rtlCol="0">
            <a:spAutoFit/>
          </a:bodyPr>
          <a:lstStyle/>
          <a:p>
            <a:pPr marL="457200" indent="-457200" algn="just">
              <a:buFont typeface="Wingdings" panose="05000000000000000000" pitchFamily="2" charset="2"/>
              <a:buChar char="§"/>
            </a:pPr>
            <a:r>
              <a:rPr lang="en-US" sz="2800" dirty="0" err="1">
                <a:latin typeface="Calibri" pitchFamily="34" charset="0"/>
                <a:cs typeface="Calibri" pitchFamily="34" charset="0"/>
              </a:rPr>
              <a:t>Contoh</a:t>
            </a:r>
            <a:r>
              <a:rPr lang="en-US" sz="2800" dirty="0">
                <a:latin typeface="Calibri" pitchFamily="34" charset="0"/>
                <a:cs typeface="Calibri" pitchFamily="34" charset="0"/>
              </a:rPr>
              <a:t> </a:t>
            </a:r>
          </a:p>
          <a:p>
            <a:pPr marL="804863" indent="-358775" algn="just">
              <a:buFont typeface="+mj-lt"/>
              <a:buAutoNum type="arabicPeriod"/>
            </a:pPr>
            <a:r>
              <a:rPr lang="en-US" sz="2800" dirty="0" err="1">
                <a:latin typeface="Calibri" pitchFamily="34" charset="0"/>
                <a:cs typeface="Calibri" pitchFamily="34" charset="0"/>
              </a:rPr>
              <a:t>Seseorang</a:t>
            </a:r>
            <a:r>
              <a:rPr lang="en-US" sz="2800" dirty="0">
                <a:latin typeface="Calibri" pitchFamily="34" charset="0"/>
                <a:cs typeface="Calibri" pitchFamily="34" charset="0"/>
              </a:rPr>
              <a:t> </a:t>
            </a:r>
            <a:r>
              <a:rPr lang="en-US" sz="2800" dirty="0" err="1">
                <a:latin typeface="Calibri" pitchFamily="34" charset="0"/>
                <a:cs typeface="Calibri" pitchFamily="34" charset="0"/>
              </a:rPr>
              <a:t>mencatat</a:t>
            </a:r>
            <a:r>
              <a:rPr lang="en-US" sz="2800" dirty="0">
                <a:latin typeface="Calibri" pitchFamily="34" charset="0"/>
                <a:cs typeface="Calibri" pitchFamily="34" charset="0"/>
              </a:rPr>
              <a:t> </a:t>
            </a:r>
            <a:r>
              <a:rPr lang="en-US" sz="2800" dirty="0" err="1">
                <a:latin typeface="Calibri" pitchFamily="34" charset="0"/>
                <a:cs typeface="Calibri" pitchFamily="34" charset="0"/>
              </a:rPr>
              <a:t>keterlambatan</a:t>
            </a:r>
            <a:r>
              <a:rPr lang="en-US" sz="2800" dirty="0">
                <a:latin typeface="Calibri" pitchFamily="34" charset="0"/>
                <a:cs typeface="Calibri" pitchFamily="34" charset="0"/>
              </a:rPr>
              <a:t> </a:t>
            </a:r>
            <a:r>
              <a:rPr lang="en-US" sz="2800" dirty="0" err="1">
                <a:latin typeface="Calibri" pitchFamily="34" charset="0"/>
                <a:cs typeface="Calibri" pitchFamily="34" charset="0"/>
              </a:rPr>
              <a:t>kedatangan</a:t>
            </a:r>
            <a:r>
              <a:rPr lang="en-US" sz="2800" dirty="0">
                <a:latin typeface="Calibri" pitchFamily="34" charset="0"/>
                <a:cs typeface="Calibri" pitchFamily="34" charset="0"/>
              </a:rPr>
              <a:t> bus </a:t>
            </a:r>
            <a:r>
              <a:rPr lang="en-US" sz="2800" dirty="0" err="1">
                <a:latin typeface="Calibri" pitchFamily="34" charset="0"/>
                <a:cs typeface="Calibri" pitchFamily="34" charset="0"/>
              </a:rPr>
              <a:t>setiap</a:t>
            </a:r>
            <a:r>
              <a:rPr lang="en-US" sz="2800" dirty="0">
                <a:latin typeface="Calibri" pitchFamily="34" charset="0"/>
                <a:cs typeface="Calibri" pitchFamily="34" charset="0"/>
              </a:rPr>
              <a:t> </a:t>
            </a:r>
            <a:r>
              <a:rPr lang="en-US" sz="2800" dirty="0" err="1">
                <a:latin typeface="Calibri" pitchFamily="34" charset="0"/>
                <a:cs typeface="Calibri" pitchFamily="34" charset="0"/>
              </a:rPr>
              <a:t>jadwal</a:t>
            </a:r>
            <a:r>
              <a:rPr lang="en-US" sz="2800" dirty="0">
                <a:latin typeface="Calibri" pitchFamily="34" charset="0"/>
                <a:cs typeface="Calibri" pitchFamily="34" charset="0"/>
              </a:rPr>
              <a:t> </a:t>
            </a:r>
            <a:r>
              <a:rPr lang="en-US" sz="2800" dirty="0" err="1">
                <a:latin typeface="Calibri" pitchFamily="34" charset="0"/>
                <a:cs typeface="Calibri" pitchFamily="34" charset="0"/>
              </a:rPr>
              <a:t>kedatangan</a:t>
            </a:r>
            <a:r>
              <a:rPr lang="en-US" sz="2800" dirty="0">
                <a:latin typeface="Calibri" pitchFamily="34" charset="0"/>
                <a:cs typeface="Calibri" pitchFamily="34" charset="0"/>
              </a:rPr>
              <a:t> di </a:t>
            </a:r>
            <a:r>
              <a:rPr lang="en-US" sz="2800" dirty="0" err="1">
                <a:latin typeface="Calibri" pitchFamily="34" charset="0"/>
                <a:cs typeface="Calibri" pitchFamily="34" charset="0"/>
              </a:rPr>
              <a:t>suatu</a:t>
            </a:r>
            <a:r>
              <a:rPr lang="en-US" sz="2800" dirty="0">
                <a:latin typeface="Calibri" pitchFamily="34" charset="0"/>
                <a:cs typeface="Calibri" pitchFamily="34" charset="0"/>
              </a:rPr>
              <a:t> </a:t>
            </a:r>
            <a:r>
              <a:rPr lang="en-US" sz="2800" dirty="0" err="1">
                <a:latin typeface="Calibri" pitchFamily="34" charset="0"/>
                <a:cs typeface="Calibri" pitchFamily="34" charset="0"/>
              </a:rPr>
              <a:t>tempat</a:t>
            </a:r>
            <a:r>
              <a:rPr lang="en-US" sz="2800" dirty="0">
                <a:latin typeface="Calibri" pitchFamily="34" charset="0"/>
                <a:cs typeface="Calibri" pitchFamily="34" charset="0"/>
              </a:rPr>
              <a:t>. </a:t>
            </a:r>
          </a:p>
          <a:p>
            <a:pPr marL="804863" indent="-358775" algn="just">
              <a:buFont typeface="+mj-lt"/>
              <a:buAutoNum type="arabicPeriod"/>
            </a:pPr>
            <a:r>
              <a:rPr lang="en-US" sz="2800" dirty="0">
                <a:latin typeface="Calibri" pitchFamily="34" charset="0"/>
                <a:cs typeface="Calibri" pitchFamily="34" charset="0"/>
              </a:rPr>
              <a:t>Angka </a:t>
            </a:r>
            <a:r>
              <a:rPr lang="en-US" sz="2800" dirty="0" err="1">
                <a:latin typeface="Calibri" pitchFamily="34" charset="0"/>
                <a:cs typeface="Calibri" pitchFamily="34" charset="0"/>
              </a:rPr>
              <a:t>keterlambatan</a:t>
            </a:r>
            <a:r>
              <a:rPr lang="en-US" sz="2800" dirty="0">
                <a:latin typeface="Calibri" pitchFamily="34" charset="0"/>
                <a:cs typeface="Calibri" pitchFamily="34" charset="0"/>
              </a:rPr>
              <a:t> </a:t>
            </a:r>
            <a:r>
              <a:rPr lang="en-US" sz="2800" dirty="0" err="1">
                <a:latin typeface="Calibri" pitchFamily="34" charset="0"/>
                <a:cs typeface="Calibri" pitchFamily="34" charset="0"/>
              </a:rPr>
              <a:t>dibulatkan</a:t>
            </a:r>
            <a:r>
              <a:rPr lang="en-US" sz="2800" dirty="0">
                <a:latin typeface="Calibri" pitchFamily="34" charset="0"/>
                <a:cs typeface="Calibri" pitchFamily="34" charset="0"/>
              </a:rPr>
              <a:t> </a:t>
            </a:r>
            <a:r>
              <a:rPr lang="en-US" sz="2800" dirty="0" err="1">
                <a:latin typeface="Calibri" pitchFamily="34" charset="0"/>
                <a:cs typeface="Calibri" pitchFamily="34" charset="0"/>
              </a:rPr>
              <a:t>ke</a:t>
            </a:r>
            <a:r>
              <a:rPr lang="en-US" sz="2800" dirty="0">
                <a:latin typeface="Calibri" pitchFamily="34" charset="0"/>
                <a:cs typeface="Calibri" pitchFamily="34" charset="0"/>
              </a:rPr>
              <a:t> </a:t>
            </a:r>
            <a:r>
              <a:rPr lang="en-US" sz="2800" dirty="0" err="1">
                <a:latin typeface="Calibri" pitchFamily="34" charset="0"/>
                <a:cs typeface="Calibri" pitchFamily="34" charset="0"/>
              </a:rPr>
              <a:t>dalam</a:t>
            </a:r>
            <a:r>
              <a:rPr lang="en-US" sz="2800" dirty="0">
                <a:latin typeface="Calibri" pitchFamily="34" charset="0"/>
                <a:cs typeface="Calibri" pitchFamily="34" charset="0"/>
              </a:rPr>
              <a:t> </a:t>
            </a:r>
            <a:r>
              <a:rPr lang="en-US" sz="2800" dirty="0" err="1">
                <a:latin typeface="Calibri" pitchFamily="34" charset="0"/>
                <a:cs typeface="Calibri" pitchFamily="34" charset="0"/>
              </a:rPr>
              <a:t>satuan</a:t>
            </a:r>
            <a:r>
              <a:rPr lang="en-US" sz="2800" dirty="0">
                <a:latin typeface="Calibri" pitchFamily="34" charset="0"/>
                <a:cs typeface="Calibri" pitchFamily="34" charset="0"/>
              </a:rPr>
              <a:t> </a:t>
            </a:r>
            <a:r>
              <a:rPr lang="en-US" sz="2800" dirty="0" err="1">
                <a:latin typeface="Calibri" pitchFamily="34" charset="0"/>
                <a:cs typeface="Calibri" pitchFamily="34" charset="0"/>
              </a:rPr>
              <a:t>menit</a:t>
            </a:r>
            <a:r>
              <a:rPr lang="en-US" sz="2800" dirty="0">
                <a:latin typeface="Calibri" pitchFamily="34" charset="0"/>
                <a:cs typeface="Calibri" pitchFamily="34" charset="0"/>
              </a:rPr>
              <a:t>. </a:t>
            </a:r>
          </a:p>
          <a:p>
            <a:pPr marL="804863" indent="-358775" algn="just">
              <a:buFont typeface="+mj-lt"/>
              <a:buAutoNum type="arabicPeriod"/>
            </a:pPr>
            <a:r>
              <a:rPr lang="en-US" sz="2800" dirty="0">
                <a:latin typeface="Calibri" pitchFamily="34" charset="0"/>
                <a:cs typeface="Calibri" pitchFamily="34" charset="0"/>
              </a:rPr>
              <a:t>Data </a:t>
            </a:r>
            <a:r>
              <a:rPr lang="en-US" sz="2800" dirty="0" err="1">
                <a:latin typeface="Calibri" pitchFamily="34" charset="0"/>
                <a:cs typeface="Calibri" pitchFamily="34" charset="0"/>
              </a:rPr>
              <a:t>keterlambatan</a:t>
            </a:r>
            <a:r>
              <a:rPr lang="en-US" sz="2800" dirty="0">
                <a:latin typeface="Calibri" pitchFamily="34" charset="0"/>
                <a:cs typeface="Calibri" pitchFamily="34" charset="0"/>
              </a:rPr>
              <a:t> </a:t>
            </a:r>
            <a:r>
              <a:rPr lang="en-US" sz="2800" dirty="0" err="1">
                <a:latin typeface="Calibri" pitchFamily="34" charset="0"/>
                <a:cs typeface="Calibri" pitchFamily="34" charset="0"/>
              </a:rPr>
              <a:t>selama</a:t>
            </a:r>
            <a:r>
              <a:rPr lang="en-US" sz="2800" dirty="0">
                <a:latin typeface="Calibri" pitchFamily="34" charset="0"/>
                <a:cs typeface="Calibri" pitchFamily="34" charset="0"/>
              </a:rPr>
              <a:t> 30 </a:t>
            </a:r>
            <a:r>
              <a:rPr lang="en-US" sz="2800" dirty="0" err="1">
                <a:latin typeface="Calibri" pitchFamily="34" charset="0"/>
                <a:cs typeface="Calibri" pitchFamily="34" charset="0"/>
              </a:rPr>
              <a:t>jadwal</a:t>
            </a:r>
            <a:r>
              <a:rPr lang="en-US" sz="2800" dirty="0">
                <a:latin typeface="Calibri" pitchFamily="34" charset="0"/>
                <a:cs typeface="Calibri" pitchFamily="34" charset="0"/>
              </a:rPr>
              <a:t> </a:t>
            </a:r>
            <a:r>
              <a:rPr lang="en-US" sz="2800" dirty="0" err="1">
                <a:latin typeface="Calibri" pitchFamily="34" charset="0"/>
                <a:cs typeface="Calibri" pitchFamily="34" charset="0"/>
              </a:rPr>
              <a:t>kedatangan</a:t>
            </a:r>
            <a:r>
              <a:rPr lang="en-US" sz="2800" dirty="0">
                <a:latin typeface="Calibri" pitchFamily="34" charset="0"/>
                <a:cs typeface="Calibri" pitchFamily="34" charset="0"/>
              </a:rPr>
              <a:t> </a:t>
            </a:r>
            <a:r>
              <a:rPr lang="en-US" sz="2800" dirty="0" err="1">
                <a:latin typeface="Calibri" pitchFamily="34" charset="0"/>
                <a:cs typeface="Calibri" pitchFamily="34" charset="0"/>
              </a:rPr>
              <a:t>terakhir</a:t>
            </a:r>
            <a:r>
              <a:rPr lang="en-US" sz="2800" dirty="0">
                <a:latin typeface="Calibri" pitchFamily="34" charset="0"/>
                <a:cs typeface="Calibri" pitchFamily="34" charset="0"/>
              </a:rPr>
              <a:t> </a:t>
            </a:r>
            <a:r>
              <a:rPr lang="en-US" sz="2800" dirty="0" err="1">
                <a:latin typeface="Calibri" pitchFamily="34" charset="0"/>
                <a:cs typeface="Calibri" pitchFamily="34" charset="0"/>
              </a:rPr>
              <a:t>dicatat</a:t>
            </a:r>
            <a:r>
              <a:rPr lang="en-US" sz="2800" dirty="0">
                <a:latin typeface="Calibri" pitchFamily="34" charset="0"/>
                <a:cs typeface="Calibri" pitchFamily="34" charset="0"/>
              </a:rPr>
              <a:t> </a:t>
            </a:r>
            <a:r>
              <a:rPr lang="en-US" sz="2800" dirty="0" err="1">
                <a:latin typeface="Calibri" pitchFamily="34" charset="0"/>
                <a:cs typeface="Calibri" pitchFamily="34" charset="0"/>
              </a:rPr>
              <a:t>dalam</a:t>
            </a:r>
            <a:r>
              <a:rPr lang="en-US" sz="2800" dirty="0">
                <a:latin typeface="Calibri" pitchFamily="34" charset="0"/>
                <a:cs typeface="Calibri" pitchFamily="34" charset="0"/>
              </a:rPr>
              <a:t> </a:t>
            </a:r>
            <a:r>
              <a:rPr lang="en-US" sz="2800" dirty="0" err="1">
                <a:latin typeface="Calibri" pitchFamily="34" charset="0"/>
                <a:cs typeface="Calibri" pitchFamily="34" charset="0"/>
              </a:rPr>
              <a:t>suatu</a:t>
            </a:r>
            <a:r>
              <a:rPr lang="en-US" sz="2800" dirty="0">
                <a:latin typeface="Calibri" pitchFamily="34" charset="0"/>
                <a:cs typeface="Calibri" pitchFamily="34" charset="0"/>
              </a:rPr>
              <a:t> </a:t>
            </a:r>
            <a:r>
              <a:rPr lang="en-US" sz="2800" dirty="0" err="1">
                <a:latin typeface="Calibri" pitchFamily="34" charset="0"/>
                <a:cs typeface="Calibri" pitchFamily="34" charset="0"/>
              </a:rPr>
              <a:t>tabel</a:t>
            </a:r>
            <a:r>
              <a:rPr lang="en-US" sz="2800" dirty="0">
                <a:latin typeface="Calibri" pitchFamily="34" charset="0"/>
                <a:cs typeface="Calibri" pitchFamily="34" charset="0"/>
              </a:rPr>
              <a:t>. </a:t>
            </a:r>
          </a:p>
          <a:p>
            <a:pPr marL="1252538" indent="-447675" algn="just">
              <a:buFont typeface="+mj-lt"/>
              <a:buAutoNum type="alphaLcPeriod"/>
            </a:pPr>
            <a:r>
              <a:rPr lang="en-US" sz="2800" dirty="0" err="1">
                <a:latin typeface="Calibri" pitchFamily="34" charset="0"/>
                <a:cs typeface="Calibri" pitchFamily="34" charset="0"/>
              </a:rPr>
              <a:t>Tabel</a:t>
            </a:r>
            <a:r>
              <a:rPr lang="en-US" sz="2800" dirty="0">
                <a:latin typeface="Calibri" pitchFamily="34" charset="0"/>
                <a:cs typeface="Calibri" pitchFamily="34" charset="0"/>
              </a:rPr>
              <a:t> raw scores </a:t>
            </a:r>
          </a:p>
          <a:p>
            <a:pPr marL="1252538" indent="-447675" algn="just">
              <a:buFont typeface="+mj-lt"/>
              <a:buAutoNum type="alphaLcPeriod"/>
            </a:pPr>
            <a:r>
              <a:rPr lang="en-US" sz="2800" dirty="0" err="1">
                <a:latin typeface="Calibri" pitchFamily="34" charset="0"/>
                <a:cs typeface="Calibri" pitchFamily="34" charset="0"/>
              </a:rPr>
              <a:t>Tabel</a:t>
            </a:r>
            <a:r>
              <a:rPr lang="en-US" sz="2800" dirty="0">
                <a:latin typeface="Calibri" pitchFamily="34" charset="0"/>
                <a:cs typeface="Calibri" pitchFamily="34" charset="0"/>
              </a:rPr>
              <a:t> </a:t>
            </a:r>
            <a:r>
              <a:rPr lang="en-US" sz="2800" dirty="0" err="1">
                <a:latin typeface="Calibri" pitchFamily="34" charset="0"/>
                <a:cs typeface="Calibri" pitchFamily="34" charset="0"/>
              </a:rPr>
              <a:t>frekuensi</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849966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fontScale="90000"/>
          </a:bodyPr>
          <a:lstStyle/>
          <a:p>
            <a:r>
              <a:rPr lang="en-US" sz="3600" b="1" dirty="0" err="1">
                <a:solidFill>
                  <a:srgbClr val="0070C0"/>
                </a:solidFill>
                <a:latin typeface="Calibri" pitchFamily="34" charset="0"/>
                <a:cs typeface="Calibri" pitchFamily="34" charset="0"/>
              </a:rPr>
              <a:t>Catatan</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Keterlambatan</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Kedatangan</a:t>
            </a:r>
            <a:r>
              <a:rPr lang="en-US" sz="3600" b="1" dirty="0">
                <a:solidFill>
                  <a:srgbClr val="0070C0"/>
                </a:solidFill>
                <a:latin typeface="Calibri" pitchFamily="34" charset="0"/>
                <a:cs typeface="Calibri" pitchFamily="34" charset="0"/>
              </a:rPr>
              <a:t> Bus di </a:t>
            </a:r>
            <a:r>
              <a:rPr lang="en-US" sz="3600" b="1" dirty="0" err="1">
                <a:solidFill>
                  <a:srgbClr val="0070C0"/>
                </a:solidFill>
                <a:latin typeface="Calibri" pitchFamily="34" charset="0"/>
                <a:cs typeface="Calibri" pitchFamily="34" charset="0"/>
              </a:rPr>
              <a:t>Suatu</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Perhentian</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Selama</a:t>
            </a:r>
            <a:r>
              <a:rPr lang="en-US" sz="3600" b="1" dirty="0">
                <a:solidFill>
                  <a:srgbClr val="0070C0"/>
                </a:solidFill>
                <a:latin typeface="Calibri" pitchFamily="34" charset="0"/>
                <a:cs typeface="Calibri" pitchFamily="34" charset="0"/>
              </a:rPr>
              <a:t> 30 </a:t>
            </a:r>
            <a:r>
              <a:rPr lang="en-US" sz="3600" b="1" dirty="0" err="1">
                <a:solidFill>
                  <a:srgbClr val="0070C0"/>
                </a:solidFill>
                <a:latin typeface="Calibri" pitchFamily="34" charset="0"/>
                <a:cs typeface="Calibri" pitchFamily="34" charset="0"/>
              </a:rPr>
              <a:t>Jadwal</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Kedatangan</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Terakhir</a:t>
            </a:r>
            <a:r>
              <a:rPr lang="en-US" sz="3600" b="1" dirty="0">
                <a:solidFill>
                  <a:srgbClr val="0070C0"/>
                </a:solidFill>
                <a:latin typeface="Calibri" pitchFamily="34" charset="0"/>
                <a:cs typeface="Calibri" pitchFamily="34" charset="0"/>
              </a:rPr>
              <a:t> </a:t>
            </a:r>
          </a:p>
        </p:txBody>
      </p:sp>
      <p:pic>
        <p:nvPicPr>
          <p:cNvPr id="3" name="Picture 2">
            <a:extLst>
              <a:ext uri="{FF2B5EF4-FFF2-40B4-BE49-F238E27FC236}">
                <a16:creationId xmlns:a16="http://schemas.microsoft.com/office/drawing/2014/main" id="{13CB318E-ACAA-2C12-5436-365A48FCFE9E}"/>
              </a:ext>
            </a:extLst>
          </p:cNvPr>
          <p:cNvPicPr>
            <a:picLocks noChangeAspect="1"/>
          </p:cNvPicPr>
          <p:nvPr/>
        </p:nvPicPr>
        <p:blipFill rotWithShape="1">
          <a:blip r:embed="rId2"/>
          <a:srcRect l="33118" t="48729" r="17488" b="17765"/>
          <a:stretch/>
        </p:blipFill>
        <p:spPr>
          <a:xfrm>
            <a:off x="1064419" y="1677195"/>
            <a:ext cx="10525106" cy="4016046"/>
          </a:xfrm>
          <a:prstGeom prst="rect">
            <a:avLst/>
          </a:prstGeom>
        </p:spPr>
      </p:pic>
    </p:spTree>
    <p:extLst>
      <p:ext uri="{BB962C8B-B14F-4D97-AF65-F5344CB8AC3E}">
        <p14:creationId xmlns:p14="http://schemas.microsoft.com/office/powerpoint/2010/main" val="2749111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i="1" dirty="0">
                <a:solidFill>
                  <a:srgbClr val="0070C0"/>
                </a:solidFill>
                <a:latin typeface="Calibri" pitchFamily="34" charset="0"/>
                <a:cs typeface="Calibri" pitchFamily="34" charset="0"/>
              </a:rPr>
              <a:t>Scatter Plot</a:t>
            </a:r>
          </a:p>
        </p:txBody>
      </p:sp>
      <p:pic>
        <p:nvPicPr>
          <p:cNvPr id="5" name="Picture 4">
            <a:extLst>
              <a:ext uri="{FF2B5EF4-FFF2-40B4-BE49-F238E27FC236}">
                <a16:creationId xmlns:a16="http://schemas.microsoft.com/office/drawing/2014/main" id="{8114C8C2-8C94-7262-4439-21C24DAA182F}"/>
              </a:ext>
            </a:extLst>
          </p:cNvPr>
          <p:cNvPicPr>
            <a:picLocks noChangeAspect="1"/>
          </p:cNvPicPr>
          <p:nvPr/>
        </p:nvPicPr>
        <p:blipFill rotWithShape="1">
          <a:blip r:embed="rId2"/>
          <a:srcRect l="32493" t="41108" r="15612" b="22211"/>
          <a:stretch/>
        </p:blipFill>
        <p:spPr>
          <a:xfrm>
            <a:off x="835819" y="1600993"/>
            <a:ext cx="10439400" cy="4150605"/>
          </a:xfrm>
          <a:prstGeom prst="rect">
            <a:avLst/>
          </a:prstGeom>
        </p:spPr>
      </p:pic>
    </p:spTree>
    <p:extLst>
      <p:ext uri="{BB962C8B-B14F-4D97-AF65-F5344CB8AC3E}">
        <p14:creationId xmlns:p14="http://schemas.microsoft.com/office/powerpoint/2010/main" val="1075919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err="1">
                <a:solidFill>
                  <a:srgbClr val="0070C0"/>
                </a:solidFill>
                <a:latin typeface="Calibri" pitchFamily="34" charset="0"/>
                <a:cs typeface="Calibri" pitchFamily="34" charset="0"/>
              </a:rPr>
              <a:t>Tabel</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Frekuensi</a:t>
            </a:r>
            <a:endParaRPr lang="en-US" sz="3600" b="1" dirty="0">
              <a:solidFill>
                <a:srgbClr val="0070C0"/>
              </a:solidFill>
              <a:latin typeface="Calibri" pitchFamily="34" charset="0"/>
              <a:cs typeface="Calibri" pitchFamily="34" charset="0"/>
            </a:endParaRPr>
          </a:p>
        </p:txBody>
      </p:sp>
      <p:pic>
        <p:nvPicPr>
          <p:cNvPr id="3" name="Picture 2">
            <a:extLst>
              <a:ext uri="{FF2B5EF4-FFF2-40B4-BE49-F238E27FC236}">
                <a16:creationId xmlns:a16="http://schemas.microsoft.com/office/drawing/2014/main" id="{FA39D904-C690-3EB2-E332-525935A8ADBE}"/>
              </a:ext>
            </a:extLst>
          </p:cNvPr>
          <p:cNvPicPr>
            <a:picLocks noChangeAspect="1"/>
          </p:cNvPicPr>
          <p:nvPr/>
        </p:nvPicPr>
        <p:blipFill rotWithShape="1">
          <a:blip r:embed="rId2"/>
          <a:srcRect l="33118" t="31104" r="16862" b="32215"/>
          <a:stretch/>
        </p:blipFill>
        <p:spPr>
          <a:xfrm>
            <a:off x="759619" y="1448594"/>
            <a:ext cx="10714182" cy="4419600"/>
          </a:xfrm>
          <a:prstGeom prst="rect">
            <a:avLst/>
          </a:prstGeom>
        </p:spPr>
      </p:pic>
    </p:spTree>
    <p:extLst>
      <p:ext uri="{BB962C8B-B14F-4D97-AF65-F5344CB8AC3E}">
        <p14:creationId xmlns:p14="http://schemas.microsoft.com/office/powerpoint/2010/main" val="1401011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i="1" dirty="0">
                <a:solidFill>
                  <a:srgbClr val="0070C0"/>
                </a:solidFill>
                <a:latin typeface="Calibri" pitchFamily="34" charset="0"/>
                <a:cs typeface="Calibri" pitchFamily="34" charset="0"/>
              </a:rPr>
              <a:t>Bar Chat</a:t>
            </a:r>
          </a:p>
        </p:txBody>
      </p:sp>
      <p:pic>
        <p:nvPicPr>
          <p:cNvPr id="5" name="Picture 4">
            <a:extLst>
              <a:ext uri="{FF2B5EF4-FFF2-40B4-BE49-F238E27FC236}">
                <a16:creationId xmlns:a16="http://schemas.microsoft.com/office/drawing/2014/main" id="{DA8B34F2-3D6C-A13E-F49E-641129480310}"/>
              </a:ext>
            </a:extLst>
          </p:cNvPr>
          <p:cNvPicPr>
            <a:picLocks noChangeAspect="1"/>
          </p:cNvPicPr>
          <p:nvPr/>
        </p:nvPicPr>
        <p:blipFill rotWithShape="1">
          <a:blip r:embed="rId2"/>
          <a:srcRect l="34369" t="25546" r="16236" b="37773"/>
          <a:stretch/>
        </p:blipFill>
        <p:spPr>
          <a:xfrm>
            <a:off x="919144" y="1524794"/>
            <a:ext cx="10668000" cy="4456253"/>
          </a:xfrm>
          <a:prstGeom prst="rect">
            <a:avLst/>
          </a:prstGeom>
        </p:spPr>
      </p:pic>
    </p:spTree>
    <p:extLst>
      <p:ext uri="{BB962C8B-B14F-4D97-AF65-F5344CB8AC3E}">
        <p14:creationId xmlns:p14="http://schemas.microsoft.com/office/powerpoint/2010/main" val="2306483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a:solidFill>
                  <a:srgbClr val="0070C0"/>
                </a:solidFill>
                <a:latin typeface="Calibri" pitchFamily="34" charset="0"/>
                <a:cs typeface="Calibri" pitchFamily="34" charset="0"/>
              </a:rPr>
              <a:t>Histogram</a:t>
            </a:r>
          </a:p>
        </p:txBody>
      </p:sp>
      <p:pic>
        <p:nvPicPr>
          <p:cNvPr id="3" name="Picture 2">
            <a:extLst>
              <a:ext uri="{FF2B5EF4-FFF2-40B4-BE49-F238E27FC236}">
                <a16:creationId xmlns:a16="http://schemas.microsoft.com/office/drawing/2014/main" id="{551939E1-E8A1-037A-42BA-4D1B80F2D2BF}"/>
              </a:ext>
            </a:extLst>
          </p:cNvPr>
          <p:cNvPicPr>
            <a:picLocks noChangeAspect="1"/>
          </p:cNvPicPr>
          <p:nvPr/>
        </p:nvPicPr>
        <p:blipFill rotWithShape="1">
          <a:blip r:embed="rId2"/>
          <a:srcRect l="34369" t="36662" r="16236" b="28880"/>
          <a:stretch/>
        </p:blipFill>
        <p:spPr>
          <a:xfrm>
            <a:off x="640401" y="1600994"/>
            <a:ext cx="10968514" cy="4304100"/>
          </a:xfrm>
          <a:prstGeom prst="rect">
            <a:avLst/>
          </a:prstGeom>
        </p:spPr>
      </p:pic>
    </p:spTree>
    <p:extLst>
      <p:ext uri="{BB962C8B-B14F-4D97-AF65-F5344CB8AC3E}">
        <p14:creationId xmlns:p14="http://schemas.microsoft.com/office/powerpoint/2010/main" val="2678928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a:solidFill>
                  <a:srgbClr val="0070C0"/>
                </a:solidFill>
                <a:latin typeface="Calibri" pitchFamily="34" charset="0"/>
                <a:cs typeface="Calibri" pitchFamily="34" charset="0"/>
              </a:rPr>
              <a:t>Histogram</a:t>
            </a:r>
          </a:p>
        </p:txBody>
      </p:sp>
      <p:pic>
        <p:nvPicPr>
          <p:cNvPr id="5" name="Picture 4">
            <a:extLst>
              <a:ext uri="{FF2B5EF4-FFF2-40B4-BE49-F238E27FC236}">
                <a16:creationId xmlns:a16="http://schemas.microsoft.com/office/drawing/2014/main" id="{13C42DD2-55E1-B241-70AB-2250644230DB}"/>
              </a:ext>
            </a:extLst>
          </p:cNvPr>
          <p:cNvPicPr>
            <a:picLocks noChangeAspect="1"/>
          </p:cNvPicPr>
          <p:nvPr/>
        </p:nvPicPr>
        <p:blipFill rotWithShape="1">
          <a:blip r:embed="rId2"/>
          <a:srcRect l="34369" t="29992" r="16236" b="34439"/>
          <a:stretch/>
        </p:blipFill>
        <p:spPr>
          <a:xfrm>
            <a:off x="835819" y="1677194"/>
            <a:ext cx="10439400" cy="4228618"/>
          </a:xfrm>
          <a:prstGeom prst="rect">
            <a:avLst/>
          </a:prstGeom>
        </p:spPr>
      </p:pic>
    </p:spTree>
    <p:extLst>
      <p:ext uri="{BB962C8B-B14F-4D97-AF65-F5344CB8AC3E}">
        <p14:creationId xmlns:p14="http://schemas.microsoft.com/office/powerpoint/2010/main" val="538773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err="1">
                <a:solidFill>
                  <a:srgbClr val="0070C0"/>
                </a:solidFill>
                <a:latin typeface="Calibri" pitchFamily="34" charset="0"/>
                <a:cs typeface="Calibri" pitchFamily="34" charset="0"/>
              </a:rPr>
              <a:t>Tabel</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Frekuensi</a:t>
            </a:r>
            <a:endParaRPr lang="en-US" sz="3600" b="1" dirty="0">
              <a:solidFill>
                <a:srgbClr val="0070C0"/>
              </a:solidFill>
              <a:latin typeface="Calibri" pitchFamily="34" charset="0"/>
              <a:cs typeface="Calibri" pitchFamily="34" charset="0"/>
            </a:endParaRPr>
          </a:p>
        </p:txBody>
      </p:sp>
      <p:pic>
        <p:nvPicPr>
          <p:cNvPr id="3" name="Picture 2">
            <a:extLst>
              <a:ext uri="{FF2B5EF4-FFF2-40B4-BE49-F238E27FC236}">
                <a16:creationId xmlns:a16="http://schemas.microsoft.com/office/drawing/2014/main" id="{43655792-7CCE-5549-9FB8-B9FCF70C7530}"/>
              </a:ext>
            </a:extLst>
          </p:cNvPr>
          <p:cNvPicPr>
            <a:picLocks noChangeAspect="1"/>
          </p:cNvPicPr>
          <p:nvPr/>
        </p:nvPicPr>
        <p:blipFill rotWithShape="1">
          <a:blip r:embed="rId2"/>
          <a:srcRect l="33118" t="23322" r="27491" b="39997"/>
          <a:stretch/>
        </p:blipFill>
        <p:spPr>
          <a:xfrm>
            <a:off x="1331119" y="1296194"/>
            <a:ext cx="9525000" cy="4989286"/>
          </a:xfrm>
          <a:prstGeom prst="rect">
            <a:avLst/>
          </a:prstGeom>
        </p:spPr>
      </p:pic>
    </p:spTree>
    <p:extLst>
      <p:ext uri="{BB962C8B-B14F-4D97-AF65-F5344CB8AC3E}">
        <p14:creationId xmlns:p14="http://schemas.microsoft.com/office/powerpoint/2010/main" val="3308234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a:solidFill>
                  <a:srgbClr val="0070C0"/>
                </a:solidFill>
                <a:latin typeface="Calibri" pitchFamily="34" charset="0"/>
                <a:cs typeface="Calibri" pitchFamily="34" charset="0"/>
              </a:rPr>
              <a:t>Histogram</a:t>
            </a:r>
          </a:p>
        </p:txBody>
      </p:sp>
      <p:pic>
        <p:nvPicPr>
          <p:cNvPr id="5" name="Picture 4">
            <a:extLst>
              <a:ext uri="{FF2B5EF4-FFF2-40B4-BE49-F238E27FC236}">
                <a16:creationId xmlns:a16="http://schemas.microsoft.com/office/drawing/2014/main" id="{453FBD22-5169-D666-2807-8D2A4E4F6A7C}"/>
              </a:ext>
            </a:extLst>
          </p:cNvPr>
          <p:cNvPicPr>
            <a:picLocks noChangeAspect="1"/>
          </p:cNvPicPr>
          <p:nvPr/>
        </p:nvPicPr>
        <p:blipFill rotWithShape="1">
          <a:blip r:embed="rId2"/>
          <a:srcRect l="34369" t="36663" r="15612" b="27768"/>
          <a:stretch/>
        </p:blipFill>
        <p:spPr>
          <a:xfrm>
            <a:off x="794181" y="1524794"/>
            <a:ext cx="10668000" cy="4267200"/>
          </a:xfrm>
          <a:prstGeom prst="rect">
            <a:avLst/>
          </a:prstGeom>
        </p:spPr>
      </p:pic>
    </p:spTree>
    <p:extLst>
      <p:ext uri="{BB962C8B-B14F-4D97-AF65-F5344CB8AC3E}">
        <p14:creationId xmlns:p14="http://schemas.microsoft.com/office/powerpoint/2010/main" val="2579078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err="1">
                <a:solidFill>
                  <a:srgbClr val="0070C0"/>
                </a:solidFill>
                <a:latin typeface="Calibri" pitchFamily="34" charset="0"/>
                <a:cs typeface="Calibri" pitchFamily="34" charset="0"/>
              </a:rPr>
              <a:t>Ukuran</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Pemusatan</a:t>
            </a:r>
            <a:r>
              <a:rPr lang="en-US" sz="3600" b="1" dirty="0">
                <a:solidFill>
                  <a:srgbClr val="0070C0"/>
                </a:solidFill>
                <a:latin typeface="Calibri" pitchFamily="34" charset="0"/>
                <a:cs typeface="Calibri" pitchFamily="34" charset="0"/>
              </a:rPr>
              <a:t> Data</a:t>
            </a:r>
          </a:p>
        </p:txBody>
      </p:sp>
      <p:sp>
        <p:nvSpPr>
          <p:cNvPr id="7" name="Pentagon 6"/>
          <p:cNvSpPr/>
          <p:nvPr/>
        </p:nvSpPr>
        <p:spPr>
          <a:xfrm>
            <a:off x="759619" y="1143794"/>
            <a:ext cx="10820400" cy="914400"/>
          </a:xfrm>
          <a:prstGeom prst="homePlat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latin typeface="Calibri" pitchFamily="34" charset="0"/>
                <a:ea typeface="Verdana" pitchFamily="34" charset="0"/>
                <a:cs typeface="Calibri" pitchFamily="34" charset="0"/>
              </a:rPr>
              <a:t>Mean</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jumlah</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semua</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nilai</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pengamatan</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dibandingkan</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dengan</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banyaknya</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pengamatan</a:t>
            </a:r>
            <a:endParaRPr lang="id-ID" sz="2800" dirty="0">
              <a:solidFill>
                <a:schemeClr val="tx1"/>
              </a:solidFill>
              <a:latin typeface="Calibri" pitchFamily="34" charset="0"/>
              <a:ea typeface="Verdana" pitchFamily="34" charset="0"/>
              <a:cs typeface="Calibri" pitchFamily="34" charset="0"/>
            </a:endParaRPr>
          </a:p>
        </p:txBody>
      </p:sp>
      <p:sp>
        <p:nvSpPr>
          <p:cNvPr id="8" name="Pentagon 7"/>
          <p:cNvSpPr/>
          <p:nvPr/>
        </p:nvSpPr>
        <p:spPr>
          <a:xfrm>
            <a:off x="759619" y="2210594"/>
            <a:ext cx="10820400" cy="914400"/>
          </a:xfrm>
          <a:prstGeom prst="homePlat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latin typeface="Calibri" pitchFamily="34" charset="0"/>
                <a:ea typeface="Verdana" pitchFamily="34" charset="0"/>
                <a:cs typeface="Calibri" pitchFamily="34" charset="0"/>
              </a:rPr>
              <a:t>Median</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sebuah</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nilai</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pengamatan</a:t>
            </a:r>
            <a:r>
              <a:rPr lang="en-US" sz="2800" dirty="0">
                <a:solidFill>
                  <a:schemeClr val="tx1"/>
                </a:solidFill>
                <a:latin typeface="Calibri" pitchFamily="34" charset="0"/>
                <a:ea typeface="Verdana" pitchFamily="34" charset="0"/>
                <a:cs typeface="Calibri" pitchFamily="34" charset="0"/>
              </a:rPr>
              <a:t> yang </a:t>
            </a:r>
            <a:r>
              <a:rPr lang="en-US" sz="2800" dirty="0" err="1">
                <a:solidFill>
                  <a:schemeClr val="tx1"/>
                </a:solidFill>
                <a:latin typeface="Calibri" pitchFamily="34" charset="0"/>
                <a:ea typeface="Verdana" pitchFamily="34" charset="0"/>
                <a:cs typeface="Calibri" pitchFamily="34" charset="0"/>
              </a:rPr>
              <a:t>berada</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di</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tengah-tengah</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nilai</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pengamatan</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keseluruhan</a:t>
            </a:r>
            <a:r>
              <a:rPr lang="en-US" sz="2800" dirty="0">
                <a:solidFill>
                  <a:schemeClr val="tx1"/>
                </a:solidFill>
                <a:latin typeface="Calibri" pitchFamily="34" charset="0"/>
                <a:ea typeface="Verdana" pitchFamily="34" charset="0"/>
                <a:cs typeface="Calibri" pitchFamily="34" charset="0"/>
              </a:rPr>
              <a:t> yang </a:t>
            </a:r>
            <a:r>
              <a:rPr lang="en-US" sz="2800" dirty="0" err="1">
                <a:solidFill>
                  <a:schemeClr val="tx1"/>
                </a:solidFill>
                <a:latin typeface="Calibri" pitchFamily="34" charset="0"/>
                <a:ea typeface="Verdana" pitchFamily="34" charset="0"/>
                <a:cs typeface="Calibri" pitchFamily="34" charset="0"/>
              </a:rPr>
              <a:t>telah</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diurutkan</a:t>
            </a:r>
            <a:endParaRPr lang="id-ID" sz="2800" dirty="0">
              <a:solidFill>
                <a:schemeClr val="tx1"/>
              </a:solidFill>
              <a:latin typeface="Calibri" pitchFamily="34" charset="0"/>
              <a:ea typeface="Verdana" pitchFamily="34" charset="0"/>
              <a:cs typeface="Calibri" pitchFamily="34" charset="0"/>
            </a:endParaRPr>
          </a:p>
        </p:txBody>
      </p:sp>
      <p:sp>
        <p:nvSpPr>
          <p:cNvPr id="9" name="Pentagon 8"/>
          <p:cNvSpPr/>
          <p:nvPr/>
        </p:nvSpPr>
        <p:spPr>
          <a:xfrm>
            <a:off x="759619" y="3277394"/>
            <a:ext cx="10820400" cy="914400"/>
          </a:xfrm>
          <a:prstGeom prst="homePlat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latin typeface="Calibri" pitchFamily="34" charset="0"/>
                <a:ea typeface="Verdana" pitchFamily="34" charset="0"/>
                <a:cs typeface="Calibri" pitchFamily="34" charset="0"/>
              </a:rPr>
              <a:t>Modus</a:t>
            </a:r>
            <a:r>
              <a:rPr lang="en-US" sz="2800" dirty="0">
                <a:solidFill>
                  <a:schemeClr val="tx1"/>
                </a:solidFill>
                <a:latin typeface="Calibri" pitchFamily="34" charset="0"/>
                <a:ea typeface="Verdana" pitchFamily="34" charset="0"/>
                <a:cs typeface="Calibri" pitchFamily="34" charset="0"/>
              </a:rPr>
              <a:t>: data </a:t>
            </a:r>
            <a:r>
              <a:rPr lang="en-US" sz="2800" dirty="0" err="1">
                <a:solidFill>
                  <a:schemeClr val="tx1"/>
                </a:solidFill>
                <a:latin typeface="Calibri" pitchFamily="34" charset="0"/>
                <a:ea typeface="Verdana" pitchFamily="34" charset="0"/>
                <a:cs typeface="Calibri" pitchFamily="34" charset="0"/>
              </a:rPr>
              <a:t>pengamatan</a:t>
            </a:r>
            <a:r>
              <a:rPr lang="en-US" sz="2800" dirty="0">
                <a:solidFill>
                  <a:schemeClr val="tx1"/>
                </a:solidFill>
                <a:latin typeface="Calibri" pitchFamily="34" charset="0"/>
                <a:ea typeface="Verdana" pitchFamily="34" charset="0"/>
                <a:cs typeface="Calibri" pitchFamily="34" charset="0"/>
              </a:rPr>
              <a:t> yang paling </a:t>
            </a:r>
            <a:r>
              <a:rPr lang="en-US" sz="2800" dirty="0" err="1">
                <a:solidFill>
                  <a:schemeClr val="tx1"/>
                </a:solidFill>
                <a:latin typeface="Calibri" pitchFamily="34" charset="0"/>
                <a:ea typeface="Verdana" pitchFamily="34" charset="0"/>
                <a:cs typeface="Calibri" pitchFamily="34" charset="0"/>
              </a:rPr>
              <a:t>sering</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muncul</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di</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keseluruhan</a:t>
            </a:r>
            <a:r>
              <a:rPr lang="en-US" sz="2800" dirty="0">
                <a:solidFill>
                  <a:schemeClr val="tx1"/>
                </a:solidFill>
                <a:latin typeface="Calibri" pitchFamily="34" charset="0"/>
                <a:ea typeface="Verdana" pitchFamily="34" charset="0"/>
                <a:cs typeface="Calibri" pitchFamily="34" charset="0"/>
              </a:rPr>
              <a:t> data </a:t>
            </a:r>
            <a:r>
              <a:rPr lang="en-US" sz="2800" dirty="0" err="1">
                <a:solidFill>
                  <a:schemeClr val="tx1"/>
                </a:solidFill>
                <a:latin typeface="Calibri" pitchFamily="34" charset="0"/>
                <a:ea typeface="Verdana" pitchFamily="34" charset="0"/>
                <a:cs typeface="Calibri" pitchFamily="34" charset="0"/>
              </a:rPr>
              <a:t>pengamatan</a:t>
            </a:r>
            <a:endParaRPr lang="id-ID" sz="2800" dirty="0">
              <a:solidFill>
                <a:schemeClr val="tx1"/>
              </a:solidFill>
              <a:latin typeface="Calibri" pitchFamily="34" charset="0"/>
              <a:ea typeface="Verdana" pitchFamily="34" charset="0"/>
              <a:cs typeface="Calibri" pitchFamily="34" charset="0"/>
            </a:endParaRPr>
          </a:p>
        </p:txBody>
      </p:sp>
      <p:sp>
        <p:nvSpPr>
          <p:cNvPr id="10" name="Pentagon 9"/>
          <p:cNvSpPr/>
          <p:nvPr/>
        </p:nvSpPr>
        <p:spPr>
          <a:xfrm>
            <a:off x="759619" y="4344194"/>
            <a:ext cx="10820400" cy="914400"/>
          </a:xfrm>
          <a:prstGeom prst="homePlat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chemeClr val="tx1"/>
                </a:solidFill>
                <a:latin typeface="Calibri" pitchFamily="34" charset="0"/>
                <a:ea typeface="Verdana" pitchFamily="34" charset="0"/>
                <a:cs typeface="Calibri" pitchFamily="34" charset="0"/>
              </a:rPr>
              <a:t>Quartil</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pembagian</a:t>
            </a:r>
            <a:r>
              <a:rPr lang="en-US" sz="2800" dirty="0">
                <a:solidFill>
                  <a:schemeClr val="tx1"/>
                </a:solidFill>
                <a:latin typeface="Calibri" pitchFamily="34" charset="0"/>
                <a:ea typeface="Verdana" pitchFamily="34" charset="0"/>
                <a:cs typeface="Calibri" pitchFamily="34" charset="0"/>
              </a:rPr>
              <a:t> data </a:t>
            </a:r>
            <a:r>
              <a:rPr lang="en-US" sz="2800" dirty="0" err="1">
                <a:solidFill>
                  <a:schemeClr val="tx1"/>
                </a:solidFill>
                <a:latin typeface="Calibri" pitchFamily="34" charset="0"/>
                <a:ea typeface="Verdana" pitchFamily="34" charset="0"/>
                <a:cs typeface="Calibri" pitchFamily="34" charset="0"/>
              </a:rPr>
              <a:t>menjadi</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empat</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bagian</a:t>
            </a:r>
            <a:r>
              <a:rPr lang="en-US" sz="2800" dirty="0">
                <a:solidFill>
                  <a:schemeClr val="tx1"/>
                </a:solidFill>
                <a:latin typeface="Calibri" pitchFamily="34" charset="0"/>
                <a:ea typeface="Verdana" pitchFamily="34" charset="0"/>
                <a:cs typeface="Calibri" pitchFamily="34" charset="0"/>
              </a:rPr>
              <a:t> yang </a:t>
            </a:r>
            <a:r>
              <a:rPr lang="en-US" sz="2800" dirty="0" err="1">
                <a:solidFill>
                  <a:schemeClr val="tx1"/>
                </a:solidFill>
                <a:latin typeface="Calibri" pitchFamily="34" charset="0"/>
                <a:ea typeface="Verdana" pitchFamily="34" charset="0"/>
                <a:cs typeface="Calibri" pitchFamily="34" charset="0"/>
              </a:rPr>
              <a:t>sama</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besar</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banyak</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datanya</a:t>
            </a:r>
            <a:endParaRPr lang="id-ID" sz="2800" dirty="0">
              <a:solidFill>
                <a:schemeClr val="tx1"/>
              </a:solidFill>
              <a:latin typeface="Calibri" pitchFamily="34" charset="0"/>
              <a:ea typeface="Verdana" pitchFamily="34" charset="0"/>
              <a:cs typeface="Calibri" pitchFamily="34" charset="0"/>
            </a:endParaRPr>
          </a:p>
        </p:txBody>
      </p:sp>
      <p:sp>
        <p:nvSpPr>
          <p:cNvPr id="11" name="Pentagon 10"/>
          <p:cNvSpPr/>
          <p:nvPr/>
        </p:nvSpPr>
        <p:spPr>
          <a:xfrm>
            <a:off x="759619" y="5410994"/>
            <a:ext cx="10820400" cy="914400"/>
          </a:xfrm>
          <a:prstGeom prst="homePlat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chemeClr val="tx1"/>
                </a:solidFill>
                <a:latin typeface="Calibri" pitchFamily="34" charset="0"/>
                <a:ea typeface="Verdana" pitchFamily="34" charset="0"/>
                <a:cs typeface="Calibri" pitchFamily="34" charset="0"/>
              </a:rPr>
              <a:t>Desil</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pembagian</a:t>
            </a:r>
            <a:r>
              <a:rPr lang="en-US" sz="2800" dirty="0">
                <a:solidFill>
                  <a:schemeClr val="tx1"/>
                </a:solidFill>
                <a:latin typeface="Calibri" pitchFamily="34" charset="0"/>
                <a:ea typeface="Verdana" pitchFamily="34" charset="0"/>
                <a:cs typeface="Calibri" pitchFamily="34" charset="0"/>
              </a:rPr>
              <a:t> data </a:t>
            </a:r>
            <a:r>
              <a:rPr lang="en-US" sz="2800" dirty="0" err="1">
                <a:solidFill>
                  <a:schemeClr val="tx1"/>
                </a:solidFill>
                <a:latin typeface="Calibri" pitchFamily="34" charset="0"/>
                <a:ea typeface="Verdana" pitchFamily="34" charset="0"/>
                <a:cs typeface="Calibri" pitchFamily="34" charset="0"/>
              </a:rPr>
              <a:t>menjadi</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sepuluh</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bagian</a:t>
            </a:r>
            <a:r>
              <a:rPr lang="en-US" sz="2800" dirty="0">
                <a:solidFill>
                  <a:schemeClr val="tx1"/>
                </a:solidFill>
                <a:latin typeface="Calibri" pitchFamily="34" charset="0"/>
                <a:ea typeface="Verdana" pitchFamily="34" charset="0"/>
                <a:cs typeface="Calibri" pitchFamily="34" charset="0"/>
              </a:rPr>
              <a:t> yang </a:t>
            </a:r>
            <a:r>
              <a:rPr lang="en-US" sz="2800" dirty="0" err="1">
                <a:solidFill>
                  <a:schemeClr val="tx1"/>
                </a:solidFill>
                <a:latin typeface="Calibri" pitchFamily="34" charset="0"/>
                <a:ea typeface="Verdana" pitchFamily="34" charset="0"/>
                <a:cs typeface="Calibri" pitchFamily="34" charset="0"/>
              </a:rPr>
              <a:t>sama</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besar</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banyak</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datanya</a:t>
            </a:r>
            <a:endParaRPr lang="id-ID" sz="2800" dirty="0">
              <a:solidFill>
                <a:schemeClr val="tx1"/>
              </a:solidFill>
              <a:latin typeface="Calibri" pitchFamily="34" charset="0"/>
              <a:ea typeface="Verdana" pitchFamily="34" charset="0"/>
              <a:cs typeface="Calibri" pitchFamily="34" charset="0"/>
            </a:endParaRPr>
          </a:p>
        </p:txBody>
      </p:sp>
    </p:spTree>
    <p:extLst>
      <p:ext uri="{BB962C8B-B14F-4D97-AF65-F5344CB8AC3E}">
        <p14:creationId xmlns:p14="http://schemas.microsoft.com/office/powerpoint/2010/main" val="1159049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err="1">
                <a:solidFill>
                  <a:srgbClr val="0070C0"/>
                </a:solidFill>
                <a:latin typeface="Calibri" pitchFamily="34" charset="0"/>
                <a:cs typeface="Calibri" pitchFamily="34" charset="0"/>
              </a:rPr>
              <a:t>Tahapan</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Pengumpulan</a:t>
            </a:r>
            <a:r>
              <a:rPr lang="en-US" sz="3600" b="1" dirty="0">
                <a:solidFill>
                  <a:srgbClr val="0070C0"/>
                </a:solidFill>
                <a:latin typeface="Calibri" pitchFamily="34" charset="0"/>
                <a:cs typeface="Calibri" pitchFamily="34" charset="0"/>
              </a:rPr>
              <a:t> Data</a:t>
            </a:r>
          </a:p>
        </p:txBody>
      </p:sp>
      <p:graphicFrame>
        <p:nvGraphicFramePr>
          <p:cNvPr id="3" name="Diagram 2">
            <a:extLst>
              <a:ext uri="{FF2B5EF4-FFF2-40B4-BE49-F238E27FC236}">
                <a16:creationId xmlns:a16="http://schemas.microsoft.com/office/drawing/2014/main" id="{2535AFF9-FC1A-4F5D-55D0-ED3B634D9923}"/>
              </a:ext>
            </a:extLst>
          </p:cNvPr>
          <p:cNvGraphicFramePr/>
          <p:nvPr>
            <p:extLst>
              <p:ext uri="{D42A27DB-BD31-4B8C-83A1-F6EECF244321}">
                <p14:modId xmlns:p14="http://schemas.microsoft.com/office/powerpoint/2010/main" val="829427997"/>
              </p:ext>
            </p:extLst>
          </p:nvPr>
        </p:nvGraphicFramePr>
        <p:xfrm>
          <a:off x="835819" y="991394"/>
          <a:ext cx="10730408" cy="5416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8545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err="1">
                <a:solidFill>
                  <a:srgbClr val="0070C0"/>
                </a:solidFill>
                <a:latin typeface="Calibri" pitchFamily="34" charset="0"/>
                <a:cs typeface="Calibri" pitchFamily="34" charset="0"/>
              </a:rPr>
              <a:t>Ukuran</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Pemusatan</a:t>
            </a:r>
            <a:r>
              <a:rPr lang="en-US" sz="3600" b="1" dirty="0">
                <a:solidFill>
                  <a:srgbClr val="0070C0"/>
                </a:solidFill>
                <a:latin typeface="Calibri" pitchFamily="34" charset="0"/>
                <a:cs typeface="Calibri" pitchFamily="34" charset="0"/>
              </a:rPr>
              <a:t> Data</a:t>
            </a:r>
          </a:p>
        </p:txBody>
      </p:sp>
      <p:pic>
        <p:nvPicPr>
          <p:cNvPr id="3" name="Picture 2">
            <a:extLst>
              <a:ext uri="{FF2B5EF4-FFF2-40B4-BE49-F238E27FC236}">
                <a16:creationId xmlns:a16="http://schemas.microsoft.com/office/drawing/2014/main" id="{2FEE8FAD-8092-B454-E0D9-E0D8D75C2035}"/>
              </a:ext>
            </a:extLst>
          </p:cNvPr>
          <p:cNvPicPr>
            <a:picLocks noChangeAspect="1"/>
          </p:cNvPicPr>
          <p:nvPr/>
        </p:nvPicPr>
        <p:blipFill>
          <a:blip r:embed="rId2"/>
          <a:stretch>
            <a:fillRect/>
          </a:stretch>
        </p:blipFill>
        <p:spPr>
          <a:xfrm>
            <a:off x="3502819" y="1219994"/>
            <a:ext cx="5624105" cy="5026855"/>
          </a:xfrm>
          <a:prstGeom prst="rect">
            <a:avLst/>
          </a:prstGeom>
        </p:spPr>
      </p:pic>
    </p:spTree>
    <p:extLst>
      <p:ext uri="{BB962C8B-B14F-4D97-AF65-F5344CB8AC3E}">
        <p14:creationId xmlns:p14="http://schemas.microsoft.com/office/powerpoint/2010/main" val="1159049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err="1">
                <a:solidFill>
                  <a:srgbClr val="0070C0"/>
                </a:solidFill>
                <a:latin typeface="Calibri" pitchFamily="34" charset="0"/>
                <a:cs typeface="Calibri" pitchFamily="34" charset="0"/>
              </a:rPr>
              <a:t>Ukuran</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Penyebaran</a:t>
            </a:r>
            <a:r>
              <a:rPr lang="en-US" sz="3600" b="1" dirty="0">
                <a:solidFill>
                  <a:srgbClr val="0070C0"/>
                </a:solidFill>
                <a:latin typeface="Calibri" pitchFamily="34" charset="0"/>
                <a:cs typeface="Calibri" pitchFamily="34" charset="0"/>
              </a:rPr>
              <a:t> Data</a:t>
            </a:r>
          </a:p>
        </p:txBody>
      </p:sp>
      <p:sp>
        <p:nvSpPr>
          <p:cNvPr id="12" name="AutoShape 10"/>
          <p:cNvSpPr>
            <a:spLocks noChangeArrowheads="1"/>
          </p:cNvSpPr>
          <p:nvPr/>
        </p:nvSpPr>
        <p:spPr bwMode="gray">
          <a:xfrm>
            <a:off x="683419" y="1372394"/>
            <a:ext cx="10896600" cy="685800"/>
          </a:xfrm>
          <a:prstGeom prst="roundRect">
            <a:avLst>
              <a:gd name="adj" fmla="val 50000"/>
            </a:avLst>
          </a:prstGeom>
          <a:solidFill>
            <a:srgbClr val="FFC000"/>
          </a:solidFill>
          <a:ln>
            <a:noFill/>
            <a:headEnd/>
            <a:tailEnd/>
          </a:ln>
          <a:effectLst/>
          <a:scene3d>
            <a:camera prst="orthographicFront">
              <a:rot lat="0" lon="0" rev="0"/>
            </a:camera>
            <a:lightRig rig="glow" dir="t">
              <a:rot lat="0" lon="0" rev="14100000"/>
            </a:lightRig>
          </a:scene3d>
          <a:sp3d prstMaterial="softEdge">
            <a:bevelT w="127000" prst="artDeco"/>
          </a:sp3d>
        </p:spPr>
        <p:style>
          <a:lnRef idx="1">
            <a:schemeClr val="accent5"/>
          </a:lnRef>
          <a:fillRef idx="3">
            <a:schemeClr val="accent5"/>
          </a:fillRef>
          <a:effectRef idx="2">
            <a:schemeClr val="accent5"/>
          </a:effectRef>
          <a:fontRef idx="minor">
            <a:schemeClr val="lt1"/>
          </a:fontRef>
        </p:style>
        <p:txBody>
          <a:bodyPr wrap="none" anchor="ctr"/>
          <a:lstStyle/>
          <a:p>
            <a:pPr lvl="0"/>
            <a:r>
              <a:rPr lang="en-US" sz="2400" b="1" dirty="0">
                <a:ln w="1905"/>
                <a:solidFill>
                  <a:schemeClr val="tx1"/>
                </a:solidFill>
                <a:latin typeface="Calibri" pitchFamily="34" charset="0"/>
                <a:ea typeface="Verdana" pitchFamily="34" charset="0"/>
                <a:cs typeface="Calibri" pitchFamily="34" charset="0"/>
              </a:rPr>
              <a:t>Range</a:t>
            </a:r>
            <a:r>
              <a:rPr lang="en-US" sz="2400" dirty="0">
                <a:ln w="1905"/>
                <a:solidFill>
                  <a:schemeClr val="tx1"/>
                </a:solidFill>
                <a:latin typeface="Calibri" pitchFamily="34" charset="0"/>
                <a:ea typeface="Verdana" pitchFamily="34" charset="0"/>
                <a:cs typeface="Calibri" pitchFamily="34" charset="0"/>
              </a:rPr>
              <a:t>:</a:t>
            </a:r>
            <a:r>
              <a:rPr lang="en-US" sz="2400" b="1"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perbedaan</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antara</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nilai</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terbesar</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dengan</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nilai</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terkecil</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pada</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sekelompok</a:t>
            </a:r>
            <a:r>
              <a:rPr lang="en-US" sz="2400" dirty="0">
                <a:ln w="1905"/>
                <a:solidFill>
                  <a:schemeClr val="tx1"/>
                </a:solidFill>
                <a:latin typeface="Calibri" pitchFamily="34" charset="0"/>
                <a:ea typeface="Verdana" pitchFamily="34" charset="0"/>
                <a:cs typeface="Calibri" pitchFamily="34" charset="0"/>
              </a:rPr>
              <a:t> data</a:t>
            </a:r>
            <a:endParaRPr lang="id-ID" sz="2400" dirty="0">
              <a:ln w="1905"/>
              <a:solidFill>
                <a:schemeClr val="tx1"/>
              </a:solidFill>
              <a:latin typeface="Calibri" pitchFamily="34" charset="0"/>
              <a:ea typeface="Verdana" pitchFamily="34" charset="0"/>
              <a:cs typeface="Calibri" pitchFamily="34" charset="0"/>
            </a:endParaRPr>
          </a:p>
        </p:txBody>
      </p:sp>
      <p:sp>
        <p:nvSpPr>
          <p:cNvPr id="13" name="AutoShape 10"/>
          <p:cNvSpPr>
            <a:spLocks noChangeArrowheads="1"/>
          </p:cNvSpPr>
          <p:nvPr/>
        </p:nvSpPr>
        <p:spPr bwMode="gray">
          <a:xfrm>
            <a:off x="683419" y="2210594"/>
            <a:ext cx="10896600" cy="685800"/>
          </a:xfrm>
          <a:prstGeom prst="roundRect">
            <a:avLst>
              <a:gd name="adj" fmla="val 50000"/>
            </a:avLst>
          </a:prstGeom>
          <a:solidFill>
            <a:srgbClr val="FFC000"/>
          </a:solidFill>
          <a:ln>
            <a:noFill/>
            <a:headEnd/>
            <a:tailEnd/>
          </a:ln>
          <a:effectLst/>
          <a:scene3d>
            <a:camera prst="orthographicFront">
              <a:rot lat="0" lon="0" rev="0"/>
            </a:camera>
            <a:lightRig rig="glow" dir="t">
              <a:rot lat="0" lon="0" rev="14100000"/>
            </a:lightRig>
          </a:scene3d>
          <a:sp3d prstMaterial="softEdge">
            <a:bevelT w="127000" prst="artDeco"/>
          </a:sp3d>
        </p:spPr>
        <p:style>
          <a:lnRef idx="1">
            <a:schemeClr val="accent5"/>
          </a:lnRef>
          <a:fillRef idx="3">
            <a:schemeClr val="accent5"/>
          </a:fillRef>
          <a:effectRef idx="2">
            <a:schemeClr val="accent5"/>
          </a:effectRef>
          <a:fontRef idx="minor">
            <a:schemeClr val="lt1"/>
          </a:fontRef>
        </p:style>
        <p:txBody>
          <a:bodyPr wrap="none" anchor="ctr"/>
          <a:lstStyle/>
          <a:p>
            <a:pPr lvl="0"/>
            <a:r>
              <a:rPr lang="en-US" sz="2400" b="1" dirty="0" err="1">
                <a:ln w="1905"/>
                <a:solidFill>
                  <a:schemeClr val="tx1"/>
                </a:solidFill>
                <a:latin typeface="Calibri" pitchFamily="34" charset="0"/>
                <a:ea typeface="Verdana" pitchFamily="34" charset="0"/>
                <a:cs typeface="Calibri" pitchFamily="34" charset="0"/>
              </a:rPr>
              <a:t>Jangkauan</a:t>
            </a:r>
            <a:r>
              <a:rPr lang="en-US" sz="2400" b="1" dirty="0">
                <a:ln w="1905"/>
                <a:solidFill>
                  <a:schemeClr val="tx1"/>
                </a:solidFill>
                <a:latin typeface="Calibri" pitchFamily="34" charset="0"/>
                <a:ea typeface="Verdana" pitchFamily="34" charset="0"/>
                <a:cs typeface="Calibri" pitchFamily="34" charset="0"/>
              </a:rPr>
              <a:t> </a:t>
            </a:r>
            <a:r>
              <a:rPr lang="en-US" sz="2400" b="1" dirty="0" err="1">
                <a:ln w="1905"/>
                <a:solidFill>
                  <a:schemeClr val="tx1"/>
                </a:solidFill>
                <a:latin typeface="Calibri" pitchFamily="34" charset="0"/>
                <a:ea typeface="Verdana" pitchFamily="34" charset="0"/>
                <a:cs typeface="Calibri" pitchFamily="34" charset="0"/>
              </a:rPr>
              <a:t>Interkuartil</a:t>
            </a:r>
            <a:r>
              <a:rPr lang="en-US" sz="2400" dirty="0">
                <a:ln w="1905"/>
                <a:solidFill>
                  <a:schemeClr val="tx1"/>
                </a:solidFill>
                <a:latin typeface="Calibri" pitchFamily="34" charset="0"/>
                <a:ea typeface="Verdana" pitchFamily="34" charset="0"/>
                <a:cs typeface="Calibri" pitchFamily="34" charset="0"/>
              </a:rPr>
              <a:t>:</a:t>
            </a:r>
            <a:r>
              <a:rPr lang="en-US" sz="2400" b="1"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selisih</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antara</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kuartil</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ketiga</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dengan</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kuartil</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pertama</a:t>
            </a:r>
            <a:endParaRPr lang="id-ID" sz="2400" dirty="0">
              <a:ln w="1905"/>
              <a:solidFill>
                <a:schemeClr val="tx1"/>
              </a:solidFill>
              <a:latin typeface="Calibri" pitchFamily="34" charset="0"/>
              <a:ea typeface="Verdana" pitchFamily="34" charset="0"/>
              <a:cs typeface="Calibri" pitchFamily="34" charset="0"/>
            </a:endParaRPr>
          </a:p>
        </p:txBody>
      </p:sp>
      <p:sp>
        <p:nvSpPr>
          <p:cNvPr id="14" name="AutoShape 10"/>
          <p:cNvSpPr>
            <a:spLocks noChangeArrowheads="1"/>
          </p:cNvSpPr>
          <p:nvPr/>
        </p:nvSpPr>
        <p:spPr bwMode="gray">
          <a:xfrm>
            <a:off x="683419" y="3048794"/>
            <a:ext cx="10896600" cy="685800"/>
          </a:xfrm>
          <a:prstGeom prst="roundRect">
            <a:avLst>
              <a:gd name="adj" fmla="val 50000"/>
            </a:avLst>
          </a:prstGeom>
          <a:solidFill>
            <a:srgbClr val="FFC000"/>
          </a:solidFill>
          <a:ln>
            <a:noFill/>
            <a:headEnd/>
            <a:tailEnd/>
          </a:ln>
          <a:effectLst/>
          <a:scene3d>
            <a:camera prst="orthographicFront">
              <a:rot lat="0" lon="0" rev="0"/>
            </a:camera>
            <a:lightRig rig="glow" dir="t">
              <a:rot lat="0" lon="0" rev="14100000"/>
            </a:lightRig>
          </a:scene3d>
          <a:sp3d prstMaterial="softEdge">
            <a:bevelT w="127000" prst="artDeco"/>
          </a:sp3d>
        </p:spPr>
        <p:style>
          <a:lnRef idx="1">
            <a:schemeClr val="accent5"/>
          </a:lnRef>
          <a:fillRef idx="3">
            <a:schemeClr val="accent5"/>
          </a:fillRef>
          <a:effectRef idx="2">
            <a:schemeClr val="accent5"/>
          </a:effectRef>
          <a:fontRef idx="minor">
            <a:schemeClr val="lt1"/>
          </a:fontRef>
        </p:style>
        <p:txBody>
          <a:bodyPr wrap="none" anchor="ctr"/>
          <a:lstStyle/>
          <a:p>
            <a:pPr lvl="0"/>
            <a:r>
              <a:rPr lang="en-US" sz="2400" b="1" dirty="0" err="1">
                <a:ln w="1905"/>
                <a:solidFill>
                  <a:schemeClr val="tx1"/>
                </a:solidFill>
                <a:latin typeface="Calibri" pitchFamily="34" charset="0"/>
                <a:ea typeface="Verdana" pitchFamily="34" charset="0"/>
                <a:cs typeface="Calibri" pitchFamily="34" charset="0"/>
              </a:rPr>
              <a:t>Simpangan</a:t>
            </a:r>
            <a:r>
              <a:rPr lang="en-US" sz="2400" b="1" dirty="0">
                <a:ln w="1905"/>
                <a:solidFill>
                  <a:schemeClr val="tx1"/>
                </a:solidFill>
                <a:latin typeface="Calibri" pitchFamily="34" charset="0"/>
                <a:ea typeface="Verdana" pitchFamily="34" charset="0"/>
                <a:cs typeface="Calibri" pitchFamily="34" charset="0"/>
              </a:rPr>
              <a:t> </a:t>
            </a:r>
            <a:r>
              <a:rPr lang="en-US" sz="2400" b="1" dirty="0" err="1">
                <a:ln w="1905"/>
                <a:solidFill>
                  <a:schemeClr val="tx1"/>
                </a:solidFill>
                <a:latin typeface="Calibri" pitchFamily="34" charset="0"/>
                <a:ea typeface="Verdana" pitchFamily="34" charset="0"/>
                <a:cs typeface="Calibri" pitchFamily="34" charset="0"/>
              </a:rPr>
              <a:t>Kuartil</a:t>
            </a:r>
            <a:r>
              <a:rPr lang="en-US" sz="2400" dirty="0">
                <a:ln w="1905"/>
                <a:solidFill>
                  <a:schemeClr val="tx1"/>
                </a:solidFill>
                <a:latin typeface="Calibri" pitchFamily="34" charset="0"/>
                <a:ea typeface="Verdana" pitchFamily="34" charset="0"/>
                <a:cs typeface="Calibri" pitchFamily="34" charset="0"/>
              </a:rPr>
              <a:t>:</a:t>
            </a:r>
            <a:r>
              <a:rPr lang="en-US" sz="2400" b="1"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setengah</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dari</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selisih</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kuartil</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ketiga</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dan</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kuartil</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pertama</a:t>
            </a:r>
            <a:endParaRPr lang="id-ID" sz="2400" dirty="0">
              <a:ln w="1905"/>
              <a:solidFill>
                <a:schemeClr val="tx1"/>
              </a:solidFill>
              <a:latin typeface="Calibri" pitchFamily="34" charset="0"/>
              <a:ea typeface="Verdana" pitchFamily="34" charset="0"/>
              <a:cs typeface="Calibri" pitchFamily="34" charset="0"/>
            </a:endParaRPr>
          </a:p>
        </p:txBody>
      </p:sp>
      <p:sp>
        <p:nvSpPr>
          <p:cNvPr id="15" name="AutoShape 10"/>
          <p:cNvSpPr>
            <a:spLocks noChangeArrowheads="1"/>
          </p:cNvSpPr>
          <p:nvPr/>
        </p:nvSpPr>
        <p:spPr bwMode="gray">
          <a:xfrm>
            <a:off x="683419" y="3886994"/>
            <a:ext cx="10896600" cy="685800"/>
          </a:xfrm>
          <a:prstGeom prst="roundRect">
            <a:avLst>
              <a:gd name="adj" fmla="val 50000"/>
            </a:avLst>
          </a:prstGeom>
          <a:solidFill>
            <a:srgbClr val="FFC000"/>
          </a:solidFill>
          <a:ln>
            <a:noFill/>
            <a:headEnd/>
            <a:tailEnd/>
          </a:ln>
          <a:effectLst/>
          <a:scene3d>
            <a:camera prst="orthographicFront">
              <a:rot lat="0" lon="0" rev="0"/>
            </a:camera>
            <a:lightRig rig="glow" dir="t">
              <a:rot lat="0" lon="0" rev="14100000"/>
            </a:lightRig>
          </a:scene3d>
          <a:sp3d prstMaterial="softEdge">
            <a:bevelT w="127000" prst="artDeco"/>
          </a:sp3d>
        </p:spPr>
        <p:style>
          <a:lnRef idx="1">
            <a:schemeClr val="accent5"/>
          </a:lnRef>
          <a:fillRef idx="3">
            <a:schemeClr val="accent5"/>
          </a:fillRef>
          <a:effectRef idx="2">
            <a:schemeClr val="accent5"/>
          </a:effectRef>
          <a:fontRef idx="minor">
            <a:schemeClr val="lt1"/>
          </a:fontRef>
        </p:style>
        <p:txBody>
          <a:bodyPr wrap="none" anchor="ctr"/>
          <a:lstStyle/>
          <a:p>
            <a:pPr lvl="0"/>
            <a:r>
              <a:rPr lang="en-US" sz="2400" b="1" dirty="0" err="1">
                <a:ln w="1905"/>
                <a:solidFill>
                  <a:schemeClr val="tx1"/>
                </a:solidFill>
                <a:latin typeface="Calibri" pitchFamily="34" charset="0"/>
                <a:ea typeface="Verdana" pitchFamily="34" charset="0"/>
                <a:cs typeface="Calibri" pitchFamily="34" charset="0"/>
              </a:rPr>
              <a:t>Simpangan</a:t>
            </a:r>
            <a:r>
              <a:rPr lang="en-US" sz="2400" b="1" dirty="0">
                <a:ln w="1905"/>
                <a:solidFill>
                  <a:schemeClr val="tx1"/>
                </a:solidFill>
                <a:latin typeface="Calibri" pitchFamily="34" charset="0"/>
                <a:ea typeface="Verdana" pitchFamily="34" charset="0"/>
                <a:cs typeface="Calibri" pitchFamily="34" charset="0"/>
              </a:rPr>
              <a:t> Rata-Rata</a:t>
            </a:r>
            <a:r>
              <a:rPr lang="en-US" sz="2400" dirty="0">
                <a:ln w="1905"/>
                <a:solidFill>
                  <a:schemeClr val="tx1"/>
                </a:solidFill>
                <a:latin typeface="Calibri" pitchFamily="34" charset="0"/>
                <a:ea typeface="Verdana" pitchFamily="34" charset="0"/>
                <a:cs typeface="Calibri" pitchFamily="34" charset="0"/>
              </a:rPr>
              <a:t>:</a:t>
            </a:r>
            <a:r>
              <a:rPr lang="en-US" sz="2400" b="1"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nilai</a:t>
            </a:r>
            <a:r>
              <a:rPr lang="en-US" sz="2400" dirty="0">
                <a:ln w="1905"/>
                <a:solidFill>
                  <a:schemeClr val="tx1"/>
                </a:solidFill>
                <a:latin typeface="Calibri" pitchFamily="34" charset="0"/>
                <a:ea typeface="Verdana" pitchFamily="34" charset="0"/>
                <a:cs typeface="Calibri" pitchFamily="34" charset="0"/>
              </a:rPr>
              <a:t> rata-rata </a:t>
            </a:r>
            <a:r>
              <a:rPr lang="en-US" sz="2400" dirty="0" err="1">
                <a:ln w="1905"/>
                <a:solidFill>
                  <a:schemeClr val="tx1"/>
                </a:solidFill>
                <a:latin typeface="Calibri" pitchFamily="34" charset="0"/>
                <a:ea typeface="Verdana" pitchFamily="34" charset="0"/>
                <a:cs typeface="Calibri" pitchFamily="34" charset="0"/>
              </a:rPr>
              <a:t>dari</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selisih</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setiap</a:t>
            </a:r>
            <a:r>
              <a:rPr lang="en-US" sz="2400" dirty="0">
                <a:ln w="1905"/>
                <a:solidFill>
                  <a:schemeClr val="tx1"/>
                </a:solidFill>
                <a:latin typeface="Calibri" pitchFamily="34" charset="0"/>
                <a:ea typeface="Verdana" pitchFamily="34" charset="0"/>
                <a:cs typeface="Calibri" pitchFamily="34" charset="0"/>
              </a:rPr>
              <a:t> data </a:t>
            </a:r>
            <a:r>
              <a:rPr lang="en-US" sz="2400" dirty="0" err="1">
                <a:ln w="1905"/>
                <a:solidFill>
                  <a:schemeClr val="tx1"/>
                </a:solidFill>
                <a:latin typeface="Calibri" pitchFamily="34" charset="0"/>
                <a:ea typeface="Verdana" pitchFamily="34" charset="0"/>
                <a:cs typeface="Calibri" pitchFamily="34" charset="0"/>
              </a:rPr>
              <a:t>dengan</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rataan</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hitungnya</a:t>
            </a:r>
            <a:endParaRPr lang="id-ID" sz="2400" dirty="0">
              <a:ln w="1905"/>
              <a:solidFill>
                <a:schemeClr val="tx1"/>
              </a:solidFill>
              <a:latin typeface="Calibri" pitchFamily="34" charset="0"/>
              <a:ea typeface="Verdana" pitchFamily="34" charset="0"/>
              <a:cs typeface="Calibri" pitchFamily="34" charset="0"/>
            </a:endParaRPr>
          </a:p>
        </p:txBody>
      </p:sp>
      <p:sp>
        <p:nvSpPr>
          <p:cNvPr id="16" name="AutoShape 10"/>
          <p:cNvSpPr>
            <a:spLocks noChangeArrowheads="1"/>
          </p:cNvSpPr>
          <p:nvPr/>
        </p:nvSpPr>
        <p:spPr bwMode="gray">
          <a:xfrm>
            <a:off x="683419" y="4725194"/>
            <a:ext cx="10896600" cy="685800"/>
          </a:xfrm>
          <a:prstGeom prst="roundRect">
            <a:avLst>
              <a:gd name="adj" fmla="val 50000"/>
            </a:avLst>
          </a:prstGeom>
          <a:solidFill>
            <a:srgbClr val="FFC000"/>
          </a:solidFill>
          <a:ln>
            <a:noFill/>
            <a:headEnd/>
            <a:tailEnd/>
          </a:ln>
          <a:effectLst/>
          <a:scene3d>
            <a:camera prst="orthographicFront">
              <a:rot lat="0" lon="0" rev="0"/>
            </a:camera>
            <a:lightRig rig="glow" dir="t">
              <a:rot lat="0" lon="0" rev="14100000"/>
            </a:lightRig>
          </a:scene3d>
          <a:sp3d prstMaterial="softEdge">
            <a:bevelT w="127000" prst="artDeco"/>
          </a:sp3d>
        </p:spPr>
        <p:style>
          <a:lnRef idx="1">
            <a:schemeClr val="accent5"/>
          </a:lnRef>
          <a:fillRef idx="3">
            <a:schemeClr val="accent5"/>
          </a:fillRef>
          <a:effectRef idx="2">
            <a:schemeClr val="accent5"/>
          </a:effectRef>
          <a:fontRef idx="minor">
            <a:schemeClr val="lt1"/>
          </a:fontRef>
        </p:style>
        <p:txBody>
          <a:bodyPr wrap="none" anchor="ctr"/>
          <a:lstStyle/>
          <a:p>
            <a:pPr lvl="0"/>
            <a:r>
              <a:rPr lang="en-US" sz="2400" b="1" dirty="0" err="1">
                <a:ln w="1905"/>
                <a:solidFill>
                  <a:schemeClr val="tx1"/>
                </a:solidFill>
                <a:latin typeface="Calibri" pitchFamily="34" charset="0"/>
                <a:ea typeface="Verdana" pitchFamily="34" charset="0"/>
                <a:cs typeface="Calibri" pitchFamily="34" charset="0"/>
              </a:rPr>
              <a:t>Ragam</a:t>
            </a:r>
            <a:r>
              <a:rPr lang="en-US" sz="2400" dirty="0">
                <a:ln w="1905"/>
                <a:solidFill>
                  <a:schemeClr val="tx1"/>
                </a:solidFill>
                <a:latin typeface="Calibri" pitchFamily="34" charset="0"/>
                <a:ea typeface="Verdana" pitchFamily="34" charset="0"/>
                <a:cs typeface="Calibri" pitchFamily="34" charset="0"/>
              </a:rPr>
              <a:t>:</a:t>
            </a:r>
            <a:r>
              <a:rPr lang="en-US" sz="2400" b="1"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nilai</a:t>
            </a:r>
            <a:r>
              <a:rPr lang="en-US" sz="2400" dirty="0">
                <a:ln w="1905"/>
                <a:solidFill>
                  <a:schemeClr val="tx1"/>
                </a:solidFill>
                <a:latin typeface="Calibri" pitchFamily="34" charset="0"/>
                <a:ea typeface="Verdana" pitchFamily="34" charset="0"/>
                <a:cs typeface="Calibri" pitchFamily="34" charset="0"/>
              </a:rPr>
              <a:t> yang </a:t>
            </a:r>
            <a:r>
              <a:rPr lang="en-US" sz="2400" dirty="0" err="1">
                <a:ln w="1905"/>
                <a:solidFill>
                  <a:schemeClr val="tx1"/>
                </a:solidFill>
                <a:latin typeface="Calibri" pitchFamily="34" charset="0"/>
                <a:ea typeface="Verdana" pitchFamily="34" charset="0"/>
                <a:cs typeface="Calibri" pitchFamily="34" charset="0"/>
              </a:rPr>
              <a:t>menunjukkan</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besarnya</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penyebaran</a:t>
            </a:r>
            <a:r>
              <a:rPr lang="en-US" sz="2400" dirty="0">
                <a:ln w="1905"/>
                <a:solidFill>
                  <a:schemeClr val="tx1"/>
                </a:solidFill>
                <a:latin typeface="Calibri" pitchFamily="34" charset="0"/>
                <a:ea typeface="Verdana" pitchFamily="34" charset="0"/>
                <a:cs typeface="Calibri" pitchFamily="34" charset="0"/>
              </a:rPr>
              <a:t> data </a:t>
            </a:r>
            <a:r>
              <a:rPr lang="en-US" sz="2400" dirty="0" err="1">
                <a:ln w="1905"/>
                <a:solidFill>
                  <a:schemeClr val="tx1"/>
                </a:solidFill>
                <a:latin typeface="Calibri" pitchFamily="34" charset="0"/>
                <a:ea typeface="Verdana" pitchFamily="34" charset="0"/>
                <a:cs typeface="Calibri" pitchFamily="34" charset="0"/>
              </a:rPr>
              <a:t>pada</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kelompok</a:t>
            </a:r>
            <a:r>
              <a:rPr lang="en-US" sz="2400" dirty="0">
                <a:ln w="1905"/>
                <a:solidFill>
                  <a:schemeClr val="tx1"/>
                </a:solidFill>
                <a:latin typeface="Calibri" pitchFamily="34" charset="0"/>
                <a:ea typeface="Verdana" pitchFamily="34" charset="0"/>
                <a:cs typeface="Calibri" pitchFamily="34" charset="0"/>
              </a:rPr>
              <a:t> data </a:t>
            </a:r>
            <a:endParaRPr lang="id-ID" sz="2400" dirty="0">
              <a:ln w="1905"/>
              <a:solidFill>
                <a:schemeClr val="tx1"/>
              </a:solidFill>
              <a:latin typeface="Calibri" pitchFamily="34" charset="0"/>
              <a:ea typeface="Verdana" pitchFamily="34" charset="0"/>
              <a:cs typeface="Calibri" pitchFamily="34" charset="0"/>
            </a:endParaRPr>
          </a:p>
        </p:txBody>
      </p:sp>
      <p:sp>
        <p:nvSpPr>
          <p:cNvPr id="17" name="AutoShape 10"/>
          <p:cNvSpPr>
            <a:spLocks noChangeArrowheads="1"/>
          </p:cNvSpPr>
          <p:nvPr/>
        </p:nvSpPr>
        <p:spPr bwMode="gray">
          <a:xfrm>
            <a:off x="683419" y="5563394"/>
            <a:ext cx="10896600" cy="685800"/>
          </a:xfrm>
          <a:prstGeom prst="roundRect">
            <a:avLst>
              <a:gd name="adj" fmla="val 50000"/>
            </a:avLst>
          </a:prstGeom>
          <a:solidFill>
            <a:srgbClr val="FFC000"/>
          </a:solidFill>
          <a:ln>
            <a:noFill/>
            <a:headEnd/>
            <a:tailEnd/>
          </a:ln>
          <a:effectLst/>
          <a:scene3d>
            <a:camera prst="orthographicFront">
              <a:rot lat="0" lon="0" rev="0"/>
            </a:camera>
            <a:lightRig rig="glow" dir="t">
              <a:rot lat="0" lon="0" rev="14100000"/>
            </a:lightRig>
          </a:scene3d>
          <a:sp3d prstMaterial="softEdge">
            <a:bevelT w="127000" prst="artDeco"/>
          </a:sp3d>
        </p:spPr>
        <p:style>
          <a:lnRef idx="1">
            <a:schemeClr val="accent5"/>
          </a:lnRef>
          <a:fillRef idx="3">
            <a:schemeClr val="accent5"/>
          </a:fillRef>
          <a:effectRef idx="2">
            <a:schemeClr val="accent5"/>
          </a:effectRef>
          <a:fontRef idx="minor">
            <a:schemeClr val="lt1"/>
          </a:fontRef>
        </p:style>
        <p:txBody>
          <a:bodyPr wrap="none" anchor="ctr"/>
          <a:lstStyle/>
          <a:p>
            <a:pPr lvl="0"/>
            <a:r>
              <a:rPr lang="en-US" sz="2400" b="1" dirty="0" err="1">
                <a:ln w="1905"/>
                <a:solidFill>
                  <a:schemeClr val="tx1"/>
                </a:solidFill>
                <a:latin typeface="Calibri" pitchFamily="34" charset="0"/>
                <a:ea typeface="Verdana" pitchFamily="34" charset="0"/>
                <a:cs typeface="Calibri" pitchFamily="34" charset="0"/>
              </a:rPr>
              <a:t>Simpangan</a:t>
            </a:r>
            <a:r>
              <a:rPr lang="en-US" sz="2400" b="1" dirty="0">
                <a:ln w="1905"/>
                <a:solidFill>
                  <a:schemeClr val="tx1"/>
                </a:solidFill>
                <a:latin typeface="Calibri" pitchFamily="34" charset="0"/>
                <a:ea typeface="Verdana" pitchFamily="34" charset="0"/>
                <a:cs typeface="Calibri" pitchFamily="34" charset="0"/>
              </a:rPr>
              <a:t> Baku</a:t>
            </a:r>
            <a:r>
              <a:rPr lang="en-US" sz="2400" dirty="0">
                <a:ln w="1905"/>
                <a:solidFill>
                  <a:schemeClr val="tx1"/>
                </a:solidFill>
                <a:latin typeface="Calibri" pitchFamily="34" charset="0"/>
                <a:ea typeface="Verdana" pitchFamily="34" charset="0"/>
                <a:cs typeface="Calibri" pitchFamily="34" charset="0"/>
              </a:rPr>
              <a:t>:</a:t>
            </a:r>
            <a:r>
              <a:rPr lang="en-US" sz="2400" b="1"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akar</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kuadrat</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dari</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ragam</a:t>
            </a:r>
            <a:endParaRPr lang="id-ID" sz="2400" dirty="0">
              <a:ln w="1905"/>
              <a:solidFill>
                <a:schemeClr val="tx1"/>
              </a:solidFill>
              <a:latin typeface="Calibri" pitchFamily="34" charset="0"/>
              <a:ea typeface="Verdana" pitchFamily="34" charset="0"/>
              <a:cs typeface="Calibri" pitchFamily="34" charset="0"/>
            </a:endParaRPr>
          </a:p>
        </p:txBody>
      </p:sp>
    </p:spTree>
    <p:extLst>
      <p:ext uri="{BB962C8B-B14F-4D97-AF65-F5344CB8AC3E}">
        <p14:creationId xmlns:p14="http://schemas.microsoft.com/office/powerpoint/2010/main" val="1159049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err="1">
                <a:solidFill>
                  <a:srgbClr val="0070C0"/>
                </a:solidFill>
                <a:latin typeface="Calibri" pitchFamily="34" charset="0"/>
                <a:cs typeface="Calibri" pitchFamily="34" charset="0"/>
              </a:rPr>
              <a:t>Ukuran</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Penyebaran</a:t>
            </a:r>
            <a:r>
              <a:rPr lang="en-US" sz="3600" b="1" dirty="0">
                <a:solidFill>
                  <a:srgbClr val="0070C0"/>
                </a:solidFill>
                <a:latin typeface="Calibri" pitchFamily="34" charset="0"/>
                <a:cs typeface="Calibri" pitchFamily="34" charset="0"/>
              </a:rPr>
              <a:t> Data</a:t>
            </a:r>
          </a:p>
        </p:txBody>
      </p:sp>
      <p:pic>
        <p:nvPicPr>
          <p:cNvPr id="5" name="Picture 4">
            <a:extLst>
              <a:ext uri="{FF2B5EF4-FFF2-40B4-BE49-F238E27FC236}">
                <a16:creationId xmlns:a16="http://schemas.microsoft.com/office/drawing/2014/main" id="{C6C819D2-85F3-9570-F99B-EBD6966CD02A}"/>
              </a:ext>
            </a:extLst>
          </p:cNvPr>
          <p:cNvPicPr>
            <a:picLocks noChangeAspect="1"/>
          </p:cNvPicPr>
          <p:nvPr/>
        </p:nvPicPr>
        <p:blipFill rotWithShape="1">
          <a:blip r:embed="rId2"/>
          <a:srcRect l="2512" t="6810"/>
          <a:stretch/>
        </p:blipFill>
        <p:spPr>
          <a:xfrm>
            <a:off x="1978819" y="1219994"/>
            <a:ext cx="8689986" cy="5123656"/>
          </a:xfrm>
          <a:prstGeom prst="rect">
            <a:avLst/>
          </a:prstGeom>
        </p:spPr>
      </p:pic>
    </p:spTree>
    <p:extLst>
      <p:ext uri="{BB962C8B-B14F-4D97-AF65-F5344CB8AC3E}">
        <p14:creationId xmlns:p14="http://schemas.microsoft.com/office/powerpoint/2010/main" val="1159049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err="1">
                <a:solidFill>
                  <a:srgbClr val="0070C0"/>
                </a:solidFill>
                <a:latin typeface="Calibri" pitchFamily="34" charset="0"/>
                <a:cs typeface="Calibri" pitchFamily="34" charset="0"/>
              </a:rPr>
              <a:t>Latihan</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Soal</a:t>
            </a:r>
            <a:endParaRPr lang="en-US" sz="3600" b="1" dirty="0">
              <a:solidFill>
                <a:srgbClr val="0070C0"/>
              </a:solidFill>
              <a:latin typeface="Calibri" pitchFamily="34" charset="0"/>
              <a:cs typeface="Calibri" pitchFamily="34" charset="0"/>
            </a:endParaRPr>
          </a:p>
        </p:txBody>
      </p:sp>
      <p:sp>
        <p:nvSpPr>
          <p:cNvPr id="5" name="TextBox 4"/>
          <p:cNvSpPr txBox="1"/>
          <p:nvPr/>
        </p:nvSpPr>
        <p:spPr>
          <a:xfrm>
            <a:off x="683419" y="1388051"/>
            <a:ext cx="10591800" cy="2677656"/>
          </a:xfrm>
          <a:prstGeom prst="rect">
            <a:avLst/>
          </a:prstGeom>
          <a:noFill/>
        </p:spPr>
        <p:txBody>
          <a:bodyPr wrap="square" rtlCol="0">
            <a:spAutoFit/>
          </a:bodyPr>
          <a:lstStyle/>
          <a:p>
            <a:pPr>
              <a:buFont typeface="Wingdings" pitchFamily="2" charset="2"/>
              <a:buChar char="§"/>
            </a:pPr>
            <a:r>
              <a:rPr lang="en-US" sz="2800" dirty="0">
                <a:latin typeface="Calibri" pitchFamily="34" charset="0"/>
                <a:cs typeface="Calibri" pitchFamily="34" charset="0"/>
              </a:rPr>
              <a:t> </a:t>
            </a:r>
            <a:r>
              <a:rPr lang="en-US" sz="2800" dirty="0" err="1">
                <a:latin typeface="Calibri" pitchFamily="34" charset="0"/>
                <a:cs typeface="Calibri" pitchFamily="34" charset="0"/>
              </a:rPr>
              <a:t>Diketahui</a:t>
            </a:r>
            <a:r>
              <a:rPr lang="en-US" sz="2800" dirty="0">
                <a:latin typeface="Calibri" pitchFamily="34" charset="0"/>
                <a:cs typeface="Calibri" pitchFamily="34" charset="0"/>
              </a:rPr>
              <a:t> data: </a:t>
            </a:r>
          </a:p>
          <a:p>
            <a:pPr marL="228600"/>
            <a:r>
              <a:rPr lang="en-US" sz="2800" dirty="0">
                <a:latin typeface="Calibri" pitchFamily="34" charset="0"/>
                <a:cs typeface="Calibri" pitchFamily="34" charset="0"/>
              </a:rPr>
              <a:t>20, 35, 50, 45, 30, 30, 25, 40, 45, 30, 35</a:t>
            </a:r>
          </a:p>
          <a:p>
            <a:pPr marL="685800" indent="-457200"/>
            <a:r>
              <a:rPr lang="en-US" sz="2800" dirty="0" err="1">
                <a:latin typeface="Calibri" pitchFamily="34" charset="0"/>
                <a:cs typeface="Calibri" pitchFamily="34" charset="0"/>
              </a:rPr>
              <a:t>Tentukan</a:t>
            </a:r>
            <a:r>
              <a:rPr lang="en-US" sz="2800" dirty="0">
                <a:latin typeface="Calibri" pitchFamily="34" charset="0"/>
                <a:cs typeface="Calibri" pitchFamily="34" charset="0"/>
              </a:rPr>
              <a:t>:</a:t>
            </a:r>
          </a:p>
          <a:p>
            <a:pPr marL="685800" indent="-457200">
              <a:buFont typeface="+mj-lt"/>
              <a:buAutoNum type="alphaLcParenR"/>
            </a:pPr>
            <a:r>
              <a:rPr lang="en-US" sz="2800" dirty="0">
                <a:latin typeface="Calibri" pitchFamily="34" charset="0"/>
                <a:cs typeface="Calibri" pitchFamily="34" charset="0"/>
              </a:rPr>
              <a:t>Mean, Modus, Median, </a:t>
            </a:r>
            <a:r>
              <a:rPr lang="en-US" sz="2800" dirty="0" err="1">
                <a:latin typeface="Calibri" pitchFamily="34" charset="0"/>
                <a:cs typeface="Calibri" pitchFamily="34" charset="0"/>
              </a:rPr>
              <a:t>Kuartil</a:t>
            </a:r>
            <a:r>
              <a:rPr lang="en-US" sz="2800" dirty="0">
                <a:latin typeface="Calibri" pitchFamily="34" charset="0"/>
                <a:cs typeface="Calibri" pitchFamily="34" charset="0"/>
              </a:rPr>
              <a:t> </a:t>
            </a:r>
            <a:r>
              <a:rPr lang="en-US" sz="2800" dirty="0" err="1">
                <a:latin typeface="Calibri" pitchFamily="34" charset="0"/>
                <a:cs typeface="Calibri" pitchFamily="34" charset="0"/>
              </a:rPr>
              <a:t>Bawah</a:t>
            </a:r>
            <a:r>
              <a:rPr lang="en-US" sz="2800" dirty="0">
                <a:latin typeface="Calibri" pitchFamily="34" charset="0"/>
                <a:cs typeface="Calibri" pitchFamily="34" charset="0"/>
              </a:rPr>
              <a:t>, </a:t>
            </a:r>
            <a:r>
              <a:rPr lang="en-US" sz="2800" dirty="0" err="1">
                <a:latin typeface="Calibri" pitchFamily="34" charset="0"/>
                <a:cs typeface="Calibri" pitchFamily="34" charset="0"/>
              </a:rPr>
              <a:t>Kuartil</a:t>
            </a:r>
            <a:r>
              <a:rPr lang="en-US" sz="2800" dirty="0">
                <a:latin typeface="Calibri" pitchFamily="34" charset="0"/>
                <a:cs typeface="Calibri" pitchFamily="34" charset="0"/>
              </a:rPr>
              <a:t> Tengah, </a:t>
            </a:r>
            <a:r>
              <a:rPr lang="en-US" sz="2800" dirty="0" err="1">
                <a:latin typeface="Calibri" pitchFamily="34" charset="0"/>
                <a:cs typeface="Calibri" pitchFamily="34" charset="0"/>
              </a:rPr>
              <a:t>Kuartil</a:t>
            </a:r>
            <a:r>
              <a:rPr lang="en-US" sz="2800" dirty="0">
                <a:latin typeface="Calibri" pitchFamily="34" charset="0"/>
                <a:cs typeface="Calibri" pitchFamily="34" charset="0"/>
              </a:rPr>
              <a:t> </a:t>
            </a:r>
            <a:r>
              <a:rPr lang="en-US" sz="2800" dirty="0" err="1">
                <a:latin typeface="Calibri" pitchFamily="34" charset="0"/>
                <a:cs typeface="Calibri" pitchFamily="34" charset="0"/>
              </a:rPr>
              <a:t>Atas</a:t>
            </a:r>
            <a:endParaRPr lang="en-US" sz="2800" dirty="0">
              <a:latin typeface="Calibri" pitchFamily="34" charset="0"/>
              <a:cs typeface="Calibri" pitchFamily="34" charset="0"/>
            </a:endParaRPr>
          </a:p>
          <a:p>
            <a:pPr marL="685800" indent="-457200">
              <a:buFont typeface="+mj-lt"/>
              <a:buAutoNum type="alphaLcParenR"/>
            </a:pPr>
            <a:r>
              <a:rPr lang="en-US" sz="2800" dirty="0">
                <a:latin typeface="Calibri" pitchFamily="34" charset="0"/>
                <a:cs typeface="Calibri" pitchFamily="34" charset="0"/>
              </a:rPr>
              <a:t>Range, </a:t>
            </a:r>
            <a:r>
              <a:rPr lang="en-US" sz="2800" dirty="0" err="1">
                <a:latin typeface="Calibri" pitchFamily="34" charset="0"/>
                <a:cs typeface="Calibri" pitchFamily="34" charset="0"/>
              </a:rPr>
              <a:t>Jangkauan</a:t>
            </a:r>
            <a:r>
              <a:rPr lang="en-US" sz="2800" dirty="0">
                <a:latin typeface="Calibri" pitchFamily="34" charset="0"/>
                <a:cs typeface="Calibri" pitchFamily="34" charset="0"/>
              </a:rPr>
              <a:t> </a:t>
            </a:r>
            <a:r>
              <a:rPr lang="en-US" sz="2800" dirty="0" err="1">
                <a:latin typeface="Calibri" pitchFamily="34" charset="0"/>
                <a:cs typeface="Calibri" pitchFamily="34" charset="0"/>
              </a:rPr>
              <a:t>Interkuartil</a:t>
            </a:r>
            <a:r>
              <a:rPr lang="en-US" sz="2800" dirty="0">
                <a:latin typeface="Calibri" pitchFamily="34" charset="0"/>
                <a:cs typeface="Calibri" pitchFamily="34" charset="0"/>
              </a:rPr>
              <a:t>, </a:t>
            </a:r>
            <a:r>
              <a:rPr lang="en-US" sz="2800" dirty="0" err="1">
                <a:latin typeface="Calibri" pitchFamily="34" charset="0"/>
                <a:cs typeface="Calibri" pitchFamily="34" charset="0"/>
              </a:rPr>
              <a:t>Simpangan</a:t>
            </a:r>
            <a:r>
              <a:rPr lang="en-US" sz="2800" dirty="0">
                <a:latin typeface="Calibri" pitchFamily="34" charset="0"/>
                <a:cs typeface="Calibri" pitchFamily="34" charset="0"/>
              </a:rPr>
              <a:t> </a:t>
            </a:r>
            <a:r>
              <a:rPr lang="en-US" sz="2800" dirty="0" err="1">
                <a:latin typeface="Calibri" pitchFamily="34" charset="0"/>
                <a:cs typeface="Calibri" pitchFamily="34" charset="0"/>
              </a:rPr>
              <a:t>Kuartil</a:t>
            </a:r>
            <a:r>
              <a:rPr lang="en-US" sz="2800" dirty="0">
                <a:latin typeface="Calibri" pitchFamily="34" charset="0"/>
                <a:cs typeface="Calibri" pitchFamily="34" charset="0"/>
              </a:rPr>
              <a:t>, </a:t>
            </a:r>
            <a:r>
              <a:rPr lang="en-US" sz="2800" dirty="0" err="1">
                <a:latin typeface="Calibri" pitchFamily="34" charset="0"/>
                <a:cs typeface="Calibri" pitchFamily="34" charset="0"/>
              </a:rPr>
              <a:t>Simpangan</a:t>
            </a:r>
            <a:r>
              <a:rPr lang="en-US" sz="2800" dirty="0">
                <a:latin typeface="Calibri" pitchFamily="34" charset="0"/>
                <a:cs typeface="Calibri" pitchFamily="34" charset="0"/>
              </a:rPr>
              <a:t> Rata-Rata, </a:t>
            </a:r>
            <a:r>
              <a:rPr lang="en-US" sz="2800" dirty="0" err="1">
                <a:latin typeface="Calibri" pitchFamily="34" charset="0"/>
                <a:cs typeface="Calibri" pitchFamily="34" charset="0"/>
              </a:rPr>
              <a:t>Ragam</a:t>
            </a:r>
            <a:r>
              <a:rPr lang="en-US" sz="2800" dirty="0">
                <a:latin typeface="Calibri" pitchFamily="34" charset="0"/>
                <a:cs typeface="Calibri" pitchFamily="34" charset="0"/>
              </a:rPr>
              <a:t>, </a:t>
            </a:r>
            <a:r>
              <a:rPr lang="en-US" sz="2800" dirty="0" err="1">
                <a:latin typeface="Calibri" pitchFamily="34" charset="0"/>
                <a:cs typeface="Calibri" pitchFamily="34" charset="0"/>
              </a:rPr>
              <a:t>Simpangan</a:t>
            </a:r>
            <a:r>
              <a:rPr lang="en-US" sz="2800" dirty="0">
                <a:latin typeface="Calibri" pitchFamily="34" charset="0"/>
                <a:cs typeface="Calibri" pitchFamily="34" charset="0"/>
              </a:rPr>
              <a:t> Baku </a:t>
            </a:r>
          </a:p>
        </p:txBody>
      </p:sp>
    </p:spTree>
    <p:extLst>
      <p:ext uri="{BB962C8B-B14F-4D97-AF65-F5344CB8AC3E}">
        <p14:creationId xmlns:p14="http://schemas.microsoft.com/office/powerpoint/2010/main" val="3984291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600" b="1" dirty="0">
                <a:solidFill>
                  <a:srgbClr val="0070C0"/>
                </a:solidFill>
                <a:latin typeface="Calibri" pitchFamily="34" charset="0"/>
                <a:cs typeface="Calibri" pitchFamily="34" charset="0"/>
              </a:rPr>
              <a:t>Data </a:t>
            </a:r>
            <a:r>
              <a:rPr lang="en-US" sz="3600" b="1" dirty="0" err="1">
                <a:solidFill>
                  <a:srgbClr val="0070C0"/>
                </a:solidFill>
                <a:latin typeface="Calibri" pitchFamily="34" charset="0"/>
                <a:cs typeface="Calibri" pitchFamily="34" charset="0"/>
              </a:rPr>
              <a:t>Kelompok</a:t>
            </a:r>
            <a:endParaRPr lang="id-ID" sz="3600" dirty="0">
              <a:latin typeface="Calibri" pitchFamily="34" charset="0"/>
              <a:cs typeface="Calibri" pitchFamily="34" charset="0"/>
            </a:endParaRPr>
          </a:p>
        </p:txBody>
      </p:sp>
      <p:sp>
        <p:nvSpPr>
          <p:cNvPr id="3" name="Content Placeholder 2"/>
          <p:cNvSpPr>
            <a:spLocks noGrp="1" noRot="1" noChangeAspect="1" noMove="1" noResize="1" noEditPoints="1" noAdjustHandles="1" noChangeArrowheads="1" noChangeShapeType="1" noTextEdit="1"/>
          </p:cNvSpPr>
          <p:nvPr>
            <p:ph sz="quarter" idx="1"/>
          </p:nvPr>
        </p:nvSpPr>
        <p:spPr>
          <a:xfrm>
            <a:off x="609362" y="1296144"/>
            <a:ext cx="10956865" cy="6094090"/>
          </a:xfrm>
          <a:blipFill rotWithShape="1">
            <a:blip r:embed="rId2"/>
            <a:stretch>
              <a:fillRect l="-445" t="-801" r="-946"/>
            </a:stretch>
          </a:blipFill>
        </p:spPr>
        <p:txBody>
          <a:bodyPr/>
          <a:lstStyle/>
          <a:p>
            <a:pPr>
              <a:buNone/>
            </a:pPr>
            <a:r>
              <a:rPr lang="en-US" dirty="0">
                <a:noFill/>
              </a:rPr>
              <a:t> </a:t>
            </a:r>
          </a:p>
        </p:txBody>
      </p:sp>
    </p:spTree>
    <p:extLst>
      <p:ext uri="{BB962C8B-B14F-4D97-AF65-F5344CB8AC3E}">
        <p14:creationId xmlns:p14="http://schemas.microsoft.com/office/powerpoint/2010/main" val="3756257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600" b="1" dirty="0">
                <a:solidFill>
                  <a:srgbClr val="0070C0"/>
                </a:solidFill>
                <a:latin typeface="Calibri" pitchFamily="34" charset="0"/>
                <a:cs typeface="Calibri" pitchFamily="34" charset="0"/>
              </a:rPr>
              <a:t>Data </a:t>
            </a:r>
            <a:r>
              <a:rPr lang="en-US" sz="3600" b="1" dirty="0" err="1">
                <a:solidFill>
                  <a:srgbClr val="0070C0"/>
                </a:solidFill>
                <a:latin typeface="Calibri" pitchFamily="34" charset="0"/>
                <a:cs typeface="Calibri" pitchFamily="34" charset="0"/>
              </a:rPr>
              <a:t>Kelompok</a:t>
            </a:r>
            <a:endParaRPr lang="id-ID" sz="3600" dirty="0">
              <a:latin typeface="Calibri" pitchFamily="34" charset="0"/>
              <a:cs typeface="Calibri" pitchFamily="34" charset="0"/>
            </a:endParaRPr>
          </a:p>
        </p:txBody>
      </p:sp>
      <p:sp>
        <p:nvSpPr>
          <p:cNvPr id="3" name="Content Placeholder 2"/>
          <p:cNvSpPr>
            <a:spLocks noGrp="1" noRot="1" noChangeAspect="1" noMove="1" noResize="1" noEditPoints="1" noAdjustHandles="1" noChangeArrowheads="1" noChangeShapeType="1" noTextEdit="1"/>
          </p:cNvSpPr>
          <p:nvPr>
            <p:ph sz="quarter" idx="1"/>
          </p:nvPr>
        </p:nvSpPr>
        <p:spPr>
          <a:xfrm>
            <a:off x="609362" y="1296144"/>
            <a:ext cx="10956865" cy="6094090"/>
          </a:xfrm>
          <a:blipFill rotWithShape="1">
            <a:blip r:embed="rId2"/>
            <a:stretch>
              <a:fillRect l="-334" r="-835"/>
            </a:stretch>
          </a:blipFill>
        </p:spPr>
        <p:txBody>
          <a:bodyPr/>
          <a:lstStyle/>
          <a:p>
            <a:pPr>
              <a:buNone/>
            </a:pPr>
            <a:r>
              <a:rPr lang="en-US" dirty="0">
                <a:noFill/>
              </a:rPr>
              <a:t> </a:t>
            </a:r>
          </a:p>
        </p:txBody>
      </p:sp>
      <p:graphicFrame>
        <p:nvGraphicFramePr>
          <p:cNvPr id="5" name="Table 4"/>
          <p:cNvGraphicFramePr>
            <a:graphicFrameLocks noGrp="1"/>
          </p:cNvGraphicFramePr>
          <p:nvPr/>
        </p:nvGraphicFramePr>
        <p:xfrm>
          <a:off x="2709247" y="1197546"/>
          <a:ext cx="6624732" cy="3200400"/>
        </p:xfrm>
        <a:graphic>
          <a:graphicData uri="http://schemas.openxmlformats.org/drawingml/2006/table">
            <a:tbl>
              <a:tblPr firstRow="1" bandRow="1">
                <a:tableStyleId>{5940675A-B579-460E-94D1-54222C63F5DA}</a:tableStyleId>
              </a:tblPr>
              <a:tblGrid>
                <a:gridCol w="1147590">
                  <a:extLst>
                    <a:ext uri="{9D8B030D-6E8A-4147-A177-3AD203B41FA5}">
                      <a16:colId xmlns:a16="http://schemas.microsoft.com/office/drawing/2014/main" val="20000"/>
                    </a:ext>
                  </a:extLst>
                </a:gridCol>
                <a:gridCol w="2164775">
                  <a:extLst>
                    <a:ext uri="{9D8B030D-6E8A-4147-A177-3AD203B41FA5}">
                      <a16:colId xmlns:a16="http://schemas.microsoft.com/office/drawing/2014/main" val="20001"/>
                    </a:ext>
                  </a:extLst>
                </a:gridCol>
                <a:gridCol w="3312367">
                  <a:extLst>
                    <a:ext uri="{9D8B030D-6E8A-4147-A177-3AD203B41FA5}">
                      <a16:colId xmlns:a16="http://schemas.microsoft.com/office/drawing/2014/main" val="20002"/>
                    </a:ext>
                  </a:extLst>
                </a:gridCol>
              </a:tblGrid>
              <a:tr h="457200">
                <a:tc>
                  <a:txBody>
                    <a:bodyPr/>
                    <a:lstStyle/>
                    <a:p>
                      <a:pPr algn="ctr"/>
                      <a:r>
                        <a:rPr lang="en-US" sz="2400" b="1" dirty="0" err="1">
                          <a:latin typeface="Calibri" pitchFamily="34" charset="0"/>
                          <a:cs typeface="Calibri" pitchFamily="34" charset="0"/>
                        </a:rPr>
                        <a:t>Kelas</a:t>
                      </a:r>
                      <a:endParaRPr lang="en-US" sz="2400" b="1" dirty="0">
                        <a:latin typeface="Calibri" pitchFamily="34" charset="0"/>
                        <a:cs typeface="Calibri" pitchFamily="34" charset="0"/>
                      </a:endParaRPr>
                    </a:p>
                  </a:txBody>
                  <a:tcPr/>
                </a:tc>
                <a:tc>
                  <a:txBody>
                    <a:bodyPr/>
                    <a:lstStyle/>
                    <a:p>
                      <a:pPr algn="ctr"/>
                      <a:r>
                        <a:rPr lang="en-US" sz="2400" b="1" dirty="0" err="1">
                          <a:latin typeface="Calibri" pitchFamily="34" charset="0"/>
                          <a:cs typeface="Calibri" pitchFamily="34" charset="0"/>
                        </a:rPr>
                        <a:t>Tinggi</a:t>
                      </a:r>
                      <a:r>
                        <a:rPr lang="en-US" sz="2400" b="1" dirty="0">
                          <a:latin typeface="Calibri" pitchFamily="34" charset="0"/>
                          <a:cs typeface="Calibri" pitchFamily="34" charset="0"/>
                        </a:rPr>
                        <a:t> (inc)</a:t>
                      </a:r>
                    </a:p>
                  </a:txBody>
                  <a:tcPr/>
                </a:tc>
                <a:tc>
                  <a:txBody>
                    <a:bodyPr/>
                    <a:lstStyle/>
                    <a:p>
                      <a:pPr algn="ctr"/>
                      <a:r>
                        <a:rPr lang="en-US" sz="2400" b="1" dirty="0" err="1">
                          <a:latin typeface="Calibri" pitchFamily="34" charset="0"/>
                          <a:cs typeface="Calibri" pitchFamily="34" charset="0"/>
                        </a:rPr>
                        <a:t>Jumlah</a:t>
                      </a:r>
                      <a:r>
                        <a:rPr lang="en-US" sz="2400" b="1" dirty="0">
                          <a:latin typeface="Calibri" pitchFamily="34" charset="0"/>
                          <a:cs typeface="Calibri" pitchFamily="34" charset="0"/>
                        </a:rPr>
                        <a:t> </a:t>
                      </a:r>
                      <a:r>
                        <a:rPr lang="en-US" sz="2400" b="1" dirty="0" err="1">
                          <a:latin typeface="Calibri" pitchFamily="34" charset="0"/>
                          <a:cs typeface="Calibri" pitchFamily="34" charset="0"/>
                        </a:rPr>
                        <a:t>Mahasiswa</a:t>
                      </a:r>
                      <a:endParaRPr lang="en-US" sz="2400" b="1" dirty="0">
                        <a:latin typeface="Calibri" pitchFamily="34" charset="0"/>
                        <a:cs typeface="Calibri" pitchFamily="34" charset="0"/>
                      </a:endParaRPr>
                    </a:p>
                  </a:txBody>
                  <a:tcPr/>
                </a:tc>
                <a:extLst>
                  <a:ext uri="{0D108BD9-81ED-4DB2-BD59-A6C34878D82A}">
                    <a16:rowId xmlns:a16="http://schemas.microsoft.com/office/drawing/2014/main" val="10000"/>
                  </a:ext>
                </a:extLst>
              </a:tr>
              <a:tr h="457200">
                <a:tc>
                  <a:txBody>
                    <a:bodyPr/>
                    <a:lstStyle/>
                    <a:p>
                      <a:endParaRPr lang="en-US"/>
                    </a:p>
                  </a:txBody>
                  <a:tcPr>
                    <a:blipFill rotWithShape="1">
                      <a:blip r:embed="rId3"/>
                      <a:stretch>
                        <a:fillRect t="-110667" r="-478723" b="-530667"/>
                      </a:stretch>
                    </a:blipFill>
                  </a:tcPr>
                </a:tc>
                <a:tc>
                  <a:txBody>
                    <a:bodyPr/>
                    <a:lstStyle/>
                    <a:p>
                      <a:endParaRPr lang="en-US"/>
                    </a:p>
                  </a:txBody>
                  <a:tcPr>
                    <a:blipFill rotWithShape="1">
                      <a:blip r:embed="rId3"/>
                      <a:stretch>
                        <a:fillRect l="-52958" t="-110667" r="-153521" b="-530667"/>
                      </a:stretch>
                    </a:blipFill>
                  </a:tcPr>
                </a:tc>
                <a:tc>
                  <a:txBody>
                    <a:bodyPr/>
                    <a:lstStyle/>
                    <a:p>
                      <a:endParaRPr lang="en-US"/>
                    </a:p>
                  </a:txBody>
                  <a:tcPr>
                    <a:blipFill rotWithShape="1">
                      <a:blip r:embed="rId3"/>
                      <a:stretch>
                        <a:fillRect l="-99816" t="-110667" r="-184" b="-530667"/>
                      </a:stretch>
                    </a:blipFill>
                  </a:tcPr>
                </a:tc>
                <a:extLst>
                  <a:ext uri="{0D108BD9-81ED-4DB2-BD59-A6C34878D82A}">
                    <a16:rowId xmlns:a16="http://schemas.microsoft.com/office/drawing/2014/main" val="10001"/>
                  </a:ext>
                </a:extLst>
              </a:tr>
              <a:tr h="457200">
                <a:tc>
                  <a:txBody>
                    <a:bodyPr/>
                    <a:lstStyle/>
                    <a:p>
                      <a:endParaRPr lang="en-US"/>
                    </a:p>
                  </a:txBody>
                  <a:tcPr>
                    <a:blipFill rotWithShape="1">
                      <a:blip r:embed="rId3"/>
                      <a:stretch>
                        <a:fillRect t="-210667" r="-478723" b="-430667"/>
                      </a:stretch>
                    </a:blipFill>
                  </a:tcPr>
                </a:tc>
                <a:tc>
                  <a:txBody>
                    <a:bodyPr/>
                    <a:lstStyle/>
                    <a:p>
                      <a:endParaRPr lang="en-US" dirty="0"/>
                    </a:p>
                  </a:txBody>
                  <a:tcPr>
                    <a:blipFill rotWithShape="1">
                      <a:blip r:embed="rId3"/>
                      <a:stretch>
                        <a:fillRect l="-52958" t="-210667" r="-153521" b="-430667"/>
                      </a:stretch>
                    </a:blipFill>
                  </a:tcPr>
                </a:tc>
                <a:tc>
                  <a:txBody>
                    <a:bodyPr/>
                    <a:lstStyle/>
                    <a:p>
                      <a:endParaRPr lang="en-US"/>
                    </a:p>
                  </a:txBody>
                  <a:tcPr>
                    <a:blipFill rotWithShape="1">
                      <a:blip r:embed="rId3"/>
                      <a:stretch>
                        <a:fillRect l="-99816" t="-210667" r="-184" b="-430667"/>
                      </a:stretch>
                    </a:blipFill>
                  </a:tcPr>
                </a:tc>
                <a:extLst>
                  <a:ext uri="{0D108BD9-81ED-4DB2-BD59-A6C34878D82A}">
                    <a16:rowId xmlns:a16="http://schemas.microsoft.com/office/drawing/2014/main" val="10002"/>
                  </a:ext>
                </a:extLst>
              </a:tr>
              <a:tr h="457200">
                <a:tc>
                  <a:txBody>
                    <a:bodyPr/>
                    <a:lstStyle/>
                    <a:p>
                      <a:endParaRPr lang="en-US"/>
                    </a:p>
                  </a:txBody>
                  <a:tcPr>
                    <a:blipFill rotWithShape="1">
                      <a:blip r:embed="rId3"/>
                      <a:stretch>
                        <a:fillRect t="-310667" r="-478723" b="-330667"/>
                      </a:stretch>
                    </a:blipFill>
                  </a:tcPr>
                </a:tc>
                <a:tc>
                  <a:txBody>
                    <a:bodyPr/>
                    <a:lstStyle/>
                    <a:p>
                      <a:endParaRPr lang="en-US"/>
                    </a:p>
                  </a:txBody>
                  <a:tcPr>
                    <a:blipFill rotWithShape="1">
                      <a:blip r:embed="rId3"/>
                      <a:stretch>
                        <a:fillRect l="-52958" t="-310667" r="-153521" b="-330667"/>
                      </a:stretch>
                    </a:blipFill>
                  </a:tcPr>
                </a:tc>
                <a:tc>
                  <a:txBody>
                    <a:bodyPr/>
                    <a:lstStyle/>
                    <a:p>
                      <a:endParaRPr lang="en-US"/>
                    </a:p>
                  </a:txBody>
                  <a:tcPr>
                    <a:blipFill rotWithShape="1">
                      <a:blip r:embed="rId3"/>
                      <a:stretch>
                        <a:fillRect l="-99816" t="-310667" r="-184" b="-330667"/>
                      </a:stretch>
                    </a:blipFill>
                  </a:tcPr>
                </a:tc>
                <a:extLst>
                  <a:ext uri="{0D108BD9-81ED-4DB2-BD59-A6C34878D82A}">
                    <a16:rowId xmlns:a16="http://schemas.microsoft.com/office/drawing/2014/main" val="10003"/>
                  </a:ext>
                </a:extLst>
              </a:tr>
              <a:tr h="457200">
                <a:tc>
                  <a:txBody>
                    <a:bodyPr/>
                    <a:lstStyle/>
                    <a:p>
                      <a:endParaRPr lang="en-US"/>
                    </a:p>
                  </a:txBody>
                  <a:tcPr>
                    <a:blipFill rotWithShape="1">
                      <a:blip r:embed="rId3"/>
                      <a:stretch>
                        <a:fillRect t="-410667" r="-478723" b="-230667"/>
                      </a:stretch>
                    </a:blipFill>
                  </a:tcPr>
                </a:tc>
                <a:tc>
                  <a:txBody>
                    <a:bodyPr/>
                    <a:lstStyle/>
                    <a:p>
                      <a:endParaRPr lang="en-US"/>
                    </a:p>
                  </a:txBody>
                  <a:tcPr>
                    <a:blipFill rotWithShape="1">
                      <a:blip r:embed="rId3"/>
                      <a:stretch>
                        <a:fillRect l="-52958" t="-410667" r="-153521" b="-230667"/>
                      </a:stretch>
                    </a:blipFill>
                  </a:tcPr>
                </a:tc>
                <a:tc>
                  <a:txBody>
                    <a:bodyPr/>
                    <a:lstStyle/>
                    <a:p>
                      <a:endParaRPr lang="en-US"/>
                    </a:p>
                  </a:txBody>
                  <a:tcPr>
                    <a:blipFill rotWithShape="1">
                      <a:blip r:embed="rId3"/>
                      <a:stretch>
                        <a:fillRect l="-99816" t="-410667" r="-184" b="-230667"/>
                      </a:stretch>
                    </a:blipFill>
                  </a:tcPr>
                </a:tc>
                <a:extLst>
                  <a:ext uri="{0D108BD9-81ED-4DB2-BD59-A6C34878D82A}">
                    <a16:rowId xmlns:a16="http://schemas.microsoft.com/office/drawing/2014/main" val="10004"/>
                  </a:ext>
                </a:extLst>
              </a:tr>
              <a:tr h="457200">
                <a:tc>
                  <a:txBody>
                    <a:bodyPr/>
                    <a:lstStyle/>
                    <a:p>
                      <a:endParaRPr lang="en-US"/>
                    </a:p>
                  </a:txBody>
                  <a:tcPr>
                    <a:blipFill rotWithShape="1">
                      <a:blip r:embed="rId3"/>
                      <a:stretch>
                        <a:fillRect t="-510667" r="-478723" b="-130667"/>
                      </a:stretch>
                    </a:blipFill>
                  </a:tcPr>
                </a:tc>
                <a:tc>
                  <a:txBody>
                    <a:bodyPr/>
                    <a:lstStyle/>
                    <a:p>
                      <a:endParaRPr lang="en-US"/>
                    </a:p>
                  </a:txBody>
                  <a:tcPr>
                    <a:blipFill rotWithShape="1">
                      <a:blip r:embed="rId3"/>
                      <a:stretch>
                        <a:fillRect l="-52958" t="-510667" r="-153521" b="-130667"/>
                      </a:stretch>
                    </a:blipFill>
                  </a:tcPr>
                </a:tc>
                <a:tc>
                  <a:txBody>
                    <a:bodyPr/>
                    <a:lstStyle/>
                    <a:p>
                      <a:endParaRPr lang="en-US"/>
                    </a:p>
                  </a:txBody>
                  <a:tcPr>
                    <a:blipFill rotWithShape="1">
                      <a:blip r:embed="rId3"/>
                      <a:stretch>
                        <a:fillRect l="-99816" t="-510667" r="-184" b="-130667"/>
                      </a:stretch>
                    </a:blipFill>
                  </a:tcPr>
                </a:tc>
                <a:extLst>
                  <a:ext uri="{0D108BD9-81ED-4DB2-BD59-A6C34878D82A}">
                    <a16:rowId xmlns:a16="http://schemas.microsoft.com/office/drawing/2014/main" val="10005"/>
                  </a:ext>
                </a:extLst>
              </a:tr>
              <a:tr h="457200">
                <a:tc gridSpan="2">
                  <a:txBody>
                    <a:bodyPr/>
                    <a:lstStyle/>
                    <a:p>
                      <a:pPr algn="ctr"/>
                      <a:r>
                        <a:rPr lang="en-US" sz="2400" dirty="0">
                          <a:latin typeface="Calibri" pitchFamily="34" charset="0"/>
                          <a:cs typeface="Calibri" pitchFamily="34" charset="0"/>
                        </a:rPr>
                        <a:t>Total</a:t>
                      </a:r>
                    </a:p>
                  </a:txBody>
                  <a:tcPr/>
                </a:tc>
                <a:tc hMerge="1">
                  <a:txBody>
                    <a:bodyPr/>
                    <a:lstStyle/>
                    <a:p>
                      <a:pPr algn="ctr"/>
                      <a:endParaRPr lang="en-US" sz="2400" dirty="0">
                        <a:latin typeface="Calibri" pitchFamily="34" charset="0"/>
                        <a:cs typeface="Calibri" pitchFamily="34" charset="0"/>
                      </a:endParaRPr>
                    </a:p>
                  </a:txBody>
                  <a:tcPr/>
                </a:tc>
                <a:tc>
                  <a:txBody>
                    <a:bodyPr/>
                    <a:lstStyle/>
                    <a:p>
                      <a:endParaRPr lang="en-US"/>
                    </a:p>
                  </a:txBody>
                  <a:tcPr>
                    <a:blipFill rotWithShape="1">
                      <a:blip r:embed="rId3"/>
                      <a:stretch>
                        <a:fillRect l="-99816" t="-610667" r="-184" b="-30667"/>
                      </a:stretch>
                    </a:blip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81081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600" b="1" dirty="0">
                <a:solidFill>
                  <a:srgbClr val="0070C0"/>
                </a:solidFill>
                <a:latin typeface="Calibri" pitchFamily="34" charset="0"/>
                <a:cs typeface="Calibri" pitchFamily="34" charset="0"/>
              </a:rPr>
              <a:t>Data </a:t>
            </a:r>
            <a:r>
              <a:rPr lang="en-US" sz="3600" b="1" dirty="0" err="1">
                <a:solidFill>
                  <a:srgbClr val="0070C0"/>
                </a:solidFill>
                <a:latin typeface="Calibri" pitchFamily="34" charset="0"/>
                <a:cs typeface="Calibri" pitchFamily="34" charset="0"/>
              </a:rPr>
              <a:t>Kelompok</a:t>
            </a:r>
            <a:endParaRPr lang="id-ID" sz="3600" dirty="0">
              <a:latin typeface="Calibri" pitchFamily="34" charset="0"/>
              <a:cs typeface="Calibri" pitchFamily="34" charset="0"/>
            </a:endParaRPr>
          </a:p>
        </p:txBody>
      </p:sp>
      <p:sp>
        <p:nvSpPr>
          <p:cNvPr id="3" name="Content Placeholder 2"/>
          <p:cNvSpPr>
            <a:spLocks noGrp="1" noRot="1" noChangeAspect="1" noMove="1" noResize="1" noEditPoints="1" noAdjustHandles="1" noChangeArrowheads="1" noChangeShapeType="1" noTextEdit="1"/>
          </p:cNvSpPr>
          <p:nvPr>
            <p:ph sz="quarter" idx="1"/>
          </p:nvPr>
        </p:nvSpPr>
        <p:spPr>
          <a:xfrm>
            <a:off x="609362" y="1269554"/>
            <a:ext cx="10956865" cy="6094090"/>
          </a:xfrm>
          <a:blipFill rotWithShape="1">
            <a:blip r:embed="rId2"/>
            <a:stretch>
              <a:fillRect l="-445" t="-700" r="-946"/>
            </a:stretch>
          </a:blipFill>
        </p:spPr>
        <p:txBody>
          <a:bodyPr/>
          <a:lstStyle/>
          <a:p>
            <a:pPr>
              <a:buNone/>
            </a:pPr>
            <a:r>
              <a:rPr lang="en-US" dirty="0">
                <a:noFill/>
              </a:rPr>
              <a:t> </a:t>
            </a:r>
          </a:p>
        </p:txBody>
      </p:sp>
    </p:spTree>
    <p:extLst>
      <p:ext uri="{BB962C8B-B14F-4D97-AF65-F5344CB8AC3E}">
        <p14:creationId xmlns:p14="http://schemas.microsoft.com/office/powerpoint/2010/main" val="1598289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600" b="1" dirty="0">
                <a:solidFill>
                  <a:srgbClr val="0070C0"/>
                </a:solidFill>
                <a:latin typeface="Calibri" pitchFamily="34" charset="0"/>
                <a:cs typeface="Calibri" pitchFamily="34" charset="0"/>
              </a:rPr>
              <a:t>Data </a:t>
            </a:r>
            <a:r>
              <a:rPr lang="en-US" sz="3600" b="1" dirty="0" err="1">
                <a:solidFill>
                  <a:srgbClr val="0070C0"/>
                </a:solidFill>
                <a:latin typeface="Calibri" pitchFamily="34" charset="0"/>
                <a:cs typeface="Calibri" pitchFamily="34" charset="0"/>
              </a:rPr>
              <a:t>Kelompok</a:t>
            </a:r>
            <a:endParaRPr lang="id-ID" sz="3600" dirty="0">
              <a:latin typeface="Calibri" pitchFamily="34" charset="0"/>
              <a:cs typeface="Calibri" pitchFamily="34" charset="0"/>
            </a:endParaRPr>
          </a:p>
        </p:txBody>
      </p:sp>
      <p:sp>
        <p:nvSpPr>
          <p:cNvPr id="3" name="Content Placeholder 2"/>
          <p:cNvSpPr>
            <a:spLocks noGrp="1" noRot="1" noChangeAspect="1" noMove="1" noResize="1" noEditPoints="1" noAdjustHandles="1" noChangeArrowheads="1" noChangeShapeType="1" noTextEdit="1"/>
          </p:cNvSpPr>
          <p:nvPr>
            <p:ph sz="quarter" idx="1"/>
          </p:nvPr>
        </p:nvSpPr>
        <p:spPr>
          <a:xfrm>
            <a:off x="609362" y="1125538"/>
            <a:ext cx="10956865" cy="6094090"/>
          </a:xfrm>
          <a:blipFill rotWithShape="1">
            <a:blip r:embed="rId2"/>
            <a:stretch>
              <a:fillRect l="-445" t="-801" r="-946"/>
            </a:stretch>
          </a:blipFill>
        </p:spPr>
        <p:txBody>
          <a:bodyPr/>
          <a:lstStyle/>
          <a:p>
            <a:pPr>
              <a:buNone/>
            </a:pPr>
            <a:r>
              <a:rPr lang="en-US" dirty="0">
                <a:noFill/>
              </a:rPr>
              <a:t> </a:t>
            </a:r>
          </a:p>
        </p:txBody>
      </p:sp>
    </p:spTree>
    <p:extLst>
      <p:ext uri="{BB962C8B-B14F-4D97-AF65-F5344CB8AC3E}">
        <p14:creationId xmlns:p14="http://schemas.microsoft.com/office/powerpoint/2010/main" val="2550862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600" b="1" dirty="0">
                <a:solidFill>
                  <a:srgbClr val="0070C0"/>
                </a:solidFill>
                <a:latin typeface="Calibri" pitchFamily="34" charset="0"/>
                <a:cs typeface="Calibri" pitchFamily="34" charset="0"/>
              </a:rPr>
              <a:t>Data </a:t>
            </a:r>
            <a:r>
              <a:rPr lang="en-US" sz="3600" b="1" dirty="0" err="1">
                <a:solidFill>
                  <a:srgbClr val="0070C0"/>
                </a:solidFill>
                <a:latin typeface="Calibri" pitchFamily="34" charset="0"/>
                <a:cs typeface="Calibri" pitchFamily="34" charset="0"/>
              </a:rPr>
              <a:t>Kelompok</a:t>
            </a:r>
            <a:r>
              <a:rPr lang="en-US" sz="3600" b="1" dirty="0">
                <a:solidFill>
                  <a:srgbClr val="0070C0"/>
                </a:solidFill>
                <a:latin typeface="Calibri" pitchFamily="34" charset="0"/>
                <a:cs typeface="Calibri" pitchFamily="34" charset="0"/>
              </a:rPr>
              <a:t> – </a:t>
            </a:r>
            <a:r>
              <a:rPr lang="en-US" sz="3600" b="1" dirty="0" err="1">
                <a:solidFill>
                  <a:srgbClr val="0070C0"/>
                </a:solidFill>
                <a:latin typeface="Calibri" pitchFamily="34" charset="0"/>
                <a:cs typeface="Calibri" pitchFamily="34" charset="0"/>
              </a:rPr>
              <a:t>Contoh</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Distribusi</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Frekuensi</a:t>
            </a:r>
            <a:endParaRPr lang="id-ID" sz="3600" dirty="0">
              <a:latin typeface="Calibri" pitchFamily="34" charset="0"/>
              <a:cs typeface="Calibri" pitchFamily="34" charset="0"/>
            </a:endParaRPr>
          </a:p>
        </p:txBody>
      </p:sp>
      <p:sp>
        <p:nvSpPr>
          <p:cNvPr id="3" name="Content Placeholder 2"/>
          <p:cNvSpPr>
            <a:spLocks noGrp="1" noRot="1" noChangeAspect="1" noMove="1" noResize="1" noEditPoints="1" noAdjustHandles="1" noChangeArrowheads="1" noChangeShapeType="1" noTextEdit="1"/>
          </p:cNvSpPr>
          <p:nvPr>
            <p:ph sz="quarter" idx="1"/>
          </p:nvPr>
        </p:nvSpPr>
        <p:spPr>
          <a:xfrm>
            <a:off x="609362" y="1125538"/>
            <a:ext cx="10956865" cy="6094090"/>
          </a:xfrm>
          <a:blipFill rotWithShape="1">
            <a:blip r:embed="rId2"/>
            <a:stretch>
              <a:fillRect l="-445" t="-801" r="-946"/>
            </a:stretch>
          </a:blipFill>
        </p:spPr>
        <p:txBody>
          <a:bodyPr/>
          <a:lstStyle/>
          <a:p>
            <a:pPr>
              <a:buNone/>
            </a:pPr>
            <a:r>
              <a:rPr lang="en-US" dirty="0">
                <a:noFill/>
              </a:rPr>
              <a:t> </a:t>
            </a:r>
          </a:p>
        </p:txBody>
      </p:sp>
      <p:graphicFrame>
        <p:nvGraphicFramePr>
          <p:cNvPr id="5" name="Table 4"/>
          <p:cNvGraphicFramePr>
            <a:graphicFrameLocks noGrp="1"/>
          </p:cNvGraphicFramePr>
          <p:nvPr/>
        </p:nvGraphicFramePr>
        <p:xfrm>
          <a:off x="2709247" y="2133650"/>
          <a:ext cx="6624732" cy="4114800"/>
        </p:xfrm>
        <a:graphic>
          <a:graphicData uri="http://schemas.openxmlformats.org/drawingml/2006/table">
            <a:tbl>
              <a:tblPr firstRow="1" bandRow="1">
                <a:tableStyleId>{5940675A-B579-460E-94D1-54222C63F5DA}</a:tableStyleId>
              </a:tblPr>
              <a:tblGrid>
                <a:gridCol w="1147590">
                  <a:extLst>
                    <a:ext uri="{9D8B030D-6E8A-4147-A177-3AD203B41FA5}">
                      <a16:colId xmlns:a16="http://schemas.microsoft.com/office/drawing/2014/main" val="20000"/>
                    </a:ext>
                  </a:extLst>
                </a:gridCol>
                <a:gridCol w="2524814">
                  <a:extLst>
                    <a:ext uri="{9D8B030D-6E8A-4147-A177-3AD203B41FA5}">
                      <a16:colId xmlns:a16="http://schemas.microsoft.com/office/drawing/2014/main" val="20001"/>
                    </a:ext>
                  </a:extLst>
                </a:gridCol>
                <a:gridCol w="2952328">
                  <a:extLst>
                    <a:ext uri="{9D8B030D-6E8A-4147-A177-3AD203B41FA5}">
                      <a16:colId xmlns:a16="http://schemas.microsoft.com/office/drawing/2014/main" val="20002"/>
                    </a:ext>
                  </a:extLst>
                </a:gridCol>
              </a:tblGrid>
              <a:tr h="457200">
                <a:tc>
                  <a:txBody>
                    <a:bodyPr/>
                    <a:lstStyle/>
                    <a:p>
                      <a:pPr algn="ctr"/>
                      <a:r>
                        <a:rPr lang="en-US" sz="2400" b="1" dirty="0" err="1">
                          <a:latin typeface="Calibri" pitchFamily="34" charset="0"/>
                          <a:cs typeface="Calibri" pitchFamily="34" charset="0"/>
                        </a:rPr>
                        <a:t>Kelas</a:t>
                      </a:r>
                      <a:endParaRPr lang="en-US" sz="2400" b="1" dirty="0">
                        <a:latin typeface="Calibri" pitchFamily="34" charset="0"/>
                        <a:cs typeface="Calibri" pitchFamily="34" charset="0"/>
                      </a:endParaRPr>
                    </a:p>
                  </a:txBody>
                  <a:tcPr/>
                </a:tc>
                <a:tc>
                  <a:txBody>
                    <a:bodyPr/>
                    <a:lstStyle/>
                    <a:p>
                      <a:pPr algn="ctr"/>
                      <a:r>
                        <a:rPr lang="en-US" sz="2400" b="1" dirty="0" err="1">
                          <a:latin typeface="Calibri" pitchFamily="34" charset="0"/>
                          <a:cs typeface="Calibri" pitchFamily="34" charset="0"/>
                        </a:rPr>
                        <a:t>Upah</a:t>
                      </a:r>
                      <a:r>
                        <a:rPr lang="en-US" sz="2400" b="1" dirty="0">
                          <a:latin typeface="Calibri" pitchFamily="34" charset="0"/>
                          <a:cs typeface="Calibri" pitchFamily="34" charset="0"/>
                        </a:rPr>
                        <a:t> (dollar)</a:t>
                      </a:r>
                    </a:p>
                  </a:txBody>
                  <a:tcPr/>
                </a:tc>
                <a:tc>
                  <a:txBody>
                    <a:bodyPr/>
                    <a:lstStyle/>
                    <a:p>
                      <a:pPr algn="ctr"/>
                      <a:r>
                        <a:rPr lang="en-US" sz="2400" b="1" dirty="0" err="1">
                          <a:latin typeface="Calibri" pitchFamily="34" charset="0"/>
                          <a:cs typeface="Calibri" pitchFamily="34" charset="0"/>
                        </a:rPr>
                        <a:t>Jumlah</a:t>
                      </a:r>
                      <a:r>
                        <a:rPr lang="en-US" sz="2400" b="1" dirty="0">
                          <a:latin typeface="Calibri" pitchFamily="34" charset="0"/>
                          <a:cs typeface="Calibri" pitchFamily="34" charset="0"/>
                        </a:rPr>
                        <a:t> </a:t>
                      </a:r>
                      <a:r>
                        <a:rPr lang="en-US" sz="2400" b="1" dirty="0" err="1">
                          <a:latin typeface="Calibri" pitchFamily="34" charset="0"/>
                          <a:cs typeface="Calibri" pitchFamily="34" charset="0"/>
                        </a:rPr>
                        <a:t>Karyawan</a:t>
                      </a:r>
                      <a:endParaRPr lang="en-US" sz="2400" b="1" dirty="0">
                        <a:latin typeface="Calibri" pitchFamily="34" charset="0"/>
                        <a:cs typeface="Calibri" pitchFamily="34" charset="0"/>
                      </a:endParaRPr>
                    </a:p>
                  </a:txBody>
                  <a:tcPr/>
                </a:tc>
                <a:extLst>
                  <a:ext uri="{0D108BD9-81ED-4DB2-BD59-A6C34878D82A}">
                    <a16:rowId xmlns:a16="http://schemas.microsoft.com/office/drawing/2014/main" val="10000"/>
                  </a:ext>
                </a:extLst>
              </a:tr>
              <a:tr h="457200">
                <a:tc>
                  <a:txBody>
                    <a:bodyPr/>
                    <a:lstStyle/>
                    <a:p>
                      <a:endParaRPr lang="en-US"/>
                    </a:p>
                  </a:txBody>
                  <a:tcPr>
                    <a:blipFill rotWithShape="1">
                      <a:blip r:embed="rId3"/>
                      <a:stretch>
                        <a:fillRect t="-110667" r="-478723" b="-730667"/>
                      </a:stretch>
                    </a:blipFill>
                  </a:tcPr>
                </a:tc>
                <a:tc>
                  <a:txBody>
                    <a:bodyPr/>
                    <a:lstStyle/>
                    <a:p>
                      <a:endParaRPr lang="en-US"/>
                    </a:p>
                  </a:txBody>
                  <a:tcPr>
                    <a:blipFill rotWithShape="1">
                      <a:blip r:embed="rId3"/>
                      <a:stretch>
                        <a:fillRect l="-45301" t="-110667" r="-116867" b="-730667"/>
                      </a:stretch>
                    </a:blipFill>
                  </a:tcPr>
                </a:tc>
                <a:tc>
                  <a:txBody>
                    <a:bodyPr/>
                    <a:lstStyle/>
                    <a:p>
                      <a:endParaRPr lang="en-US"/>
                    </a:p>
                  </a:txBody>
                  <a:tcPr>
                    <a:blipFill rotWithShape="1">
                      <a:blip r:embed="rId3"/>
                      <a:stretch>
                        <a:fillRect l="-124587" t="-110667" r="-207" b="-730667"/>
                      </a:stretch>
                    </a:blipFill>
                  </a:tcPr>
                </a:tc>
                <a:extLst>
                  <a:ext uri="{0D108BD9-81ED-4DB2-BD59-A6C34878D82A}">
                    <a16:rowId xmlns:a16="http://schemas.microsoft.com/office/drawing/2014/main" val="10001"/>
                  </a:ext>
                </a:extLst>
              </a:tr>
              <a:tr h="457200">
                <a:tc>
                  <a:txBody>
                    <a:bodyPr/>
                    <a:lstStyle/>
                    <a:p>
                      <a:endParaRPr lang="en-US"/>
                    </a:p>
                  </a:txBody>
                  <a:tcPr>
                    <a:blipFill rotWithShape="1">
                      <a:blip r:embed="rId3"/>
                      <a:stretch>
                        <a:fillRect t="-210667" r="-478723" b="-630667"/>
                      </a:stretch>
                    </a:blipFill>
                  </a:tcPr>
                </a:tc>
                <a:tc>
                  <a:txBody>
                    <a:bodyPr/>
                    <a:lstStyle/>
                    <a:p>
                      <a:endParaRPr lang="en-US"/>
                    </a:p>
                  </a:txBody>
                  <a:tcPr>
                    <a:blipFill rotWithShape="1">
                      <a:blip r:embed="rId3"/>
                      <a:stretch>
                        <a:fillRect l="-45301" t="-210667" r="-116867" b="-630667"/>
                      </a:stretch>
                    </a:blipFill>
                  </a:tcPr>
                </a:tc>
                <a:tc>
                  <a:txBody>
                    <a:bodyPr/>
                    <a:lstStyle/>
                    <a:p>
                      <a:endParaRPr lang="en-US"/>
                    </a:p>
                  </a:txBody>
                  <a:tcPr>
                    <a:blipFill rotWithShape="1">
                      <a:blip r:embed="rId3"/>
                      <a:stretch>
                        <a:fillRect l="-124587" t="-210667" r="-207" b="-630667"/>
                      </a:stretch>
                    </a:blipFill>
                  </a:tcPr>
                </a:tc>
                <a:extLst>
                  <a:ext uri="{0D108BD9-81ED-4DB2-BD59-A6C34878D82A}">
                    <a16:rowId xmlns:a16="http://schemas.microsoft.com/office/drawing/2014/main" val="10002"/>
                  </a:ext>
                </a:extLst>
              </a:tr>
              <a:tr h="457200">
                <a:tc>
                  <a:txBody>
                    <a:bodyPr/>
                    <a:lstStyle/>
                    <a:p>
                      <a:endParaRPr lang="en-US"/>
                    </a:p>
                  </a:txBody>
                  <a:tcPr>
                    <a:blipFill rotWithShape="1">
                      <a:blip r:embed="rId3"/>
                      <a:stretch>
                        <a:fillRect t="-310667" r="-478723" b="-530667"/>
                      </a:stretch>
                    </a:blipFill>
                  </a:tcPr>
                </a:tc>
                <a:tc>
                  <a:txBody>
                    <a:bodyPr/>
                    <a:lstStyle/>
                    <a:p>
                      <a:endParaRPr lang="en-US"/>
                    </a:p>
                  </a:txBody>
                  <a:tcPr>
                    <a:blipFill rotWithShape="1">
                      <a:blip r:embed="rId3"/>
                      <a:stretch>
                        <a:fillRect l="-45301" t="-310667" r="-116867" b="-530667"/>
                      </a:stretch>
                    </a:blipFill>
                  </a:tcPr>
                </a:tc>
                <a:tc>
                  <a:txBody>
                    <a:bodyPr/>
                    <a:lstStyle/>
                    <a:p>
                      <a:endParaRPr lang="en-US"/>
                    </a:p>
                  </a:txBody>
                  <a:tcPr>
                    <a:blipFill rotWithShape="1">
                      <a:blip r:embed="rId3"/>
                      <a:stretch>
                        <a:fillRect l="-124587" t="-310667" r="-207" b="-530667"/>
                      </a:stretch>
                    </a:blipFill>
                  </a:tcPr>
                </a:tc>
                <a:extLst>
                  <a:ext uri="{0D108BD9-81ED-4DB2-BD59-A6C34878D82A}">
                    <a16:rowId xmlns:a16="http://schemas.microsoft.com/office/drawing/2014/main" val="10003"/>
                  </a:ext>
                </a:extLst>
              </a:tr>
              <a:tr h="457200">
                <a:tc>
                  <a:txBody>
                    <a:bodyPr/>
                    <a:lstStyle/>
                    <a:p>
                      <a:endParaRPr lang="en-US"/>
                    </a:p>
                  </a:txBody>
                  <a:tcPr>
                    <a:blipFill rotWithShape="1">
                      <a:blip r:embed="rId3"/>
                      <a:stretch>
                        <a:fillRect t="-410667" r="-478723" b="-430667"/>
                      </a:stretch>
                    </a:blipFill>
                  </a:tcPr>
                </a:tc>
                <a:tc>
                  <a:txBody>
                    <a:bodyPr/>
                    <a:lstStyle/>
                    <a:p>
                      <a:endParaRPr lang="en-US"/>
                    </a:p>
                  </a:txBody>
                  <a:tcPr>
                    <a:blipFill rotWithShape="1">
                      <a:blip r:embed="rId3"/>
                      <a:stretch>
                        <a:fillRect l="-45301" t="-410667" r="-116867" b="-430667"/>
                      </a:stretch>
                    </a:blipFill>
                  </a:tcPr>
                </a:tc>
                <a:tc>
                  <a:txBody>
                    <a:bodyPr/>
                    <a:lstStyle/>
                    <a:p>
                      <a:endParaRPr lang="en-US"/>
                    </a:p>
                  </a:txBody>
                  <a:tcPr>
                    <a:blipFill rotWithShape="1">
                      <a:blip r:embed="rId3"/>
                      <a:stretch>
                        <a:fillRect l="-124587" t="-410667" r="-207" b="-430667"/>
                      </a:stretch>
                    </a:blipFill>
                  </a:tcPr>
                </a:tc>
                <a:extLst>
                  <a:ext uri="{0D108BD9-81ED-4DB2-BD59-A6C34878D82A}">
                    <a16:rowId xmlns:a16="http://schemas.microsoft.com/office/drawing/2014/main" val="10004"/>
                  </a:ext>
                </a:extLst>
              </a:tr>
              <a:tr h="457200">
                <a:tc>
                  <a:txBody>
                    <a:bodyPr/>
                    <a:lstStyle/>
                    <a:p>
                      <a:endParaRPr lang="en-US"/>
                    </a:p>
                  </a:txBody>
                  <a:tcPr>
                    <a:blipFill rotWithShape="1">
                      <a:blip r:embed="rId3"/>
                      <a:stretch>
                        <a:fillRect t="-510667" r="-478723" b="-330667"/>
                      </a:stretch>
                    </a:blipFill>
                  </a:tcPr>
                </a:tc>
                <a:tc>
                  <a:txBody>
                    <a:bodyPr/>
                    <a:lstStyle/>
                    <a:p>
                      <a:endParaRPr lang="en-US"/>
                    </a:p>
                  </a:txBody>
                  <a:tcPr>
                    <a:blipFill rotWithShape="1">
                      <a:blip r:embed="rId3"/>
                      <a:stretch>
                        <a:fillRect l="-45301" t="-510667" r="-116867" b="-330667"/>
                      </a:stretch>
                    </a:blipFill>
                  </a:tcPr>
                </a:tc>
                <a:tc>
                  <a:txBody>
                    <a:bodyPr/>
                    <a:lstStyle/>
                    <a:p>
                      <a:endParaRPr lang="en-US"/>
                    </a:p>
                  </a:txBody>
                  <a:tcPr>
                    <a:blipFill rotWithShape="1">
                      <a:blip r:embed="rId3"/>
                      <a:stretch>
                        <a:fillRect l="-124587" t="-510667" r="-207" b="-330667"/>
                      </a:stretch>
                    </a:blipFill>
                  </a:tcPr>
                </a:tc>
                <a:extLst>
                  <a:ext uri="{0D108BD9-81ED-4DB2-BD59-A6C34878D82A}">
                    <a16:rowId xmlns:a16="http://schemas.microsoft.com/office/drawing/2014/main" val="10005"/>
                  </a:ext>
                </a:extLst>
              </a:tr>
              <a:tr h="457200">
                <a:tc>
                  <a:txBody>
                    <a:bodyPr/>
                    <a:lstStyle/>
                    <a:p>
                      <a:endParaRPr lang="en-US"/>
                    </a:p>
                  </a:txBody>
                  <a:tcPr>
                    <a:blipFill rotWithShape="1">
                      <a:blip r:embed="rId3"/>
                      <a:stretch>
                        <a:fillRect t="-610667" r="-478723" b="-230667"/>
                      </a:stretch>
                    </a:blipFill>
                  </a:tcPr>
                </a:tc>
                <a:tc>
                  <a:txBody>
                    <a:bodyPr/>
                    <a:lstStyle/>
                    <a:p>
                      <a:endParaRPr lang="en-US"/>
                    </a:p>
                  </a:txBody>
                  <a:tcPr>
                    <a:blipFill rotWithShape="1">
                      <a:blip r:embed="rId3"/>
                      <a:stretch>
                        <a:fillRect l="-45301" t="-610667" r="-116867" b="-230667"/>
                      </a:stretch>
                    </a:blipFill>
                  </a:tcPr>
                </a:tc>
                <a:tc>
                  <a:txBody>
                    <a:bodyPr/>
                    <a:lstStyle/>
                    <a:p>
                      <a:endParaRPr lang="en-US"/>
                    </a:p>
                  </a:txBody>
                  <a:tcPr>
                    <a:blipFill rotWithShape="1">
                      <a:blip r:embed="rId3"/>
                      <a:stretch>
                        <a:fillRect l="-124587" t="-610667" r="-207" b="-230667"/>
                      </a:stretch>
                    </a:blipFill>
                  </a:tcPr>
                </a:tc>
                <a:extLst>
                  <a:ext uri="{0D108BD9-81ED-4DB2-BD59-A6C34878D82A}">
                    <a16:rowId xmlns:a16="http://schemas.microsoft.com/office/drawing/2014/main" val="10006"/>
                  </a:ext>
                </a:extLst>
              </a:tr>
              <a:tr h="457200">
                <a:tc>
                  <a:txBody>
                    <a:bodyPr/>
                    <a:lstStyle/>
                    <a:p>
                      <a:endParaRPr lang="en-US"/>
                    </a:p>
                  </a:txBody>
                  <a:tcPr>
                    <a:blipFill rotWithShape="1">
                      <a:blip r:embed="rId3"/>
                      <a:stretch>
                        <a:fillRect t="-710667" r="-478723" b="-130667"/>
                      </a:stretch>
                    </a:blipFill>
                  </a:tcPr>
                </a:tc>
                <a:tc>
                  <a:txBody>
                    <a:bodyPr/>
                    <a:lstStyle/>
                    <a:p>
                      <a:endParaRPr lang="en-US"/>
                    </a:p>
                  </a:txBody>
                  <a:tcPr>
                    <a:blipFill rotWithShape="1">
                      <a:blip r:embed="rId3"/>
                      <a:stretch>
                        <a:fillRect l="-45301" t="-710667" r="-116867" b="-130667"/>
                      </a:stretch>
                    </a:blipFill>
                  </a:tcPr>
                </a:tc>
                <a:tc>
                  <a:txBody>
                    <a:bodyPr/>
                    <a:lstStyle/>
                    <a:p>
                      <a:endParaRPr lang="en-US"/>
                    </a:p>
                  </a:txBody>
                  <a:tcPr>
                    <a:blipFill rotWithShape="1">
                      <a:blip r:embed="rId3"/>
                      <a:stretch>
                        <a:fillRect l="-124587" t="-710667" r="-207" b="-130667"/>
                      </a:stretch>
                    </a:blipFill>
                  </a:tcPr>
                </a:tc>
                <a:extLst>
                  <a:ext uri="{0D108BD9-81ED-4DB2-BD59-A6C34878D82A}">
                    <a16:rowId xmlns:a16="http://schemas.microsoft.com/office/drawing/2014/main" val="10007"/>
                  </a:ext>
                </a:extLst>
              </a:tr>
              <a:tr h="457200">
                <a:tc gridSpan="2">
                  <a:txBody>
                    <a:bodyPr/>
                    <a:lstStyle/>
                    <a:p>
                      <a:pPr algn="ctr"/>
                      <a:r>
                        <a:rPr lang="en-US" sz="2400" dirty="0">
                          <a:latin typeface="Calibri" pitchFamily="34" charset="0"/>
                          <a:cs typeface="Calibri" pitchFamily="34" charset="0"/>
                        </a:rPr>
                        <a:t>Total</a:t>
                      </a:r>
                    </a:p>
                  </a:txBody>
                  <a:tcPr/>
                </a:tc>
                <a:tc hMerge="1">
                  <a:txBody>
                    <a:bodyPr/>
                    <a:lstStyle/>
                    <a:p>
                      <a:pPr algn="ctr"/>
                      <a:endParaRPr lang="en-US" sz="2400" dirty="0">
                        <a:latin typeface="Calibri" pitchFamily="34" charset="0"/>
                        <a:cs typeface="Calibri" pitchFamily="34" charset="0"/>
                      </a:endParaRPr>
                    </a:p>
                  </a:txBody>
                  <a:tcPr/>
                </a:tc>
                <a:tc>
                  <a:txBody>
                    <a:bodyPr/>
                    <a:lstStyle/>
                    <a:p>
                      <a:endParaRPr lang="en-US"/>
                    </a:p>
                  </a:txBody>
                  <a:tcPr>
                    <a:blipFill rotWithShape="1">
                      <a:blip r:embed="rId3"/>
                      <a:stretch>
                        <a:fillRect l="-124587" t="-810667" r="-207" b="-30667"/>
                      </a:stretch>
                    </a:blip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4344035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600" b="1" dirty="0" err="1">
                <a:solidFill>
                  <a:srgbClr val="0070C0"/>
                </a:solidFill>
                <a:latin typeface="Calibri" pitchFamily="34" charset="0"/>
                <a:cs typeface="Calibri" pitchFamily="34" charset="0"/>
              </a:rPr>
              <a:t>Distribusi</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Frekuensi</a:t>
            </a:r>
            <a:r>
              <a:rPr lang="en-US" sz="3600" b="1" dirty="0">
                <a:solidFill>
                  <a:srgbClr val="0070C0"/>
                </a:solidFill>
                <a:latin typeface="Calibri" pitchFamily="34" charset="0"/>
                <a:cs typeface="Calibri" pitchFamily="34" charset="0"/>
              </a:rPr>
              <a:t> - </a:t>
            </a:r>
            <a:r>
              <a:rPr lang="en-US" sz="3600" b="1" dirty="0" err="1">
                <a:solidFill>
                  <a:srgbClr val="0070C0"/>
                </a:solidFill>
                <a:latin typeface="Calibri" pitchFamily="34" charset="0"/>
                <a:cs typeface="Calibri" pitchFamily="34" charset="0"/>
              </a:rPr>
              <a:t>Contoh</a:t>
            </a:r>
            <a:endParaRPr lang="id-ID" sz="3600" dirty="0">
              <a:latin typeface="Calibri" pitchFamily="34" charset="0"/>
              <a:cs typeface="Calibri" pitchFamily="34" charset="0"/>
            </a:endParaRPr>
          </a:p>
        </p:txBody>
      </p:sp>
      <p:sp>
        <p:nvSpPr>
          <p:cNvPr id="3" name="Content Placeholder 2"/>
          <p:cNvSpPr>
            <a:spLocks noGrp="1" noRot="1" noChangeAspect="1" noMove="1" noResize="1" noEditPoints="1" noAdjustHandles="1" noChangeArrowheads="1" noChangeShapeType="1" noTextEdit="1"/>
          </p:cNvSpPr>
          <p:nvPr>
            <p:ph sz="quarter" idx="1"/>
          </p:nvPr>
        </p:nvSpPr>
        <p:spPr>
          <a:xfrm>
            <a:off x="609362" y="1125538"/>
            <a:ext cx="11316905" cy="6094090"/>
          </a:xfrm>
          <a:blipFill rotWithShape="1">
            <a:blip r:embed="rId2"/>
            <a:stretch>
              <a:fillRect l="-431" t="-801"/>
            </a:stretch>
          </a:blipFill>
        </p:spPr>
        <p:txBody>
          <a:bodyPr/>
          <a:lstStyle/>
          <a:p>
            <a:pPr>
              <a:buNone/>
            </a:pPr>
            <a:r>
              <a:rPr lang="en-US" dirty="0">
                <a:noFill/>
              </a:rPr>
              <a:t> </a:t>
            </a:r>
          </a:p>
        </p:txBody>
      </p:sp>
    </p:spTree>
    <p:extLst>
      <p:ext uri="{BB962C8B-B14F-4D97-AF65-F5344CB8AC3E}">
        <p14:creationId xmlns:p14="http://schemas.microsoft.com/office/powerpoint/2010/main" val="75877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err="1">
                <a:solidFill>
                  <a:srgbClr val="0070C0"/>
                </a:solidFill>
                <a:latin typeface="Calibri" pitchFamily="34" charset="0"/>
                <a:cs typeface="Calibri" pitchFamily="34" charset="0"/>
              </a:rPr>
              <a:t>Survei</a:t>
            </a:r>
            <a:endParaRPr lang="en-US" sz="3600" b="1" dirty="0">
              <a:solidFill>
                <a:srgbClr val="0070C0"/>
              </a:solidFill>
              <a:latin typeface="Calibri" pitchFamily="34" charset="0"/>
              <a:cs typeface="Calibri" pitchFamily="34" charset="0"/>
            </a:endParaRPr>
          </a:p>
        </p:txBody>
      </p:sp>
      <p:sp>
        <p:nvSpPr>
          <p:cNvPr id="5" name="TextBox 4"/>
          <p:cNvSpPr txBox="1"/>
          <p:nvPr/>
        </p:nvSpPr>
        <p:spPr>
          <a:xfrm>
            <a:off x="683419" y="1388051"/>
            <a:ext cx="10591800" cy="3108543"/>
          </a:xfrm>
          <a:prstGeom prst="rect">
            <a:avLst/>
          </a:prstGeom>
          <a:noFill/>
        </p:spPr>
        <p:txBody>
          <a:bodyPr wrap="square" rtlCol="0">
            <a:spAutoFit/>
          </a:bodyPr>
          <a:lstStyle/>
          <a:p>
            <a:pPr marL="457200" indent="-457200" algn="just">
              <a:buFont typeface="Wingdings" panose="05000000000000000000" pitchFamily="2" charset="2"/>
              <a:buChar char="§"/>
            </a:pPr>
            <a:r>
              <a:rPr lang="en-US" sz="2800" dirty="0" err="1">
                <a:latin typeface="Calibri" pitchFamily="34" charset="0"/>
                <a:cs typeface="Calibri" pitchFamily="34" charset="0"/>
              </a:rPr>
              <a:t>Biasanya</a:t>
            </a:r>
            <a:r>
              <a:rPr lang="en-US" sz="2800" dirty="0">
                <a:latin typeface="Calibri" pitchFamily="34" charset="0"/>
                <a:cs typeface="Calibri" pitchFamily="34" charset="0"/>
              </a:rPr>
              <a:t> </a:t>
            </a:r>
            <a:r>
              <a:rPr lang="en-US" sz="2800" dirty="0" err="1">
                <a:latin typeface="Calibri" pitchFamily="34" charset="0"/>
                <a:cs typeface="Calibri" pitchFamily="34" charset="0"/>
              </a:rPr>
              <a:t>pengumpulan</a:t>
            </a:r>
            <a:r>
              <a:rPr lang="en-US" sz="2800" dirty="0">
                <a:latin typeface="Calibri" pitchFamily="34" charset="0"/>
                <a:cs typeface="Calibri" pitchFamily="34" charset="0"/>
              </a:rPr>
              <a:t> data </a:t>
            </a:r>
            <a:r>
              <a:rPr lang="en-US" sz="2800" dirty="0" err="1">
                <a:latin typeface="Calibri" pitchFamily="34" charset="0"/>
                <a:cs typeface="Calibri" pitchFamily="34" charset="0"/>
              </a:rPr>
              <a:t>dilakukan</a:t>
            </a:r>
            <a:r>
              <a:rPr lang="en-US" sz="2800" dirty="0">
                <a:latin typeface="Calibri" pitchFamily="34" charset="0"/>
                <a:cs typeface="Calibri" pitchFamily="34" charset="0"/>
              </a:rPr>
              <a:t> </a:t>
            </a:r>
            <a:r>
              <a:rPr lang="en-US" sz="2800" dirty="0" err="1">
                <a:latin typeface="Calibri" pitchFamily="34" charset="0"/>
                <a:cs typeface="Calibri" pitchFamily="34" charset="0"/>
              </a:rPr>
              <a:t>dengan</a:t>
            </a:r>
            <a:r>
              <a:rPr lang="en-US" sz="2800" dirty="0">
                <a:latin typeface="Calibri" pitchFamily="34" charset="0"/>
                <a:cs typeface="Calibri" pitchFamily="34" charset="0"/>
              </a:rPr>
              <a:t> </a:t>
            </a:r>
            <a:r>
              <a:rPr lang="en-US" sz="2800" dirty="0" err="1">
                <a:latin typeface="Calibri" pitchFamily="34" charset="0"/>
                <a:cs typeface="Calibri" pitchFamily="34" charset="0"/>
              </a:rPr>
              <a:t>mengajukan</a:t>
            </a:r>
            <a:r>
              <a:rPr lang="en-US" sz="2800" dirty="0">
                <a:latin typeface="Calibri" pitchFamily="34" charset="0"/>
                <a:cs typeface="Calibri" pitchFamily="34" charset="0"/>
              </a:rPr>
              <a:t> </a:t>
            </a:r>
            <a:r>
              <a:rPr lang="en-US" sz="2800" dirty="0" err="1">
                <a:latin typeface="Calibri" pitchFamily="34" charset="0"/>
                <a:cs typeface="Calibri" pitchFamily="34" charset="0"/>
              </a:rPr>
              <a:t>pertanyaan</a:t>
            </a:r>
            <a:r>
              <a:rPr lang="en-US" sz="2800" dirty="0">
                <a:latin typeface="Calibri" pitchFamily="34" charset="0"/>
                <a:cs typeface="Calibri" pitchFamily="34" charset="0"/>
              </a:rPr>
              <a:t> </a:t>
            </a:r>
            <a:r>
              <a:rPr lang="en-US" sz="2800" dirty="0" err="1">
                <a:latin typeface="Calibri" pitchFamily="34" charset="0"/>
                <a:cs typeface="Calibri" pitchFamily="34" charset="0"/>
              </a:rPr>
              <a:t>atau</a:t>
            </a:r>
            <a:r>
              <a:rPr lang="en-US" sz="2800" dirty="0">
                <a:latin typeface="Calibri" pitchFamily="34" charset="0"/>
                <a:cs typeface="Calibri" pitchFamily="34" charset="0"/>
              </a:rPr>
              <a:t> </a:t>
            </a:r>
            <a:r>
              <a:rPr lang="en-US" sz="2800" dirty="0" err="1">
                <a:latin typeface="Calibri" pitchFamily="34" charset="0"/>
                <a:cs typeface="Calibri" pitchFamily="34" charset="0"/>
              </a:rPr>
              <a:t>menyediakan</a:t>
            </a:r>
            <a:r>
              <a:rPr lang="en-US" sz="2800" dirty="0">
                <a:latin typeface="Calibri" pitchFamily="34" charset="0"/>
                <a:cs typeface="Calibri" pitchFamily="34" charset="0"/>
              </a:rPr>
              <a:t> </a:t>
            </a:r>
            <a:r>
              <a:rPr lang="en-US" sz="2800" dirty="0" err="1">
                <a:latin typeface="Calibri" pitchFamily="34" charset="0"/>
                <a:cs typeface="Calibri" pitchFamily="34" charset="0"/>
              </a:rPr>
              <a:t>kuesioner</a:t>
            </a:r>
            <a:r>
              <a:rPr lang="en-US" sz="2800" dirty="0">
                <a:latin typeface="Calibri" pitchFamily="34" charset="0"/>
                <a:cs typeface="Calibri" pitchFamily="34" charset="0"/>
              </a:rPr>
              <a:t> </a:t>
            </a:r>
            <a:r>
              <a:rPr lang="en-US" sz="2800" dirty="0" err="1">
                <a:latin typeface="Calibri" pitchFamily="34" charset="0"/>
                <a:cs typeface="Calibri" pitchFamily="34" charset="0"/>
              </a:rPr>
              <a:t>untuk</a:t>
            </a:r>
            <a:r>
              <a:rPr lang="en-US" sz="2800" dirty="0">
                <a:latin typeface="Calibri" pitchFamily="34" charset="0"/>
                <a:cs typeface="Calibri" pitchFamily="34" charset="0"/>
              </a:rPr>
              <a:t> </a:t>
            </a:r>
            <a:r>
              <a:rPr lang="en-US" sz="2800" dirty="0" err="1">
                <a:latin typeface="Calibri" pitchFamily="34" charset="0"/>
                <a:cs typeface="Calibri" pitchFamily="34" charset="0"/>
              </a:rPr>
              <a:t>partisipan</a:t>
            </a:r>
            <a:endParaRPr lang="en-US" sz="2800" dirty="0">
              <a:latin typeface="Calibri" pitchFamily="34" charset="0"/>
              <a:cs typeface="Calibri" pitchFamily="34" charset="0"/>
            </a:endParaRPr>
          </a:p>
          <a:p>
            <a:pPr marL="457200" indent="-457200" algn="just">
              <a:buFont typeface="Wingdings" panose="05000000000000000000" pitchFamily="2" charset="2"/>
              <a:buChar char="§"/>
            </a:pPr>
            <a:r>
              <a:rPr lang="en-US" sz="2800" dirty="0" err="1">
                <a:latin typeface="Calibri" pitchFamily="34" charset="0"/>
                <a:cs typeface="Calibri" pitchFamily="34" charset="0"/>
              </a:rPr>
              <a:t>Idealnya</a:t>
            </a:r>
            <a:r>
              <a:rPr lang="en-US" sz="2800" dirty="0">
                <a:latin typeface="Calibri" pitchFamily="34" charset="0"/>
                <a:cs typeface="Calibri" pitchFamily="34" charset="0"/>
              </a:rPr>
              <a:t> </a:t>
            </a:r>
            <a:r>
              <a:rPr lang="en-US" sz="2800" dirty="0" err="1">
                <a:latin typeface="Calibri" pitchFamily="34" charset="0"/>
                <a:cs typeface="Calibri" pitchFamily="34" charset="0"/>
              </a:rPr>
              <a:t>survei</a:t>
            </a:r>
            <a:r>
              <a:rPr lang="en-US" sz="2800" dirty="0">
                <a:latin typeface="Calibri" pitchFamily="34" charset="0"/>
                <a:cs typeface="Calibri" pitchFamily="34" charset="0"/>
              </a:rPr>
              <a:t> </a:t>
            </a:r>
            <a:r>
              <a:rPr lang="en-US" sz="2800" dirty="0" err="1">
                <a:latin typeface="Calibri" pitchFamily="34" charset="0"/>
                <a:cs typeface="Calibri" pitchFamily="34" charset="0"/>
              </a:rPr>
              <a:t>dilakukan</a:t>
            </a:r>
            <a:r>
              <a:rPr lang="en-US" sz="2800" dirty="0">
                <a:latin typeface="Calibri" pitchFamily="34" charset="0"/>
                <a:cs typeface="Calibri" pitchFamily="34" charset="0"/>
              </a:rPr>
              <a:t> </a:t>
            </a:r>
            <a:r>
              <a:rPr lang="en-US" sz="2800" dirty="0" err="1">
                <a:latin typeface="Calibri" pitchFamily="34" charset="0"/>
                <a:cs typeface="Calibri" pitchFamily="34" charset="0"/>
              </a:rPr>
              <a:t>terhadap</a:t>
            </a:r>
            <a:r>
              <a:rPr lang="en-US" sz="2800" dirty="0">
                <a:latin typeface="Calibri" pitchFamily="34" charset="0"/>
                <a:cs typeface="Calibri" pitchFamily="34" charset="0"/>
              </a:rPr>
              <a:t> </a:t>
            </a:r>
            <a:r>
              <a:rPr lang="en-US" sz="2800" dirty="0" err="1">
                <a:latin typeface="Calibri" pitchFamily="34" charset="0"/>
                <a:cs typeface="Calibri" pitchFamily="34" charset="0"/>
              </a:rPr>
              <a:t>partisipan</a:t>
            </a:r>
            <a:r>
              <a:rPr lang="en-US" sz="2800" dirty="0">
                <a:latin typeface="Calibri" pitchFamily="34" charset="0"/>
                <a:cs typeface="Calibri" pitchFamily="34" charset="0"/>
              </a:rPr>
              <a:t> </a:t>
            </a:r>
            <a:r>
              <a:rPr lang="en-US" sz="2800" i="1" dirty="0">
                <a:latin typeface="Calibri" pitchFamily="34" charset="0"/>
                <a:cs typeface="Calibri" pitchFamily="34" charset="0"/>
              </a:rPr>
              <a:t>sample</a:t>
            </a:r>
            <a:r>
              <a:rPr lang="en-US" sz="2800" dirty="0">
                <a:latin typeface="Calibri" pitchFamily="34" charset="0"/>
                <a:cs typeface="Calibri" pitchFamily="34" charset="0"/>
              </a:rPr>
              <a:t> </a:t>
            </a:r>
            <a:r>
              <a:rPr lang="en-US" sz="2800" dirty="0" err="1">
                <a:latin typeface="Calibri" pitchFamily="34" charset="0"/>
                <a:cs typeface="Calibri" pitchFamily="34" charset="0"/>
              </a:rPr>
              <a:t>terpilih</a:t>
            </a:r>
            <a:r>
              <a:rPr lang="en-US" sz="2800" dirty="0">
                <a:latin typeface="Calibri" pitchFamily="34" charset="0"/>
                <a:cs typeface="Calibri" pitchFamily="34" charset="0"/>
              </a:rPr>
              <a:t>, yang </a:t>
            </a:r>
            <a:r>
              <a:rPr lang="en-US" sz="2800" dirty="0" err="1">
                <a:latin typeface="Calibri" pitchFamily="34" charset="0"/>
                <a:cs typeface="Calibri" pitchFamily="34" charset="0"/>
              </a:rPr>
              <a:t>merepresentasikan</a:t>
            </a:r>
            <a:r>
              <a:rPr lang="en-US" sz="2800" dirty="0">
                <a:latin typeface="Calibri" pitchFamily="34" charset="0"/>
                <a:cs typeface="Calibri" pitchFamily="34" charset="0"/>
              </a:rPr>
              <a:t> </a:t>
            </a:r>
            <a:r>
              <a:rPr lang="en-US" sz="2800" dirty="0" err="1">
                <a:latin typeface="Calibri" pitchFamily="34" charset="0"/>
                <a:cs typeface="Calibri" pitchFamily="34" charset="0"/>
              </a:rPr>
              <a:t>populasi</a:t>
            </a:r>
            <a:r>
              <a:rPr lang="en-US" sz="2800" dirty="0">
                <a:latin typeface="Calibri" pitchFamily="34" charset="0"/>
                <a:cs typeface="Calibri" pitchFamily="34" charset="0"/>
              </a:rPr>
              <a:t> yang </a:t>
            </a:r>
            <a:r>
              <a:rPr lang="en-US" sz="2800" dirty="0" err="1">
                <a:latin typeface="Calibri" pitchFamily="34" charset="0"/>
                <a:cs typeface="Calibri" pitchFamily="34" charset="0"/>
              </a:rPr>
              <a:t>diamati</a:t>
            </a:r>
            <a:endParaRPr lang="en-US" sz="2800" dirty="0">
              <a:latin typeface="Calibri" pitchFamily="34" charset="0"/>
              <a:cs typeface="Calibri" pitchFamily="34" charset="0"/>
            </a:endParaRPr>
          </a:p>
          <a:p>
            <a:pPr marL="457200" indent="-457200" algn="just">
              <a:buFont typeface="Wingdings" panose="05000000000000000000" pitchFamily="2" charset="2"/>
              <a:buChar char="§"/>
            </a:pPr>
            <a:r>
              <a:rPr lang="en-US" sz="2800" dirty="0">
                <a:latin typeface="Calibri" pitchFamily="34" charset="0"/>
                <a:cs typeface="Calibri" pitchFamily="34" charset="0"/>
              </a:rPr>
              <a:t>Teknik yang </a:t>
            </a:r>
            <a:r>
              <a:rPr lang="en-US" sz="2800" dirty="0" err="1">
                <a:latin typeface="Calibri" pitchFamily="34" charset="0"/>
                <a:cs typeface="Calibri" pitchFamily="34" charset="0"/>
              </a:rPr>
              <a:t>dilakukan</a:t>
            </a:r>
            <a:r>
              <a:rPr lang="en-US" sz="2800" dirty="0">
                <a:latin typeface="Calibri" pitchFamily="34" charset="0"/>
                <a:cs typeface="Calibri" pitchFamily="34" charset="0"/>
              </a:rPr>
              <a:t> </a:t>
            </a:r>
            <a:r>
              <a:rPr lang="en-US" sz="2800" dirty="0" err="1">
                <a:latin typeface="Calibri" pitchFamily="34" charset="0"/>
                <a:cs typeface="Calibri" pitchFamily="34" charset="0"/>
              </a:rPr>
              <a:t>untuk</a:t>
            </a:r>
            <a:r>
              <a:rPr lang="en-US" sz="2800" dirty="0">
                <a:latin typeface="Calibri" pitchFamily="34" charset="0"/>
                <a:cs typeface="Calibri" pitchFamily="34" charset="0"/>
              </a:rPr>
              <a:t> </a:t>
            </a:r>
            <a:r>
              <a:rPr lang="en-US" sz="2800" dirty="0" err="1">
                <a:latin typeface="Calibri" pitchFamily="34" charset="0"/>
                <a:cs typeface="Calibri" pitchFamily="34" charset="0"/>
              </a:rPr>
              <a:t>menentukan</a:t>
            </a:r>
            <a:r>
              <a:rPr lang="en-US" sz="2800" dirty="0">
                <a:latin typeface="Calibri" pitchFamily="34" charset="0"/>
                <a:cs typeface="Calibri" pitchFamily="34" charset="0"/>
              </a:rPr>
              <a:t> </a:t>
            </a:r>
            <a:r>
              <a:rPr lang="en-US" sz="2800" i="1" dirty="0">
                <a:latin typeface="Calibri" pitchFamily="34" charset="0"/>
                <a:cs typeface="Calibri" pitchFamily="34" charset="0"/>
              </a:rPr>
              <a:t>sample</a:t>
            </a:r>
            <a:r>
              <a:rPr lang="en-US" sz="2800" dirty="0">
                <a:latin typeface="Calibri" pitchFamily="34" charset="0"/>
                <a:cs typeface="Calibri" pitchFamily="34" charset="0"/>
              </a:rPr>
              <a:t> </a:t>
            </a:r>
            <a:r>
              <a:rPr lang="en-US" sz="2800" dirty="0" err="1">
                <a:latin typeface="Calibri" pitchFamily="34" charset="0"/>
                <a:cs typeface="Calibri" pitchFamily="34" charset="0"/>
              </a:rPr>
              <a:t>dari</a:t>
            </a:r>
            <a:r>
              <a:rPr lang="en-US" sz="2800" dirty="0">
                <a:latin typeface="Calibri" pitchFamily="34" charset="0"/>
                <a:cs typeface="Calibri" pitchFamily="34" charset="0"/>
              </a:rPr>
              <a:t> </a:t>
            </a:r>
            <a:r>
              <a:rPr lang="en-US" sz="2800" dirty="0" err="1">
                <a:latin typeface="Calibri" pitchFamily="34" charset="0"/>
                <a:cs typeface="Calibri" pitchFamily="34" charset="0"/>
              </a:rPr>
              <a:t>sebuah</a:t>
            </a:r>
            <a:r>
              <a:rPr lang="en-US" sz="2800" dirty="0">
                <a:latin typeface="Calibri" pitchFamily="34" charset="0"/>
                <a:cs typeface="Calibri" pitchFamily="34" charset="0"/>
              </a:rPr>
              <a:t> </a:t>
            </a:r>
            <a:r>
              <a:rPr lang="en-US" sz="2800" dirty="0" err="1">
                <a:latin typeface="Calibri" pitchFamily="34" charset="0"/>
                <a:cs typeface="Calibri" pitchFamily="34" charset="0"/>
              </a:rPr>
              <a:t>populasi</a:t>
            </a:r>
            <a:r>
              <a:rPr lang="en-US" sz="2800" dirty="0">
                <a:latin typeface="Calibri" pitchFamily="34" charset="0"/>
                <a:cs typeface="Calibri" pitchFamily="34" charset="0"/>
              </a:rPr>
              <a:t> </a:t>
            </a:r>
            <a:r>
              <a:rPr lang="en-US" sz="2800" dirty="0" err="1">
                <a:latin typeface="Calibri" pitchFamily="34" charset="0"/>
                <a:cs typeface="Calibri" pitchFamily="34" charset="0"/>
              </a:rPr>
              <a:t>disebut</a:t>
            </a:r>
            <a:r>
              <a:rPr lang="en-US" sz="2800" dirty="0">
                <a:latin typeface="Calibri" pitchFamily="34" charset="0"/>
                <a:cs typeface="Calibri" pitchFamily="34" charset="0"/>
              </a:rPr>
              <a:t> </a:t>
            </a:r>
            <a:r>
              <a:rPr lang="en-US" sz="2800" dirty="0" err="1">
                <a:latin typeface="Calibri" pitchFamily="34" charset="0"/>
                <a:cs typeface="Calibri" pitchFamily="34" charset="0"/>
              </a:rPr>
              <a:t>sebagai</a:t>
            </a:r>
            <a:r>
              <a:rPr lang="en-US" sz="2800" dirty="0">
                <a:latin typeface="Calibri" pitchFamily="34" charset="0"/>
                <a:cs typeface="Calibri" pitchFamily="34" charset="0"/>
              </a:rPr>
              <a:t> </a:t>
            </a:r>
            <a:r>
              <a:rPr lang="en-US" sz="2800" dirty="0" err="1">
                <a:latin typeface="Calibri" pitchFamily="34" charset="0"/>
                <a:cs typeface="Calibri" pitchFamily="34" charset="0"/>
              </a:rPr>
              <a:t>teknik</a:t>
            </a:r>
            <a:r>
              <a:rPr lang="en-US" sz="2800" dirty="0">
                <a:latin typeface="Calibri" pitchFamily="34" charset="0"/>
                <a:cs typeface="Calibri" pitchFamily="34" charset="0"/>
              </a:rPr>
              <a:t> </a:t>
            </a:r>
            <a:r>
              <a:rPr lang="en-US" sz="2800" dirty="0" err="1">
                <a:latin typeface="Calibri" pitchFamily="34" charset="0"/>
                <a:cs typeface="Calibri" pitchFamily="34" charset="0"/>
              </a:rPr>
              <a:t>pengambilan</a:t>
            </a:r>
            <a:r>
              <a:rPr lang="en-US" sz="2800" dirty="0">
                <a:latin typeface="Calibri" pitchFamily="34" charset="0"/>
                <a:cs typeface="Calibri" pitchFamily="34" charset="0"/>
              </a:rPr>
              <a:t> </a:t>
            </a:r>
            <a:r>
              <a:rPr lang="en-US" sz="2800" i="1" dirty="0">
                <a:latin typeface="Calibri" pitchFamily="34" charset="0"/>
                <a:cs typeface="Calibri" pitchFamily="34" charset="0"/>
              </a:rPr>
              <a:t>sample</a:t>
            </a:r>
          </a:p>
          <a:p>
            <a:pPr algn="just"/>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1159049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600" b="1" dirty="0" err="1">
                <a:solidFill>
                  <a:srgbClr val="0070C0"/>
                </a:solidFill>
                <a:latin typeface="Calibri" pitchFamily="34" charset="0"/>
                <a:cs typeface="Calibri" pitchFamily="34" charset="0"/>
              </a:rPr>
              <a:t>Distribusi</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Frekuensi</a:t>
            </a:r>
            <a:r>
              <a:rPr lang="en-US" sz="3600" b="1" dirty="0">
                <a:solidFill>
                  <a:srgbClr val="0070C0"/>
                </a:solidFill>
                <a:latin typeface="Calibri" pitchFamily="34" charset="0"/>
                <a:cs typeface="Calibri" pitchFamily="34" charset="0"/>
              </a:rPr>
              <a:t> - </a:t>
            </a:r>
            <a:r>
              <a:rPr lang="en-US" sz="3600" b="1" dirty="0" err="1">
                <a:solidFill>
                  <a:srgbClr val="0070C0"/>
                </a:solidFill>
                <a:latin typeface="Calibri" pitchFamily="34" charset="0"/>
                <a:cs typeface="Calibri" pitchFamily="34" charset="0"/>
              </a:rPr>
              <a:t>Contoh</a:t>
            </a:r>
            <a:endParaRPr lang="id-ID" sz="3600" dirty="0">
              <a:latin typeface="Calibri" pitchFamily="34" charset="0"/>
              <a:cs typeface="Calibri" pitchFamily="34" charset="0"/>
            </a:endParaRPr>
          </a:p>
        </p:txBody>
      </p:sp>
      <p:sp>
        <p:nvSpPr>
          <p:cNvPr id="3" name="Content Placeholder 2"/>
          <p:cNvSpPr>
            <a:spLocks noGrp="1" noRot="1" noChangeAspect="1" noMove="1" noResize="1" noEditPoints="1" noAdjustHandles="1" noChangeArrowheads="1" noChangeShapeType="1" noTextEdit="1"/>
          </p:cNvSpPr>
          <p:nvPr>
            <p:ph sz="quarter" idx="1"/>
          </p:nvPr>
        </p:nvSpPr>
        <p:spPr>
          <a:xfrm>
            <a:off x="609362" y="1197546"/>
            <a:ext cx="11316905" cy="6094090"/>
          </a:xfrm>
          <a:blipFill rotWithShape="1">
            <a:blip r:embed="rId2"/>
            <a:stretch>
              <a:fillRect t="-700"/>
            </a:stretch>
          </a:blipFill>
        </p:spPr>
        <p:txBody>
          <a:bodyPr/>
          <a:lstStyle/>
          <a:p>
            <a:pPr>
              <a:buNone/>
            </a:pPr>
            <a:r>
              <a:rPr lang="en-US" dirty="0">
                <a:noFill/>
              </a:rPr>
              <a:t> </a:t>
            </a:r>
          </a:p>
        </p:txBody>
      </p:sp>
    </p:spTree>
    <p:extLst>
      <p:ext uri="{BB962C8B-B14F-4D97-AF65-F5344CB8AC3E}">
        <p14:creationId xmlns:p14="http://schemas.microsoft.com/office/powerpoint/2010/main" val="30424343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600" b="1" dirty="0" err="1">
                <a:solidFill>
                  <a:srgbClr val="0070C0"/>
                </a:solidFill>
                <a:latin typeface="Calibri" pitchFamily="34" charset="0"/>
                <a:cs typeface="Calibri" pitchFamily="34" charset="0"/>
              </a:rPr>
              <a:t>Nilai</a:t>
            </a:r>
            <a:r>
              <a:rPr lang="en-US" sz="3600" b="1" dirty="0">
                <a:solidFill>
                  <a:srgbClr val="0070C0"/>
                </a:solidFill>
                <a:latin typeface="Calibri" pitchFamily="34" charset="0"/>
                <a:cs typeface="Calibri" pitchFamily="34" charset="0"/>
              </a:rPr>
              <a:t> Rata-Rata</a:t>
            </a:r>
            <a:endParaRPr lang="id-ID" sz="3600" dirty="0">
              <a:latin typeface="Calibri" pitchFamily="34" charset="0"/>
              <a:cs typeface="Calibri" pitchFamily="34" charset="0"/>
            </a:endParaRPr>
          </a:p>
        </p:txBody>
      </p:sp>
      <p:sp>
        <p:nvSpPr>
          <p:cNvPr id="3" name="Content Placeholder 2"/>
          <p:cNvSpPr>
            <a:spLocks noGrp="1" noRot="1" noChangeAspect="1" noMove="1" noResize="1" noEditPoints="1" noAdjustHandles="1" noChangeArrowheads="1" noChangeShapeType="1" noTextEdit="1"/>
          </p:cNvSpPr>
          <p:nvPr>
            <p:ph sz="quarter" idx="1"/>
          </p:nvPr>
        </p:nvSpPr>
        <p:spPr>
          <a:xfrm>
            <a:off x="609362" y="1125538"/>
            <a:ext cx="10956865" cy="6094090"/>
          </a:xfrm>
          <a:blipFill rotWithShape="1">
            <a:blip r:embed="rId2"/>
            <a:stretch>
              <a:fillRect l="-445" t="-801" r="-946"/>
            </a:stretch>
          </a:blipFill>
        </p:spPr>
        <p:txBody>
          <a:bodyPr/>
          <a:lstStyle/>
          <a:p>
            <a:pPr>
              <a:buNone/>
            </a:pPr>
            <a:r>
              <a:rPr lang="en-US" dirty="0">
                <a:noFill/>
              </a:rPr>
              <a:t> </a:t>
            </a:r>
          </a:p>
        </p:txBody>
      </p:sp>
    </p:spTree>
    <p:extLst>
      <p:ext uri="{BB962C8B-B14F-4D97-AF65-F5344CB8AC3E}">
        <p14:creationId xmlns:p14="http://schemas.microsoft.com/office/powerpoint/2010/main" val="22885468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600" b="1" dirty="0" err="1">
                <a:solidFill>
                  <a:srgbClr val="0070C0"/>
                </a:solidFill>
                <a:latin typeface="Calibri" pitchFamily="34" charset="0"/>
                <a:cs typeface="Calibri" pitchFamily="34" charset="0"/>
              </a:rPr>
              <a:t>Nilai</a:t>
            </a:r>
            <a:r>
              <a:rPr lang="en-US" sz="3600" b="1" dirty="0">
                <a:solidFill>
                  <a:srgbClr val="0070C0"/>
                </a:solidFill>
                <a:latin typeface="Calibri" pitchFamily="34" charset="0"/>
                <a:cs typeface="Calibri" pitchFamily="34" charset="0"/>
              </a:rPr>
              <a:t> Rata-Rata</a:t>
            </a:r>
            <a:endParaRPr lang="id-ID" sz="3600" dirty="0">
              <a:latin typeface="Calibri" pitchFamily="34" charset="0"/>
              <a:cs typeface="Calibri" pitchFamily="34" charset="0"/>
            </a:endParaRPr>
          </a:p>
        </p:txBody>
      </p:sp>
      <p:sp>
        <p:nvSpPr>
          <p:cNvPr id="3" name="Content Placeholder 2"/>
          <p:cNvSpPr>
            <a:spLocks noGrp="1" noRot="1" noChangeAspect="1" noMove="1" noResize="1" noEditPoints="1" noAdjustHandles="1" noChangeArrowheads="1" noChangeShapeType="1" noTextEdit="1"/>
          </p:cNvSpPr>
          <p:nvPr>
            <p:ph sz="quarter" idx="1"/>
          </p:nvPr>
        </p:nvSpPr>
        <p:spPr>
          <a:xfrm>
            <a:off x="609362" y="1125538"/>
            <a:ext cx="10956865" cy="6094090"/>
          </a:xfrm>
          <a:blipFill rotWithShape="1">
            <a:blip r:embed="rId2"/>
            <a:stretch>
              <a:fillRect l="-445" t="-801"/>
            </a:stretch>
          </a:blipFill>
        </p:spPr>
        <p:txBody>
          <a:bodyPr/>
          <a:lstStyle/>
          <a:p>
            <a:pPr>
              <a:buNone/>
            </a:pPr>
            <a:r>
              <a:rPr lang="en-US" dirty="0">
                <a:noFill/>
              </a:rPr>
              <a:t> </a:t>
            </a:r>
          </a:p>
        </p:txBody>
      </p:sp>
      <p:graphicFrame>
        <p:nvGraphicFramePr>
          <p:cNvPr id="5" name="Table 4"/>
          <p:cNvGraphicFramePr>
            <a:graphicFrameLocks noGrp="1"/>
          </p:cNvGraphicFramePr>
          <p:nvPr/>
        </p:nvGraphicFramePr>
        <p:xfrm>
          <a:off x="2709247" y="1485578"/>
          <a:ext cx="7704852" cy="2743200"/>
        </p:xfrm>
        <a:graphic>
          <a:graphicData uri="http://schemas.openxmlformats.org/drawingml/2006/table">
            <a:tbl>
              <a:tblPr firstRow="1" bandRow="1">
                <a:tableStyleId>{5940675A-B579-460E-94D1-54222C63F5DA}</a:tableStyleId>
              </a:tblPr>
              <a:tblGrid>
                <a:gridCol w="1005973">
                  <a:extLst>
                    <a:ext uri="{9D8B030D-6E8A-4147-A177-3AD203B41FA5}">
                      <a16:colId xmlns:a16="http://schemas.microsoft.com/office/drawing/2014/main" val="20000"/>
                    </a:ext>
                  </a:extLst>
                </a:gridCol>
                <a:gridCol w="1897635">
                  <a:extLst>
                    <a:ext uri="{9D8B030D-6E8A-4147-A177-3AD203B41FA5}">
                      <a16:colId xmlns:a16="http://schemas.microsoft.com/office/drawing/2014/main" val="20001"/>
                    </a:ext>
                  </a:extLst>
                </a:gridCol>
                <a:gridCol w="1897635">
                  <a:extLst>
                    <a:ext uri="{9D8B030D-6E8A-4147-A177-3AD203B41FA5}">
                      <a16:colId xmlns:a16="http://schemas.microsoft.com/office/drawing/2014/main" val="20002"/>
                    </a:ext>
                  </a:extLst>
                </a:gridCol>
                <a:gridCol w="2903609">
                  <a:extLst>
                    <a:ext uri="{9D8B030D-6E8A-4147-A177-3AD203B41FA5}">
                      <a16:colId xmlns:a16="http://schemas.microsoft.com/office/drawing/2014/main" val="20003"/>
                    </a:ext>
                  </a:extLst>
                </a:gridCol>
              </a:tblGrid>
              <a:tr h="457200">
                <a:tc>
                  <a:txBody>
                    <a:bodyPr/>
                    <a:lstStyle/>
                    <a:p>
                      <a:pPr algn="ctr"/>
                      <a:r>
                        <a:rPr lang="en-US" sz="2400" b="1" dirty="0" err="1">
                          <a:latin typeface="Calibri" pitchFamily="34" charset="0"/>
                          <a:cs typeface="Calibri" pitchFamily="34" charset="0"/>
                        </a:rPr>
                        <a:t>Kelas</a:t>
                      </a:r>
                      <a:endParaRPr lang="en-US" sz="2400" b="1" dirty="0">
                        <a:latin typeface="Calibri" pitchFamily="34" charset="0"/>
                        <a:cs typeface="Calibri" pitchFamily="34" charset="0"/>
                      </a:endParaRPr>
                    </a:p>
                  </a:txBody>
                  <a:tcPr/>
                </a:tc>
                <a:tc>
                  <a:txBody>
                    <a:bodyPr/>
                    <a:lstStyle/>
                    <a:p>
                      <a:pPr algn="ctr"/>
                      <a:r>
                        <a:rPr lang="en-US" sz="2400" b="1" dirty="0" err="1">
                          <a:latin typeface="Calibri" pitchFamily="34" charset="0"/>
                          <a:cs typeface="Calibri" pitchFamily="34" charset="0"/>
                        </a:rPr>
                        <a:t>Tinggi</a:t>
                      </a:r>
                      <a:r>
                        <a:rPr lang="en-US" sz="2400" b="1" dirty="0">
                          <a:latin typeface="Calibri" pitchFamily="34" charset="0"/>
                          <a:cs typeface="Calibri" pitchFamily="34" charset="0"/>
                        </a:rPr>
                        <a:t> (inc)</a:t>
                      </a:r>
                    </a:p>
                  </a:txBody>
                  <a:tcPr/>
                </a:tc>
                <a:tc>
                  <a:txBody>
                    <a:bodyPr/>
                    <a:lstStyle/>
                    <a:p>
                      <a:pPr algn="ctr"/>
                      <a:r>
                        <a:rPr lang="en-US" sz="2400" b="1" dirty="0" err="1">
                          <a:latin typeface="Calibri" pitchFamily="34" charset="0"/>
                          <a:cs typeface="Calibri" pitchFamily="34" charset="0"/>
                        </a:rPr>
                        <a:t>Nilai</a:t>
                      </a:r>
                      <a:r>
                        <a:rPr lang="en-US" sz="2400" b="1" dirty="0">
                          <a:latin typeface="Calibri" pitchFamily="34" charset="0"/>
                          <a:cs typeface="Calibri" pitchFamily="34" charset="0"/>
                        </a:rPr>
                        <a:t> Tengah</a:t>
                      </a:r>
                    </a:p>
                  </a:txBody>
                  <a:tcPr/>
                </a:tc>
                <a:tc>
                  <a:txBody>
                    <a:bodyPr/>
                    <a:lstStyle/>
                    <a:p>
                      <a:pPr algn="ctr"/>
                      <a:r>
                        <a:rPr lang="en-US" sz="2400" b="1" dirty="0" err="1">
                          <a:latin typeface="Calibri" pitchFamily="34" charset="0"/>
                          <a:cs typeface="Calibri" pitchFamily="34" charset="0"/>
                        </a:rPr>
                        <a:t>Jumlah</a:t>
                      </a:r>
                      <a:r>
                        <a:rPr lang="en-US" sz="2400" b="1" dirty="0">
                          <a:latin typeface="Calibri" pitchFamily="34" charset="0"/>
                          <a:cs typeface="Calibri" pitchFamily="34" charset="0"/>
                        </a:rPr>
                        <a:t> </a:t>
                      </a:r>
                      <a:r>
                        <a:rPr lang="en-US" sz="2400" b="1" dirty="0" err="1">
                          <a:latin typeface="Calibri" pitchFamily="34" charset="0"/>
                          <a:cs typeface="Calibri" pitchFamily="34" charset="0"/>
                        </a:rPr>
                        <a:t>Mahasiswa</a:t>
                      </a:r>
                      <a:endParaRPr lang="en-US" sz="2400" b="1" dirty="0">
                        <a:latin typeface="Calibri" pitchFamily="34" charset="0"/>
                        <a:cs typeface="Calibri" pitchFamily="34" charset="0"/>
                      </a:endParaRPr>
                    </a:p>
                  </a:txBody>
                  <a:tcPr/>
                </a:tc>
                <a:extLst>
                  <a:ext uri="{0D108BD9-81ED-4DB2-BD59-A6C34878D82A}">
                    <a16:rowId xmlns:a16="http://schemas.microsoft.com/office/drawing/2014/main" val="10000"/>
                  </a:ext>
                </a:extLst>
              </a:tr>
              <a:tr h="457200">
                <a:tc>
                  <a:txBody>
                    <a:bodyPr/>
                    <a:lstStyle/>
                    <a:p>
                      <a:endParaRPr lang="en-US"/>
                    </a:p>
                  </a:txBody>
                  <a:tcPr>
                    <a:blipFill rotWithShape="1">
                      <a:blip r:embed="rId3"/>
                      <a:stretch>
                        <a:fillRect t="-110667" r="-666667" b="-400000"/>
                      </a:stretch>
                    </a:blipFill>
                  </a:tcPr>
                </a:tc>
                <a:tc>
                  <a:txBody>
                    <a:bodyPr/>
                    <a:lstStyle/>
                    <a:p>
                      <a:endParaRPr lang="en-US"/>
                    </a:p>
                  </a:txBody>
                  <a:tcPr>
                    <a:blipFill rotWithShape="1">
                      <a:blip r:embed="rId3"/>
                      <a:stretch>
                        <a:fillRect l="-53055" t="-110667" r="-253698" b="-400000"/>
                      </a:stretch>
                    </a:blipFill>
                  </a:tcPr>
                </a:tc>
                <a:tc>
                  <a:txBody>
                    <a:bodyPr/>
                    <a:lstStyle/>
                    <a:p>
                      <a:endParaRPr lang="en-US"/>
                    </a:p>
                  </a:txBody>
                  <a:tcPr>
                    <a:blipFill rotWithShape="1">
                      <a:blip r:embed="rId3"/>
                      <a:stretch>
                        <a:fillRect l="-152564" t="-110667" r="-152885" b="-400000"/>
                      </a:stretch>
                    </a:blipFill>
                  </a:tcPr>
                </a:tc>
                <a:tc>
                  <a:txBody>
                    <a:bodyPr/>
                    <a:lstStyle/>
                    <a:p>
                      <a:endParaRPr lang="en-US"/>
                    </a:p>
                  </a:txBody>
                  <a:tcPr>
                    <a:blipFill rotWithShape="1">
                      <a:blip r:embed="rId3"/>
                      <a:stretch>
                        <a:fillRect l="-165546" t="-110667" r="-210" b="-400000"/>
                      </a:stretch>
                    </a:blipFill>
                  </a:tcPr>
                </a:tc>
                <a:extLst>
                  <a:ext uri="{0D108BD9-81ED-4DB2-BD59-A6C34878D82A}">
                    <a16:rowId xmlns:a16="http://schemas.microsoft.com/office/drawing/2014/main" val="10001"/>
                  </a:ext>
                </a:extLst>
              </a:tr>
              <a:tr h="457200">
                <a:tc>
                  <a:txBody>
                    <a:bodyPr/>
                    <a:lstStyle/>
                    <a:p>
                      <a:endParaRPr lang="en-US"/>
                    </a:p>
                  </a:txBody>
                  <a:tcPr>
                    <a:blipFill rotWithShape="1">
                      <a:blip r:embed="rId3"/>
                      <a:stretch>
                        <a:fillRect t="-210667" r="-666667" b="-300000"/>
                      </a:stretch>
                    </a:blipFill>
                  </a:tcPr>
                </a:tc>
                <a:tc>
                  <a:txBody>
                    <a:bodyPr/>
                    <a:lstStyle/>
                    <a:p>
                      <a:endParaRPr lang="en-US"/>
                    </a:p>
                  </a:txBody>
                  <a:tcPr>
                    <a:blipFill rotWithShape="1">
                      <a:blip r:embed="rId3"/>
                      <a:stretch>
                        <a:fillRect l="-53055" t="-210667" r="-253698" b="-300000"/>
                      </a:stretch>
                    </a:blipFill>
                  </a:tcPr>
                </a:tc>
                <a:tc>
                  <a:txBody>
                    <a:bodyPr/>
                    <a:lstStyle/>
                    <a:p>
                      <a:endParaRPr lang="en-US"/>
                    </a:p>
                  </a:txBody>
                  <a:tcPr>
                    <a:blipFill rotWithShape="1">
                      <a:blip r:embed="rId3"/>
                      <a:stretch>
                        <a:fillRect l="-152564" t="-210667" r="-152885" b="-300000"/>
                      </a:stretch>
                    </a:blipFill>
                  </a:tcPr>
                </a:tc>
                <a:tc>
                  <a:txBody>
                    <a:bodyPr/>
                    <a:lstStyle/>
                    <a:p>
                      <a:endParaRPr lang="en-US"/>
                    </a:p>
                  </a:txBody>
                  <a:tcPr>
                    <a:blipFill rotWithShape="1">
                      <a:blip r:embed="rId3"/>
                      <a:stretch>
                        <a:fillRect l="-165546" t="-210667" r="-210" b="-300000"/>
                      </a:stretch>
                    </a:blipFill>
                  </a:tcPr>
                </a:tc>
                <a:extLst>
                  <a:ext uri="{0D108BD9-81ED-4DB2-BD59-A6C34878D82A}">
                    <a16:rowId xmlns:a16="http://schemas.microsoft.com/office/drawing/2014/main" val="10002"/>
                  </a:ext>
                </a:extLst>
              </a:tr>
              <a:tr h="457200">
                <a:tc>
                  <a:txBody>
                    <a:bodyPr/>
                    <a:lstStyle/>
                    <a:p>
                      <a:endParaRPr lang="en-US"/>
                    </a:p>
                  </a:txBody>
                  <a:tcPr>
                    <a:blipFill rotWithShape="1">
                      <a:blip r:embed="rId3"/>
                      <a:stretch>
                        <a:fillRect t="-310667" r="-666667" b="-200000"/>
                      </a:stretch>
                    </a:blipFill>
                  </a:tcPr>
                </a:tc>
                <a:tc>
                  <a:txBody>
                    <a:bodyPr/>
                    <a:lstStyle/>
                    <a:p>
                      <a:endParaRPr lang="en-US"/>
                    </a:p>
                  </a:txBody>
                  <a:tcPr>
                    <a:blipFill rotWithShape="1">
                      <a:blip r:embed="rId3"/>
                      <a:stretch>
                        <a:fillRect l="-53055" t="-310667" r="-253698" b="-200000"/>
                      </a:stretch>
                    </a:blipFill>
                  </a:tcPr>
                </a:tc>
                <a:tc>
                  <a:txBody>
                    <a:bodyPr/>
                    <a:lstStyle/>
                    <a:p>
                      <a:endParaRPr lang="en-US"/>
                    </a:p>
                  </a:txBody>
                  <a:tcPr>
                    <a:blipFill rotWithShape="1">
                      <a:blip r:embed="rId3"/>
                      <a:stretch>
                        <a:fillRect l="-152564" t="-310667" r="-152885" b="-200000"/>
                      </a:stretch>
                    </a:blipFill>
                  </a:tcPr>
                </a:tc>
                <a:tc>
                  <a:txBody>
                    <a:bodyPr/>
                    <a:lstStyle/>
                    <a:p>
                      <a:endParaRPr lang="en-US"/>
                    </a:p>
                  </a:txBody>
                  <a:tcPr>
                    <a:blipFill rotWithShape="1">
                      <a:blip r:embed="rId3"/>
                      <a:stretch>
                        <a:fillRect l="-165546" t="-310667" r="-210" b="-200000"/>
                      </a:stretch>
                    </a:blipFill>
                  </a:tcPr>
                </a:tc>
                <a:extLst>
                  <a:ext uri="{0D108BD9-81ED-4DB2-BD59-A6C34878D82A}">
                    <a16:rowId xmlns:a16="http://schemas.microsoft.com/office/drawing/2014/main" val="10003"/>
                  </a:ext>
                </a:extLst>
              </a:tr>
              <a:tr h="457200">
                <a:tc>
                  <a:txBody>
                    <a:bodyPr/>
                    <a:lstStyle/>
                    <a:p>
                      <a:endParaRPr lang="en-US"/>
                    </a:p>
                  </a:txBody>
                  <a:tcPr>
                    <a:blipFill rotWithShape="1">
                      <a:blip r:embed="rId3"/>
                      <a:stretch>
                        <a:fillRect t="-410667" r="-666667" b="-100000"/>
                      </a:stretch>
                    </a:blipFill>
                  </a:tcPr>
                </a:tc>
                <a:tc>
                  <a:txBody>
                    <a:bodyPr/>
                    <a:lstStyle/>
                    <a:p>
                      <a:endParaRPr lang="en-US"/>
                    </a:p>
                  </a:txBody>
                  <a:tcPr>
                    <a:blipFill rotWithShape="1">
                      <a:blip r:embed="rId3"/>
                      <a:stretch>
                        <a:fillRect l="-53055" t="-410667" r="-253698" b="-100000"/>
                      </a:stretch>
                    </a:blipFill>
                  </a:tcPr>
                </a:tc>
                <a:tc>
                  <a:txBody>
                    <a:bodyPr/>
                    <a:lstStyle/>
                    <a:p>
                      <a:endParaRPr lang="en-US"/>
                    </a:p>
                  </a:txBody>
                  <a:tcPr>
                    <a:blipFill rotWithShape="1">
                      <a:blip r:embed="rId3"/>
                      <a:stretch>
                        <a:fillRect l="-152564" t="-410667" r="-152885" b="-100000"/>
                      </a:stretch>
                    </a:blipFill>
                  </a:tcPr>
                </a:tc>
                <a:tc>
                  <a:txBody>
                    <a:bodyPr/>
                    <a:lstStyle/>
                    <a:p>
                      <a:endParaRPr lang="en-US"/>
                    </a:p>
                  </a:txBody>
                  <a:tcPr>
                    <a:blipFill rotWithShape="1">
                      <a:blip r:embed="rId3"/>
                      <a:stretch>
                        <a:fillRect l="-165546" t="-410667" r="-210" b="-100000"/>
                      </a:stretch>
                    </a:blipFill>
                  </a:tcPr>
                </a:tc>
                <a:extLst>
                  <a:ext uri="{0D108BD9-81ED-4DB2-BD59-A6C34878D82A}">
                    <a16:rowId xmlns:a16="http://schemas.microsoft.com/office/drawing/2014/main" val="10004"/>
                  </a:ext>
                </a:extLst>
              </a:tr>
              <a:tr h="457200">
                <a:tc>
                  <a:txBody>
                    <a:bodyPr/>
                    <a:lstStyle/>
                    <a:p>
                      <a:endParaRPr lang="en-US"/>
                    </a:p>
                  </a:txBody>
                  <a:tcPr>
                    <a:blipFill rotWithShape="1">
                      <a:blip r:embed="rId3"/>
                      <a:stretch>
                        <a:fillRect t="-510667" r="-666667"/>
                      </a:stretch>
                    </a:blipFill>
                  </a:tcPr>
                </a:tc>
                <a:tc>
                  <a:txBody>
                    <a:bodyPr/>
                    <a:lstStyle/>
                    <a:p>
                      <a:endParaRPr lang="en-US"/>
                    </a:p>
                  </a:txBody>
                  <a:tcPr>
                    <a:blipFill rotWithShape="1">
                      <a:blip r:embed="rId3"/>
                      <a:stretch>
                        <a:fillRect l="-53055" t="-510667" r="-253698"/>
                      </a:stretch>
                    </a:blipFill>
                  </a:tcPr>
                </a:tc>
                <a:tc>
                  <a:txBody>
                    <a:bodyPr/>
                    <a:lstStyle/>
                    <a:p>
                      <a:endParaRPr lang="en-US"/>
                    </a:p>
                  </a:txBody>
                  <a:tcPr>
                    <a:blipFill rotWithShape="1">
                      <a:blip r:embed="rId3"/>
                      <a:stretch>
                        <a:fillRect l="-152564" t="-510667" r="-152885"/>
                      </a:stretch>
                    </a:blipFill>
                  </a:tcPr>
                </a:tc>
                <a:tc>
                  <a:txBody>
                    <a:bodyPr/>
                    <a:lstStyle/>
                    <a:p>
                      <a:endParaRPr lang="en-US"/>
                    </a:p>
                  </a:txBody>
                  <a:tcPr>
                    <a:blipFill rotWithShape="1">
                      <a:blip r:embed="rId3"/>
                      <a:stretch>
                        <a:fillRect l="-165546" t="-510667" r="-210"/>
                      </a:stretch>
                    </a:blip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002347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600" b="1" dirty="0">
                <a:solidFill>
                  <a:srgbClr val="0070C0"/>
                </a:solidFill>
                <a:latin typeface="Calibri" pitchFamily="34" charset="0"/>
                <a:cs typeface="Calibri" pitchFamily="34" charset="0"/>
              </a:rPr>
              <a:t>Median (</a:t>
            </a:r>
            <a:r>
              <a:rPr lang="en-US" sz="3600" b="1" dirty="0" err="1">
                <a:solidFill>
                  <a:srgbClr val="0070C0"/>
                </a:solidFill>
                <a:latin typeface="Calibri" pitchFamily="34" charset="0"/>
                <a:cs typeface="Calibri" pitchFamily="34" charset="0"/>
              </a:rPr>
              <a:t>Nilai</a:t>
            </a:r>
            <a:r>
              <a:rPr lang="en-US" sz="3600" b="1" dirty="0">
                <a:solidFill>
                  <a:srgbClr val="0070C0"/>
                </a:solidFill>
                <a:latin typeface="Calibri" pitchFamily="34" charset="0"/>
                <a:cs typeface="Calibri" pitchFamily="34" charset="0"/>
              </a:rPr>
              <a:t> Tengah)</a:t>
            </a:r>
            <a:endParaRPr lang="id-ID" sz="3600" dirty="0">
              <a:latin typeface="Calibri" pitchFamily="34" charset="0"/>
              <a:cs typeface="Calibri" pitchFamily="34" charset="0"/>
            </a:endParaRPr>
          </a:p>
        </p:txBody>
      </p:sp>
      <p:sp>
        <p:nvSpPr>
          <p:cNvPr id="3" name="Content Placeholder 2"/>
          <p:cNvSpPr>
            <a:spLocks noGrp="1" noRot="1" noChangeAspect="1" noMove="1" noResize="1" noEditPoints="1" noAdjustHandles="1" noChangeArrowheads="1" noChangeShapeType="1" noTextEdit="1"/>
          </p:cNvSpPr>
          <p:nvPr>
            <p:ph sz="quarter" idx="1"/>
          </p:nvPr>
        </p:nvSpPr>
        <p:spPr>
          <a:xfrm>
            <a:off x="609362" y="1224136"/>
            <a:ext cx="10956865" cy="6094090"/>
          </a:xfrm>
          <a:blipFill rotWithShape="1">
            <a:blip r:embed="rId2"/>
            <a:stretch>
              <a:fillRect l="-445" t="-801" r="-946"/>
            </a:stretch>
          </a:blipFill>
        </p:spPr>
        <p:txBody>
          <a:bodyPr/>
          <a:lstStyle/>
          <a:p>
            <a:pPr>
              <a:buNone/>
            </a:pPr>
            <a:r>
              <a:rPr lang="en-US" dirty="0">
                <a:noFill/>
              </a:rPr>
              <a:t> </a:t>
            </a:r>
          </a:p>
        </p:txBody>
      </p:sp>
    </p:spTree>
    <p:extLst>
      <p:ext uri="{BB962C8B-B14F-4D97-AF65-F5344CB8AC3E}">
        <p14:creationId xmlns:p14="http://schemas.microsoft.com/office/powerpoint/2010/main" val="29925737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600" b="1" dirty="0">
                <a:solidFill>
                  <a:srgbClr val="0070C0"/>
                </a:solidFill>
                <a:latin typeface="Calibri" pitchFamily="34" charset="0"/>
                <a:cs typeface="Calibri" pitchFamily="34" charset="0"/>
              </a:rPr>
              <a:t>Median (</a:t>
            </a:r>
            <a:r>
              <a:rPr lang="en-US" sz="3600" b="1" dirty="0" err="1">
                <a:solidFill>
                  <a:srgbClr val="0070C0"/>
                </a:solidFill>
                <a:latin typeface="Calibri" pitchFamily="34" charset="0"/>
                <a:cs typeface="Calibri" pitchFamily="34" charset="0"/>
              </a:rPr>
              <a:t>Nilai</a:t>
            </a:r>
            <a:r>
              <a:rPr lang="en-US" sz="3600" b="1" dirty="0">
                <a:solidFill>
                  <a:srgbClr val="0070C0"/>
                </a:solidFill>
                <a:latin typeface="Calibri" pitchFamily="34" charset="0"/>
                <a:cs typeface="Calibri" pitchFamily="34" charset="0"/>
              </a:rPr>
              <a:t> Tengah)</a:t>
            </a:r>
            <a:endParaRPr lang="id-ID" sz="3600" dirty="0">
              <a:latin typeface="Calibri" pitchFamily="34" charset="0"/>
              <a:cs typeface="Calibri" pitchFamily="34" charset="0"/>
            </a:endParaRPr>
          </a:p>
        </p:txBody>
      </p:sp>
      <p:sp>
        <p:nvSpPr>
          <p:cNvPr id="3" name="Content Placeholder 2"/>
          <p:cNvSpPr>
            <a:spLocks noGrp="1" noRot="1" noChangeAspect="1" noMove="1" noResize="1" noEditPoints="1" noAdjustHandles="1" noChangeArrowheads="1" noChangeShapeType="1" noTextEdit="1"/>
          </p:cNvSpPr>
          <p:nvPr>
            <p:ph sz="quarter" idx="1"/>
          </p:nvPr>
        </p:nvSpPr>
        <p:spPr>
          <a:xfrm>
            <a:off x="609362" y="1224136"/>
            <a:ext cx="10956865" cy="6094090"/>
          </a:xfrm>
          <a:blipFill rotWithShape="1">
            <a:blip r:embed="rId2"/>
            <a:stretch>
              <a:fillRect l="-445" t="-801"/>
            </a:stretch>
          </a:blipFill>
        </p:spPr>
        <p:txBody>
          <a:bodyPr/>
          <a:lstStyle/>
          <a:p>
            <a:pPr>
              <a:buNone/>
            </a:pPr>
            <a:r>
              <a:rPr lang="en-US" dirty="0">
                <a:noFill/>
              </a:rPr>
              <a:t> </a:t>
            </a:r>
          </a:p>
        </p:txBody>
      </p:sp>
      <p:graphicFrame>
        <p:nvGraphicFramePr>
          <p:cNvPr id="5" name="Table 4"/>
          <p:cNvGraphicFramePr>
            <a:graphicFrameLocks noGrp="1"/>
          </p:cNvGraphicFramePr>
          <p:nvPr/>
        </p:nvGraphicFramePr>
        <p:xfrm>
          <a:off x="2709247" y="1622698"/>
          <a:ext cx="7704852" cy="2743200"/>
        </p:xfrm>
        <a:graphic>
          <a:graphicData uri="http://schemas.openxmlformats.org/drawingml/2006/table">
            <a:tbl>
              <a:tblPr firstRow="1" bandRow="1">
                <a:tableStyleId>{5940675A-B579-460E-94D1-54222C63F5DA}</a:tableStyleId>
              </a:tblPr>
              <a:tblGrid>
                <a:gridCol w="1005973">
                  <a:extLst>
                    <a:ext uri="{9D8B030D-6E8A-4147-A177-3AD203B41FA5}">
                      <a16:colId xmlns:a16="http://schemas.microsoft.com/office/drawing/2014/main" val="20000"/>
                    </a:ext>
                  </a:extLst>
                </a:gridCol>
                <a:gridCol w="1897635">
                  <a:extLst>
                    <a:ext uri="{9D8B030D-6E8A-4147-A177-3AD203B41FA5}">
                      <a16:colId xmlns:a16="http://schemas.microsoft.com/office/drawing/2014/main" val="20001"/>
                    </a:ext>
                  </a:extLst>
                </a:gridCol>
                <a:gridCol w="1897635">
                  <a:extLst>
                    <a:ext uri="{9D8B030D-6E8A-4147-A177-3AD203B41FA5}">
                      <a16:colId xmlns:a16="http://schemas.microsoft.com/office/drawing/2014/main" val="20002"/>
                    </a:ext>
                  </a:extLst>
                </a:gridCol>
                <a:gridCol w="2903609">
                  <a:extLst>
                    <a:ext uri="{9D8B030D-6E8A-4147-A177-3AD203B41FA5}">
                      <a16:colId xmlns:a16="http://schemas.microsoft.com/office/drawing/2014/main" val="20003"/>
                    </a:ext>
                  </a:extLst>
                </a:gridCol>
              </a:tblGrid>
              <a:tr h="457200">
                <a:tc>
                  <a:txBody>
                    <a:bodyPr/>
                    <a:lstStyle/>
                    <a:p>
                      <a:pPr algn="ctr"/>
                      <a:r>
                        <a:rPr lang="en-US" sz="2400" b="1" dirty="0" err="1">
                          <a:latin typeface="Calibri" pitchFamily="34" charset="0"/>
                          <a:cs typeface="Calibri" pitchFamily="34" charset="0"/>
                        </a:rPr>
                        <a:t>Kelas</a:t>
                      </a:r>
                      <a:endParaRPr lang="en-US" sz="2400" b="1" dirty="0">
                        <a:latin typeface="Calibri" pitchFamily="34" charset="0"/>
                        <a:cs typeface="Calibri" pitchFamily="34" charset="0"/>
                      </a:endParaRPr>
                    </a:p>
                  </a:txBody>
                  <a:tcPr/>
                </a:tc>
                <a:tc>
                  <a:txBody>
                    <a:bodyPr/>
                    <a:lstStyle/>
                    <a:p>
                      <a:pPr algn="ctr"/>
                      <a:r>
                        <a:rPr lang="en-US" sz="2400" b="1" dirty="0" err="1">
                          <a:latin typeface="Calibri" pitchFamily="34" charset="0"/>
                          <a:cs typeface="Calibri" pitchFamily="34" charset="0"/>
                        </a:rPr>
                        <a:t>Tinggi</a:t>
                      </a:r>
                      <a:r>
                        <a:rPr lang="en-US" sz="2400" b="1" dirty="0">
                          <a:latin typeface="Calibri" pitchFamily="34" charset="0"/>
                          <a:cs typeface="Calibri" pitchFamily="34" charset="0"/>
                        </a:rPr>
                        <a:t> (inc)</a:t>
                      </a:r>
                    </a:p>
                  </a:txBody>
                  <a:tcPr/>
                </a:tc>
                <a:tc>
                  <a:txBody>
                    <a:bodyPr/>
                    <a:lstStyle/>
                    <a:p>
                      <a:pPr algn="ctr"/>
                      <a:r>
                        <a:rPr lang="en-US" sz="2400" b="1" dirty="0" err="1">
                          <a:latin typeface="Calibri" pitchFamily="34" charset="0"/>
                          <a:cs typeface="Calibri" pitchFamily="34" charset="0"/>
                        </a:rPr>
                        <a:t>Nilai</a:t>
                      </a:r>
                      <a:r>
                        <a:rPr lang="en-US" sz="2400" b="1" dirty="0">
                          <a:latin typeface="Calibri" pitchFamily="34" charset="0"/>
                          <a:cs typeface="Calibri" pitchFamily="34" charset="0"/>
                        </a:rPr>
                        <a:t> Tengah</a:t>
                      </a:r>
                    </a:p>
                  </a:txBody>
                  <a:tcPr/>
                </a:tc>
                <a:tc>
                  <a:txBody>
                    <a:bodyPr/>
                    <a:lstStyle/>
                    <a:p>
                      <a:pPr algn="ctr"/>
                      <a:r>
                        <a:rPr lang="en-US" sz="2400" b="1" dirty="0" err="1">
                          <a:latin typeface="Calibri" pitchFamily="34" charset="0"/>
                          <a:cs typeface="Calibri" pitchFamily="34" charset="0"/>
                        </a:rPr>
                        <a:t>Jumlah</a:t>
                      </a:r>
                      <a:r>
                        <a:rPr lang="en-US" sz="2400" b="1" dirty="0">
                          <a:latin typeface="Calibri" pitchFamily="34" charset="0"/>
                          <a:cs typeface="Calibri" pitchFamily="34" charset="0"/>
                        </a:rPr>
                        <a:t> </a:t>
                      </a:r>
                      <a:r>
                        <a:rPr lang="en-US" sz="2400" b="1" dirty="0" err="1">
                          <a:latin typeface="Calibri" pitchFamily="34" charset="0"/>
                          <a:cs typeface="Calibri" pitchFamily="34" charset="0"/>
                        </a:rPr>
                        <a:t>Mahasiswa</a:t>
                      </a:r>
                      <a:endParaRPr lang="en-US" sz="2400" b="1" dirty="0">
                        <a:latin typeface="Calibri" pitchFamily="34" charset="0"/>
                        <a:cs typeface="Calibri" pitchFamily="34" charset="0"/>
                      </a:endParaRPr>
                    </a:p>
                  </a:txBody>
                  <a:tcPr/>
                </a:tc>
                <a:extLst>
                  <a:ext uri="{0D108BD9-81ED-4DB2-BD59-A6C34878D82A}">
                    <a16:rowId xmlns:a16="http://schemas.microsoft.com/office/drawing/2014/main" val="10000"/>
                  </a:ext>
                </a:extLst>
              </a:tr>
              <a:tr h="457200">
                <a:tc>
                  <a:txBody>
                    <a:bodyPr/>
                    <a:lstStyle/>
                    <a:p>
                      <a:endParaRPr lang="en-US"/>
                    </a:p>
                  </a:txBody>
                  <a:tcPr>
                    <a:blipFill rotWithShape="1">
                      <a:blip r:embed="rId3"/>
                      <a:stretch>
                        <a:fillRect t="-110667" r="-666667" b="-401333"/>
                      </a:stretch>
                    </a:blipFill>
                  </a:tcPr>
                </a:tc>
                <a:tc>
                  <a:txBody>
                    <a:bodyPr/>
                    <a:lstStyle/>
                    <a:p>
                      <a:endParaRPr lang="en-US"/>
                    </a:p>
                  </a:txBody>
                  <a:tcPr>
                    <a:blipFill rotWithShape="1">
                      <a:blip r:embed="rId3"/>
                      <a:stretch>
                        <a:fillRect l="-53055" t="-110667" r="-253698" b="-401333"/>
                      </a:stretch>
                    </a:blipFill>
                  </a:tcPr>
                </a:tc>
                <a:tc>
                  <a:txBody>
                    <a:bodyPr/>
                    <a:lstStyle/>
                    <a:p>
                      <a:endParaRPr lang="en-US"/>
                    </a:p>
                  </a:txBody>
                  <a:tcPr>
                    <a:blipFill rotWithShape="1">
                      <a:blip r:embed="rId3"/>
                      <a:stretch>
                        <a:fillRect l="-152564" t="-110667" r="-152885" b="-401333"/>
                      </a:stretch>
                    </a:blipFill>
                  </a:tcPr>
                </a:tc>
                <a:tc>
                  <a:txBody>
                    <a:bodyPr/>
                    <a:lstStyle/>
                    <a:p>
                      <a:endParaRPr lang="en-US"/>
                    </a:p>
                  </a:txBody>
                  <a:tcPr>
                    <a:blipFill rotWithShape="1">
                      <a:blip r:embed="rId3"/>
                      <a:stretch>
                        <a:fillRect l="-165546" t="-110667" r="-210" b="-401333"/>
                      </a:stretch>
                    </a:blipFill>
                  </a:tcPr>
                </a:tc>
                <a:extLst>
                  <a:ext uri="{0D108BD9-81ED-4DB2-BD59-A6C34878D82A}">
                    <a16:rowId xmlns:a16="http://schemas.microsoft.com/office/drawing/2014/main" val="10001"/>
                  </a:ext>
                </a:extLst>
              </a:tr>
              <a:tr h="457200">
                <a:tc>
                  <a:txBody>
                    <a:bodyPr/>
                    <a:lstStyle/>
                    <a:p>
                      <a:endParaRPr lang="en-US"/>
                    </a:p>
                  </a:txBody>
                  <a:tcPr>
                    <a:blipFill rotWithShape="1">
                      <a:blip r:embed="rId3"/>
                      <a:stretch>
                        <a:fillRect t="-210667" r="-666667" b="-301333"/>
                      </a:stretch>
                    </a:blipFill>
                  </a:tcPr>
                </a:tc>
                <a:tc>
                  <a:txBody>
                    <a:bodyPr/>
                    <a:lstStyle/>
                    <a:p>
                      <a:endParaRPr lang="en-US"/>
                    </a:p>
                  </a:txBody>
                  <a:tcPr>
                    <a:blipFill rotWithShape="1">
                      <a:blip r:embed="rId3"/>
                      <a:stretch>
                        <a:fillRect l="-53055" t="-210667" r="-253698" b="-301333"/>
                      </a:stretch>
                    </a:blipFill>
                  </a:tcPr>
                </a:tc>
                <a:tc>
                  <a:txBody>
                    <a:bodyPr/>
                    <a:lstStyle/>
                    <a:p>
                      <a:endParaRPr lang="en-US"/>
                    </a:p>
                  </a:txBody>
                  <a:tcPr>
                    <a:blipFill rotWithShape="1">
                      <a:blip r:embed="rId3"/>
                      <a:stretch>
                        <a:fillRect l="-152564" t="-210667" r="-152885" b="-301333"/>
                      </a:stretch>
                    </a:blipFill>
                  </a:tcPr>
                </a:tc>
                <a:tc>
                  <a:txBody>
                    <a:bodyPr/>
                    <a:lstStyle/>
                    <a:p>
                      <a:endParaRPr lang="en-US"/>
                    </a:p>
                  </a:txBody>
                  <a:tcPr>
                    <a:blipFill rotWithShape="1">
                      <a:blip r:embed="rId3"/>
                      <a:stretch>
                        <a:fillRect l="-165546" t="-210667" r="-210" b="-301333"/>
                      </a:stretch>
                    </a:blipFill>
                  </a:tcPr>
                </a:tc>
                <a:extLst>
                  <a:ext uri="{0D108BD9-81ED-4DB2-BD59-A6C34878D82A}">
                    <a16:rowId xmlns:a16="http://schemas.microsoft.com/office/drawing/2014/main" val="10002"/>
                  </a:ext>
                </a:extLst>
              </a:tr>
              <a:tr h="457200">
                <a:tc>
                  <a:txBody>
                    <a:bodyPr/>
                    <a:lstStyle/>
                    <a:p>
                      <a:endParaRPr lang="en-US"/>
                    </a:p>
                  </a:txBody>
                  <a:tcPr>
                    <a:blipFill rotWithShape="1">
                      <a:blip r:embed="rId3"/>
                      <a:stretch>
                        <a:fillRect t="-310667" r="-666667" b="-201333"/>
                      </a:stretch>
                    </a:blipFill>
                  </a:tcPr>
                </a:tc>
                <a:tc>
                  <a:txBody>
                    <a:bodyPr/>
                    <a:lstStyle/>
                    <a:p>
                      <a:endParaRPr lang="en-US"/>
                    </a:p>
                  </a:txBody>
                  <a:tcPr>
                    <a:blipFill rotWithShape="1">
                      <a:blip r:embed="rId3"/>
                      <a:stretch>
                        <a:fillRect l="-53055" t="-310667" r="-253698" b="-201333"/>
                      </a:stretch>
                    </a:blipFill>
                  </a:tcPr>
                </a:tc>
                <a:tc>
                  <a:txBody>
                    <a:bodyPr/>
                    <a:lstStyle/>
                    <a:p>
                      <a:endParaRPr lang="en-US"/>
                    </a:p>
                  </a:txBody>
                  <a:tcPr>
                    <a:blipFill rotWithShape="1">
                      <a:blip r:embed="rId3"/>
                      <a:stretch>
                        <a:fillRect l="-152564" t="-310667" r="-152885" b="-201333"/>
                      </a:stretch>
                    </a:blipFill>
                  </a:tcPr>
                </a:tc>
                <a:tc>
                  <a:txBody>
                    <a:bodyPr/>
                    <a:lstStyle/>
                    <a:p>
                      <a:endParaRPr lang="en-US"/>
                    </a:p>
                  </a:txBody>
                  <a:tcPr>
                    <a:blipFill rotWithShape="1">
                      <a:blip r:embed="rId3"/>
                      <a:stretch>
                        <a:fillRect l="-165546" t="-310667" r="-210" b="-201333"/>
                      </a:stretch>
                    </a:blipFill>
                  </a:tcPr>
                </a:tc>
                <a:extLst>
                  <a:ext uri="{0D108BD9-81ED-4DB2-BD59-A6C34878D82A}">
                    <a16:rowId xmlns:a16="http://schemas.microsoft.com/office/drawing/2014/main" val="10003"/>
                  </a:ext>
                </a:extLst>
              </a:tr>
              <a:tr h="457200">
                <a:tc>
                  <a:txBody>
                    <a:bodyPr/>
                    <a:lstStyle/>
                    <a:p>
                      <a:endParaRPr lang="en-US"/>
                    </a:p>
                  </a:txBody>
                  <a:tcPr>
                    <a:blipFill rotWithShape="1">
                      <a:blip r:embed="rId3"/>
                      <a:stretch>
                        <a:fillRect t="-410667" r="-666667" b="-101333"/>
                      </a:stretch>
                    </a:blipFill>
                  </a:tcPr>
                </a:tc>
                <a:tc>
                  <a:txBody>
                    <a:bodyPr/>
                    <a:lstStyle/>
                    <a:p>
                      <a:endParaRPr lang="en-US"/>
                    </a:p>
                  </a:txBody>
                  <a:tcPr>
                    <a:blipFill rotWithShape="1">
                      <a:blip r:embed="rId3"/>
                      <a:stretch>
                        <a:fillRect l="-53055" t="-410667" r="-253698" b="-101333"/>
                      </a:stretch>
                    </a:blipFill>
                  </a:tcPr>
                </a:tc>
                <a:tc>
                  <a:txBody>
                    <a:bodyPr/>
                    <a:lstStyle/>
                    <a:p>
                      <a:endParaRPr lang="en-US"/>
                    </a:p>
                  </a:txBody>
                  <a:tcPr>
                    <a:blipFill rotWithShape="1">
                      <a:blip r:embed="rId3"/>
                      <a:stretch>
                        <a:fillRect l="-152564" t="-410667" r="-152885" b="-101333"/>
                      </a:stretch>
                    </a:blipFill>
                  </a:tcPr>
                </a:tc>
                <a:tc>
                  <a:txBody>
                    <a:bodyPr/>
                    <a:lstStyle/>
                    <a:p>
                      <a:endParaRPr lang="en-US"/>
                    </a:p>
                  </a:txBody>
                  <a:tcPr>
                    <a:blipFill rotWithShape="1">
                      <a:blip r:embed="rId3"/>
                      <a:stretch>
                        <a:fillRect l="-165546" t="-410667" r="-210" b="-101333"/>
                      </a:stretch>
                    </a:blipFill>
                  </a:tcPr>
                </a:tc>
                <a:extLst>
                  <a:ext uri="{0D108BD9-81ED-4DB2-BD59-A6C34878D82A}">
                    <a16:rowId xmlns:a16="http://schemas.microsoft.com/office/drawing/2014/main" val="10004"/>
                  </a:ext>
                </a:extLst>
              </a:tr>
              <a:tr h="457200">
                <a:tc>
                  <a:txBody>
                    <a:bodyPr/>
                    <a:lstStyle/>
                    <a:p>
                      <a:endParaRPr lang="en-US"/>
                    </a:p>
                  </a:txBody>
                  <a:tcPr>
                    <a:blipFill rotWithShape="1">
                      <a:blip r:embed="rId3"/>
                      <a:stretch>
                        <a:fillRect t="-510667" r="-666667" b="-1333"/>
                      </a:stretch>
                    </a:blipFill>
                  </a:tcPr>
                </a:tc>
                <a:tc>
                  <a:txBody>
                    <a:bodyPr/>
                    <a:lstStyle/>
                    <a:p>
                      <a:endParaRPr lang="en-US"/>
                    </a:p>
                  </a:txBody>
                  <a:tcPr>
                    <a:blipFill rotWithShape="1">
                      <a:blip r:embed="rId3"/>
                      <a:stretch>
                        <a:fillRect l="-53055" t="-510667" r="-253698" b="-1333"/>
                      </a:stretch>
                    </a:blipFill>
                  </a:tcPr>
                </a:tc>
                <a:tc>
                  <a:txBody>
                    <a:bodyPr/>
                    <a:lstStyle/>
                    <a:p>
                      <a:endParaRPr lang="en-US"/>
                    </a:p>
                  </a:txBody>
                  <a:tcPr>
                    <a:blipFill rotWithShape="1">
                      <a:blip r:embed="rId3"/>
                      <a:stretch>
                        <a:fillRect l="-152564" t="-510667" r="-152885" b="-1333"/>
                      </a:stretch>
                    </a:blipFill>
                  </a:tcPr>
                </a:tc>
                <a:tc>
                  <a:txBody>
                    <a:bodyPr/>
                    <a:lstStyle/>
                    <a:p>
                      <a:endParaRPr lang="en-US"/>
                    </a:p>
                  </a:txBody>
                  <a:tcPr>
                    <a:blipFill rotWithShape="1">
                      <a:blip r:embed="rId3"/>
                      <a:stretch>
                        <a:fillRect l="-165546" t="-510667" r="-210" b="-1333"/>
                      </a:stretch>
                    </a:blip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288357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600" b="1" dirty="0">
                <a:solidFill>
                  <a:srgbClr val="0070C0"/>
                </a:solidFill>
                <a:latin typeface="Calibri" pitchFamily="34" charset="0"/>
                <a:cs typeface="Calibri" pitchFamily="34" charset="0"/>
              </a:rPr>
              <a:t>Modus</a:t>
            </a:r>
            <a:endParaRPr lang="id-ID" sz="3600" dirty="0">
              <a:latin typeface="Calibri" pitchFamily="34" charset="0"/>
              <a:cs typeface="Calibri" pitchFamily="34" charset="0"/>
            </a:endParaRPr>
          </a:p>
        </p:txBody>
      </p:sp>
      <p:sp>
        <p:nvSpPr>
          <p:cNvPr id="3" name="Content Placeholder 2"/>
          <p:cNvSpPr>
            <a:spLocks noGrp="1" noRot="1" noChangeAspect="1" noMove="1" noResize="1" noEditPoints="1" noAdjustHandles="1" noChangeArrowheads="1" noChangeShapeType="1" noTextEdit="1"/>
          </p:cNvSpPr>
          <p:nvPr>
            <p:ph sz="quarter" idx="1"/>
          </p:nvPr>
        </p:nvSpPr>
        <p:spPr>
          <a:xfrm>
            <a:off x="609362" y="1224136"/>
            <a:ext cx="10968514" cy="3882058"/>
          </a:xfrm>
          <a:blipFill rotWithShape="1">
            <a:blip r:embed="rId2"/>
            <a:stretch>
              <a:fillRect l="-445" t="-1258" r="-839" b="-56980"/>
            </a:stretch>
          </a:blipFill>
        </p:spPr>
        <p:txBody>
          <a:bodyPr/>
          <a:lstStyle/>
          <a:p>
            <a:pPr>
              <a:buNone/>
            </a:pPr>
            <a:r>
              <a:rPr lang="en-US" dirty="0">
                <a:noFill/>
              </a:rPr>
              <a:t>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29170B2-B630-C8A7-205A-DB27DFB259C7}"/>
                  </a:ext>
                </a:extLst>
              </p:cNvPr>
              <p:cNvSpPr txBox="1"/>
              <p:nvPr/>
            </p:nvSpPr>
            <p:spPr>
              <a:xfrm>
                <a:off x="1369219" y="5224506"/>
                <a:ext cx="9735101" cy="8903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600" b="0" i="0" smtClean="0">
                          <a:latin typeface="Cambria Math" panose="02040503050406030204" pitchFamily="18" charset="0"/>
                        </a:rPr>
                        <m:t>Modus</m:t>
                      </m:r>
                      <m:r>
                        <a:rPr lang="en-US" sz="2600" b="0" i="0" smtClean="0">
                          <a:latin typeface="Cambria Math" panose="02040503050406030204" pitchFamily="18" charset="0"/>
                        </a:rPr>
                        <m:t>=</m:t>
                      </m:r>
                      <m:sSub>
                        <m:sSubPr>
                          <m:ctrlPr>
                            <a:rPr lang="en-US" sz="2600" b="0" i="1" smtClean="0">
                              <a:latin typeface="Cambria Math" panose="02040503050406030204" pitchFamily="18" charset="0"/>
                            </a:rPr>
                          </m:ctrlPr>
                        </m:sSubPr>
                        <m:e>
                          <m:r>
                            <m:rPr>
                              <m:sty m:val="p"/>
                            </m:rPr>
                            <a:rPr lang="en-US" sz="2600" b="0" i="0" smtClean="0">
                              <a:latin typeface="Cambria Math" panose="02040503050406030204" pitchFamily="18" charset="0"/>
                            </a:rPr>
                            <m:t>Tb</m:t>
                          </m:r>
                        </m:e>
                        <m:sub>
                          <m:r>
                            <m:rPr>
                              <m:sty m:val="p"/>
                            </m:rPr>
                            <a:rPr lang="en-US" sz="2600" b="0" i="0" smtClean="0">
                              <a:latin typeface="Cambria Math" panose="02040503050406030204" pitchFamily="18" charset="0"/>
                            </a:rPr>
                            <m:t>modus</m:t>
                          </m:r>
                        </m:sub>
                      </m:sSub>
                      <m:r>
                        <a:rPr lang="en-US" sz="2600" b="0" i="0" smtClean="0">
                          <a:latin typeface="Cambria Math" panose="02040503050406030204" pitchFamily="18" charset="0"/>
                        </a:rPr>
                        <m:t>+</m:t>
                      </m:r>
                      <m:d>
                        <m:dPr>
                          <m:begChr m:val="["/>
                          <m:endChr m:val="]"/>
                          <m:ctrlPr>
                            <a:rPr lang="en-US" sz="2600" b="0" i="1" smtClean="0">
                              <a:latin typeface="Cambria Math" panose="02040503050406030204" pitchFamily="18" charset="0"/>
                            </a:rPr>
                          </m:ctrlPr>
                        </m:dPr>
                        <m:e>
                          <m:f>
                            <m:fPr>
                              <m:ctrlPr>
                                <a:rPr lang="en-US" sz="2600" b="0" i="1" smtClean="0">
                                  <a:latin typeface="Cambria Math" panose="02040503050406030204" pitchFamily="18" charset="0"/>
                                </a:rPr>
                              </m:ctrlPr>
                            </m:fPr>
                            <m:num>
                              <m:r>
                                <a:rPr lang="en-US" sz="2600" b="0" i="0" smtClean="0">
                                  <a:latin typeface="Cambria Math" panose="02040503050406030204" pitchFamily="18" charset="0"/>
                                </a:rPr>
                                <m:t>(</m:t>
                              </m:r>
                              <m:sSub>
                                <m:sSubPr>
                                  <m:ctrlPr>
                                    <a:rPr lang="en-US" sz="2600" b="0" i="1" smtClean="0">
                                      <a:latin typeface="Cambria Math" panose="02040503050406030204" pitchFamily="18" charset="0"/>
                                    </a:rPr>
                                  </m:ctrlPr>
                                </m:sSubPr>
                                <m:e>
                                  <m:r>
                                    <m:rPr>
                                      <m:sty m:val="p"/>
                                    </m:rPr>
                                    <a:rPr lang="en-US" sz="2600" b="0" i="0" smtClean="0">
                                      <a:latin typeface="Cambria Math" panose="02040503050406030204" pitchFamily="18" charset="0"/>
                                    </a:rPr>
                                    <m:t>f</m:t>
                                  </m:r>
                                </m:e>
                                <m:sub>
                                  <m:r>
                                    <m:rPr>
                                      <m:sty m:val="p"/>
                                    </m:rPr>
                                    <a:rPr lang="en-US" sz="2600" b="0" i="0" smtClean="0">
                                      <a:latin typeface="Cambria Math" panose="02040503050406030204" pitchFamily="18" charset="0"/>
                                    </a:rPr>
                                    <m:t>modus</m:t>
                                  </m:r>
                                </m:sub>
                              </m:sSub>
                              <m:r>
                                <a:rPr lang="en-US" sz="2600" b="0" i="0" smtClean="0">
                                  <a:latin typeface="Cambria Math" panose="02040503050406030204" pitchFamily="18" charset="0"/>
                                </a:rPr>
                                <m:t>−</m:t>
                              </m:r>
                              <m:sSub>
                                <m:sSubPr>
                                  <m:ctrlPr>
                                    <a:rPr lang="en-US" sz="2600" b="0" i="1" smtClean="0">
                                      <a:latin typeface="Cambria Math" panose="02040503050406030204" pitchFamily="18" charset="0"/>
                                    </a:rPr>
                                  </m:ctrlPr>
                                </m:sSubPr>
                                <m:e>
                                  <m:r>
                                    <m:rPr>
                                      <m:sty m:val="p"/>
                                    </m:rPr>
                                    <a:rPr lang="en-US" sz="2600" b="0" i="0" smtClean="0">
                                      <a:latin typeface="Cambria Math" panose="02040503050406030204" pitchFamily="18" charset="0"/>
                                    </a:rPr>
                                    <m:t>f</m:t>
                                  </m:r>
                                </m:e>
                                <m:sub>
                                  <m:r>
                                    <m:rPr>
                                      <m:sty m:val="p"/>
                                    </m:rPr>
                                    <a:rPr lang="en-US" sz="2600" b="0" i="0" smtClean="0">
                                      <a:latin typeface="Cambria Math" panose="02040503050406030204" pitchFamily="18" charset="0"/>
                                    </a:rPr>
                                    <m:t>sblm</m:t>
                                  </m:r>
                                  <m:r>
                                    <a:rPr lang="en-US" sz="2600" b="0" i="0" smtClean="0">
                                      <a:latin typeface="Cambria Math" panose="02040503050406030204" pitchFamily="18" charset="0"/>
                                    </a:rPr>
                                    <m:t> </m:t>
                                  </m:r>
                                  <m:r>
                                    <m:rPr>
                                      <m:sty m:val="p"/>
                                    </m:rPr>
                                    <a:rPr lang="en-US" sz="2600" b="0" i="0" smtClean="0">
                                      <a:latin typeface="Cambria Math" panose="02040503050406030204" pitchFamily="18" charset="0"/>
                                    </a:rPr>
                                    <m:t>modus</m:t>
                                  </m:r>
                                </m:sub>
                              </m:sSub>
                              <m:r>
                                <a:rPr lang="en-US" sz="2600" b="0" i="0" smtClean="0">
                                  <a:latin typeface="Cambria Math" panose="02040503050406030204" pitchFamily="18" charset="0"/>
                                </a:rPr>
                                <m:t>)</m:t>
                              </m:r>
                            </m:num>
                            <m:den>
                              <m:sSub>
                                <m:sSubPr>
                                  <m:ctrlPr>
                                    <a:rPr lang="en-US" sz="2600" i="1">
                                      <a:latin typeface="Cambria Math" panose="02040503050406030204" pitchFamily="18" charset="0"/>
                                    </a:rPr>
                                  </m:ctrlPr>
                                </m:sSubPr>
                                <m:e>
                                  <m:r>
                                    <a:rPr lang="en-US" sz="2600" b="0" i="0" smtClean="0">
                                      <a:latin typeface="Cambria Math" panose="02040503050406030204" pitchFamily="18" charset="0"/>
                                    </a:rPr>
                                    <m:t>(</m:t>
                                  </m:r>
                                  <m:r>
                                    <m:rPr>
                                      <m:sty m:val="p"/>
                                    </m:rPr>
                                    <a:rPr lang="en-US" sz="2600" i="0">
                                      <a:latin typeface="Cambria Math" panose="02040503050406030204" pitchFamily="18" charset="0"/>
                                    </a:rPr>
                                    <m:t>f</m:t>
                                  </m:r>
                                </m:e>
                                <m:sub>
                                  <m:r>
                                    <m:rPr>
                                      <m:sty m:val="p"/>
                                    </m:rPr>
                                    <a:rPr lang="en-US" sz="2600" i="0">
                                      <a:latin typeface="Cambria Math" panose="02040503050406030204" pitchFamily="18" charset="0"/>
                                    </a:rPr>
                                    <m:t>modus</m:t>
                                  </m:r>
                                </m:sub>
                              </m:sSub>
                              <m:r>
                                <a:rPr lang="en-US" sz="2600" i="0">
                                  <a:latin typeface="Cambria Math" panose="02040503050406030204" pitchFamily="18" charset="0"/>
                                </a:rPr>
                                <m:t>−</m:t>
                              </m:r>
                              <m:sSub>
                                <m:sSubPr>
                                  <m:ctrlPr>
                                    <a:rPr lang="en-US" sz="2600" i="1">
                                      <a:latin typeface="Cambria Math" panose="02040503050406030204" pitchFamily="18" charset="0"/>
                                    </a:rPr>
                                  </m:ctrlPr>
                                </m:sSubPr>
                                <m:e>
                                  <m:r>
                                    <m:rPr>
                                      <m:sty m:val="p"/>
                                    </m:rPr>
                                    <a:rPr lang="en-US" sz="2600" i="0">
                                      <a:latin typeface="Cambria Math" panose="02040503050406030204" pitchFamily="18" charset="0"/>
                                    </a:rPr>
                                    <m:t>f</m:t>
                                  </m:r>
                                </m:e>
                                <m:sub>
                                  <m:r>
                                    <m:rPr>
                                      <m:sty m:val="p"/>
                                    </m:rPr>
                                    <a:rPr lang="en-US" sz="2600" i="0">
                                      <a:latin typeface="Cambria Math" panose="02040503050406030204" pitchFamily="18" charset="0"/>
                                    </a:rPr>
                                    <m:t>sblm</m:t>
                                  </m:r>
                                  <m:r>
                                    <a:rPr lang="en-US" sz="2600" i="0">
                                      <a:latin typeface="Cambria Math" panose="02040503050406030204" pitchFamily="18" charset="0"/>
                                    </a:rPr>
                                    <m:t> </m:t>
                                  </m:r>
                                  <m:r>
                                    <m:rPr>
                                      <m:sty m:val="p"/>
                                    </m:rPr>
                                    <a:rPr lang="en-US" sz="2600" i="0">
                                      <a:latin typeface="Cambria Math" panose="02040503050406030204" pitchFamily="18" charset="0"/>
                                    </a:rPr>
                                    <m:t>modus</m:t>
                                  </m:r>
                                </m:sub>
                              </m:sSub>
                              <m:r>
                                <a:rPr lang="en-US" sz="2600" b="0" i="0" smtClean="0">
                                  <a:latin typeface="Cambria Math" panose="02040503050406030204" pitchFamily="18" charset="0"/>
                                </a:rPr>
                                <m:t>)+</m:t>
                              </m:r>
                              <m:sSub>
                                <m:sSubPr>
                                  <m:ctrlPr>
                                    <a:rPr lang="en-US" sz="2600" i="1">
                                      <a:latin typeface="Cambria Math" panose="02040503050406030204" pitchFamily="18" charset="0"/>
                                    </a:rPr>
                                  </m:ctrlPr>
                                </m:sSubPr>
                                <m:e>
                                  <m:r>
                                    <a:rPr lang="en-US" sz="2600" b="0" i="0" smtClean="0">
                                      <a:latin typeface="Cambria Math" panose="02040503050406030204" pitchFamily="18" charset="0"/>
                                    </a:rPr>
                                    <m:t>(</m:t>
                                  </m:r>
                                  <m:r>
                                    <m:rPr>
                                      <m:sty m:val="p"/>
                                    </m:rPr>
                                    <a:rPr lang="en-US" sz="2600" i="0">
                                      <a:latin typeface="Cambria Math" panose="02040503050406030204" pitchFamily="18" charset="0"/>
                                    </a:rPr>
                                    <m:t>f</m:t>
                                  </m:r>
                                </m:e>
                                <m:sub>
                                  <m:r>
                                    <m:rPr>
                                      <m:sty m:val="p"/>
                                    </m:rPr>
                                    <a:rPr lang="en-US" sz="2600" i="0">
                                      <a:latin typeface="Cambria Math" panose="02040503050406030204" pitchFamily="18" charset="0"/>
                                    </a:rPr>
                                    <m:t>modus</m:t>
                                  </m:r>
                                </m:sub>
                              </m:sSub>
                              <m:r>
                                <a:rPr lang="en-US" sz="2600" i="0">
                                  <a:latin typeface="Cambria Math" panose="02040503050406030204" pitchFamily="18" charset="0"/>
                                </a:rPr>
                                <m:t>−</m:t>
                              </m:r>
                              <m:sSub>
                                <m:sSubPr>
                                  <m:ctrlPr>
                                    <a:rPr lang="en-US" sz="2600" i="1">
                                      <a:latin typeface="Cambria Math" panose="02040503050406030204" pitchFamily="18" charset="0"/>
                                    </a:rPr>
                                  </m:ctrlPr>
                                </m:sSubPr>
                                <m:e>
                                  <m:r>
                                    <m:rPr>
                                      <m:sty m:val="p"/>
                                    </m:rPr>
                                    <a:rPr lang="en-US" sz="2600" i="0">
                                      <a:latin typeface="Cambria Math" panose="02040503050406030204" pitchFamily="18" charset="0"/>
                                    </a:rPr>
                                    <m:t>f</m:t>
                                  </m:r>
                                </m:e>
                                <m:sub>
                                  <m:r>
                                    <m:rPr>
                                      <m:sty m:val="p"/>
                                    </m:rPr>
                                    <a:rPr lang="en-US" sz="2600" i="0">
                                      <a:latin typeface="Cambria Math" panose="02040503050406030204" pitchFamily="18" charset="0"/>
                                    </a:rPr>
                                    <m:t>s</m:t>
                                  </m:r>
                                  <m:r>
                                    <m:rPr>
                                      <m:sty m:val="p"/>
                                    </m:rPr>
                                    <a:rPr lang="en-US" sz="2600" b="0" i="0" smtClean="0">
                                      <a:latin typeface="Cambria Math" panose="02040503050406030204" pitchFamily="18" charset="0"/>
                                    </a:rPr>
                                    <m:t>tlh</m:t>
                                  </m:r>
                                  <m:r>
                                    <a:rPr lang="en-US" sz="2600" i="0">
                                      <a:latin typeface="Cambria Math" panose="02040503050406030204" pitchFamily="18" charset="0"/>
                                    </a:rPr>
                                    <m:t> </m:t>
                                  </m:r>
                                  <m:r>
                                    <m:rPr>
                                      <m:sty m:val="p"/>
                                    </m:rPr>
                                    <a:rPr lang="en-US" sz="2600" i="0">
                                      <a:latin typeface="Cambria Math" panose="02040503050406030204" pitchFamily="18" charset="0"/>
                                    </a:rPr>
                                    <m:t>modus</m:t>
                                  </m:r>
                                </m:sub>
                              </m:sSub>
                              <m:r>
                                <a:rPr lang="en-US" sz="2600" b="0" i="0" smtClean="0">
                                  <a:latin typeface="Cambria Math" panose="02040503050406030204" pitchFamily="18" charset="0"/>
                                </a:rPr>
                                <m:t>)</m:t>
                              </m:r>
                            </m:den>
                          </m:f>
                        </m:e>
                      </m:d>
                      <m:r>
                        <m:rPr>
                          <m:sty m:val="p"/>
                        </m:rPr>
                        <a:rPr lang="en-US" sz="2600" b="0" i="0" smtClean="0">
                          <a:latin typeface="Cambria Math" panose="02040503050406030204" pitchFamily="18" charset="0"/>
                        </a:rPr>
                        <m:t>c</m:t>
                      </m:r>
                    </m:oMath>
                  </m:oMathPara>
                </a14:m>
                <a:endParaRPr lang="en-ID" sz="2600" dirty="0"/>
              </a:p>
            </p:txBody>
          </p:sp>
        </mc:Choice>
        <mc:Fallback xmlns="">
          <p:sp>
            <p:nvSpPr>
              <p:cNvPr id="4" name="TextBox 3">
                <a:extLst>
                  <a:ext uri="{FF2B5EF4-FFF2-40B4-BE49-F238E27FC236}">
                    <a16:creationId xmlns:a16="http://schemas.microsoft.com/office/drawing/2014/main" id="{B29170B2-B630-C8A7-205A-DB27DFB259C7}"/>
                  </a:ext>
                </a:extLst>
              </p:cNvPr>
              <p:cNvSpPr txBox="1">
                <a:spLocks noRot="1" noChangeAspect="1" noMove="1" noResize="1" noEditPoints="1" noAdjustHandles="1" noChangeArrowheads="1" noChangeShapeType="1" noTextEdit="1"/>
              </p:cNvSpPr>
              <p:nvPr/>
            </p:nvSpPr>
            <p:spPr>
              <a:xfrm>
                <a:off x="1369219" y="5224506"/>
                <a:ext cx="9735101" cy="890372"/>
              </a:xfrm>
              <a:prstGeom prst="rect">
                <a:avLst/>
              </a:prstGeom>
              <a:blipFill>
                <a:blip r:embed="rId3"/>
                <a:stretch>
                  <a:fillRect/>
                </a:stretch>
              </a:blipFill>
            </p:spPr>
            <p:txBody>
              <a:bodyPr/>
              <a:lstStyle/>
              <a:p>
                <a:r>
                  <a:rPr lang="en-ID">
                    <a:noFill/>
                  </a:rPr>
                  <a:t> </a:t>
                </a:r>
              </a:p>
            </p:txBody>
          </p:sp>
        </mc:Fallback>
      </mc:AlternateContent>
    </p:spTree>
    <p:extLst>
      <p:ext uri="{BB962C8B-B14F-4D97-AF65-F5344CB8AC3E}">
        <p14:creationId xmlns:p14="http://schemas.microsoft.com/office/powerpoint/2010/main" val="22879338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600" b="1" dirty="0">
                <a:solidFill>
                  <a:srgbClr val="0070C0"/>
                </a:solidFill>
                <a:latin typeface="Calibri" pitchFamily="34" charset="0"/>
                <a:cs typeface="Calibri" pitchFamily="34" charset="0"/>
              </a:rPr>
              <a:t>Modus</a:t>
            </a:r>
            <a:endParaRPr lang="id-ID" sz="3600" dirty="0">
              <a:latin typeface="Calibri" pitchFamily="34" charset="0"/>
              <a:cs typeface="Calibri" pitchFamily="34" charset="0"/>
            </a:endParaRPr>
          </a:p>
        </p:txBody>
      </p:sp>
      <p:sp>
        <p:nvSpPr>
          <p:cNvPr id="3" name="Content Placeholder 2"/>
          <p:cNvSpPr>
            <a:spLocks noGrp="1" noRot="1" noChangeAspect="1" noMove="1" noResize="1" noEditPoints="1" noAdjustHandles="1" noChangeArrowheads="1" noChangeShapeType="1" noTextEdit="1"/>
          </p:cNvSpPr>
          <p:nvPr>
            <p:ph sz="quarter" idx="1"/>
          </p:nvPr>
        </p:nvSpPr>
        <p:spPr>
          <a:xfrm>
            <a:off x="609362" y="1224136"/>
            <a:ext cx="11316905" cy="3272458"/>
          </a:xfrm>
          <a:blipFill rotWithShape="1">
            <a:blip r:embed="rId2"/>
            <a:stretch>
              <a:fillRect l="-432" t="-1493" r="1" b="-86223"/>
            </a:stretch>
          </a:blipFill>
        </p:spPr>
        <p:txBody>
          <a:bodyPr/>
          <a:lstStyle/>
          <a:p>
            <a:pPr>
              <a:buNone/>
            </a:pPr>
            <a:r>
              <a:rPr lang="en-US" dirty="0">
                <a:noFill/>
              </a:rPr>
              <a:t> </a:t>
            </a:r>
          </a:p>
        </p:txBody>
      </p:sp>
      <p:graphicFrame>
        <p:nvGraphicFramePr>
          <p:cNvPr id="5" name="Table 4"/>
          <p:cNvGraphicFramePr>
            <a:graphicFrameLocks noGrp="1"/>
          </p:cNvGraphicFramePr>
          <p:nvPr/>
        </p:nvGraphicFramePr>
        <p:xfrm>
          <a:off x="2709247" y="1622698"/>
          <a:ext cx="7704852" cy="2743200"/>
        </p:xfrm>
        <a:graphic>
          <a:graphicData uri="http://schemas.openxmlformats.org/drawingml/2006/table">
            <a:tbl>
              <a:tblPr firstRow="1" bandRow="1">
                <a:tableStyleId>{5940675A-B579-460E-94D1-54222C63F5DA}</a:tableStyleId>
              </a:tblPr>
              <a:tblGrid>
                <a:gridCol w="1005973">
                  <a:extLst>
                    <a:ext uri="{9D8B030D-6E8A-4147-A177-3AD203B41FA5}">
                      <a16:colId xmlns:a16="http://schemas.microsoft.com/office/drawing/2014/main" val="20000"/>
                    </a:ext>
                  </a:extLst>
                </a:gridCol>
                <a:gridCol w="1897635">
                  <a:extLst>
                    <a:ext uri="{9D8B030D-6E8A-4147-A177-3AD203B41FA5}">
                      <a16:colId xmlns:a16="http://schemas.microsoft.com/office/drawing/2014/main" val="20001"/>
                    </a:ext>
                  </a:extLst>
                </a:gridCol>
                <a:gridCol w="1897635">
                  <a:extLst>
                    <a:ext uri="{9D8B030D-6E8A-4147-A177-3AD203B41FA5}">
                      <a16:colId xmlns:a16="http://schemas.microsoft.com/office/drawing/2014/main" val="20002"/>
                    </a:ext>
                  </a:extLst>
                </a:gridCol>
                <a:gridCol w="2903609">
                  <a:extLst>
                    <a:ext uri="{9D8B030D-6E8A-4147-A177-3AD203B41FA5}">
                      <a16:colId xmlns:a16="http://schemas.microsoft.com/office/drawing/2014/main" val="20003"/>
                    </a:ext>
                  </a:extLst>
                </a:gridCol>
              </a:tblGrid>
              <a:tr h="457200">
                <a:tc>
                  <a:txBody>
                    <a:bodyPr/>
                    <a:lstStyle/>
                    <a:p>
                      <a:pPr algn="ctr"/>
                      <a:r>
                        <a:rPr lang="en-US" sz="2400" b="1" dirty="0" err="1">
                          <a:latin typeface="Calibri" pitchFamily="34" charset="0"/>
                          <a:cs typeface="Calibri" pitchFamily="34" charset="0"/>
                        </a:rPr>
                        <a:t>Kelas</a:t>
                      </a:r>
                      <a:endParaRPr lang="en-US" sz="2400" b="1" dirty="0">
                        <a:latin typeface="Calibri" pitchFamily="34" charset="0"/>
                        <a:cs typeface="Calibri" pitchFamily="34" charset="0"/>
                      </a:endParaRPr>
                    </a:p>
                  </a:txBody>
                  <a:tcPr/>
                </a:tc>
                <a:tc>
                  <a:txBody>
                    <a:bodyPr/>
                    <a:lstStyle/>
                    <a:p>
                      <a:pPr algn="ctr"/>
                      <a:r>
                        <a:rPr lang="en-US" sz="2400" b="1" dirty="0" err="1">
                          <a:latin typeface="Calibri" pitchFamily="34" charset="0"/>
                          <a:cs typeface="Calibri" pitchFamily="34" charset="0"/>
                        </a:rPr>
                        <a:t>Tinggi</a:t>
                      </a:r>
                      <a:r>
                        <a:rPr lang="en-US" sz="2400" b="1" dirty="0">
                          <a:latin typeface="Calibri" pitchFamily="34" charset="0"/>
                          <a:cs typeface="Calibri" pitchFamily="34" charset="0"/>
                        </a:rPr>
                        <a:t> (inc)</a:t>
                      </a:r>
                    </a:p>
                  </a:txBody>
                  <a:tcPr/>
                </a:tc>
                <a:tc>
                  <a:txBody>
                    <a:bodyPr/>
                    <a:lstStyle/>
                    <a:p>
                      <a:pPr algn="ctr"/>
                      <a:r>
                        <a:rPr lang="en-US" sz="2400" b="1" dirty="0" err="1">
                          <a:latin typeface="Calibri" pitchFamily="34" charset="0"/>
                          <a:cs typeface="Calibri" pitchFamily="34" charset="0"/>
                        </a:rPr>
                        <a:t>Nilai</a:t>
                      </a:r>
                      <a:r>
                        <a:rPr lang="en-US" sz="2400" b="1" dirty="0">
                          <a:latin typeface="Calibri" pitchFamily="34" charset="0"/>
                          <a:cs typeface="Calibri" pitchFamily="34" charset="0"/>
                        </a:rPr>
                        <a:t> Tengah</a:t>
                      </a:r>
                    </a:p>
                  </a:txBody>
                  <a:tcPr/>
                </a:tc>
                <a:tc>
                  <a:txBody>
                    <a:bodyPr/>
                    <a:lstStyle/>
                    <a:p>
                      <a:pPr algn="ctr"/>
                      <a:r>
                        <a:rPr lang="en-US" sz="2400" b="1" dirty="0" err="1">
                          <a:latin typeface="Calibri" pitchFamily="34" charset="0"/>
                          <a:cs typeface="Calibri" pitchFamily="34" charset="0"/>
                        </a:rPr>
                        <a:t>Jumlah</a:t>
                      </a:r>
                      <a:r>
                        <a:rPr lang="en-US" sz="2400" b="1" dirty="0">
                          <a:latin typeface="Calibri" pitchFamily="34" charset="0"/>
                          <a:cs typeface="Calibri" pitchFamily="34" charset="0"/>
                        </a:rPr>
                        <a:t> </a:t>
                      </a:r>
                      <a:r>
                        <a:rPr lang="en-US" sz="2400" b="1" dirty="0" err="1">
                          <a:latin typeface="Calibri" pitchFamily="34" charset="0"/>
                          <a:cs typeface="Calibri" pitchFamily="34" charset="0"/>
                        </a:rPr>
                        <a:t>Mahasiswa</a:t>
                      </a:r>
                      <a:endParaRPr lang="en-US" sz="2400" b="1" dirty="0">
                        <a:latin typeface="Calibri" pitchFamily="34" charset="0"/>
                        <a:cs typeface="Calibri" pitchFamily="34" charset="0"/>
                      </a:endParaRPr>
                    </a:p>
                  </a:txBody>
                  <a:tcPr/>
                </a:tc>
                <a:extLst>
                  <a:ext uri="{0D108BD9-81ED-4DB2-BD59-A6C34878D82A}">
                    <a16:rowId xmlns:a16="http://schemas.microsoft.com/office/drawing/2014/main" val="10000"/>
                  </a:ext>
                </a:extLst>
              </a:tr>
              <a:tr h="457200">
                <a:tc>
                  <a:txBody>
                    <a:bodyPr/>
                    <a:lstStyle/>
                    <a:p>
                      <a:endParaRPr lang="en-US"/>
                    </a:p>
                  </a:txBody>
                  <a:tcPr>
                    <a:blipFill rotWithShape="1">
                      <a:blip r:embed="rId3"/>
                      <a:stretch>
                        <a:fillRect t="-110667" r="-666667" b="-401333"/>
                      </a:stretch>
                    </a:blipFill>
                  </a:tcPr>
                </a:tc>
                <a:tc>
                  <a:txBody>
                    <a:bodyPr/>
                    <a:lstStyle/>
                    <a:p>
                      <a:endParaRPr lang="en-US"/>
                    </a:p>
                  </a:txBody>
                  <a:tcPr>
                    <a:blipFill rotWithShape="1">
                      <a:blip r:embed="rId3"/>
                      <a:stretch>
                        <a:fillRect l="-53055" t="-110667" r="-253698" b="-401333"/>
                      </a:stretch>
                    </a:blipFill>
                  </a:tcPr>
                </a:tc>
                <a:tc>
                  <a:txBody>
                    <a:bodyPr/>
                    <a:lstStyle/>
                    <a:p>
                      <a:endParaRPr lang="en-US"/>
                    </a:p>
                  </a:txBody>
                  <a:tcPr>
                    <a:blipFill rotWithShape="1">
                      <a:blip r:embed="rId3"/>
                      <a:stretch>
                        <a:fillRect l="-152564" t="-110667" r="-152885" b="-401333"/>
                      </a:stretch>
                    </a:blipFill>
                  </a:tcPr>
                </a:tc>
                <a:tc>
                  <a:txBody>
                    <a:bodyPr/>
                    <a:lstStyle/>
                    <a:p>
                      <a:endParaRPr lang="en-US"/>
                    </a:p>
                  </a:txBody>
                  <a:tcPr>
                    <a:blipFill rotWithShape="1">
                      <a:blip r:embed="rId3"/>
                      <a:stretch>
                        <a:fillRect l="-165546" t="-110667" r="-210" b="-401333"/>
                      </a:stretch>
                    </a:blipFill>
                  </a:tcPr>
                </a:tc>
                <a:extLst>
                  <a:ext uri="{0D108BD9-81ED-4DB2-BD59-A6C34878D82A}">
                    <a16:rowId xmlns:a16="http://schemas.microsoft.com/office/drawing/2014/main" val="10001"/>
                  </a:ext>
                </a:extLst>
              </a:tr>
              <a:tr h="457200">
                <a:tc>
                  <a:txBody>
                    <a:bodyPr/>
                    <a:lstStyle/>
                    <a:p>
                      <a:endParaRPr lang="en-US"/>
                    </a:p>
                  </a:txBody>
                  <a:tcPr>
                    <a:blipFill rotWithShape="1">
                      <a:blip r:embed="rId3"/>
                      <a:stretch>
                        <a:fillRect t="-210667" r="-666667" b="-301333"/>
                      </a:stretch>
                    </a:blipFill>
                  </a:tcPr>
                </a:tc>
                <a:tc>
                  <a:txBody>
                    <a:bodyPr/>
                    <a:lstStyle/>
                    <a:p>
                      <a:endParaRPr lang="en-US"/>
                    </a:p>
                  </a:txBody>
                  <a:tcPr>
                    <a:blipFill rotWithShape="1">
                      <a:blip r:embed="rId3"/>
                      <a:stretch>
                        <a:fillRect l="-53055" t="-210667" r="-253698" b="-301333"/>
                      </a:stretch>
                    </a:blipFill>
                  </a:tcPr>
                </a:tc>
                <a:tc>
                  <a:txBody>
                    <a:bodyPr/>
                    <a:lstStyle/>
                    <a:p>
                      <a:endParaRPr lang="en-US"/>
                    </a:p>
                  </a:txBody>
                  <a:tcPr>
                    <a:blipFill rotWithShape="1">
                      <a:blip r:embed="rId3"/>
                      <a:stretch>
                        <a:fillRect l="-152564" t="-210667" r="-152885" b="-301333"/>
                      </a:stretch>
                    </a:blipFill>
                  </a:tcPr>
                </a:tc>
                <a:tc>
                  <a:txBody>
                    <a:bodyPr/>
                    <a:lstStyle/>
                    <a:p>
                      <a:endParaRPr lang="en-US"/>
                    </a:p>
                  </a:txBody>
                  <a:tcPr>
                    <a:blipFill rotWithShape="1">
                      <a:blip r:embed="rId3"/>
                      <a:stretch>
                        <a:fillRect l="-165546" t="-210667" r="-210" b="-301333"/>
                      </a:stretch>
                    </a:blipFill>
                  </a:tcPr>
                </a:tc>
                <a:extLst>
                  <a:ext uri="{0D108BD9-81ED-4DB2-BD59-A6C34878D82A}">
                    <a16:rowId xmlns:a16="http://schemas.microsoft.com/office/drawing/2014/main" val="10002"/>
                  </a:ext>
                </a:extLst>
              </a:tr>
              <a:tr h="457200">
                <a:tc>
                  <a:txBody>
                    <a:bodyPr/>
                    <a:lstStyle/>
                    <a:p>
                      <a:endParaRPr lang="en-US"/>
                    </a:p>
                  </a:txBody>
                  <a:tcPr>
                    <a:blipFill rotWithShape="1">
                      <a:blip r:embed="rId3"/>
                      <a:stretch>
                        <a:fillRect t="-310667" r="-666667" b="-201333"/>
                      </a:stretch>
                    </a:blipFill>
                  </a:tcPr>
                </a:tc>
                <a:tc>
                  <a:txBody>
                    <a:bodyPr/>
                    <a:lstStyle/>
                    <a:p>
                      <a:endParaRPr lang="en-US"/>
                    </a:p>
                  </a:txBody>
                  <a:tcPr>
                    <a:blipFill rotWithShape="1">
                      <a:blip r:embed="rId3"/>
                      <a:stretch>
                        <a:fillRect l="-53055" t="-310667" r="-253698" b="-201333"/>
                      </a:stretch>
                    </a:blipFill>
                  </a:tcPr>
                </a:tc>
                <a:tc>
                  <a:txBody>
                    <a:bodyPr/>
                    <a:lstStyle/>
                    <a:p>
                      <a:endParaRPr lang="en-US"/>
                    </a:p>
                  </a:txBody>
                  <a:tcPr>
                    <a:blipFill rotWithShape="1">
                      <a:blip r:embed="rId3"/>
                      <a:stretch>
                        <a:fillRect l="-152564" t="-310667" r="-152885" b="-201333"/>
                      </a:stretch>
                    </a:blipFill>
                  </a:tcPr>
                </a:tc>
                <a:tc>
                  <a:txBody>
                    <a:bodyPr/>
                    <a:lstStyle/>
                    <a:p>
                      <a:endParaRPr lang="en-US" dirty="0"/>
                    </a:p>
                  </a:txBody>
                  <a:tcPr>
                    <a:blipFill rotWithShape="1">
                      <a:blip r:embed="rId3"/>
                      <a:stretch>
                        <a:fillRect l="-165546" t="-310667" r="-210" b="-201333"/>
                      </a:stretch>
                    </a:blipFill>
                  </a:tcPr>
                </a:tc>
                <a:extLst>
                  <a:ext uri="{0D108BD9-81ED-4DB2-BD59-A6C34878D82A}">
                    <a16:rowId xmlns:a16="http://schemas.microsoft.com/office/drawing/2014/main" val="10003"/>
                  </a:ext>
                </a:extLst>
              </a:tr>
              <a:tr h="457200">
                <a:tc>
                  <a:txBody>
                    <a:bodyPr/>
                    <a:lstStyle/>
                    <a:p>
                      <a:endParaRPr lang="en-US"/>
                    </a:p>
                  </a:txBody>
                  <a:tcPr>
                    <a:blipFill rotWithShape="1">
                      <a:blip r:embed="rId3"/>
                      <a:stretch>
                        <a:fillRect t="-410667" r="-666667" b="-101333"/>
                      </a:stretch>
                    </a:blipFill>
                  </a:tcPr>
                </a:tc>
                <a:tc>
                  <a:txBody>
                    <a:bodyPr/>
                    <a:lstStyle/>
                    <a:p>
                      <a:endParaRPr lang="en-US"/>
                    </a:p>
                  </a:txBody>
                  <a:tcPr>
                    <a:blipFill rotWithShape="1">
                      <a:blip r:embed="rId3"/>
                      <a:stretch>
                        <a:fillRect l="-53055" t="-410667" r="-253698" b="-101333"/>
                      </a:stretch>
                    </a:blipFill>
                  </a:tcPr>
                </a:tc>
                <a:tc>
                  <a:txBody>
                    <a:bodyPr/>
                    <a:lstStyle/>
                    <a:p>
                      <a:endParaRPr lang="en-US"/>
                    </a:p>
                  </a:txBody>
                  <a:tcPr>
                    <a:blipFill rotWithShape="1">
                      <a:blip r:embed="rId3"/>
                      <a:stretch>
                        <a:fillRect l="-152564" t="-410667" r="-152885" b="-101333"/>
                      </a:stretch>
                    </a:blipFill>
                  </a:tcPr>
                </a:tc>
                <a:tc>
                  <a:txBody>
                    <a:bodyPr/>
                    <a:lstStyle/>
                    <a:p>
                      <a:endParaRPr lang="en-US"/>
                    </a:p>
                  </a:txBody>
                  <a:tcPr>
                    <a:blipFill rotWithShape="1">
                      <a:blip r:embed="rId3"/>
                      <a:stretch>
                        <a:fillRect l="-165546" t="-410667" r="-210" b="-101333"/>
                      </a:stretch>
                    </a:blipFill>
                  </a:tcPr>
                </a:tc>
                <a:extLst>
                  <a:ext uri="{0D108BD9-81ED-4DB2-BD59-A6C34878D82A}">
                    <a16:rowId xmlns:a16="http://schemas.microsoft.com/office/drawing/2014/main" val="10004"/>
                  </a:ext>
                </a:extLst>
              </a:tr>
              <a:tr h="457200">
                <a:tc>
                  <a:txBody>
                    <a:bodyPr/>
                    <a:lstStyle/>
                    <a:p>
                      <a:endParaRPr lang="en-US"/>
                    </a:p>
                  </a:txBody>
                  <a:tcPr>
                    <a:blipFill rotWithShape="1">
                      <a:blip r:embed="rId3"/>
                      <a:stretch>
                        <a:fillRect t="-510667" r="-666667" b="-1333"/>
                      </a:stretch>
                    </a:blipFill>
                  </a:tcPr>
                </a:tc>
                <a:tc>
                  <a:txBody>
                    <a:bodyPr/>
                    <a:lstStyle/>
                    <a:p>
                      <a:endParaRPr lang="en-US"/>
                    </a:p>
                  </a:txBody>
                  <a:tcPr>
                    <a:blipFill rotWithShape="1">
                      <a:blip r:embed="rId3"/>
                      <a:stretch>
                        <a:fillRect l="-53055" t="-510667" r="-253698" b="-1333"/>
                      </a:stretch>
                    </a:blipFill>
                  </a:tcPr>
                </a:tc>
                <a:tc>
                  <a:txBody>
                    <a:bodyPr/>
                    <a:lstStyle/>
                    <a:p>
                      <a:endParaRPr lang="en-US"/>
                    </a:p>
                  </a:txBody>
                  <a:tcPr>
                    <a:blipFill rotWithShape="1">
                      <a:blip r:embed="rId3"/>
                      <a:stretch>
                        <a:fillRect l="-152564" t="-510667" r="-152885" b="-1333"/>
                      </a:stretch>
                    </a:blipFill>
                  </a:tcPr>
                </a:tc>
                <a:tc>
                  <a:txBody>
                    <a:bodyPr/>
                    <a:lstStyle/>
                    <a:p>
                      <a:endParaRPr lang="en-US" dirty="0"/>
                    </a:p>
                  </a:txBody>
                  <a:tcPr>
                    <a:blipFill rotWithShape="1">
                      <a:blip r:embed="rId3"/>
                      <a:stretch>
                        <a:fillRect l="-165546" t="-510667" r="-210" b="-1333"/>
                      </a:stretch>
                    </a:blipFill>
                  </a:tcPr>
                </a:tc>
                <a:extLst>
                  <a:ext uri="{0D108BD9-81ED-4DB2-BD59-A6C34878D82A}">
                    <a16:rowId xmlns:a16="http://schemas.microsoft.com/office/drawing/2014/main" val="10005"/>
                  </a:ext>
                </a:extLst>
              </a:tr>
            </a:tbl>
          </a:graphicData>
        </a:graphic>
      </p:graphicFrame>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D3001E8-34D7-429C-B72B-3EA114C0C1F0}"/>
                  </a:ext>
                </a:extLst>
              </p:cNvPr>
              <p:cNvSpPr txBox="1"/>
              <p:nvPr/>
            </p:nvSpPr>
            <p:spPr>
              <a:xfrm>
                <a:off x="1064419" y="4527779"/>
                <a:ext cx="10007611" cy="2013115"/>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m:rPr>
                          <m:sty m:val="p"/>
                        </m:rPr>
                        <a:rPr lang="en-US" sz="2400" b="0" i="0" smtClean="0">
                          <a:latin typeface="Cambria Math" panose="02040503050406030204" pitchFamily="18" charset="0"/>
                        </a:rPr>
                        <m:t>Modus</m:t>
                      </m:r>
                      <m:r>
                        <a:rPr lang="en-US" sz="2400" b="0" i="0"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Tb</m:t>
                          </m:r>
                        </m:e>
                        <m:sub>
                          <m:r>
                            <m:rPr>
                              <m:sty m:val="p"/>
                            </m:rPr>
                            <a:rPr lang="en-US" sz="2400" b="0" i="0" smtClean="0">
                              <a:latin typeface="Cambria Math" panose="02040503050406030204" pitchFamily="18" charset="0"/>
                            </a:rPr>
                            <m:t>modus</m:t>
                          </m:r>
                        </m:sub>
                      </m:sSub>
                      <m:r>
                        <a:rPr lang="en-US" sz="2400" b="0" i="0"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0"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f</m:t>
                                  </m:r>
                                </m:e>
                                <m:sub>
                                  <m:r>
                                    <m:rPr>
                                      <m:sty m:val="p"/>
                                    </m:rPr>
                                    <a:rPr lang="en-US" sz="2400" b="0" i="0" smtClean="0">
                                      <a:latin typeface="Cambria Math" panose="02040503050406030204" pitchFamily="18" charset="0"/>
                                    </a:rPr>
                                    <m:t>modus</m:t>
                                  </m:r>
                                </m:sub>
                              </m:sSub>
                              <m:r>
                                <a:rPr lang="en-US" sz="2400" b="0" i="0"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f</m:t>
                                  </m:r>
                                </m:e>
                                <m:sub>
                                  <m:r>
                                    <m:rPr>
                                      <m:sty m:val="p"/>
                                    </m:rPr>
                                    <a:rPr lang="en-US" sz="2400" b="0" i="0" smtClean="0">
                                      <a:latin typeface="Cambria Math" panose="02040503050406030204" pitchFamily="18" charset="0"/>
                                    </a:rPr>
                                    <m:t>sblm</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modus</m:t>
                                  </m:r>
                                </m:sub>
                              </m:sSub>
                              <m:r>
                                <a:rPr lang="en-US" sz="2400" b="0" i="0" smtClean="0">
                                  <a:latin typeface="Cambria Math" panose="02040503050406030204" pitchFamily="18" charset="0"/>
                                </a:rPr>
                                <m:t>)</m:t>
                              </m:r>
                            </m:num>
                            <m:den>
                              <m:sSub>
                                <m:sSubPr>
                                  <m:ctrlPr>
                                    <a:rPr lang="en-US" sz="2400" i="1">
                                      <a:latin typeface="Cambria Math" panose="02040503050406030204" pitchFamily="18" charset="0"/>
                                    </a:rPr>
                                  </m:ctrlPr>
                                </m:sSubPr>
                                <m:e>
                                  <m:r>
                                    <a:rPr lang="en-US" sz="2400" b="0" i="0" smtClean="0">
                                      <a:latin typeface="Cambria Math" panose="02040503050406030204" pitchFamily="18" charset="0"/>
                                    </a:rPr>
                                    <m:t>(</m:t>
                                  </m:r>
                                  <m:r>
                                    <m:rPr>
                                      <m:sty m:val="p"/>
                                    </m:rPr>
                                    <a:rPr lang="en-US" sz="2400" i="0">
                                      <a:latin typeface="Cambria Math" panose="02040503050406030204" pitchFamily="18" charset="0"/>
                                    </a:rPr>
                                    <m:t>f</m:t>
                                  </m:r>
                                </m:e>
                                <m:sub>
                                  <m:r>
                                    <m:rPr>
                                      <m:sty m:val="p"/>
                                    </m:rPr>
                                    <a:rPr lang="en-US" sz="2400" i="0">
                                      <a:latin typeface="Cambria Math" panose="02040503050406030204" pitchFamily="18" charset="0"/>
                                    </a:rPr>
                                    <m:t>modus</m:t>
                                  </m:r>
                                </m:sub>
                              </m:sSub>
                              <m:r>
                                <a:rPr lang="en-US" sz="2400" i="0">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i="0">
                                      <a:latin typeface="Cambria Math" panose="02040503050406030204" pitchFamily="18" charset="0"/>
                                    </a:rPr>
                                    <m:t>f</m:t>
                                  </m:r>
                                </m:e>
                                <m:sub>
                                  <m:r>
                                    <m:rPr>
                                      <m:sty m:val="p"/>
                                    </m:rPr>
                                    <a:rPr lang="en-US" sz="2400" i="0">
                                      <a:latin typeface="Cambria Math" panose="02040503050406030204" pitchFamily="18" charset="0"/>
                                    </a:rPr>
                                    <m:t>sblm</m:t>
                                  </m:r>
                                  <m:r>
                                    <a:rPr lang="en-US" sz="2400" i="0">
                                      <a:latin typeface="Cambria Math" panose="02040503050406030204" pitchFamily="18" charset="0"/>
                                    </a:rPr>
                                    <m:t> </m:t>
                                  </m:r>
                                  <m:r>
                                    <m:rPr>
                                      <m:sty m:val="p"/>
                                    </m:rPr>
                                    <a:rPr lang="en-US" sz="2400" i="0">
                                      <a:latin typeface="Cambria Math" panose="02040503050406030204" pitchFamily="18" charset="0"/>
                                    </a:rPr>
                                    <m:t>modus</m:t>
                                  </m:r>
                                </m:sub>
                              </m:sSub>
                              <m:r>
                                <a:rPr lang="en-US" sz="2400" b="0" i="0" smtClean="0">
                                  <a:latin typeface="Cambria Math" panose="02040503050406030204" pitchFamily="18" charset="0"/>
                                </a:rPr>
                                <m:t>)+</m:t>
                              </m:r>
                              <m:sSub>
                                <m:sSubPr>
                                  <m:ctrlPr>
                                    <a:rPr lang="en-US" sz="2400" i="1">
                                      <a:latin typeface="Cambria Math" panose="02040503050406030204" pitchFamily="18" charset="0"/>
                                    </a:rPr>
                                  </m:ctrlPr>
                                </m:sSubPr>
                                <m:e>
                                  <m:r>
                                    <a:rPr lang="en-US" sz="2400" b="0" i="0" smtClean="0">
                                      <a:latin typeface="Cambria Math" panose="02040503050406030204" pitchFamily="18" charset="0"/>
                                    </a:rPr>
                                    <m:t>(</m:t>
                                  </m:r>
                                  <m:r>
                                    <m:rPr>
                                      <m:sty m:val="p"/>
                                    </m:rPr>
                                    <a:rPr lang="en-US" sz="2400" i="0">
                                      <a:latin typeface="Cambria Math" panose="02040503050406030204" pitchFamily="18" charset="0"/>
                                    </a:rPr>
                                    <m:t>f</m:t>
                                  </m:r>
                                </m:e>
                                <m:sub>
                                  <m:r>
                                    <m:rPr>
                                      <m:sty m:val="p"/>
                                    </m:rPr>
                                    <a:rPr lang="en-US" sz="2400" i="0">
                                      <a:latin typeface="Cambria Math" panose="02040503050406030204" pitchFamily="18" charset="0"/>
                                    </a:rPr>
                                    <m:t>modus</m:t>
                                  </m:r>
                                </m:sub>
                              </m:sSub>
                              <m:r>
                                <a:rPr lang="en-US" sz="2400" i="0">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i="0">
                                      <a:latin typeface="Cambria Math" panose="02040503050406030204" pitchFamily="18" charset="0"/>
                                    </a:rPr>
                                    <m:t>f</m:t>
                                  </m:r>
                                </m:e>
                                <m:sub>
                                  <m:r>
                                    <m:rPr>
                                      <m:sty m:val="p"/>
                                    </m:rPr>
                                    <a:rPr lang="en-US" sz="2400" i="0">
                                      <a:latin typeface="Cambria Math" panose="02040503050406030204" pitchFamily="18" charset="0"/>
                                    </a:rPr>
                                    <m:t>s</m:t>
                                  </m:r>
                                  <m:r>
                                    <m:rPr>
                                      <m:sty m:val="p"/>
                                    </m:rPr>
                                    <a:rPr lang="en-US" sz="2400" b="0" i="0" smtClean="0">
                                      <a:latin typeface="Cambria Math" panose="02040503050406030204" pitchFamily="18" charset="0"/>
                                    </a:rPr>
                                    <m:t>tlh</m:t>
                                  </m:r>
                                  <m:r>
                                    <a:rPr lang="en-US" sz="2400" i="0">
                                      <a:latin typeface="Cambria Math" panose="02040503050406030204" pitchFamily="18" charset="0"/>
                                    </a:rPr>
                                    <m:t> </m:t>
                                  </m:r>
                                  <m:r>
                                    <m:rPr>
                                      <m:sty m:val="p"/>
                                    </m:rPr>
                                    <a:rPr lang="en-US" sz="2400" i="0">
                                      <a:latin typeface="Cambria Math" panose="02040503050406030204" pitchFamily="18" charset="0"/>
                                    </a:rPr>
                                    <m:t>modus</m:t>
                                  </m:r>
                                </m:sub>
                              </m:sSub>
                              <m:r>
                                <a:rPr lang="en-US" sz="2400" b="0" i="0" smtClean="0">
                                  <a:latin typeface="Cambria Math" panose="02040503050406030204" pitchFamily="18" charset="0"/>
                                </a:rPr>
                                <m:t>)</m:t>
                              </m:r>
                            </m:den>
                          </m:f>
                        </m:e>
                      </m:d>
                      <m:r>
                        <m:rPr>
                          <m:sty m:val="p"/>
                        </m:rPr>
                        <a:rPr lang="en-US" sz="2400" b="0" i="0" smtClean="0">
                          <a:latin typeface="Cambria Math" panose="02040503050406030204" pitchFamily="18" charset="0"/>
                        </a:rPr>
                        <m:t>c</m:t>
                      </m:r>
                    </m:oMath>
                  </m:oMathPara>
                </a14:m>
                <a:endParaRPr lang="en-US" sz="2400" b="0" i="0" dirty="0">
                  <a:latin typeface="Cambria Math" panose="02040503050406030204" pitchFamily="18" charset="0"/>
                </a:endParaRPr>
              </a:p>
              <a:p>
                <a:pPr marL="990600"/>
                <a14:m>
                  <m:oMathPara xmlns:m="http://schemas.openxmlformats.org/officeDocument/2006/math">
                    <m:oMathParaPr>
                      <m:jc m:val="left"/>
                    </m:oMathParaPr>
                    <m:oMath xmlns:m="http://schemas.openxmlformats.org/officeDocument/2006/math">
                      <m:r>
                        <a:rPr lang="en-US" sz="2400" b="0" i="0" smtClean="0">
                          <a:latin typeface="Cambria Math" panose="02040503050406030204" pitchFamily="18" charset="0"/>
                        </a:rPr>
                        <m:t>=65,5+</m:t>
                      </m:r>
                      <m:d>
                        <m:dPr>
                          <m:begChr m:val="["/>
                          <m:endChr m:val="]"/>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(42−18)</m:t>
                              </m:r>
                            </m:num>
                            <m:den>
                              <m:d>
                                <m:dPr>
                                  <m:ctrlPr>
                                    <a:rPr lang="en-US" sz="2400" b="0" i="1" smtClean="0">
                                      <a:latin typeface="Cambria Math" panose="02040503050406030204" pitchFamily="18" charset="0"/>
                                    </a:rPr>
                                  </m:ctrlPr>
                                </m:dPr>
                                <m:e>
                                  <m:r>
                                    <a:rPr lang="en-US" sz="2400" b="0" i="1" smtClean="0">
                                      <a:latin typeface="Cambria Math" panose="02040503050406030204" pitchFamily="18" charset="0"/>
                                    </a:rPr>
                                    <m:t>42−18</m:t>
                                  </m:r>
                                </m:e>
                              </m:d>
                              <m:r>
                                <a:rPr lang="en-US" sz="2400" b="0" i="1" smtClean="0">
                                  <a:latin typeface="Cambria Math" panose="02040503050406030204" pitchFamily="18" charset="0"/>
                                </a:rPr>
                                <m:t>+(42−27)</m:t>
                              </m:r>
                            </m:den>
                          </m:f>
                        </m:e>
                      </m:d>
                      <m:r>
                        <a:rPr lang="en-US" sz="2400" b="0" i="1" smtClean="0">
                          <a:latin typeface="Cambria Math" panose="02040503050406030204" pitchFamily="18" charset="0"/>
                        </a:rPr>
                        <m:t>3=65,5+</m:t>
                      </m:r>
                      <m:d>
                        <m:dPr>
                          <m:begChr m:val="["/>
                          <m:endChr m:val="]"/>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24</m:t>
                              </m:r>
                            </m:num>
                            <m:den>
                              <m:r>
                                <a:rPr lang="en-US" sz="2400" b="0" i="1" smtClean="0">
                                  <a:latin typeface="Cambria Math" panose="02040503050406030204" pitchFamily="18" charset="0"/>
                                </a:rPr>
                                <m:t>24+15</m:t>
                              </m:r>
                            </m:den>
                          </m:f>
                        </m:e>
                      </m:d>
                      <m:r>
                        <a:rPr lang="en-US" sz="2400" b="0" i="1" smtClean="0">
                          <a:latin typeface="Cambria Math" panose="02040503050406030204" pitchFamily="18" charset="0"/>
                        </a:rPr>
                        <m:t>3=67,35</m:t>
                      </m:r>
                    </m:oMath>
                  </m:oMathPara>
                </a14:m>
                <a:endParaRPr lang="en-US" sz="2400" b="0" dirty="0"/>
              </a:p>
              <a:p>
                <a:pPr marL="892175"/>
                <a:endParaRPr lang="en-ID" sz="2400" dirty="0"/>
              </a:p>
            </p:txBody>
          </p:sp>
        </mc:Choice>
        <mc:Fallback xmlns="">
          <p:sp>
            <p:nvSpPr>
              <p:cNvPr id="4" name="TextBox 3">
                <a:extLst>
                  <a:ext uri="{FF2B5EF4-FFF2-40B4-BE49-F238E27FC236}">
                    <a16:creationId xmlns:a16="http://schemas.microsoft.com/office/drawing/2014/main" id="{3D3001E8-34D7-429C-B72B-3EA114C0C1F0}"/>
                  </a:ext>
                </a:extLst>
              </p:cNvPr>
              <p:cNvSpPr txBox="1">
                <a:spLocks noRot="1" noChangeAspect="1" noMove="1" noResize="1" noEditPoints="1" noAdjustHandles="1" noChangeArrowheads="1" noChangeShapeType="1" noTextEdit="1"/>
              </p:cNvSpPr>
              <p:nvPr/>
            </p:nvSpPr>
            <p:spPr>
              <a:xfrm>
                <a:off x="1064419" y="4527779"/>
                <a:ext cx="10007611" cy="2013115"/>
              </a:xfrm>
              <a:prstGeom prst="rect">
                <a:avLst/>
              </a:prstGeom>
              <a:blipFill>
                <a:blip r:embed="rId4"/>
                <a:stretch>
                  <a:fillRect/>
                </a:stretch>
              </a:blipFill>
            </p:spPr>
            <p:txBody>
              <a:bodyPr/>
              <a:lstStyle/>
              <a:p>
                <a:r>
                  <a:rPr lang="en-ID">
                    <a:noFill/>
                  </a:rPr>
                  <a:t> </a:t>
                </a:r>
              </a:p>
            </p:txBody>
          </p:sp>
        </mc:Fallback>
      </mc:AlternateContent>
    </p:spTree>
    <p:extLst>
      <p:ext uri="{BB962C8B-B14F-4D97-AF65-F5344CB8AC3E}">
        <p14:creationId xmlns:p14="http://schemas.microsoft.com/office/powerpoint/2010/main" val="9829211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Autofit/>
          </a:bodyPr>
          <a:lstStyle/>
          <a:p>
            <a:r>
              <a:rPr lang="en-US" sz="3400" b="1" dirty="0" err="1">
                <a:solidFill>
                  <a:srgbClr val="0070C0"/>
                </a:solidFill>
                <a:latin typeface="Calibri" pitchFamily="34" charset="0"/>
                <a:cs typeface="Calibri" pitchFamily="34" charset="0"/>
              </a:rPr>
              <a:t>Simpangan</a:t>
            </a:r>
            <a:r>
              <a:rPr lang="en-US" sz="3400" b="1" dirty="0">
                <a:solidFill>
                  <a:srgbClr val="0070C0"/>
                </a:solidFill>
                <a:latin typeface="Calibri" pitchFamily="34" charset="0"/>
                <a:cs typeface="Calibri" pitchFamily="34" charset="0"/>
              </a:rPr>
              <a:t> Baku (</a:t>
            </a:r>
            <a:r>
              <a:rPr lang="en-US" sz="3400" b="1" i="1" dirty="0">
                <a:solidFill>
                  <a:srgbClr val="0070C0"/>
                </a:solidFill>
                <a:latin typeface="Calibri" pitchFamily="34" charset="0"/>
                <a:cs typeface="Calibri" pitchFamily="34" charset="0"/>
              </a:rPr>
              <a:t>Standard Deviation</a:t>
            </a:r>
            <a:r>
              <a:rPr lang="en-US" sz="3400" b="1" dirty="0">
                <a:solidFill>
                  <a:srgbClr val="0070C0"/>
                </a:solidFill>
                <a:latin typeface="Calibri" pitchFamily="34" charset="0"/>
                <a:cs typeface="Calibri" pitchFamily="34" charset="0"/>
              </a:rPr>
              <a:t>)</a:t>
            </a:r>
            <a:endParaRPr lang="id-ID" sz="3400" dirty="0">
              <a:latin typeface="Calibri" pitchFamily="34" charset="0"/>
              <a:cs typeface="Calibri" pitchFamily="34" charset="0"/>
            </a:endParaRPr>
          </a:p>
        </p:txBody>
      </p:sp>
      <p:sp>
        <p:nvSpPr>
          <p:cNvPr id="3" name="Content Placeholder 2"/>
          <p:cNvSpPr>
            <a:spLocks noGrp="1" noRot="1" noChangeAspect="1" noMove="1" noResize="1" noEditPoints="1" noAdjustHandles="1" noChangeArrowheads="1" noChangeShapeType="1" noTextEdit="1"/>
          </p:cNvSpPr>
          <p:nvPr>
            <p:ph sz="quarter" idx="1"/>
          </p:nvPr>
        </p:nvSpPr>
        <p:spPr>
          <a:xfrm>
            <a:off x="609362" y="1296144"/>
            <a:ext cx="10956865" cy="6094090"/>
          </a:xfrm>
          <a:blipFill rotWithShape="1">
            <a:blip r:embed="rId2"/>
            <a:stretch>
              <a:fillRect l="-445" t="-801" r="-946"/>
            </a:stretch>
          </a:blipFill>
        </p:spPr>
        <p:txBody>
          <a:bodyPr/>
          <a:lstStyle/>
          <a:p>
            <a:pPr>
              <a:buNone/>
            </a:pPr>
            <a:r>
              <a:rPr lang="en-US" dirty="0">
                <a:noFill/>
              </a:rPr>
              <a:t> </a:t>
            </a:r>
          </a:p>
        </p:txBody>
      </p:sp>
    </p:spTree>
    <p:extLst>
      <p:ext uri="{BB962C8B-B14F-4D97-AF65-F5344CB8AC3E}">
        <p14:creationId xmlns:p14="http://schemas.microsoft.com/office/powerpoint/2010/main" val="18985087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400" b="1" dirty="0" err="1">
                <a:solidFill>
                  <a:srgbClr val="0070C0"/>
                </a:solidFill>
                <a:latin typeface="Calibri" pitchFamily="34" charset="0"/>
                <a:cs typeface="Calibri" pitchFamily="34" charset="0"/>
              </a:rPr>
              <a:t>Simpangan</a:t>
            </a:r>
            <a:r>
              <a:rPr lang="en-US" sz="3400" b="1" dirty="0">
                <a:solidFill>
                  <a:srgbClr val="0070C0"/>
                </a:solidFill>
                <a:latin typeface="Calibri" pitchFamily="34" charset="0"/>
                <a:cs typeface="Calibri" pitchFamily="34" charset="0"/>
              </a:rPr>
              <a:t> Baku (</a:t>
            </a:r>
            <a:r>
              <a:rPr lang="en-US" sz="3400" b="1" i="1" dirty="0">
                <a:solidFill>
                  <a:srgbClr val="0070C0"/>
                </a:solidFill>
                <a:latin typeface="Calibri" pitchFamily="34" charset="0"/>
                <a:cs typeface="Calibri" pitchFamily="34" charset="0"/>
              </a:rPr>
              <a:t>Standard Deviation</a:t>
            </a:r>
            <a:r>
              <a:rPr lang="en-US" sz="3400" b="1" dirty="0">
                <a:solidFill>
                  <a:srgbClr val="0070C0"/>
                </a:solidFill>
                <a:latin typeface="Calibri" pitchFamily="34" charset="0"/>
                <a:cs typeface="Calibri" pitchFamily="34" charset="0"/>
              </a:rPr>
              <a:t>)</a:t>
            </a:r>
            <a:endParaRPr lang="id-ID" sz="3400" dirty="0">
              <a:latin typeface="Calibri" pitchFamily="34" charset="0"/>
              <a:cs typeface="Calibri" pitchFamily="34" charset="0"/>
            </a:endParaRPr>
          </a:p>
        </p:txBody>
      </p:sp>
      <p:sp>
        <p:nvSpPr>
          <p:cNvPr id="3" name="Content Placeholder 2"/>
          <p:cNvSpPr>
            <a:spLocks noGrp="1" noRot="1" noChangeAspect="1" noMove="1" noResize="1" noEditPoints="1" noAdjustHandles="1" noChangeArrowheads="1" noChangeShapeType="1" noTextEdit="1"/>
          </p:cNvSpPr>
          <p:nvPr>
            <p:ph sz="quarter" idx="1"/>
          </p:nvPr>
        </p:nvSpPr>
        <p:spPr>
          <a:xfrm>
            <a:off x="609362" y="1224136"/>
            <a:ext cx="11316905" cy="6094090"/>
          </a:xfrm>
          <a:blipFill rotWithShape="1">
            <a:blip r:embed="rId2"/>
            <a:stretch>
              <a:fillRect l="-431" t="-801"/>
            </a:stretch>
          </a:blipFill>
        </p:spPr>
        <p:txBody>
          <a:bodyPr/>
          <a:lstStyle/>
          <a:p>
            <a:pPr>
              <a:buNone/>
            </a:pPr>
            <a:r>
              <a:rPr lang="en-US" dirty="0">
                <a:noFill/>
              </a:rPr>
              <a:t> </a:t>
            </a:r>
          </a:p>
        </p:txBody>
      </p:sp>
      <p:graphicFrame>
        <p:nvGraphicFramePr>
          <p:cNvPr id="5" name="Table 4"/>
          <p:cNvGraphicFramePr>
            <a:graphicFrameLocks noGrp="1"/>
          </p:cNvGraphicFramePr>
          <p:nvPr/>
        </p:nvGraphicFramePr>
        <p:xfrm>
          <a:off x="2709247" y="1622698"/>
          <a:ext cx="7704852" cy="2743200"/>
        </p:xfrm>
        <a:graphic>
          <a:graphicData uri="http://schemas.openxmlformats.org/drawingml/2006/table">
            <a:tbl>
              <a:tblPr firstRow="1" bandRow="1">
                <a:tableStyleId>{5940675A-B579-460E-94D1-54222C63F5DA}</a:tableStyleId>
              </a:tblPr>
              <a:tblGrid>
                <a:gridCol w="1005973">
                  <a:extLst>
                    <a:ext uri="{9D8B030D-6E8A-4147-A177-3AD203B41FA5}">
                      <a16:colId xmlns:a16="http://schemas.microsoft.com/office/drawing/2014/main" val="20000"/>
                    </a:ext>
                  </a:extLst>
                </a:gridCol>
                <a:gridCol w="1897635">
                  <a:extLst>
                    <a:ext uri="{9D8B030D-6E8A-4147-A177-3AD203B41FA5}">
                      <a16:colId xmlns:a16="http://schemas.microsoft.com/office/drawing/2014/main" val="20001"/>
                    </a:ext>
                  </a:extLst>
                </a:gridCol>
                <a:gridCol w="1897635">
                  <a:extLst>
                    <a:ext uri="{9D8B030D-6E8A-4147-A177-3AD203B41FA5}">
                      <a16:colId xmlns:a16="http://schemas.microsoft.com/office/drawing/2014/main" val="20002"/>
                    </a:ext>
                  </a:extLst>
                </a:gridCol>
                <a:gridCol w="2903609">
                  <a:extLst>
                    <a:ext uri="{9D8B030D-6E8A-4147-A177-3AD203B41FA5}">
                      <a16:colId xmlns:a16="http://schemas.microsoft.com/office/drawing/2014/main" val="20003"/>
                    </a:ext>
                  </a:extLst>
                </a:gridCol>
              </a:tblGrid>
              <a:tr h="457200">
                <a:tc>
                  <a:txBody>
                    <a:bodyPr/>
                    <a:lstStyle/>
                    <a:p>
                      <a:pPr algn="ctr"/>
                      <a:r>
                        <a:rPr lang="en-US" sz="2400" b="1" dirty="0" err="1">
                          <a:latin typeface="Calibri" pitchFamily="34" charset="0"/>
                          <a:cs typeface="Calibri" pitchFamily="34" charset="0"/>
                        </a:rPr>
                        <a:t>Kelas</a:t>
                      </a:r>
                      <a:endParaRPr lang="en-US" sz="2400" b="1" dirty="0">
                        <a:latin typeface="Calibri" pitchFamily="34" charset="0"/>
                        <a:cs typeface="Calibri" pitchFamily="34" charset="0"/>
                      </a:endParaRPr>
                    </a:p>
                  </a:txBody>
                  <a:tcPr/>
                </a:tc>
                <a:tc>
                  <a:txBody>
                    <a:bodyPr/>
                    <a:lstStyle/>
                    <a:p>
                      <a:pPr algn="ctr"/>
                      <a:r>
                        <a:rPr lang="en-US" sz="2400" b="1" dirty="0" err="1">
                          <a:latin typeface="Calibri" pitchFamily="34" charset="0"/>
                          <a:cs typeface="Calibri" pitchFamily="34" charset="0"/>
                        </a:rPr>
                        <a:t>Tinggi</a:t>
                      </a:r>
                      <a:r>
                        <a:rPr lang="en-US" sz="2400" b="1" dirty="0">
                          <a:latin typeface="Calibri" pitchFamily="34" charset="0"/>
                          <a:cs typeface="Calibri" pitchFamily="34" charset="0"/>
                        </a:rPr>
                        <a:t> (inc)</a:t>
                      </a:r>
                    </a:p>
                  </a:txBody>
                  <a:tcPr/>
                </a:tc>
                <a:tc>
                  <a:txBody>
                    <a:bodyPr/>
                    <a:lstStyle/>
                    <a:p>
                      <a:pPr algn="ctr"/>
                      <a:r>
                        <a:rPr lang="en-US" sz="2400" b="1" dirty="0" err="1">
                          <a:latin typeface="Calibri" pitchFamily="34" charset="0"/>
                          <a:cs typeface="Calibri" pitchFamily="34" charset="0"/>
                        </a:rPr>
                        <a:t>Nilai</a:t>
                      </a:r>
                      <a:r>
                        <a:rPr lang="en-US" sz="2400" b="1" dirty="0">
                          <a:latin typeface="Calibri" pitchFamily="34" charset="0"/>
                          <a:cs typeface="Calibri" pitchFamily="34" charset="0"/>
                        </a:rPr>
                        <a:t> Tengah</a:t>
                      </a:r>
                    </a:p>
                  </a:txBody>
                  <a:tcPr/>
                </a:tc>
                <a:tc>
                  <a:txBody>
                    <a:bodyPr/>
                    <a:lstStyle/>
                    <a:p>
                      <a:pPr algn="ctr"/>
                      <a:r>
                        <a:rPr lang="en-US" sz="2400" b="1" dirty="0" err="1">
                          <a:latin typeface="Calibri" pitchFamily="34" charset="0"/>
                          <a:cs typeface="Calibri" pitchFamily="34" charset="0"/>
                        </a:rPr>
                        <a:t>Jumlah</a:t>
                      </a:r>
                      <a:r>
                        <a:rPr lang="en-US" sz="2400" b="1" dirty="0">
                          <a:latin typeface="Calibri" pitchFamily="34" charset="0"/>
                          <a:cs typeface="Calibri" pitchFamily="34" charset="0"/>
                        </a:rPr>
                        <a:t> </a:t>
                      </a:r>
                      <a:r>
                        <a:rPr lang="en-US" sz="2400" b="1" dirty="0" err="1">
                          <a:latin typeface="Calibri" pitchFamily="34" charset="0"/>
                          <a:cs typeface="Calibri" pitchFamily="34" charset="0"/>
                        </a:rPr>
                        <a:t>Mahasiswa</a:t>
                      </a:r>
                      <a:endParaRPr lang="en-US" sz="2400" b="1" dirty="0">
                        <a:latin typeface="Calibri" pitchFamily="34" charset="0"/>
                        <a:cs typeface="Calibri" pitchFamily="34" charset="0"/>
                      </a:endParaRPr>
                    </a:p>
                  </a:txBody>
                  <a:tcPr/>
                </a:tc>
                <a:extLst>
                  <a:ext uri="{0D108BD9-81ED-4DB2-BD59-A6C34878D82A}">
                    <a16:rowId xmlns:a16="http://schemas.microsoft.com/office/drawing/2014/main" val="10000"/>
                  </a:ext>
                </a:extLst>
              </a:tr>
              <a:tr h="457200">
                <a:tc>
                  <a:txBody>
                    <a:bodyPr/>
                    <a:lstStyle/>
                    <a:p>
                      <a:endParaRPr lang="en-US"/>
                    </a:p>
                  </a:txBody>
                  <a:tcPr>
                    <a:blipFill rotWithShape="1">
                      <a:blip r:embed="rId3"/>
                      <a:stretch>
                        <a:fillRect t="-110667" r="-666667" b="-401333"/>
                      </a:stretch>
                    </a:blipFill>
                  </a:tcPr>
                </a:tc>
                <a:tc>
                  <a:txBody>
                    <a:bodyPr/>
                    <a:lstStyle/>
                    <a:p>
                      <a:endParaRPr lang="en-US"/>
                    </a:p>
                  </a:txBody>
                  <a:tcPr>
                    <a:blipFill rotWithShape="1">
                      <a:blip r:embed="rId3"/>
                      <a:stretch>
                        <a:fillRect l="-53055" t="-110667" r="-253698" b="-401333"/>
                      </a:stretch>
                    </a:blipFill>
                  </a:tcPr>
                </a:tc>
                <a:tc>
                  <a:txBody>
                    <a:bodyPr/>
                    <a:lstStyle/>
                    <a:p>
                      <a:endParaRPr lang="en-US"/>
                    </a:p>
                  </a:txBody>
                  <a:tcPr>
                    <a:blipFill rotWithShape="1">
                      <a:blip r:embed="rId3"/>
                      <a:stretch>
                        <a:fillRect l="-152564" t="-110667" r="-152885" b="-401333"/>
                      </a:stretch>
                    </a:blipFill>
                  </a:tcPr>
                </a:tc>
                <a:tc>
                  <a:txBody>
                    <a:bodyPr/>
                    <a:lstStyle/>
                    <a:p>
                      <a:endParaRPr lang="en-US"/>
                    </a:p>
                  </a:txBody>
                  <a:tcPr>
                    <a:blipFill rotWithShape="1">
                      <a:blip r:embed="rId3"/>
                      <a:stretch>
                        <a:fillRect l="-165546" t="-110667" r="-210" b="-401333"/>
                      </a:stretch>
                    </a:blipFill>
                  </a:tcPr>
                </a:tc>
                <a:extLst>
                  <a:ext uri="{0D108BD9-81ED-4DB2-BD59-A6C34878D82A}">
                    <a16:rowId xmlns:a16="http://schemas.microsoft.com/office/drawing/2014/main" val="10001"/>
                  </a:ext>
                </a:extLst>
              </a:tr>
              <a:tr h="457200">
                <a:tc>
                  <a:txBody>
                    <a:bodyPr/>
                    <a:lstStyle/>
                    <a:p>
                      <a:endParaRPr lang="en-US"/>
                    </a:p>
                  </a:txBody>
                  <a:tcPr>
                    <a:blipFill rotWithShape="1">
                      <a:blip r:embed="rId3"/>
                      <a:stretch>
                        <a:fillRect t="-210667" r="-666667" b="-301333"/>
                      </a:stretch>
                    </a:blipFill>
                  </a:tcPr>
                </a:tc>
                <a:tc>
                  <a:txBody>
                    <a:bodyPr/>
                    <a:lstStyle/>
                    <a:p>
                      <a:endParaRPr lang="en-US"/>
                    </a:p>
                  </a:txBody>
                  <a:tcPr>
                    <a:blipFill rotWithShape="1">
                      <a:blip r:embed="rId3"/>
                      <a:stretch>
                        <a:fillRect l="-53055" t="-210667" r="-253698" b="-301333"/>
                      </a:stretch>
                    </a:blipFill>
                  </a:tcPr>
                </a:tc>
                <a:tc>
                  <a:txBody>
                    <a:bodyPr/>
                    <a:lstStyle/>
                    <a:p>
                      <a:endParaRPr lang="en-US"/>
                    </a:p>
                  </a:txBody>
                  <a:tcPr>
                    <a:blipFill rotWithShape="1">
                      <a:blip r:embed="rId3"/>
                      <a:stretch>
                        <a:fillRect l="-152564" t="-210667" r="-152885" b="-301333"/>
                      </a:stretch>
                    </a:blipFill>
                  </a:tcPr>
                </a:tc>
                <a:tc>
                  <a:txBody>
                    <a:bodyPr/>
                    <a:lstStyle/>
                    <a:p>
                      <a:endParaRPr lang="en-US"/>
                    </a:p>
                  </a:txBody>
                  <a:tcPr>
                    <a:blipFill rotWithShape="1">
                      <a:blip r:embed="rId3"/>
                      <a:stretch>
                        <a:fillRect l="-165546" t="-210667" r="-210" b="-301333"/>
                      </a:stretch>
                    </a:blipFill>
                  </a:tcPr>
                </a:tc>
                <a:extLst>
                  <a:ext uri="{0D108BD9-81ED-4DB2-BD59-A6C34878D82A}">
                    <a16:rowId xmlns:a16="http://schemas.microsoft.com/office/drawing/2014/main" val="10002"/>
                  </a:ext>
                </a:extLst>
              </a:tr>
              <a:tr h="457200">
                <a:tc>
                  <a:txBody>
                    <a:bodyPr/>
                    <a:lstStyle/>
                    <a:p>
                      <a:endParaRPr lang="en-US"/>
                    </a:p>
                  </a:txBody>
                  <a:tcPr>
                    <a:blipFill rotWithShape="1">
                      <a:blip r:embed="rId3"/>
                      <a:stretch>
                        <a:fillRect t="-310667" r="-666667" b="-201333"/>
                      </a:stretch>
                    </a:blipFill>
                  </a:tcPr>
                </a:tc>
                <a:tc>
                  <a:txBody>
                    <a:bodyPr/>
                    <a:lstStyle/>
                    <a:p>
                      <a:endParaRPr lang="en-US" dirty="0"/>
                    </a:p>
                  </a:txBody>
                  <a:tcPr>
                    <a:blipFill rotWithShape="1">
                      <a:blip r:embed="rId3"/>
                      <a:stretch>
                        <a:fillRect l="-53055" t="-310667" r="-253698" b="-201333"/>
                      </a:stretch>
                    </a:blipFill>
                  </a:tcPr>
                </a:tc>
                <a:tc>
                  <a:txBody>
                    <a:bodyPr/>
                    <a:lstStyle/>
                    <a:p>
                      <a:endParaRPr lang="en-US"/>
                    </a:p>
                  </a:txBody>
                  <a:tcPr>
                    <a:blipFill rotWithShape="1">
                      <a:blip r:embed="rId3"/>
                      <a:stretch>
                        <a:fillRect l="-152564" t="-310667" r="-152885" b="-201333"/>
                      </a:stretch>
                    </a:blipFill>
                  </a:tcPr>
                </a:tc>
                <a:tc>
                  <a:txBody>
                    <a:bodyPr/>
                    <a:lstStyle/>
                    <a:p>
                      <a:endParaRPr lang="en-US"/>
                    </a:p>
                  </a:txBody>
                  <a:tcPr>
                    <a:blipFill rotWithShape="1">
                      <a:blip r:embed="rId3"/>
                      <a:stretch>
                        <a:fillRect l="-165546" t="-310667" r="-210" b="-201333"/>
                      </a:stretch>
                    </a:blipFill>
                  </a:tcPr>
                </a:tc>
                <a:extLst>
                  <a:ext uri="{0D108BD9-81ED-4DB2-BD59-A6C34878D82A}">
                    <a16:rowId xmlns:a16="http://schemas.microsoft.com/office/drawing/2014/main" val="10003"/>
                  </a:ext>
                </a:extLst>
              </a:tr>
              <a:tr h="457200">
                <a:tc>
                  <a:txBody>
                    <a:bodyPr/>
                    <a:lstStyle/>
                    <a:p>
                      <a:endParaRPr lang="en-US"/>
                    </a:p>
                  </a:txBody>
                  <a:tcPr>
                    <a:blipFill rotWithShape="1">
                      <a:blip r:embed="rId3"/>
                      <a:stretch>
                        <a:fillRect t="-410667" r="-666667" b="-101333"/>
                      </a:stretch>
                    </a:blipFill>
                  </a:tcPr>
                </a:tc>
                <a:tc>
                  <a:txBody>
                    <a:bodyPr/>
                    <a:lstStyle/>
                    <a:p>
                      <a:endParaRPr lang="en-US"/>
                    </a:p>
                  </a:txBody>
                  <a:tcPr>
                    <a:blipFill rotWithShape="1">
                      <a:blip r:embed="rId3"/>
                      <a:stretch>
                        <a:fillRect l="-53055" t="-410667" r="-253698" b="-101333"/>
                      </a:stretch>
                    </a:blipFill>
                  </a:tcPr>
                </a:tc>
                <a:tc>
                  <a:txBody>
                    <a:bodyPr/>
                    <a:lstStyle/>
                    <a:p>
                      <a:endParaRPr lang="en-US"/>
                    </a:p>
                  </a:txBody>
                  <a:tcPr>
                    <a:blipFill rotWithShape="1">
                      <a:blip r:embed="rId3"/>
                      <a:stretch>
                        <a:fillRect l="-152564" t="-410667" r="-152885" b="-101333"/>
                      </a:stretch>
                    </a:blipFill>
                  </a:tcPr>
                </a:tc>
                <a:tc>
                  <a:txBody>
                    <a:bodyPr/>
                    <a:lstStyle/>
                    <a:p>
                      <a:endParaRPr lang="en-US"/>
                    </a:p>
                  </a:txBody>
                  <a:tcPr>
                    <a:blipFill rotWithShape="1">
                      <a:blip r:embed="rId3"/>
                      <a:stretch>
                        <a:fillRect l="-165546" t="-410667" r="-210" b="-101333"/>
                      </a:stretch>
                    </a:blipFill>
                  </a:tcPr>
                </a:tc>
                <a:extLst>
                  <a:ext uri="{0D108BD9-81ED-4DB2-BD59-A6C34878D82A}">
                    <a16:rowId xmlns:a16="http://schemas.microsoft.com/office/drawing/2014/main" val="10004"/>
                  </a:ext>
                </a:extLst>
              </a:tr>
              <a:tr h="457200">
                <a:tc>
                  <a:txBody>
                    <a:bodyPr/>
                    <a:lstStyle/>
                    <a:p>
                      <a:endParaRPr lang="en-US"/>
                    </a:p>
                  </a:txBody>
                  <a:tcPr>
                    <a:blipFill rotWithShape="1">
                      <a:blip r:embed="rId3"/>
                      <a:stretch>
                        <a:fillRect t="-510667" r="-666667" b="-1333"/>
                      </a:stretch>
                    </a:blipFill>
                  </a:tcPr>
                </a:tc>
                <a:tc>
                  <a:txBody>
                    <a:bodyPr/>
                    <a:lstStyle/>
                    <a:p>
                      <a:endParaRPr lang="en-US"/>
                    </a:p>
                  </a:txBody>
                  <a:tcPr>
                    <a:blipFill rotWithShape="1">
                      <a:blip r:embed="rId3"/>
                      <a:stretch>
                        <a:fillRect l="-53055" t="-510667" r="-253698" b="-1333"/>
                      </a:stretch>
                    </a:blipFill>
                  </a:tcPr>
                </a:tc>
                <a:tc>
                  <a:txBody>
                    <a:bodyPr/>
                    <a:lstStyle/>
                    <a:p>
                      <a:endParaRPr lang="en-US"/>
                    </a:p>
                  </a:txBody>
                  <a:tcPr>
                    <a:blipFill rotWithShape="1">
                      <a:blip r:embed="rId3"/>
                      <a:stretch>
                        <a:fillRect l="-152564" t="-510667" r="-152885" b="-1333"/>
                      </a:stretch>
                    </a:blipFill>
                  </a:tcPr>
                </a:tc>
                <a:tc>
                  <a:txBody>
                    <a:bodyPr/>
                    <a:lstStyle/>
                    <a:p>
                      <a:endParaRPr lang="en-US" dirty="0"/>
                    </a:p>
                  </a:txBody>
                  <a:tcPr>
                    <a:blipFill rotWithShape="1">
                      <a:blip r:embed="rId3"/>
                      <a:stretch>
                        <a:fillRect l="-165546" t="-510667" r="-210" b="-1333"/>
                      </a:stretch>
                    </a:blip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041065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600" b="1" dirty="0" err="1">
                <a:solidFill>
                  <a:srgbClr val="0070C0"/>
                </a:solidFill>
                <a:latin typeface="Calibri" pitchFamily="34" charset="0"/>
                <a:cs typeface="Calibri" pitchFamily="34" charset="0"/>
              </a:rPr>
              <a:t>Ragam</a:t>
            </a:r>
            <a:r>
              <a:rPr lang="en-US" sz="3600" b="1" dirty="0">
                <a:solidFill>
                  <a:srgbClr val="0070C0"/>
                </a:solidFill>
                <a:latin typeface="Calibri" pitchFamily="34" charset="0"/>
                <a:cs typeface="Calibri" pitchFamily="34" charset="0"/>
              </a:rPr>
              <a:t> (</a:t>
            </a:r>
            <a:r>
              <a:rPr lang="en-US" sz="3600" b="1" i="1" dirty="0" err="1">
                <a:solidFill>
                  <a:srgbClr val="0070C0"/>
                </a:solidFill>
                <a:latin typeface="Calibri" pitchFamily="34" charset="0"/>
                <a:cs typeface="Calibri" pitchFamily="34" charset="0"/>
              </a:rPr>
              <a:t>Varians</a:t>
            </a:r>
            <a:r>
              <a:rPr lang="en-US" sz="3600" b="1" dirty="0">
                <a:solidFill>
                  <a:srgbClr val="0070C0"/>
                </a:solidFill>
                <a:latin typeface="Calibri" pitchFamily="34" charset="0"/>
                <a:cs typeface="Calibri" pitchFamily="34" charset="0"/>
              </a:rPr>
              <a:t>)</a:t>
            </a:r>
            <a:endParaRPr lang="id-ID" sz="3600" dirty="0">
              <a:latin typeface="Calibri" pitchFamily="34" charset="0"/>
              <a:cs typeface="Calibri" pitchFamily="34" charset="0"/>
            </a:endParaRPr>
          </a:p>
        </p:txBody>
      </p:sp>
      <p:sp>
        <p:nvSpPr>
          <p:cNvPr id="3" name="Content Placeholder 2"/>
          <p:cNvSpPr>
            <a:spLocks noGrp="1" noRot="1" noChangeAspect="1" noMove="1" noResize="1" noEditPoints="1" noAdjustHandles="1" noChangeArrowheads="1" noChangeShapeType="1" noTextEdit="1"/>
          </p:cNvSpPr>
          <p:nvPr>
            <p:ph sz="quarter" idx="1"/>
          </p:nvPr>
        </p:nvSpPr>
        <p:spPr>
          <a:xfrm>
            <a:off x="609362" y="1296144"/>
            <a:ext cx="10956865" cy="6094090"/>
          </a:xfrm>
          <a:blipFill rotWithShape="1">
            <a:blip r:embed="rId2"/>
            <a:stretch>
              <a:fillRect l="-445" t="-801" r="-946"/>
            </a:stretch>
          </a:blipFill>
        </p:spPr>
        <p:txBody>
          <a:bodyPr/>
          <a:lstStyle/>
          <a:p>
            <a:pPr>
              <a:buNone/>
            </a:pPr>
            <a:r>
              <a:rPr lang="en-US" dirty="0">
                <a:noFill/>
              </a:rPr>
              <a:t> </a:t>
            </a:r>
          </a:p>
        </p:txBody>
      </p:sp>
    </p:spTree>
    <p:extLst>
      <p:ext uri="{BB962C8B-B14F-4D97-AF65-F5344CB8AC3E}">
        <p14:creationId xmlns:p14="http://schemas.microsoft.com/office/powerpoint/2010/main" val="2052911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a:solidFill>
                  <a:srgbClr val="0070C0"/>
                </a:solidFill>
                <a:latin typeface="Calibri" pitchFamily="34" charset="0"/>
                <a:cs typeface="Calibri" pitchFamily="34" charset="0"/>
              </a:rPr>
              <a:t>Teknik </a:t>
            </a:r>
            <a:r>
              <a:rPr lang="en-US" sz="3600" b="1" dirty="0" err="1">
                <a:solidFill>
                  <a:srgbClr val="0070C0"/>
                </a:solidFill>
                <a:latin typeface="Calibri" pitchFamily="34" charset="0"/>
                <a:cs typeface="Calibri" pitchFamily="34" charset="0"/>
              </a:rPr>
              <a:t>Pengambilan</a:t>
            </a:r>
            <a:r>
              <a:rPr lang="en-US" sz="3600" b="1" dirty="0">
                <a:solidFill>
                  <a:srgbClr val="0070C0"/>
                </a:solidFill>
                <a:latin typeface="Calibri" pitchFamily="34" charset="0"/>
                <a:cs typeface="Calibri" pitchFamily="34" charset="0"/>
              </a:rPr>
              <a:t> </a:t>
            </a:r>
            <a:r>
              <a:rPr lang="en-US" sz="3600" b="1" i="1" dirty="0">
                <a:solidFill>
                  <a:srgbClr val="0070C0"/>
                </a:solidFill>
                <a:latin typeface="Calibri" pitchFamily="34" charset="0"/>
                <a:cs typeface="Calibri" pitchFamily="34" charset="0"/>
              </a:rPr>
              <a:t>Sample</a:t>
            </a:r>
          </a:p>
        </p:txBody>
      </p:sp>
      <p:graphicFrame>
        <p:nvGraphicFramePr>
          <p:cNvPr id="3" name="Diagram 2">
            <a:extLst>
              <a:ext uri="{FF2B5EF4-FFF2-40B4-BE49-F238E27FC236}">
                <a16:creationId xmlns:a16="http://schemas.microsoft.com/office/drawing/2014/main" id="{2535AFF9-FC1A-4F5D-55D0-ED3B634D9923}"/>
              </a:ext>
            </a:extLst>
          </p:cNvPr>
          <p:cNvGraphicFramePr/>
          <p:nvPr>
            <p:extLst>
              <p:ext uri="{D42A27DB-BD31-4B8C-83A1-F6EECF244321}">
                <p14:modId xmlns:p14="http://schemas.microsoft.com/office/powerpoint/2010/main" val="675364471"/>
              </p:ext>
            </p:extLst>
          </p:nvPr>
        </p:nvGraphicFramePr>
        <p:xfrm>
          <a:off x="835819" y="991394"/>
          <a:ext cx="10968514" cy="5416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01231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600" b="1" dirty="0" err="1">
                <a:solidFill>
                  <a:srgbClr val="0070C0"/>
                </a:solidFill>
                <a:latin typeface="Calibri" pitchFamily="34" charset="0"/>
                <a:cs typeface="Calibri" pitchFamily="34" charset="0"/>
              </a:rPr>
              <a:t>Nilai</a:t>
            </a:r>
            <a:r>
              <a:rPr lang="en-US" sz="3600" b="1" dirty="0">
                <a:solidFill>
                  <a:srgbClr val="0070C0"/>
                </a:solidFill>
                <a:latin typeface="Calibri" pitchFamily="34" charset="0"/>
                <a:cs typeface="Calibri" pitchFamily="34" charset="0"/>
              </a:rPr>
              <a:t> Tengah </a:t>
            </a:r>
            <a:r>
              <a:rPr lang="en-US" sz="3600" b="1" dirty="0" err="1">
                <a:solidFill>
                  <a:srgbClr val="0070C0"/>
                </a:solidFill>
                <a:latin typeface="Calibri" pitchFamily="34" charset="0"/>
                <a:cs typeface="Calibri" pitchFamily="34" charset="0"/>
              </a:rPr>
              <a:t>Simpangan</a:t>
            </a:r>
            <a:endParaRPr lang="id-ID" sz="3600" dirty="0">
              <a:latin typeface="Calibri" pitchFamily="34" charset="0"/>
              <a:cs typeface="Calibri" pitchFamily="34" charset="0"/>
            </a:endParaRPr>
          </a:p>
        </p:txBody>
      </p:sp>
      <p:sp>
        <p:nvSpPr>
          <p:cNvPr id="3" name="Content Placeholder 2"/>
          <p:cNvSpPr>
            <a:spLocks noGrp="1" noRot="1" noChangeAspect="1" noMove="1" noResize="1" noEditPoints="1" noAdjustHandles="1" noChangeArrowheads="1" noChangeShapeType="1" noTextEdit="1"/>
          </p:cNvSpPr>
          <p:nvPr>
            <p:ph sz="quarter" idx="1"/>
          </p:nvPr>
        </p:nvSpPr>
        <p:spPr>
          <a:xfrm>
            <a:off x="609362" y="1296144"/>
            <a:ext cx="10956865" cy="6094090"/>
          </a:xfrm>
          <a:blipFill rotWithShape="1">
            <a:blip r:embed="rId2"/>
            <a:stretch>
              <a:fillRect l="-445" t="-801" r="-946"/>
            </a:stretch>
          </a:blipFill>
        </p:spPr>
        <p:txBody>
          <a:bodyPr/>
          <a:lstStyle/>
          <a:p>
            <a:pPr>
              <a:buNone/>
            </a:pPr>
            <a:r>
              <a:rPr lang="en-US" dirty="0">
                <a:noFill/>
              </a:rPr>
              <a:t> </a:t>
            </a:r>
          </a:p>
        </p:txBody>
      </p:sp>
    </p:spTree>
    <p:extLst>
      <p:ext uri="{BB962C8B-B14F-4D97-AF65-F5344CB8AC3E}">
        <p14:creationId xmlns:p14="http://schemas.microsoft.com/office/powerpoint/2010/main" val="25039456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600" b="1" dirty="0" err="1">
                <a:solidFill>
                  <a:srgbClr val="0070C0"/>
                </a:solidFill>
                <a:latin typeface="Calibri" pitchFamily="34" charset="0"/>
                <a:cs typeface="Calibri" pitchFamily="34" charset="0"/>
              </a:rPr>
              <a:t>Nilai</a:t>
            </a:r>
            <a:r>
              <a:rPr lang="en-US" sz="3600" b="1" dirty="0">
                <a:solidFill>
                  <a:srgbClr val="0070C0"/>
                </a:solidFill>
                <a:latin typeface="Calibri" pitchFamily="34" charset="0"/>
                <a:cs typeface="Calibri" pitchFamily="34" charset="0"/>
              </a:rPr>
              <a:t> Tengah </a:t>
            </a:r>
            <a:r>
              <a:rPr lang="en-US" sz="3600" b="1" dirty="0" err="1">
                <a:solidFill>
                  <a:srgbClr val="0070C0"/>
                </a:solidFill>
                <a:latin typeface="Calibri" pitchFamily="34" charset="0"/>
                <a:cs typeface="Calibri" pitchFamily="34" charset="0"/>
              </a:rPr>
              <a:t>Simpangan</a:t>
            </a:r>
            <a:endParaRPr lang="id-ID" sz="3600" dirty="0">
              <a:latin typeface="Calibri" pitchFamily="34" charset="0"/>
              <a:cs typeface="Calibri" pitchFamily="34" charset="0"/>
            </a:endParaRPr>
          </a:p>
        </p:txBody>
      </p:sp>
      <p:sp>
        <p:nvSpPr>
          <p:cNvPr id="3" name="Content Placeholder 2"/>
          <p:cNvSpPr>
            <a:spLocks noGrp="1" noRot="1" noChangeAspect="1" noMove="1" noResize="1" noEditPoints="1" noAdjustHandles="1" noChangeArrowheads="1" noChangeShapeType="1" noTextEdit="1"/>
          </p:cNvSpPr>
          <p:nvPr>
            <p:ph sz="quarter" idx="1"/>
          </p:nvPr>
        </p:nvSpPr>
        <p:spPr>
          <a:xfrm>
            <a:off x="609362" y="1224136"/>
            <a:ext cx="11316905" cy="6094090"/>
          </a:xfrm>
          <a:blipFill rotWithShape="1">
            <a:blip r:embed="rId2"/>
            <a:stretch>
              <a:fillRect l="-431" t="-801"/>
            </a:stretch>
          </a:blipFill>
        </p:spPr>
        <p:txBody>
          <a:bodyPr/>
          <a:lstStyle/>
          <a:p>
            <a:pPr>
              <a:buNone/>
            </a:pPr>
            <a:r>
              <a:rPr lang="en-US" dirty="0">
                <a:noFill/>
              </a:rPr>
              <a:t> </a:t>
            </a:r>
          </a:p>
        </p:txBody>
      </p:sp>
      <p:graphicFrame>
        <p:nvGraphicFramePr>
          <p:cNvPr id="5" name="Table 4"/>
          <p:cNvGraphicFramePr>
            <a:graphicFrameLocks noGrp="1"/>
          </p:cNvGraphicFramePr>
          <p:nvPr/>
        </p:nvGraphicFramePr>
        <p:xfrm>
          <a:off x="2709247" y="1622698"/>
          <a:ext cx="7704852" cy="2743200"/>
        </p:xfrm>
        <a:graphic>
          <a:graphicData uri="http://schemas.openxmlformats.org/drawingml/2006/table">
            <a:tbl>
              <a:tblPr firstRow="1" bandRow="1">
                <a:tableStyleId>{5940675A-B579-460E-94D1-54222C63F5DA}</a:tableStyleId>
              </a:tblPr>
              <a:tblGrid>
                <a:gridCol w="1005973">
                  <a:extLst>
                    <a:ext uri="{9D8B030D-6E8A-4147-A177-3AD203B41FA5}">
                      <a16:colId xmlns:a16="http://schemas.microsoft.com/office/drawing/2014/main" val="20000"/>
                    </a:ext>
                  </a:extLst>
                </a:gridCol>
                <a:gridCol w="1897635">
                  <a:extLst>
                    <a:ext uri="{9D8B030D-6E8A-4147-A177-3AD203B41FA5}">
                      <a16:colId xmlns:a16="http://schemas.microsoft.com/office/drawing/2014/main" val="20001"/>
                    </a:ext>
                  </a:extLst>
                </a:gridCol>
                <a:gridCol w="1897635">
                  <a:extLst>
                    <a:ext uri="{9D8B030D-6E8A-4147-A177-3AD203B41FA5}">
                      <a16:colId xmlns:a16="http://schemas.microsoft.com/office/drawing/2014/main" val="20002"/>
                    </a:ext>
                  </a:extLst>
                </a:gridCol>
                <a:gridCol w="2903609">
                  <a:extLst>
                    <a:ext uri="{9D8B030D-6E8A-4147-A177-3AD203B41FA5}">
                      <a16:colId xmlns:a16="http://schemas.microsoft.com/office/drawing/2014/main" val="20003"/>
                    </a:ext>
                  </a:extLst>
                </a:gridCol>
              </a:tblGrid>
              <a:tr h="457200">
                <a:tc>
                  <a:txBody>
                    <a:bodyPr/>
                    <a:lstStyle/>
                    <a:p>
                      <a:pPr algn="ctr"/>
                      <a:r>
                        <a:rPr lang="en-US" sz="2400" b="1" dirty="0" err="1">
                          <a:latin typeface="Calibri" pitchFamily="34" charset="0"/>
                          <a:cs typeface="Calibri" pitchFamily="34" charset="0"/>
                        </a:rPr>
                        <a:t>Kelas</a:t>
                      </a:r>
                      <a:endParaRPr lang="en-US" sz="2400" b="1" dirty="0">
                        <a:latin typeface="Calibri" pitchFamily="34" charset="0"/>
                        <a:cs typeface="Calibri" pitchFamily="34" charset="0"/>
                      </a:endParaRPr>
                    </a:p>
                  </a:txBody>
                  <a:tcPr/>
                </a:tc>
                <a:tc>
                  <a:txBody>
                    <a:bodyPr/>
                    <a:lstStyle/>
                    <a:p>
                      <a:pPr algn="ctr"/>
                      <a:r>
                        <a:rPr lang="en-US" sz="2400" b="1" dirty="0" err="1">
                          <a:latin typeface="Calibri" pitchFamily="34" charset="0"/>
                          <a:cs typeface="Calibri" pitchFamily="34" charset="0"/>
                        </a:rPr>
                        <a:t>Tinggi</a:t>
                      </a:r>
                      <a:r>
                        <a:rPr lang="en-US" sz="2400" b="1" dirty="0">
                          <a:latin typeface="Calibri" pitchFamily="34" charset="0"/>
                          <a:cs typeface="Calibri" pitchFamily="34" charset="0"/>
                        </a:rPr>
                        <a:t> (inc)</a:t>
                      </a:r>
                    </a:p>
                  </a:txBody>
                  <a:tcPr/>
                </a:tc>
                <a:tc>
                  <a:txBody>
                    <a:bodyPr/>
                    <a:lstStyle/>
                    <a:p>
                      <a:pPr algn="ctr"/>
                      <a:r>
                        <a:rPr lang="en-US" sz="2400" b="1" dirty="0" err="1">
                          <a:latin typeface="Calibri" pitchFamily="34" charset="0"/>
                          <a:cs typeface="Calibri" pitchFamily="34" charset="0"/>
                        </a:rPr>
                        <a:t>Nilai</a:t>
                      </a:r>
                      <a:r>
                        <a:rPr lang="en-US" sz="2400" b="1" dirty="0">
                          <a:latin typeface="Calibri" pitchFamily="34" charset="0"/>
                          <a:cs typeface="Calibri" pitchFamily="34" charset="0"/>
                        </a:rPr>
                        <a:t> Tengah</a:t>
                      </a:r>
                    </a:p>
                  </a:txBody>
                  <a:tcPr/>
                </a:tc>
                <a:tc>
                  <a:txBody>
                    <a:bodyPr/>
                    <a:lstStyle/>
                    <a:p>
                      <a:pPr algn="ctr"/>
                      <a:r>
                        <a:rPr lang="en-US" sz="2400" b="1" dirty="0" err="1">
                          <a:latin typeface="Calibri" pitchFamily="34" charset="0"/>
                          <a:cs typeface="Calibri" pitchFamily="34" charset="0"/>
                        </a:rPr>
                        <a:t>Jumlah</a:t>
                      </a:r>
                      <a:r>
                        <a:rPr lang="en-US" sz="2400" b="1" dirty="0">
                          <a:latin typeface="Calibri" pitchFamily="34" charset="0"/>
                          <a:cs typeface="Calibri" pitchFamily="34" charset="0"/>
                        </a:rPr>
                        <a:t> </a:t>
                      </a:r>
                      <a:r>
                        <a:rPr lang="en-US" sz="2400" b="1" dirty="0" err="1">
                          <a:latin typeface="Calibri" pitchFamily="34" charset="0"/>
                          <a:cs typeface="Calibri" pitchFamily="34" charset="0"/>
                        </a:rPr>
                        <a:t>Mahasiswa</a:t>
                      </a:r>
                      <a:endParaRPr lang="en-US" sz="2400" b="1" dirty="0">
                        <a:latin typeface="Calibri" pitchFamily="34" charset="0"/>
                        <a:cs typeface="Calibri" pitchFamily="34" charset="0"/>
                      </a:endParaRPr>
                    </a:p>
                  </a:txBody>
                  <a:tcPr/>
                </a:tc>
                <a:extLst>
                  <a:ext uri="{0D108BD9-81ED-4DB2-BD59-A6C34878D82A}">
                    <a16:rowId xmlns:a16="http://schemas.microsoft.com/office/drawing/2014/main" val="10000"/>
                  </a:ext>
                </a:extLst>
              </a:tr>
              <a:tr h="457200">
                <a:tc>
                  <a:txBody>
                    <a:bodyPr/>
                    <a:lstStyle/>
                    <a:p>
                      <a:endParaRPr lang="en-US"/>
                    </a:p>
                  </a:txBody>
                  <a:tcPr>
                    <a:blipFill rotWithShape="1">
                      <a:blip r:embed="rId3"/>
                      <a:stretch>
                        <a:fillRect t="-110667" r="-666667" b="-401333"/>
                      </a:stretch>
                    </a:blipFill>
                  </a:tcPr>
                </a:tc>
                <a:tc>
                  <a:txBody>
                    <a:bodyPr/>
                    <a:lstStyle/>
                    <a:p>
                      <a:endParaRPr lang="en-US"/>
                    </a:p>
                  </a:txBody>
                  <a:tcPr>
                    <a:blipFill rotWithShape="1">
                      <a:blip r:embed="rId3"/>
                      <a:stretch>
                        <a:fillRect l="-53055" t="-110667" r="-253698" b="-401333"/>
                      </a:stretch>
                    </a:blipFill>
                  </a:tcPr>
                </a:tc>
                <a:tc>
                  <a:txBody>
                    <a:bodyPr/>
                    <a:lstStyle/>
                    <a:p>
                      <a:endParaRPr lang="en-US"/>
                    </a:p>
                  </a:txBody>
                  <a:tcPr>
                    <a:blipFill rotWithShape="1">
                      <a:blip r:embed="rId3"/>
                      <a:stretch>
                        <a:fillRect l="-152564" t="-110667" r="-152885" b="-401333"/>
                      </a:stretch>
                    </a:blipFill>
                  </a:tcPr>
                </a:tc>
                <a:tc>
                  <a:txBody>
                    <a:bodyPr/>
                    <a:lstStyle/>
                    <a:p>
                      <a:endParaRPr lang="en-US"/>
                    </a:p>
                  </a:txBody>
                  <a:tcPr>
                    <a:blipFill rotWithShape="1">
                      <a:blip r:embed="rId3"/>
                      <a:stretch>
                        <a:fillRect l="-165546" t="-110667" r="-210" b="-401333"/>
                      </a:stretch>
                    </a:blipFill>
                  </a:tcPr>
                </a:tc>
                <a:extLst>
                  <a:ext uri="{0D108BD9-81ED-4DB2-BD59-A6C34878D82A}">
                    <a16:rowId xmlns:a16="http://schemas.microsoft.com/office/drawing/2014/main" val="10001"/>
                  </a:ext>
                </a:extLst>
              </a:tr>
              <a:tr h="457200">
                <a:tc>
                  <a:txBody>
                    <a:bodyPr/>
                    <a:lstStyle/>
                    <a:p>
                      <a:endParaRPr lang="en-US"/>
                    </a:p>
                  </a:txBody>
                  <a:tcPr>
                    <a:blipFill rotWithShape="1">
                      <a:blip r:embed="rId3"/>
                      <a:stretch>
                        <a:fillRect t="-210667" r="-666667" b="-301333"/>
                      </a:stretch>
                    </a:blipFill>
                  </a:tcPr>
                </a:tc>
                <a:tc>
                  <a:txBody>
                    <a:bodyPr/>
                    <a:lstStyle/>
                    <a:p>
                      <a:endParaRPr lang="en-US"/>
                    </a:p>
                  </a:txBody>
                  <a:tcPr>
                    <a:blipFill rotWithShape="1">
                      <a:blip r:embed="rId3"/>
                      <a:stretch>
                        <a:fillRect l="-53055" t="-210667" r="-253698" b="-301333"/>
                      </a:stretch>
                    </a:blipFill>
                  </a:tcPr>
                </a:tc>
                <a:tc>
                  <a:txBody>
                    <a:bodyPr/>
                    <a:lstStyle/>
                    <a:p>
                      <a:endParaRPr lang="en-US" dirty="0"/>
                    </a:p>
                  </a:txBody>
                  <a:tcPr>
                    <a:blipFill rotWithShape="1">
                      <a:blip r:embed="rId3"/>
                      <a:stretch>
                        <a:fillRect l="-152564" t="-210667" r="-152885" b="-301333"/>
                      </a:stretch>
                    </a:blipFill>
                  </a:tcPr>
                </a:tc>
                <a:tc>
                  <a:txBody>
                    <a:bodyPr/>
                    <a:lstStyle/>
                    <a:p>
                      <a:endParaRPr lang="en-US"/>
                    </a:p>
                  </a:txBody>
                  <a:tcPr>
                    <a:blipFill rotWithShape="1">
                      <a:blip r:embed="rId3"/>
                      <a:stretch>
                        <a:fillRect l="-165546" t="-210667" r="-210" b="-301333"/>
                      </a:stretch>
                    </a:blipFill>
                  </a:tcPr>
                </a:tc>
                <a:extLst>
                  <a:ext uri="{0D108BD9-81ED-4DB2-BD59-A6C34878D82A}">
                    <a16:rowId xmlns:a16="http://schemas.microsoft.com/office/drawing/2014/main" val="10002"/>
                  </a:ext>
                </a:extLst>
              </a:tr>
              <a:tr h="457200">
                <a:tc>
                  <a:txBody>
                    <a:bodyPr/>
                    <a:lstStyle/>
                    <a:p>
                      <a:endParaRPr lang="en-US"/>
                    </a:p>
                  </a:txBody>
                  <a:tcPr>
                    <a:blipFill rotWithShape="1">
                      <a:blip r:embed="rId3"/>
                      <a:stretch>
                        <a:fillRect t="-310667" r="-666667" b="-201333"/>
                      </a:stretch>
                    </a:blipFill>
                  </a:tcPr>
                </a:tc>
                <a:tc>
                  <a:txBody>
                    <a:bodyPr/>
                    <a:lstStyle/>
                    <a:p>
                      <a:endParaRPr lang="en-US"/>
                    </a:p>
                  </a:txBody>
                  <a:tcPr>
                    <a:blipFill rotWithShape="1">
                      <a:blip r:embed="rId3"/>
                      <a:stretch>
                        <a:fillRect l="-53055" t="-310667" r="-253698" b="-201333"/>
                      </a:stretch>
                    </a:blipFill>
                  </a:tcPr>
                </a:tc>
                <a:tc>
                  <a:txBody>
                    <a:bodyPr/>
                    <a:lstStyle/>
                    <a:p>
                      <a:endParaRPr lang="en-US"/>
                    </a:p>
                  </a:txBody>
                  <a:tcPr>
                    <a:blipFill rotWithShape="1">
                      <a:blip r:embed="rId3"/>
                      <a:stretch>
                        <a:fillRect l="-152564" t="-310667" r="-152885" b="-201333"/>
                      </a:stretch>
                    </a:blipFill>
                  </a:tcPr>
                </a:tc>
                <a:tc>
                  <a:txBody>
                    <a:bodyPr/>
                    <a:lstStyle/>
                    <a:p>
                      <a:endParaRPr lang="en-US"/>
                    </a:p>
                  </a:txBody>
                  <a:tcPr>
                    <a:blipFill rotWithShape="1">
                      <a:blip r:embed="rId3"/>
                      <a:stretch>
                        <a:fillRect l="-165546" t="-310667" r="-210" b="-201333"/>
                      </a:stretch>
                    </a:blipFill>
                  </a:tcPr>
                </a:tc>
                <a:extLst>
                  <a:ext uri="{0D108BD9-81ED-4DB2-BD59-A6C34878D82A}">
                    <a16:rowId xmlns:a16="http://schemas.microsoft.com/office/drawing/2014/main" val="10003"/>
                  </a:ext>
                </a:extLst>
              </a:tr>
              <a:tr h="457200">
                <a:tc>
                  <a:txBody>
                    <a:bodyPr/>
                    <a:lstStyle/>
                    <a:p>
                      <a:endParaRPr lang="en-US"/>
                    </a:p>
                  </a:txBody>
                  <a:tcPr>
                    <a:blipFill rotWithShape="1">
                      <a:blip r:embed="rId3"/>
                      <a:stretch>
                        <a:fillRect t="-410667" r="-666667" b="-101333"/>
                      </a:stretch>
                    </a:blipFill>
                  </a:tcPr>
                </a:tc>
                <a:tc>
                  <a:txBody>
                    <a:bodyPr/>
                    <a:lstStyle/>
                    <a:p>
                      <a:endParaRPr lang="en-US" dirty="0"/>
                    </a:p>
                  </a:txBody>
                  <a:tcPr>
                    <a:blipFill rotWithShape="1">
                      <a:blip r:embed="rId3"/>
                      <a:stretch>
                        <a:fillRect l="-53055" t="-410667" r="-253698" b="-101333"/>
                      </a:stretch>
                    </a:blipFill>
                  </a:tcPr>
                </a:tc>
                <a:tc>
                  <a:txBody>
                    <a:bodyPr/>
                    <a:lstStyle/>
                    <a:p>
                      <a:endParaRPr lang="en-US"/>
                    </a:p>
                  </a:txBody>
                  <a:tcPr>
                    <a:blipFill rotWithShape="1">
                      <a:blip r:embed="rId3"/>
                      <a:stretch>
                        <a:fillRect l="-152564" t="-410667" r="-152885" b="-101333"/>
                      </a:stretch>
                    </a:blipFill>
                  </a:tcPr>
                </a:tc>
                <a:tc>
                  <a:txBody>
                    <a:bodyPr/>
                    <a:lstStyle/>
                    <a:p>
                      <a:endParaRPr lang="en-US"/>
                    </a:p>
                  </a:txBody>
                  <a:tcPr>
                    <a:blipFill rotWithShape="1">
                      <a:blip r:embed="rId3"/>
                      <a:stretch>
                        <a:fillRect l="-165546" t="-410667" r="-210" b="-101333"/>
                      </a:stretch>
                    </a:blipFill>
                  </a:tcPr>
                </a:tc>
                <a:extLst>
                  <a:ext uri="{0D108BD9-81ED-4DB2-BD59-A6C34878D82A}">
                    <a16:rowId xmlns:a16="http://schemas.microsoft.com/office/drawing/2014/main" val="10004"/>
                  </a:ext>
                </a:extLst>
              </a:tr>
              <a:tr h="457200">
                <a:tc>
                  <a:txBody>
                    <a:bodyPr/>
                    <a:lstStyle/>
                    <a:p>
                      <a:endParaRPr lang="en-US"/>
                    </a:p>
                  </a:txBody>
                  <a:tcPr>
                    <a:blipFill rotWithShape="1">
                      <a:blip r:embed="rId3"/>
                      <a:stretch>
                        <a:fillRect t="-510667" r="-666667" b="-1333"/>
                      </a:stretch>
                    </a:blipFill>
                  </a:tcPr>
                </a:tc>
                <a:tc>
                  <a:txBody>
                    <a:bodyPr/>
                    <a:lstStyle/>
                    <a:p>
                      <a:endParaRPr lang="en-US"/>
                    </a:p>
                  </a:txBody>
                  <a:tcPr>
                    <a:blipFill rotWithShape="1">
                      <a:blip r:embed="rId3"/>
                      <a:stretch>
                        <a:fillRect l="-53055" t="-510667" r="-253698" b="-1333"/>
                      </a:stretch>
                    </a:blipFill>
                  </a:tcPr>
                </a:tc>
                <a:tc>
                  <a:txBody>
                    <a:bodyPr/>
                    <a:lstStyle/>
                    <a:p>
                      <a:endParaRPr lang="en-US"/>
                    </a:p>
                  </a:txBody>
                  <a:tcPr>
                    <a:blipFill rotWithShape="1">
                      <a:blip r:embed="rId3"/>
                      <a:stretch>
                        <a:fillRect l="-152564" t="-510667" r="-152885" b="-1333"/>
                      </a:stretch>
                    </a:blipFill>
                  </a:tcPr>
                </a:tc>
                <a:tc>
                  <a:txBody>
                    <a:bodyPr/>
                    <a:lstStyle/>
                    <a:p>
                      <a:endParaRPr lang="en-US" dirty="0"/>
                    </a:p>
                  </a:txBody>
                  <a:tcPr>
                    <a:blipFill rotWithShape="1">
                      <a:blip r:embed="rId3"/>
                      <a:stretch>
                        <a:fillRect l="-165546" t="-510667" r="-210" b="-1333"/>
                      </a:stretch>
                    </a:blip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939744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600" b="1" dirty="0" err="1">
                <a:solidFill>
                  <a:srgbClr val="0070C0"/>
                </a:solidFill>
                <a:latin typeface="Calibri" pitchFamily="34" charset="0"/>
                <a:cs typeface="Calibri" pitchFamily="34" charset="0"/>
              </a:rPr>
              <a:t>Kuartil</a:t>
            </a:r>
            <a:endParaRPr lang="id-ID" sz="3600" dirty="0">
              <a:latin typeface="Calibri" pitchFamily="34" charset="0"/>
              <a:cs typeface="Calibri" pitchFamily="34" charset="0"/>
            </a:endParaRPr>
          </a:p>
        </p:txBody>
      </p:sp>
      <p:sp>
        <p:nvSpPr>
          <p:cNvPr id="8" name="TextBox 7"/>
          <p:cNvSpPr txBox="1"/>
          <p:nvPr/>
        </p:nvSpPr>
        <p:spPr>
          <a:xfrm>
            <a:off x="683419" y="1143794"/>
            <a:ext cx="10744200" cy="6617196"/>
          </a:xfrm>
          <a:prstGeom prst="rect">
            <a:avLst/>
          </a:prstGeom>
          <a:noFill/>
        </p:spPr>
        <p:txBody>
          <a:bodyPr wrap="square" rtlCol="0">
            <a:spAutoFit/>
          </a:bodyPr>
          <a:lstStyle/>
          <a:p>
            <a:pPr marL="0" marR="0" lvl="0" indent="0" algn="l" defTabSz="1088319" rtl="0" eaLnBrk="1" fontAlgn="auto" latinLnBrk="0" hangingPunct="1">
              <a:lnSpc>
                <a:spcPct val="100000"/>
              </a:lnSpc>
              <a:spcBef>
                <a:spcPts val="0"/>
              </a:spcBef>
              <a:spcAft>
                <a:spcPts val="0"/>
              </a:spcAft>
              <a:buClrTx/>
              <a:buSzTx/>
              <a:buFont typeface="Wingdings"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Rumus</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Kuartil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untuk</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Data Tunggal</a:t>
            </a:r>
          </a:p>
          <a:p>
            <a:pPr marL="0" marR="0" lvl="0" indent="0" algn="l" defTabSz="1088319" rtl="0" eaLnBrk="1" fontAlgn="auto" latinLnBrk="0" hangingPunct="1">
              <a:lnSpc>
                <a:spcPct val="100000"/>
              </a:lnSpc>
              <a:spcBef>
                <a:spcPts val="0"/>
              </a:spcBef>
              <a:spcAft>
                <a:spcPts val="0"/>
              </a:spcAft>
              <a:buClrTx/>
              <a:buSzTx/>
              <a:buFont typeface="Wingdings" pitchFamily="2" charset="2"/>
              <a:buChar char="Ø"/>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0"/>
              </a:spcAft>
              <a:buClrTx/>
              <a:buSzTx/>
              <a:buFont typeface="Wingdings" pitchFamily="2" charset="2"/>
              <a:buChar char="Ø"/>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0"/>
              </a:spcAft>
              <a:buClrTx/>
              <a:buSzTx/>
              <a:buFont typeface="Wingdings" pitchFamily="2" charset="2"/>
              <a:buChar char="Ø"/>
              <a:tabLst/>
              <a:defRPr/>
            </a:pP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Contoh</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Tentukan</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kuartil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bawah</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kuartil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tengah</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dan</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kuartil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atas</a:t>
            </a: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l" defTabSz="1088319"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43, 48, 56, 57, 58, 60, 63, 66, 68, 68</a:t>
            </a:r>
          </a:p>
          <a:p>
            <a:pPr marL="685800" marR="0" lvl="0" indent="-342900" algn="l" defTabSz="1088319"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Kuartil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bawah</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56</a:t>
            </a:r>
          </a:p>
          <a:p>
            <a:pPr marL="685800" marR="0" lvl="0" indent="-342900" algn="l" defTabSz="1088319"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Kuartil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tengah</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(58+60)/2 = 59</a:t>
            </a:r>
          </a:p>
          <a:p>
            <a:pPr marL="685800" marR="0" lvl="0" indent="-342900" algn="l" defTabSz="1088319"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Kuartil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atas</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66</a:t>
            </a:r>
          </a:p>
          <a:p>
            <a:pPr marL="685800" marR="0" lvl="0" indent="-342900" algn="l" defTabSz="108831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l" defTabSz="108831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p>
        </p:txBody>
      </p:sp>
      <p:graphicFrame>
        <p:nvGraphicFramePr>
          <p:cNvPr id="9" name="Table 8"/>
          <p:cNvGraphicFramePr>
            <a:graphicFrameLocks noGrp="1"/>
          </p:cNvGraphicFramePr>
          <p:nvPr/>
        </p:nvGraphicFramePr>
        <p:xfrm>
          <a:off x="1140619" y="1600994"/>
          <a:ext cx="5334000" cy="2743200"/>
        </p:xfrm>
        <a:graphic>
          <a:graphicData uri="http://schemas.openxmlformats.org/drawingml/2006/table">
            <a:tbl>
              <a:tblPr firstRow="1" bandRow="1">
                <a:tableStyleId>{5940675A-B579-460E-94D1-54222C63F5DA}</a:tableStyleId>
              </a:tblPr>
              <a:tblGrid>
                <a:gridCol w="2667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tblGrid>
              <a:tr h="370840">
                <a:tc>
                  <a:txBody>
                    <a:bodyPr/>
                    <a:lstStyle/>
                    <a:p>
                      <a:pPr algn="ctr"/>
                      <a:r>
                        <a:rPr lang="en-US" sz="2400" b="1" dirty="0" err="1">
                          <a:latin typeface="Calibri" pitchFamily="34" charset="0"/>
                          <a:cs typeface="Calibri" pitchFamily="34" charset="0"/>
                        </a:rPr>
                        <a:t>Untuk</a:t>
                      </a:r>
                      <a:r>
                        <a:rPr lang="en-US" sz="2400" b="1" dirty="0">
                          <a:latin typeface="Calibri" pitchFamily="34" charset="0"/>
                          <a:cs typeface="Calibri" pitchFamily="34" charset="0"/>
                        </a:rPr>
                        <a:t> n </a:t>
                      </a:r>
                      <a:r>
                        <a:rPr lang="en-US" sz="2400" b="1" dirty="0" err="1">
                          <a:latin typeface="Calibri" pitchFamily="34" charset="0"/>
                          <a:cs typeface="Calibri" pitchFamily="34" charset="0"/>
                        </a:rPr>
                        <a:t>Ganjil</a:t>
                      </a:r>
                      <a:endParaRPr lang="en-US" sz="2400" b="1" dirty="0">
                        <a:latin typeface="Calibri" pitchFamily="34" charset="0"/>
                        <a:cs typeface="Calibri" pitchFamily="34" charset="0"/>
                      </a:endParaRPr>
                    </a:p>
                  </a:txBody>
                  <a:tcPr/>
                </a:tc>
                <a:tc>
                  <a:txBody>
                    <a:bodyPr/>
                    <a:lstStyle/>
                    <a:p>
                      <a:pPr algn="ctr"/>
                      <a:r>
                        <a:rPr lang="en-US" sz="2400" b="1" dirty="0" err="1">
                          <a:latin typeface="Calibri" pitchFamily="34" charset="0"/>
                          <a:cs typeface="Calibri" pitchFamily="34" charset="0"/>
                        </a:rPr>
                        <a:t>Untuk</a:t>
                      </a:r>
                      <a:r>
                        <a:rPr lang="en-US" sz="2400" b="1" dirty="0">
                          <a:latin typeface="Calibri" pitchFamily="34" charset="0"/>
                          <a:cs typeface="Calibri" pitchFamily="34" charset="0"/>
                        </a:rPr>
                        <a:t> n </a:t>
                      </a:r>
                      <a:r>
                        <a:rPr lang="en-US" sz="2400" b="1" dirty="0" err="1">
                          <a:latin typeface="Calibri" pitchFamily="34" charset="0"/>
                          <a:cs typeface="Calibri" pitchFamily="34" charset="0"/>
                        </a:rPr>
                        <a:t>Genap</a:t>
                      </a:r>
                      <a:endParaRPr lang="en-US" sz="2400" b="1" dirty="0">
                        <a:latin typeface="Calibri" pitchFamily="34" charset="0"/>
                        <a:cs typeface="Calibri" pitchFamily="34" charset="0"/>
                      </a:endParaRPr>
                    </a:p>
                  </a:txBody>
                  <a:tcPr/>
                </a:tc>
                <a:extLst>
                  <a:ext uri="{0D108BD9-81ED-4DB2-BD59-A6C34878D82A}">
                    <a16:rowId xmlns:a16="http://schemas.microsoft.com/office/drawing/2014/main" val="10000"/>
                  </a:ext>
                </a:extLst>
              </a:tr>
              <a:tr h="370840">
                <a:tc>
                  <a:txBody>
                    <a:bodyPr/>
                    <a:lstStyle/>
                    <a:p>
                      <a:pPr algn="ctr"/>
                      <a:endParaRPr lang="en-US" dirty="0"/>
                    </a:p>
                    <a:p>
                      <a:pPr algn="ctr"/>
                      <a:endParaRPr lang="en-US" dirty="0"/>
                    </a:p>
                    <a:p>
                      <a:pPr algn="ctr"/>
                      <a:endParaRPr lang="en-US" dirty="0"/>
                    </a:p>
                  </a:txBody>
                  <a:tcPr/>
                </a:tc>
                <a:tc>
                  <a:txBody>
                    <a:bodyP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txBody>
                  <a:tcPr/>
                </a:tc>
                <a:extLst>
                  <a:ext uri="{0D108BD9-81ED-4DB2-BD59-A6C34878D82A}">
                    <a16:rowId xmlns:a16="http://schemas.microsoft.com/office/drawing/2014/main" val="10001"/>
                  </a:ext>
                </a:extLst>
              </a:tr>
            </a:tbl>
          </a:graphicData>
        </a:graphic>
      </p:graphicFrame>
      <p:pic>
        <p:nvPicPr>
          <p:cNvPr id="1026" name="Picture 2"/>
          <p:cNvPicPr>
            <a:picLocks noChangeAspect="1" noChangeArrowheads="1"/>
          </p:cNvPicPr>
          <p:nvPr/>
        </p:nvPicPr>
        <p:blipFill>
          <a:blip r:embed="rId2"/>
          <a:srcRect l="43758" t="40681" r="42961" b="51764"/>
          <a:stretch>
            <a:fillRect/>
          </a:stretch>
        </p:blipFill>
        <p:spPr bwMode="auto">
          <a:xfrm>
            <a:off x="1445419" y="2820194"/>
            <a:ext cx="2057400" cy="6858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l="44539" t="40680" r="43742" b="51320"/>
          <a:stretch>
            <a:fillRect/>
          </a:stretch>
        </p:blipFill>
        <p:spPr bwMode="auto">
          <a:xfrm>
            <a:off x="4341019" y="2103914"/>
            <a:ext cx="1600200" cy="64008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l="40065" t="50014" r="39836" b="39319"/>
          <a:stretch>
            <a:fillRect/>
          </a:stretch>
        </p:blipFill>
        <p:spPr bwMode="auto">
          <a:xfrm>
            <a:off x="3883819" y="2742647"/>
            <a:ext cx="2454855" cy="763347"/>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l="43758" t="62014" r="42961" b="29986"/>
          <a:stretch>
            <a:fillRect/>
          </a:stretch>
        </p:blipFill>
        <p:spPr bwMode="auto">
          <a:xfrm>
            <a:off x="4264819" y="3622535"/>
            <a:ext cx="1828800" cy="645459"/>
          </a:xfrm>
          <a:prstGeom prst="rect">
            <a:avLst/>
          </a:prstGeom>
          <a:noFill/>
          <a:ln w="9525">
            <a:noFill/>
            <a:miter lim="800000"/>
            <a:headEnd/>
            <a:tailEnd/>
          </a:ln>
          <a:effectLst/>
        </p:spPr>
      </p:pic>
    </p:spTree>
    <p:extLst>
      <p:ext uri="{BB962C8B-B14F-4D97-AF65-F5344CB8AC3E}">
        <p14:creationId xmlns:p14="http://schemas.microsoft.com/office/powerpoint/2010/main" val="1673907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600" b="1" dirty="0" err="1">
                <a:solidFill>
                  <a:srgbClr val="0070C0"/>
                </a:solidFill>
                <a:latin typeface="Calibri" pitchFamily="34" charset="0"/>
                <a:cs typeface="Calibri" pitchFamily="34" charset="0"/>
              </a:rPr>
              <a:t>Kuartil</a:t>
            </a:r>
            <a:endParaRPr lang="id-ID" sz="3600" dirty="0">
              <a:latin typeface="Calibri" pitchFamily="34" charset="0"/>
              <a:cs typeface="Calibri" pitchFamily="34" charset="0"/>
            </a:endParaRPr>
          </a:p>
        </p:txBody>
      </p:sp>
      <p:sp>
        <p:nvSpPr>
          <p:cNvPr id="8" name="TextBox 7"/>
          <p:cNvSpPr txBox="1"/>
          <p:nvPr/>
        </p:nvSpPr>
        <p:spPr>
          <a:xfrm>
            <a:off x="683419" y="1143794"/>
            <a:ext cx="10744200" cy="3570208"/>
          </a:xfrm>
          <a:prstGeom prst="rect">
            <a:avLst/>
          </a:prstGeom>
          <a:noFill/>
        </p:spPr>
        <p:txBody>
          <a:bodyPr wrap="square" rtlCol="0">
            <a:spAutoFit/>
          </a:bodyPr>
          <a:lstStyle/>
          <a:p>
            <a:pPr marL="0" marR="0" lvl="0" indent="0" algn="l" defTabSz="1088319" rtl="0" eaLnBrk="1" fontAlgn="auto" latinLnBrk="0" hangingPunct="1">
              <a:lnSpc>
                <a:spcPct val="100000"/>
              </a:lnSpc>
              <a:spcBef>
                <a:spcPts val="0"/>
              </a:spcBef>
              <a:spcAft>
                <a:spcPts val="0"/>
              </a:spcAft>
              <a:buClrTx/>
              <a:buSzTx/>
              <a:buFont typeface="Wingdings"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Rumus</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Kuartil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untuk</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Data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Kelompok</a:t>
            </a: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0"/>
              </a:spcAft>
              <a:buClrTx/>
              <a:buSzTx/>
              <a:buFont typeface="Wingdings" pitchFamily="2" charset="2"/>
              <a:buChar char="Ø"/>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120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0"/>
              </a:spcAft>
              <a:buClrTx/>
              <a:buSzTx/>
              <a:buFont typeface="Wingdings" pitchFamily="2" charset="2"/>
              <a:buChar char="Ø"/>
              <a:tabLst/>
              <a:defRPr/>
            </a:pP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Contoh</a:t>
            </a: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l" defTabSz="108831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p>
        </p:txBody>
      </p:sp>
      <p:pic>
        <p:nvPicPr>
          <p:cNvPr id="2050" name="Picture 2"/>
          <p:cNvPicPr>
            <a:picLocks noChangeAspect="1" noChangeArrowheads="1"/>
          </p:cNvPicPr>
          <p:nvPr/>
        </p:nvPicPr>
        <p:blipFill>
          <a:blip r:embed="rId2"/>
          <a:srcRect l="28133" t="39347" r="28117" b="41986"/>
          <a:stretch>
            <a:fillRect/>
          </a:stretch>
        </p:blipFill>
        <p:spPr bwMode="auto">
          <a:xfrm>
            <a:off x="3426619" y="1620044"/>
            <a:ext cx="5410200" cy="1352550"/>
          </a:xfrm>
          <a:prstGeom prst="rect">
            <a:avLst/>
          </a:prstGeom>
          <a:noFill/>
          <a:ln w="9525">
            <a:noFill/>
            <a:miter lim="800000"/>
            <a:headEnd/>
            <a:tailEnd/>
          </a:ln>
          <a:effectLst/>
        </p:spPr>
      </p:pic>
      <p:graphicFrame>
        <p:nvGraphicFramePr>
          <p:cNvPr id="10" name="Table 9"/>
          <p:cNvGraphicFramePr>
            <a:graphicFrameLocks noGrp="1"/>
          </p:cNvGraphicFramePr>
          <p:nvPr/>
        </p:nvGraphicFramePr>
        <p:xfrm>
          <a:off x="2512219" y="3429794"/>
          <a:ext cx="7704852" cy="2743200"/>
        </p:xfrm>
        <a:graphic>
          <a:graphicData uri="http://schemas.openxmlformats.org/drawingml/2006/table">
            <a:tbl>
              <a:tblPr firstRow="1" bandRow="1">
                <a:tableStyleId>{5940675A-B579-460E-94D1-54222C63F5DA}</a:tableStyleId>
              </a:tblPr>
              <a:tblGrid>
                <a:gridCol w="1005973">
                  <a:extLst>
                    <a:ext uri="{9D8B030D-6E8A-4147-A177-3AD203B41FA5}">
                      <a16:colId xmlns:a16="http://schemas.microsoft.com/office/drawing/2014/main" val="20000"/>
                    </a:ext>
                  </a:extLst>
                </a:gridCol>
                <a:gridCol w="1897635">
                  <a:extLst>
                    <a:ext uri="{9D8B030D-6E8A-4147-A177-3AD203B41FA5}">
                      <a16:colId xmlns:a16="http://schemas.microsoft.com/office/drawing/2014/main" val="20001"/>
                    </a:ext>
                  </a:extLst>
                </a:gridCol>
                <a:gridCol w="1897635">
                  <a:extLst>
                    <a:ext uri="{9D8B030D-6E8A-4147-A177-3AD203B41FA5}">
                      <a16:colId xmlns:a16="http://schemas.microsoft.com/office/drawing/2014/main" val="20002"/>
                    </a:ext>
                  </a:extLst>
                </a:gridCol>
                <a:gridCol w="2903609">
                  <a:extLst>
                    <a:ext uri="{9D8B030D-6E8A-4147-A177-3AD203B41FA5}">
                      <a16:colId xmlns:a16="http://schemas.microsoft.com/office/drawing/2014/main" val="20003"/>
                    </a:ext>
                  </a:extLst>
                </a:gridCol>
              </a:tblGrid>
              <a:tr h="457200">
                <a:tc>
                  <a:txBody>
                    <a:bodyPr/>
                    <a:lstStyle/>
                    <a:p>
                      <a:pPr algn="ctr"/>
                      <a:r>
                        <a:rPr lang="en-US" sz="2400" b="1" dirty="0" err="1">
                          <a:latin typeface="Calibri" pitchFamily="34" charset="0"/>
                          <a:cs typeface="Calibri" pitchFamily="34" charset="0"/>
                        </a:rPr>
                        <a:t>Kelas</a:t>
                      </a:r>
                      <a:endParaRPr lang="en-US" sz="2400" b="1" dirty="0">
                        <a:latin typeface="Calibri" pitchFamily="34" charset="0"/>
                        <a:cs typeface="Calibri" pitchFamily="34" charset="0"/>
                      </a:endParaRPr>
                    </a:p>
                  </a:txBody>
                  <a:tcPr/>
                </a:tc>
                <a:tc>
                  <a:txBody>
                    <a:bodyPr/>
                    <a:lstStyle/>
                    <a:p>
                      <a:pPr algn="ctr"/>
                      <a:r>
                        <a:rPr lang="en-US" sz="2400" b="1" dirty="0" err="1">
                          <a:latin typeface="Calibri" pitchFamily="34" charset="0"/>
                          <a:cs typeface="Calibri" pitchFamily="34" charset="0"/>
                        </a:rPr>
                        <a:t>Tinggi</a:t>
                      </a:r>
                      <a:r>
                        <a:rPr lang="en-US" sz="2400" b="1" dirty="0">
                          <a:latin typeface="Calibri" pitchFamily="34" charset="0"/>
                          <a:cs typeface="Calibri" pitchFamily="34" charset="0"/>
                        </a:rPr>
                        <a:t>(</a:t>
                      </a:r>
                      <a:r>
                        <a:rPr lang="en-US" sz="2400" b="1" dirty="0" err="1">
                          <a:latin typeface="Calibri" pitchFamily="34" charset="0"/>
                          <a:cs typeface="Calibri" pitchFamily="34" charset="0"/>
                        </a:rPr>
                        <a:t>inc</a:t>
                      </a:r>
                      <a:r>
                        <a:rPr lang="en-US" sz="2400" b="1" dirty="0">
                          <a:latin typeface="Calibri" pitchFamily="34" charset="0"/>
                          <a:cs typeface="Calibri" pitchFamily="34" charset="0"/>
                        </a:rPr>
                        <a:t>)</a:t>
                      </a:r>
                    </a:p>
                  </a:txBody>
                  <a:tcPr/>
                </a:tc>
                <a:tc>
                  <a:txBody>
                    <a:bodyPr/>
                    <a:lstStyle/>
                    <a:p>
                      <a:pPr algn="ctr"/>
                      <a:r>
                        <a:rPr lang="en-US" sz="2400" b="1" dirty="0" err="1">
                          <a:latin typeface="Calibri" pitchFamily="34" charset="0"/>
                          <a:cs typeface="Calibri" pitchFamily="34" charset="0"/>
                        </a:rPr>
                        <a:t>Nilai</a:t>
                      </a:r>
                      <a:r>
                        <a:rPr lang="en-US" sz="2400" b="1" dirty="0">
                          <a:latin typeface="Calibri" pitchFamily="34" charset="0"/>
                          <a:cs typeface="Calibri" pitchFamily="34" charset="0"/>
                        </a:rPr>
                        <a:t> Tengah</a:t>
                      </a:r>
                    </a:p>
                  </a:txBody>
                  <a:tcPr/>
                </a:tc>
                <a:tc>
                  <a:txBody>
                    <a:bodyPr/>
                    <a:lstStyle/>
                    <a:p>
                      <a:pPr algn="ctr"/>
                      <a:r>
                        <a:rPr lang="en-US" sz="2400" b="1" dirty="0" err="1">
                          <a:latin typeface="Calibri" pitchFamily="34" charset="0"/>
                          <a:cs typeface="Calibri" pitchFamily="34" charset="0"/>
                        </a:rPr>
                        <a:t>Jumlah</a:t>
                      </a:r>
                      <a:r>
                        <a:rPr lang="en-US" sz="2400" b="1" dirty="0">
                          <a:latin typeface="Calibri" pitchFamily="34" charset="0"/>
                          <a:cs typeface="Calibri" pitchFamily="34" charset="0"/>
                        </a:rPr>
                        <a:t> </a:t>
                      </a:r>
                      <a:r>
                        <a:rPr lang="en-US" sz="2400" b="1" dirty="0" err="1">
                          <a:latin typeface="Calibri" pitchFamily="34" charset="0"/>
                          <a:cs typeface="Calibri" pitchFamily="34" charset="0"/>
                        </a:rPr>
                        <a:t>Mahasiswa</a:t>
                      </a:r>
                      <a:endParaRPr lang="en-US" sz="2400" b="1" dirty="0">
                        <a:latin typeface="Calibri" pitchFamily="34" charset="0"/>
                        <a:cs typeface="Calibri" pitchFamily="34" charset="0"/>
                      </a:endParaRPr>
                    </a:p>
                  </a:txBody>
                  <a:tcPr/>
                </a:tc>
                <a:extLst>
                  <a:ext uri="{0D108BD9-81ED-4DB2-BD59-A6C34878D82A}">
                    <a16:rowId xmlns:a16="http://schemas.microsoft.com/office/drawing/2014/main" val="10000"/>
                  </a:ext>
                </a:extLst>
              </a:tr>
              <a:tr h="457200">
                <a:tc>
                  <a:txBody>
                    <a:bodyPr/>
                    <a:lstStyle/>
                    <a:p>
                      <a:endParaRPr lang="en-US"/>
                    </a:p>
                  </a:txBody>
                  <a:tcPr>
                    <a:blipFill rotWithShape="1">
                      <a:blip r:embed="rId3"/>
                      <a:stretch>
                        <a:fillRect t="-110667" r="-666667" b="-401333"/>
                      </a:stretch>
                    </a:blipFill>
                  </a:tcPr>
                </a:tc>
                <a:tc>
                  <a:txBody>
                    <a:bodyPr/>
                    <a:lstStyle/>
                    <a:p>
                      <a:endParaRPr lang="en-US"/>
                    </a:p>
                  </a:txBody>
                  <a:tcPr>
                    <a:blipFill rotWithShape="1">
                      <a:blip r:embed="rId3"/>
                      <a:stretch>
                        <a:fillRect l="-53055" t="-110667" r="-253698" b="-401333"/>
                      </a:stretch>
                    </a:blipFill>
                  </a:tcPr>
                </a:tc>
                <a:tc>
                  <a:txBody>
                    <a:bodyPr/>
                    <a:lstStyle/>
                    <a:p>
                      <a:endParaRPr lang="en-US"/>
                    </a:p>
                  </a:txBody>
                  <a:tcPr>
                    <a:blipFill rotWithShape="1">
                      <a:blip r:embed="rId3"/>
                      <a:stretch>
                        <a:fillRect l="-152564" t="-110667" r="-152885" b="-401333"/>
                      </a:stretch>
                    </a:blipFill>
                  </a:tcPr>
                </a:tc>
                <a:tc>
                  <a:txBody>
                    <a:bodyPr/>
                    <a:lstStyle/>
                    <a:p>
                      <a:endParaRPr lang="en-US"/>
                    </a:p>
                  </a:txBody>
                  <a:tcPr>
                    <a:blipFill rotWithShape="1">
                      <a:blip r:embed="rId3"/>
                      <a:stretch>
                        <a:fillRect l="-165546" t="-110667" r="-210" b="-401333"/>
                      </a:stretch>
                    </a:blipFill>
                  </a:tcPr>
                </a:tc>
                <a:extLst>
                  <a:ext uri="{0D108BD9-81ED-4DB2-BD59-A6C34878D82A}">
                    <a16:rowId xmlns:a16="http://schemas.microsoft.com/office/drawing/2014/main" val="10001"/>
                  </a:ext>
                </a:extLst>
              </a:tr>
              <a:tr h="457200">
                <a:tc>
                  <a:txBody>
                    <a:bodyPr/>
                    <a:lstStyle/>
                    <a:p>
                      <a:endParaRPr lang="en-US"/>
                    </a:p>
                  </a:txBody>
                  <a:tcPr>
                    <a:blipFill rotWithShape="1">
                      <a:blip r:embed="rId3"/>
                      <a:stretch>
                        <a:fillRect t="-210667" r="-666667" b="-301333"/>
                      </a:stretch>
                    </a:blipFill>
                  </a:tcPr>
                </a:tc>
                <a:tc>
                  <a:txBody>
                    <a:bodyPr/>
                    <a:lstStyle/>
                    <a:p>
                      <a:endParaRPr lang="en-US"/>
                    </a:p>
                  </a:txBody>
                  <a:tcPr>
                    <a:blipFill rotWithShape="1">
                      <a:blip r:embed="rId3"/>
                      <a:stretch>
                        <a:fillRect l="-53055" t="-210667" r="-253698" b="-301333"/>
                      </a:stretch>
                    </a:blipFill>
                  </a:tcPr>
                </a:tc>
                <a:tc>
                  <a:txBody>
                    <a:bodyPr/>
                    <a:lstStyle/>
                    <a:p>
                      <a:endParaRPr lang="en-US" dirty="0"/>
                    </a:p>
                  </a:txBody>
                  <a:tcPr>
                    <a:blipFill rotWithShape="1">
                      <a:blip r:embed="rId3"/>
                      <a:stretch>
                        <a:fillRect l="-152564" t="-210667" r="-152885" b="-301333"/>
                      </a:stretch>
                    </a:blipFill>
                  </a:tcPr>
                </a:tc>
                <a:tc>
                  <a:txBody>
                    <a:bodyPr/>
                    <a:lstStyle/>
                    <a:p>
                      <a:endParaRPr lang="en-US"/>
                    </a:p>
                  </a:txBody>
                  <a:tcPr>
                    <a:blipFill rotWithShape="1">
                      <a:blip r:embed="rId3"/>
                      <a:stretch>
                        <a:fillRect l="-165546" t="-210667" r="-210" b="-301333"/>
                      </a:stretch>
                    </a:blipFill>
                  </a:tcPr>
                </a:tc>
                <a:extLst>
                  <a:ext uri="{0D108BD9-81ED-4DB2-BD59-A6C34878D82A}">
                    <a16:rowId xmlns:a16="http://schemas.microsoft.com/office/drawing/2014/main" val="10002"/>
                  </a:ext>
                </a:extLst>
              </a:tr>
              <a:tr h="457200">
                <a:tc>
                  <a:txBody>
                    <a:bodyPr/>
                    <a:lstStyle/>
                    <a:p>
                      <a:endParaRPr lang="en-US"/>
                    </a:p>
                  </a:txBody>
                  <a:tcPr>
                    <a:blipFill rotWithShape="1">
                      <a:blip r:embed="rId3"/>
                      <a:stretch>
                        <a:fillRect t="-310667" r="-666667" b="-201333"/>
                      </a:stretch>
                    </a:blipFill>
                  </a:tcPr>
                </a:tc>
                <a:tc>
                  <a:txBody>
                    <a:bodyPr/>
                    <a:lstStyle/>
                    <a:p>
                      <a:endParaRPr lang="en-US"/>
                    </a:p>
                  </a:txBody>
                  <a:tcPr>
                    <a:blipFill rotWithShape="1">
                      <a:blip r:embed="rId3"/>
                      <a:stretch>
                        <a:fillRect l="-53055" t="-310667" r="-253698" b="-201333"/>
                      </a:stretch>
                    </a:blipFill>
                  </a:tcPr>
                </a:tc>
                <a:tc>
                  <a:txBody>
                    <a:bodyPr/>
                    <a:lstStyle/>
                    <a:p>
                      <a:endParaRPr lang="en-US" dirty="0"/>
                    </a:p>
                  </a:txBody>
                  <a:tcPr>
                    <a:blipFill rotWithShape="1">
                      <a:blip r:embed="rId3"/>
                      <a:stretch>
                        <a:fillRect l="-152564" t="-310667" r="-152885" b="-201333"/>
                      </a:stretch>
                    </a:blipFill>
                  </a:tcPr>
                </a:tc>
                <a:tc>
                  <a:txBody>
                    <a:bodyPr/>
                    <a:lstStyle/>
                    <a:p>
                      <a:endParaRPr lang="en-US" dirty="0"/>
                    </a:p>
                  </a:txBody>
                  <a:tcPr>
                    <a:blipFill rotWithShape="1">
                      <a:blip r:embed="rId3"/>
                      <a:stretch>
                        <a:fillRect l="-165546" t="-310667" r="-210" b="-201333"/>
                      </a:stretch>
                    </a:blipFill>
                  </a:tcPr>
                </a:tc>
                <a:extLst>
                  <a:ext uri="{0D108BD9-81ED-4DB2-BD59-A6C34878D82A}">
                    <a16:rowId xmlns:a16="http://schemas.microsoft.com/office/drawing/2014/main" val="10003"/>
                  </a:ext>
                </a:extLst>
              </a:tr>
              <a:tr h="457200">
                <a:tc>
                  <a:txBody>
                    <a:bodyPr/>
                    <a:lstStyle/>
                    <a:p>
                      <a:endParaRPr lang="en-US"/>
                    </a:p>
                  </a:txBody>
                  <a:tcPr>
                    <a:blipFill rotWithShape="1">
                      <a:blip r:embed="rId3"/>
                      <a:stretch>
                        <a:fillRect t="-410667" r="-666667" b="-101333"/>
                      </a:stretch>
                    </a:blipFill>
                  </a:tcPr>
                </a:tc>
                <a:tc>
                  <a:txBody>
                    <a:bodyPr/>
                    <a:lstStyle/>
                    <a:p>
                      <a:endParaRPr lang="en-US" dirty="0"/>
                    </a:p>
                  </a:txBody>
                  <a:tcPr>
                    <a:blipFill rotWithShape="1">
                      <a:blip r:embed="rId3"/>
                      <a:stretch>
                        <a:fillRect l="-53055" t="-410667" r="-253698" b="-101333"/>
                      </a:stretch>
                    </a:blipFill>
                  </a:tcPr>
                </a:tc>
                <a:tc>
                  <a:txBody>
                    <a:bodyPr/>
                    <a:lstStyle/>
                    <a:p>
                      <a:endParaRPr lang="en-US"/>
                    </a:p>
                  </a:txBody>
                  <a:tcPr>
                    <a:blipFill rotWithShape="1">
                      <a:blip r:embed="rId3"/>
                      <a:stretch>
                        <a:fillRect l="-152564" t="-410667" r="-152885" b="-101333"/>
                      </a:stretch>
                    </a:blipFill>
                  </a:tcPr>
                </a:tc>
                <a:tc>
                  <a:txBody>
                    <a:bodyPr/>
                    <a:lstStyle/>
                    <a:p>
                      <a:endParaRPr lang="en-US"/>
                    </a:p>
                  </a:txBody>
                  <a:tcPr>
                    <a:blipFill rotWithShape="1">
                      <a:blip r:embed="rId3"/>
                      <a:stretch>
                        <a:fillRect l="-165546" t="-410667" r="-210" b="-101333"/>
                      </a:stretch>
                    </a:blipFill>
                  </a:tcPr>
                </a:tc>
                <a:extLst>
                  <a:ext uri="{0D108BD9-81ED-4DB2-BD59-A6C34878D82A}">
                    <a16:rowId xmlns:a16="http://schemas.microsoft.com/office/drawing/2014/main" val="10004"/>
                  </a:ext>
                </a:extLst>
              </a:tr>
              <a:tr h="457200">
                <a:tc>
                  <a:txBody>
                    <a:bodyPr/>
                    <a:lstStyle/>
                    <a:p>
                      <a:endParaRPr lang="en-US"/>
                    </a:p>
                  </a:txBody>
                  <a:tcPr>
                    <a:blipFill rotWithShape="1">
                      <a:blip r:embed="rId3"/>
                      <a:stretch>
                        <a:fillRect t="-510667" r="-666667" b="-1333"/>
                      </a:stretch>
                    </a:blipFill>
                  </a:tcPr>
                </a:tc>
                <a:tc>
                  <a:txBody>
                    <a:bodyPr/>
                    <a:lstStyle/>
                    <a:p>
                      <a:endParaRPr lang="en-US"/>
                    </a:p>
                  </a:txBody>
                  <a:tcPr>
                    <a:blipFill rotWithShape="1">
                      <a:blip r:embed="rId3"/>
                      <a:stretch>
                        <a:fillRect l="-53055" t="-510667" r="-253698" b="-1333"/>
                      </a:stretch>
                    </a:blipFill>
                  </a:tcPr>
                </a:tc>
                <a:tc>
                  <a:txBody>
                    <a:bodyPr/>
                    <a:lstStyle/>
                    <a:p>
                      <a:endParaRPr lang="en-US"/>
                    </a:p>
                  </a:txBody>
                  <a:tcPr>
                    <a:blipFill rotWithShape="1">
                      <a:blip r:embed="rId3"/>
                      <a:stretch>
                        <a:fillRect l="-152564" t="-510667" r="-152885" b="-1333"/>
                      </a:stretch>
                    </a:blipFill>
                  </a:tcPr>
                </a:tc>
                <a:tc>
                  <a:txBody>
                    <a:bodyPr/>
                    <a:lstStyle/>
                    <a:p>
                      <a:endParaRPr lang="en-US" dirty="0"/>
                    </a:p>
                  </a:txBody>
                  <a:tcPr>
                    <a:blipFill rotWithShape="1">
                      <a:blip r:embed="rId3"/>
                      <a:stretch>
                        <a:fillRect l="-165546" t="-510667" r="-210" b="-1333"/>
                      </a:stretch>
                    </a:blip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436960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600" b="1" dirty="0" err="1">
                <a:solidFill>
                  <a:srgbClr val="0070C0"/>
                </a:solidFill>
                <a:latin typeface="Calibri" pitchFamily="34" charset="0"/>
                <a:cs typeface="Calibri" pitchFamily="34" charset="0"/>
              </a:rPr>
              <a:t>Kuartil</a:t>
            </a:r>
            <a:endParaRPr lang="id-ID" sz="3600" dirty="0">
              <a:latin typeface="Calibri" pitchFamily="34" charset="0"/>
              <a:cs typeface="Calibri" pitchFamily="34" charset="0"/>
            </a:endParaRPr>
          </a:p>
        </p:txBody>
      </p:sp>
      <p:sp>
        <p:nvSpPr>
          <p:cNvPr id="8" name="TextBox 7"/>
          <p:cNvSpPr txBox="1"/>
          <p:nvPr/>
        </p:nvSpPr>
        <p:spPr>
          <a:xfrm>
            <a:off x="683419" y="1143794"/>
            <a:ext cx="10744200" cy="3170099"/>
          </a:xfrm>
          <a:prstGeom prst="rect">
            <a:avLst/>
          </a:prstGeom>
          <a:noFill/>
        </p:spPr>
        <p:txBody>
          <a:bodyPr wrap="square" rtlCol="0">
            <a:spAutoFit/>
          </a:bodyPr>
          <a:lstStyle/>
          <a:p>
            <a:pPr marL="0" marR="0" lvl="0" indent="0" algn="l"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0"/>
              </a:spcAft>
              <a:buClrTx/>
              <a:buSzTx/>
              <a:buFont typeface="Wingdings" pitchFamily="2" charset="2"/>
              <a:buChar char="Ø"/>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120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l" defTabSz="108831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p>
        </p:txBody>
      </p:sp>
      <p:pic>
        <p:nvPicPr>
          <p:cNvPr id="3074" name="Picture 2"/>
          <p:cNvPicPr>
            <a:picLocks noChangeAspect="1" noChangeArrowheads="1"/>
          </p:cNvPicPr>
          <p:nvPr/>
        </p:nvPicPr>
        <p:blipFill>
          <a:blip r:embed="rId2"/>
          <a:srcRect l="30477" t="39347" r="29679" b="47320"/>
          <a:stretch>
            <a:fillRect/>
          </a:stretch>
        </p:blipFill>
        <p:spPr bwMode="auto">
          <a:xfrm>
            <a:off x="668179" y="3002476"/>
            <a:ext cx="8397240" cy="1646518"/>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l="28133" t="39347" r="28117" b="41986"/>
          <a:stretch>
            <a:fillRect/>
          </a:stretch>
        </p:blipFill>
        <p:spPr bwMode="auto">
          <a:xfrm>
            <a:off x="3045619" y="1219994"/>
            <a:ext cx="6705600" cy="16764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l="32821" t="40680" r="32023" b="49986"/>
          <a:stretch>
            <a:fillRect/>
          </a:stretch>
        </p:blipFill>
        <p:spPr bwMode="auto">
          <a:xfrm>
            <a:off x="759619" y="4804780"/>
            <a:ext cx="8305800" cy="1292014"/>
          </a:xfrm>
          <a:prstGeom prst="rect">
            <a:avLst/>
          </a:prstGeom>
          <a:noFill/>
          <a:ln w="9525">
            <a:noFill/>
            <a:miter lim="800000"/>
            <a:headEnd/>
            <a:tailEnd/>
          </a:ln>
          <a:effectLst/>
        </p:spPr>
      </p:pic>
    </p:spTree>
    <p:extLst>
      <p:ext uri="{BB962C8B-B14F-4D97-AF65-F5344CB8AC3E}">
        <p14:creationId xmlns:p14="http://schemas.microsoft.com/office/powerpoint/2010/main" val="18328111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600" b="1" dirty="0" err="1">
                <a:solidFill>
                  <a:srgbClr val="0070C0"/>
                </a:solidFill>
                <a:latin typeface="Calibri" pitchFamily="34" charset="0"/>
                <a:cs typeface="Calibri" pitchFamily="34" charset="0"/>
              </a:rPr>
              <a:t>Desil</a:t>
            </a:r>
            <a:endParaRPr lang="id-ID" sz="3600" dirty="0">
              <a:latin typeface="Calibri" pitchFamily="34" charset="0"/>
              <a:cs typeface="Calibri" pitchFamily="34" charset="0"/>
            </a:endParaRPr>
          </a:p>
        </p:txBody>
      </p:sp>
      <p:sp>
        <p:nvSpPr>
          <p:cNvPr id="8" name="TextBox 7"/>
          <p:cNvSpPr txBox="1"/>
          <p:nvPr/>
        </p:nvSpPr>
        <p:spPr>
          <a:xfrm>
            <a:off x="683419" y="1143794"/>
            <a:ext cx="10744200" cy="6032421"/>
          </a:xfrm>
          <a:prstGeom prst="rect">
            <a:avLst/>
          </a:prstGeom>
          <a:noFill/>
        </p:spPr>
        <p:txBody>
          <a:bodyPr wrap="square" rtlCol="0">
            <a:spAutoFit/>
          </a:bodyPr>
          <a:lstStyle/>
          <a:p>
            <a:pPr marL="0" marR="0" lvl="0" indent="0" algn="l" defTabSz="1088319" rtl="0" eaLnBrk="1" fontAlgn="auto" latinLnBrk="0" hangingPunct="1">
              <a:lnSpc>
                <a:spcPct val="100000"/>
              </a:lnSpc>
              <a:spcBef>
                <a:spcPts val="0"/>
              </a:spcBef>
              <a:spcAft>
                <a:spcPts val="0"/>
              </a:spcAft>
              <a:buClrTx/>
              <a:buSzTx/>
              <a:buFont typeface="Wingdings"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Rumus</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Desil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untuk</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Data Tunggal</a:t>
            </a:r>
          </a:p>
          <a:p>
            <a:pPr marL="0" marR="0" lvl="0" indent="0" algn="l"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240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Letak</a:t>
            </a: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0"/>
              </a:spcAft>
              <a:buClrTx/>
              <a:buSzTx/>
              <a:buFont typeface="Wingdings" pitchFamily="2" charset="2"/>
              <a:buChar char="Ø"/>
              <a:tabLst/>
              <a:defRPr/>
            </a:pP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Contoh</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Tentukan</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desil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ke-8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dari</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data </a:t>
            </a:r>
          </a:p>
          <a:p>
            <a:pPr marL="685800" marR="0" lvl="0" indent="-342900" algn="l" defTabSz="1088319"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3, 3, 4, 5, 5, 5, 6, 6, 7, 7, 7, 8, 8, 9, 9, 9</a:t>
            </a:r>
          </a:p>
          <a:p>
            <a:pPr marL="685800" marR="0" lvl="0" indent="-342900" algn="l" defTabSz="1088319"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Letak</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D</a:t>
            </a:r>
            <a:r>
              <a:rPr kumimoji="0" lang="en-US" sz="2600" b="0" i="0" u="none" strike="noStrike" kern="1200" cap="none" spc="0" normalizeH="0" baseline="-25000" noProof="0" dirty="0">
                <a:ln>
                  <a:noFill/>
                </a:ln>
                <a:solidFill>
                  <a:prstClr val="black"/>
                </a:solidFill>
                <a:effectLst/>
                <a:uLnTx/>
                <a:uFillTx/>
                <a:latin typeface="Calibri" pitchFamily="34" charset="0"/>
                <a:ea typeface="+mn-ea"/>
                <a:cs typeface="Calibri" pitchFamily="34" charset="0"/>
              </a:rPr>
              <a:t>8</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 8 (16+1)/10 = 13,6</a:t>
            </a:r>
          </a:p>
          <a:p>
            <a:pPr marL="685800" marR="0" lvl="0" indent="-342900" algn="l" defTabSz="1088319" rtl="0" eaLnBrk="1" fontAlgn="auto" latinLnBrk="0" hangingPunct="1">
              <a:lnSpc>
                <a:spcPct val="100000"/>
              </a:lnSpc>
              <a:spcBef>
                <a:spcPts val="0"/>
              </a:spcBef>
              <a:spcAft>
                <a:spcPts val="240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342900" marR="0" lvl="0" indent="-342900" algn="l" defTabSz="1088319" rtl="0" eaLnBrk="1" fontAlgn="auto" latinLnBrk="0" hangingPunct="1">
              <a:lnSpc>
                <a:spcPct val="100000"/>
              </a:lnSpc>
              <a:spcBef>
                <a:spcPts val="0"/>
              </a:spcBef>
              <a:spcAft>
                <a:spcPts val="0"/>
              </a:spcAft>
              <a:buClrTx/>
              <a:buSzTx/>
              <a:buFont typeface="Wingdings" pitchFamily="2" charset="2"/>
              <a:buChar char="Ø"/>
              <a:tabLst/>
              <a:defRPr/>
            </a:pP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Rumus</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Desil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untuk</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Data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Kelompok</a:t>
            </a: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342900" marR="0" lvl="0" indent="-342900" algn="l"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l"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l" defTabSz="108831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l" defTabSz="108831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p>
        </p:txBody>
      </p:sp>
      <p:pic>
        <p:nvPicPr>
          <p:cNvPr id="4098" name="Picture 2"/>
          <p:cNvPicPr>
            <a:picLocks noChangeAspect="1" noChangeArrowheads="1"/>
          </p:cNvPicPr>
          <p:nvPr/>
        </p:nvPicPr>
        <p:blipFill>
          <a:blip r:embed="rId2"/>
          <a:srcRect l="42977" t="63347" r="42179" b="24653"/>
          <a:stretch>
            <a:fillRect/>
          </a:stretch>
        </p:blipFill>
        <p:spPr bwMode="auto">
          <a:xfrm>
            <a:off x="1902619" y="1677194"/>
            <a:ext cx="2133600" cy="1010653"/>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a:srcRect l="30141" t="75486" r="28898" b="19291"/>
          <a:stretch>
            <a:fillRect/>
          </a:stretch>
        </p:blipFill>
        <p:spPr bwMode="auto">
          <a:xfrm>
            <a:off x="1064419" y="3963194"/>
            <a:ext cx="6934200" cy="518082"/>
          </a:xfrm>
          <a:prstGeom prst="rect">
            <a:avLst/>
          </a:prstGeom>
          <a:noFill/>
          <a:ln w="9525">
            <a:noFill/>
            <a:miter lim="800000"/>
            <a:headEnd/>
            <a:tailEnd/>
          </a:ln>
          <a:effectLst/>
        </p:spPr>
      </p:pic>
      <p:pic>
        <p:nvPicPr>
          <p:cNvPr id="4101" name="Picture 5"/>
          <p:cNvPicPr>
            <a:picLocks noChangeAspect="1" noChangeArrowheads="1"/>
          </p:cNvPicPr>
          <p:nvPr/>
        </p:nvPicPr>
        <p:blipFill>
          <a:blip r:embed="rId4"/>
          <a:srcRect l="35946" t="40237" r="35148" b="48208"/>
          <a:stretch>
            <a:fillRect/>
          </a:stretch>
        </p:blipFill>
        <p:spPr bwMode="auto">
          <a:xfrm>
            <a:off x="1140619" y="4953793"/>
            <a:ext cx="5791200" cy="1356498"/>
          </a:xfrm>
          <a:prstGeom prst="rect">
            <a:avLst/>
          </a:prstGeom>
          <a:noFill/>
          <a:ln w="9525">
            <a:noFill/>
            <a:miter lim="800000"/>
            <a:headEnd/>
            <a:tailEnd/>
          </a:ln>
          <a:effectLst/>
        </p:spPr>
      </p:pic>
    </p:spTree>
    <p:extLst>
      <p:ext uri="{BB962C8B-B14F-4D97-AF65-F5344CB8AC3E}">
        <p14:creationId xmlns:p14="http://schemas.microsoft.com/office/powerpoint/2010/main" val="15281307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600" b="1" dirty="0" err="1">
                <a:solidFill>
                  <a:srgbClr val="0070C0"/>
                </a:solidFill>
                <a:latin typeface="Calibri" pitchFamily="34" charset="0"/>
                <a:cs typeface="Calibri" pitchFamily="34" charset="0"/>
              </a:rPr>
              <a:t>Desil</a:t>
            </a:r>
            <a:endParaRPr lang="id-ID" sz="3600" dirty="0">
              <a:latin typeface="Calibri" pitchFamily="34" charset="0"/>
              <a:cs typeface="Calibri" pitchFamily="34" charset="0"/>
            </a:endParaRPr>
          </a:p>
        </p:txBody>
      </p:sp>
      <p:sp>
        <p:nvSpPr>
          <p:cNvPr id="8" name="TextBox 7"/>
          <p:cNvSpPr txBox="1"/>
          <p:nvPr/>
        </p:nvSpPr>
        <p:spPr>
          <a:xfrm>
            <a:off x="683419" y="1143794"/>
            <a:ext cx="10744200" cy="1785104"/>
          </a:xfrm>
          <a:prstGeom prst="rect">
            <a:avLst/>
          </a:prstGeom>
          <a:noFill/>
        </p:spPr>
        <p:txBody>
          <a:bodyPr wrap="square" rtlCol="0">
            <a:spAutoFit/>
          </a:bodyPr>
          <a:lstStyle/>
          <a:p>
            <a:pPr marL="0" marR="0" lvl="0" indent="0" algn="l" defTabSz="1088319" rtl="0" eaLnBrk="1" fontAlgn="auto" latinLnBrk="0" hangingPunct="1">
              <a:lnSpc>
                <a:spcPct val="100000"/>
              </a:lnSpc>
              <a:spcBef>
                <a:spcPts val="0"/>
              </a:spcBef>
              <a:spcAft>
                <a:spcPts val="0"/>
              </a:spcAft>
              <a:buClrTx/>
              <a:buSzTx/>
              <a:buFont typeface="Wingdings" pitchFamily="2" charset="2"/>
              <a:buChar char="Ø"/>
              <a:tabLst/>
              <a:defRPr/>
            </a:pP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Contoh</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Tentukan</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desil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ke-8</a:t>
            </a:r>
          </a:p>
          <a:p>
            <a:pPr marL="0" marR="0" lvl="0" indent="0" algn="l" defTabSz="108831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l" defTabSz="108831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p>
        </p:txBody>
      </p:sp>
      <p:graphicFrame>
        <p:nvGraphicFramePr>
          <p:cNvPr id="10" name="Table 9"/>
          <p:cNvGraphicFramePr>
            <a:graphicFrameLocks noGrp="1"/>
          </p:cNvGraphicFramePr>
          <p:nvPr/>
        </p:nvGraphicFramePr>
        <p:xfrm>
          <a:off x="2512219" y="1677194"/>
          <a:ext cx="7704852" cy="2743200"/>
        </p:xfrm>
        <a:graphic>
          <a:graphicData uri="http://schemas.openxmlformats.org/drawingml/2006/table">
            <a:tbl>
              <a:tblPr firstRow="1" bandRow="1">
                <a:tableStyleId>{5940675A-B579-460E-94D1-54222C63F5DA}</a:tableStyleId>
              </a:tblPr>
              <a:tblGrid>
                <a:gridCol w="1005973">
                  <a:extLst>
                    <a:ext uri="{9D8B030D-6E8A-4147-A177-3AD203B41FA5}">
                      <a16:colId xmlns:a16="http://schemas.microsoft.com/office/drawing/2014/main" val="20000"/>
                    </a:ext>
                  </a:extLst>
                </a:gridCol>
                <a:gridCol w="1897635">
                  <a:extLst>
                    <a:ext uri="{9D8B030D-6E8A-4147-A177-3AD203B41FA5}">
                      <a16:colId xmlns:a16="http://schemas.microsoft.com/office/drawing/2014/main" val="20001"/>
                    </a:ext>
                  </a:extLst>
                </a:gridCol>
                <a:gridCol w="1897635">
                  <a:extLst>
                    <a:ext uri="{9D8B030D-6E8A-4147-A177-3AD203B41FA5}">
                      <a16:colId xmlns:a16="http://schemas.microsoft.com/office/drawing/2014/main" val="20002"/>
                    </a:ext>
                  </a:extLst>
                </a:gridCol>
                <a:gridCol w="2903609">
                  <a:extLst>
                    <a:ext uri="{9D8B030D-6E8A-4147-A177-3AD203B41FA5}">
                      <a16:colId xmlns:a16="http://schemas.microsoft.com/office/drawing/2014/main" val="20003"/>
                    </a:ext>
                  </a:extLst>
                </a:gridCol>
              </a:tblGrid>
              <a:tr h="457200">
                <a:tc>
                  <a:txBody>
                    <a:bodyPr/>
                    <a:lstStyle/>
                    <a:p>
                      <a:pPr algn="ctr"/>
                      <a:r>
                        <a:rPr lang="en-US" sz="2400" b="1" dirty="0" err="1">
                          <a:latin typeface="Calibri" pitchFamily="34" charset="0"/>
                          <a:cs typeface="Calibri" pitchFamily="34" charset="0"/>
                        </a:rPr>
                        <a:t>Kelas</a:t>
                      </a:r>
                      <a:endParaRPr lang="en-US" sz="2400" b="1" dirty="0">
                        <a:latin typeface="Calibri" pitchFamily="34" charset="0"/>
                        <a:cs typeface="Calibri" pitchFamily="34" charset="0"/>
                      </a:endParaRPr>
                    </a:p>
                  </a:txBody>
                  <a:tcPr/>
                </a:tc>
                <a:tc>
                  <a:txBody>
                    <a:bodyPr/>
                    <a:lstStyle/>
                    <a:p>
                      <a:pPr algn="ctr"/>
                      <a:r>
                        <a:rPr lang="en-US" sz="2400" b="1" dirty="0" err="1">
                          <a:latin typeface="Calibri" pitchFamily="34" charset="0"/>
                          <a:cs typeface="Calibri" pitchFamily="34" charset="0"/>
                        </a:rPr>
                        <a:t>Tinggi</a:t>
                      </a:r>
                      <a:r>
                        <a:rPr lang="en-US" sz="2400" b="1" dirty="0">
                          <a:latin typeface="Calibri" pitchFamily="34" charset="0"/>
                          <a:cs typeface="Calibri" pitchFamily="34" charset="0"/>
                        </a:rPr>
                        <a:t>(</a:t>
                      </a:r>
                      <a:r>
                        <a:rPr lang="en-US" sz="2400" b="1" dirty="0" err="1">
                          <a:latin typeface="Calibri" pitchFamily="34" charset="0"/>
                          <a:cs typeface="Calibri" pitchFamily="34" charset="0"/>
                        </a:rPr>
                        <a:t>inc</a:t>
                      </a:r>
                      <a:r>
                        <a:rPr lang="en-US" sz="2400" b="1" dirty="0">
                          <a:latin typeface="Calibri" pitchFamily="34" charset="0"/>
                          <a:cs typeface="Calibri" pitchFamily="34" charset="0"/>
                        </a:rPr>
                        <a:t>)</a:t>
                      </a:r>
                    </a:p>
                  </a:txBody>
                  <a:tcPr/>
                </a:tc>
                <a:tc>
                  <a:txBody>
                    <a:bodyPr/>
                    <a:lstStyle/>
                    <a:p>
                      <a:pPr algn="ctr"/>
                      <a:r>
                        <a:rPr lang="en-US" sz="2400" b="1" dirty="0" err="1">
                          <a:latin typeface="Calibri" pitchFamily="34" charset="0"/>
                          <a:cs typeface="Calibri" pitchFamily="34" charset="0"/>
                        </a:rPr>
                        <a:t>Nilai</a:t>
                      </a:r>
                      <a:r>
                        <a:rPr lang="en-US" sz="2400" b="1" dirty="0">
                          <a:latin typeface="Calibri" pitchFamily="34" charset="0"/>
                          <a:cs typeface="Calibri" pitchFamily="34" charset="0"/>
                        </a:rPr>
                        <a:t> Tengah</a:t>
                      </a:r>
                    </a:p>
                  </a:txBody>
                  <a:tcPr/>
                </a:tc>
                <a:tc>
                  <a:txBody>
                    <a:bodyPr/>
                    <a:lstStyle/>
                    <a:p>
                      <a:pPr algn="ctr"/>
                      <a:r>
                        <a:rPr lang="en-US" sz="2400" b="1" dirty="0" err="1">
                          <a:latin typeface="Calibri" pitchFamily="34" charset="0"/>
                          <a:cs typeface="Calibri" pitchFamily="34" charset="0"/>
                        </a:rPr>
                        <a:t>Jumlah</a:t>
                      </a:r>
                      <a:r>
                        <a:rPr lang="en-US" sz="2400" b="1" dirty="0">
                          <a:latin typeface="Calibri" pitchFamily="34" charset="0"/>
                          <a:cs typeface="Calibri" pitchFamily="34" charset="0"/>
                        </a:rPr>
                        <a:t> </a:t>
                      </a:r>
                      <a:r>
                        <a:rPr lang="en-US" sz="2400" b="1" dirty="0" err="1">
                          <a:latin typeface="Calibri" pitchFamily="34" charset="0"/>
                          <a:cs typeface="Calibri" pitchFamily="34" charset="0"/>
                        </a:rPr>
                        <a:t>Mahasiswa</a:t>
                      </a:r>
                      <a:endParaRPr lang="en-US" sz="2400" b="1" dirty="0">
                        <a:latin typeface="Calibri" pitchFamily="34" charset="0"/>
                        <a:cs typeface="Calibri" pitchFamily="34" charset="0"/>
                      </a:endParaRPr>
                    </a:p>
                  </a:txBody>
                  <a:tcPr/>
                </a:tc>
                <a:extLst>
                  <a:ext uri="{0D108BD9-81ED-4DB2-BD59-A6C34878D82A}">
                    <a16:rowId xmlns:a16="http://schemas.microsoft.com/office/drawing/2014/main" val="10000"/>
                  </a:ext>
                </a:extLst>
              </a:tr>
              <a:tr h="457200">
                <a:tc>
                  <a:txBody>
                    <a:bodyPr/>
                    <a:lstStyle/>
                    <a:p>
                      <a:endParaRPr lang="en-US"/>
                    </a:p>
                  </a:txBody>
                  <a:tcPr>
                    <a:blipFill rotWithShape="1">
                      <a:blip r:embed="rId2"/>
                      <a:stretch>
                        <a:fillRect t="-110667" r="-666667" b="-401333"/>
                      </a:stretch>
                    </a:blipFill>
                  </a:tcPr>
                </a:tc>
                <a:tc>
                  <a:txBody>
                    <a:bodyPr/>
                    <a:lstStyle/>
                    <a:p>
                      <a:endParaRPr lang="en-US"/>
                    </a:p>
                  </a:txBody>
                  <a:tcPr>
                    <a:blipFill rotWithShape="1">
                      <a:blip r:embed="rId2"/>
                      <a:stretch>
                        <a:fillRect l="-53055" t="-110667" r="-253698" b="-401333"/>
                      </a:stretch>
                    </a:blipFill>
                  </a:tcPr>
                </a:tc>
                <a:tc>
                  <a:txBody>
                    <a:bodyPr/>
                    <a:lstStyle/>
                    <a:p>
                      <a:endParaRPr lang="en-US" dirty="0"/>
                    </a:p>
                  </a:txBody>
                  <a:tcPr>
                    <a:blipFill rotWithShape="1">
                      <a:blip r:embed="rId2"/>
                      <a:stretch>
                        <a:fillRect l="-152564" t="-110667" r="-152885" b="-401333"/>
                      </a:stretch>
                    </a:blipFill>
                  </a:tcPr>
                </a:tc>
                <a:tc>
                  <a:txBody>
                    <a:bodyPr/>
                    <a:lstStyle/>
                    <a:p>
                      <a:endParaRPr lang="en-US"/>
                    </a:p>
                  </a:txBody>
                  <a:tcPr>
                    <a:blipFill rotWithShape="1">
                      <a:blip r:embed="rId2"/>
                      <a:stretch>
                        <a:fillRect l="-165546" t="-110667" r="-210" b="-401333"/>
                      </a:stretch>
                    </a:blipFill>
                  </a:tcPr>
                </a:tc>
                <a:extLst>
                  <a:ext uri="{0D108BD9-81ED-4DB2-BD59-A6C34878D82A}">
                    <a16:rowId xmlns:a16="http://schemas.microsoft.com/office/drawing/2014/main" val="10001"/>
                  </a:ext>
                </a:extLst>
              </a:tr>
              <a:tr h="457200">
                <a:tc>
                  <a:txBody>
                    <a:bodyPr/>
                    <a:lstStyle/>
                    <a:p>
                      <a:endParaRPr lang="en-US"/>
                    </a:p>
                  </a:txBody>
                  <a:tcPr>
                    <a:blipFill rotWithShape="1">
                      <a:blip r:embed="rId2"/>
                      <a:stretch>
                        <a:fillRect t="-210667" r="-666667" b="-301333"/>
                      </a:stretch>
                    </a:blipFill>
                  </a:tcPr>
                </a:tc>
                <a:tc>
                  <a:txBody>
                    <a:bodyPr/>
                    <a:lstStyle/>
                    <a:p>
                      <a:endParaRPr lang="en-US"/>
                    </a:p>
                  </a:txBody>
                  <a:tcPr>
                    <a:blipFill rotWithShape="1">
                      <a:blip r:embed="rId2"/>
                      <a:stretch>
                        <a:fillRect l="-53055" t="-210667" r="-253698" b="-301333"/>
                      </a:stretch>
                    </a:blipFill>
                  </a:tcPr>
                </a:tc>
                <a:tc>
                  <a:txBody>
                    <a:bodyPr/>
                    <a:lstStyle/>
                    <a:p>
                      <a:endParaRPr lang="en-US" dirty="0"/>
                    </a:p>
                  </a:txBody>
                  <a:tcPr>
                    <a:blipFill rotWithShape="1">
                      <a:blip r:embed="rId2"/>
                      <a:stretch>
                        <a:fillRect l="-152564" t="-210667" r="-152885" b="-301333"/>
                      </a:stretch>
                    </a:blipFill>
                  </a:tcPr>
                </a:tc>
                <a:tc>
                  <a:txBody>
                    <a:bodyPr/>
                    <a:lstStyle/>
                    <a:p>
                      <a:endParaRPr lang="en-US"/>
                    </a:p>
                  </a:txBody>
                  <a:tcPr>
                    <a:blipFill rotWithShape="1">
                      <a:blip r:embed="rId2"/>
                      <a:stretch>
                        <a:fillRect l="-165546" t="-210667" r="-210" b="-301333"/>
                      </a:stretch>
                    </a:blipFill>
                  </a:tcPr>
                </a:tc>
                <a:extLst>
                  <a:ext uri="{0D108BD9-81ED-4DB2-BD59-A6C34878D82A}">
                    <a16:rowId xmlns:a16="http://schemas.microsoft.com/office/drawing/2014/main" val="10002"/>
                  </a:ext>
                </a:extLst>
              </a:tr>
              <a:tr h="457200">
                <a:tc>
                  <a:txBody>
                    <a:bodyPr/>
                    <a:lstStyle/>
                    <a:p>
                      <a:endParaRPr lang="en-US"/>
                    </a:p>
                  </a:txBody>
                  <a:tcPr>
                    <a:blipFill rotWithShape="1">
                      <a:blip r:embed="rId2"/>
                      <a:stretch>
                        <a:fillRect t="-310667" r="-666667" b="-201333"/>
                      </a:stretch>
                    </a:blipFill>
                  </a:tcPr>
                </a:tc>
                <a:tc>
                  <a:txBody>
                    <a:bodyPr/>
                    <a:lstStyle/>
                    <a:p>
                      <a:endParaRPr lang="en-US"/>
                    </a:p>
                  </a:txBody>
                  <a:tcPr>
                    <a:blipFill rotWithShape="1">
                      <a:blip r:embed="rId2"/>
                      <a:stretch>
                        <a:fillRect l="-53055" t="-310667" r="-253698" b="-201333"/>
                      </a:stretch>
                    </a:blipFill>
                  </a:tcPr>
                </a:tc>
                <a:tc>
                  <a:txBody>
                    <a:bodyPr/>
                    <a:lstStyle/>
                    <a:p>
                      <a:endParaRPr lang="en-US" dirty="0"/>
                    </a:p>
                  </a:txBody>
                  <a:tcPr>
                    <a:blipFill rotWithShape="1">
                      <a:blip r:embed="rId2"/>
                      <a:stretch>
                        <a:fillRect l="-152564" t="-310667" r="-152885" b="-201333"/>
                      </a:stretch>
                    </a:blipFill>
                  </a:tcPr>
                </a:tc>
                <a:tc>
                  <a:txBody>
                    <a:bodyPr/>
                    <a:lstStyle/>
                    <a:p>
                      <a:endParaRPr lang="en-US" dirty="0"/>
                    </a:p>
                  </a:txBody>
                  <a:tcPr>
                    <a:blipFill rotWithShape="1">
                      <a:blip r:embed="rId2"/>
                      <a:stretch>
                        <a:fillRect l="-165546" t="-310667" r="-210" b="-201333"/>
                      </a:stretch>
                    </a:blipFill>
                  </a:tcPr>
                </a:tc>
                <a:extLst>
                  <a:ext uri="{0D108BD9-81ED-4DB2-BD59-A6C34878D82A}">
                    <a16:rowId xmlns:a16="http://schemas.microsoft.com/office/drawing/2014/main" val="10003"/>
                  </a:ext>
                </a:extLst>
              </a:tr>
              <a:tr h="457200">
                <a:tc>
                  <a:txBody>
                    <a:bodyPr/>
                    <a:lstStyle/>
                    <a:p>
                      <a:endParaRPr lang="en-US"/>
                    </a:p>
                  </a:txBody>
                  <a:tcPr>
                    <a:blipFill rotWithShape="1">
                      <a:blip r:embed="rId2"/>
                      <a:stretch>
                        <a:fillRect t="-410667" r="-666667" b="-101333"/>
                      </a:stretch>
                    </a:blipFill>
                  </a:tcPr>
                </a:tc>
                <a:tc>
                  <a:txBody>
                    <a:bodyPr/>
                    <a:lstStyle/>
                    <a:p>
                      <a:endParaRPr lang="en-US" dirty="0"/>
                    </a:p>
                  </a:txBody>
                  <a:tcPr>
                    <a:blipFill rotWithShape="1">
                      <a:blip r:embed="rId2"/>
                      <a:stretch>
                        <a:fillRect l="-53055" t="-410667" r="-253698" b="-101333"/>
                      </a:stretch>
                    </a:blipFill>
                  </a:tcPr>
                </a:tc>
                <a:tc>
                  <a:txBody>
                    <a:bodyPr/>
                    <a:lstStyle/>
                    <a:p>
                      <a:endParaRPr lang="en-US"/>
                    </a:p>
                  </a:txBody>
                  <a:tcPr>
                    <a:blipFill rotWithShape="1">
                      <a:blip r:embed="rId2"/>
                      <a:stretch>
                        <a:fillRect l="-152564" t="-410667" r="-152885" b="-101333"/>
                      </a:stretch>
                    </a:blipFill>
                  </a:tcPr>
                </a:tc>
                <a:tc>
                  <a:txBody>
                    <a:bodyPr/>
                    <a:lstStyle/>
                    <a:p>
                      <a:endParaRPr lang="en-US"/>
                    </a:p>
                  </a:txBody>
                  <a:tcPr>
                    <a:blipFill rotWithShape="1">
                      <a:blip r:embed="rId2"/>
                      <a:stretch>
                        <a:fillRect l="-165546" t="-410667" r="-210" b="-101333"/>
                      </a:stretch>
                    </a:blipFill>
                  </a:tcPr>
                </a:tc>
                <a:extLst>
                  <a:ext uri="{0D108BD9-81ED-4DB2-BD59-A6C34878D82A}">
                    <a16:rowId xmlns:a16="http://schemas.microsoft.com/office/drawing/2014/main" val="10004"/>
                  </a:ext>
                </a:extLst>
              </a:tr>
              <a:tr h="457200">
                <a:tc>
                  <a:txBody>
                    <a:bodyPr/>
                    <a:lstStyle/>
                    <a:p>
                      <a:endParaRPr lang="en-US"/>
                    </a:p>
                  </a:txBody>
                  <a:tcPr>
                    <a:blipFill rotWithShape="1">
                      <a:blip r:embed="rId2"/>
                      <a:stretch>
                        <a:fillRect t="-510667" r="-666667" b="-1333"/>
                      </a:stretch>
                    </a:blipFill>
                  </a:tcPr>
                </a:tc>
                <a:tc>
                  <a:txBody>
                    <a:bodyPr/>
                    <a:lstStyle/>
                    <a:p>
                      <a:endParaRPr lang="en-US"/>
                    </a:p>
                  </a:txBody>
                  <a:tcPr>
                    <a:blipFill rotWithShape="1">
                      <a:blip r:embed="rId2"/>
                      <a:stretch>
                        <a:fillRect l="-53055" t="-510667" r="-253698" b="-1333"/>
                      </a:stretch>
                    </a:blipFill>
                  </a:tcPr>
                </a:tc>
                <a:tc>
                  <a:txBody>
                    <a:bodyPr/>
                    <a:lstStyle/>
                    <a:p>
                      <a:endParaRPr lang="en-US"/>
                    </a:p>
                  </a:txBody>
                  <a:tcPr>
                    <a:blipFill rotWithShape="1">
                      <a:blip r:embed="rId2"/>
                      <a:stretch>
                        <a:fillRect l="-152564" t="-510667" r="-152885" b="-1333"/>
                      </a:stretch>
                    </a:blipFill>
                  </a:tcPr>
                </a:tc>
                <a:tc>
                  <a:txBody>
                    <a:bodyPr/>
                    <a:lstStyle/>
                    <a:p>
                      <a:endParaRPr lang="en-US" dirty="0"/>
                    </a:p>
                  </a:txBody>
                  <a:tcPr>
                    <a:blipFill rotWithShape="1">
                      <a:blip r:embed="rId2"/>
                      <a:stretch>
                        <a:fillRect l="-165546" t="-510667" r="-210" b="-1333"/>
                      </a:stretch>
                    </a:blipFill>
                  </a:tcPr>
                </a:tc>
                <a:extLst>
                  <a:ext uri="{0D108BD9-81ED-4DB2-BD59-A6C34878D82A}">
                    <a16:rowId xmlns:a16="http://schemas.microsoft.com/office/drawing/2014/main" val="10005"/>
                  </a:ext>
                </a:extLst>
              </a:tr>
            </a:tbl>
          </a:graphicData>
        </a:graphic>
      </p:graphicFrame>
      <p:pic>
        <p:nvPicPr>
          <p:cNvPr id="5122" name="Picture 2"/>
          <p:cNvPicPr>
            <a:picLocks noChangeAspect="1" noChangeArrowheads="1"/>
          </p:cNvPicPr>
          <p:nvPr/>
        </p:nvPicPr>
        <p:blipFill>
          <a:blip r:embed="rId3"/>
          <a:srcRect l="28914" t="39938" r="28117" b="50008"/>
          <a:stretch>
            <a:fillRect/>
          </a:stretch>
        </p:blipFill>
        <p:spPr bwMode="auto">
          <a:xfrm>
            <a:off x="1140619" y="4496594"/>
            <a:ext cx="9448800" cy="12954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a:srcRect l="39852" t="74903" r="39054" b="21764"/>
          <a:stretch>
            <a:fillRect/>
          </a:stretch>
        </p:blipFill>
        <p:spPr bwMode="auto">
          <a:xfrm>
            <a:off x="1521619" y="5868194"/>
            <a:ext cx="4114800" cy="381000"/>
          </a:xfrm>
          <a:prstGeom prst="rect">
            <a:avLst/>
          </a:prstGeom>
          <a:noFill/>
          <a:ln w="9525">
            <a:noFill/>
            <a:miter lim="800000"/>
            <a:headEnd/>
            <a:tailEnd/>
          </a:ln>
          <a:effectLst/>
        </p:spPr>
      </p:pic>
    </p:spTree>
    <p:extLst>
      <p:ext uri="{BB962C8B-B14F-4D97-AF65-F5344CB8AC3E}">
        <p14:creationId xmlns:p14="http://schemas.microsoft.com/office/powerpoint/2010/main" val="4962363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600" b="1" dirty="0">
                <a:solidFill>
                  <a:srgbClr val="0070C0"/>
                </a:solidFill>
                <a:latin typeface="Calibri" pitchFamily="34" charset="0"/>
                <a:cs typeface="Calibri" pitchFamily="34" charset="0"/>
              </a:rPr>
              <a:t>Range, </a:t>
            </a:r>
            <a:r>
              <a:rPr lang="en-US" sz="3600" b="1" dirty="0" err="1">
                <a:solidFill>
                  <a:srgbClr val="0070C0"/>
                </a:solidFill>
                <a:latin typeface="Calibri" pitchFamily="34" charset="0"/>
                <a:cs typeface="Calibri" pitchFamily="34" charset="0"/>
              </a:rPr>
              <a:t>Jangkauan</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Interkuartil</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Simpangan</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Kuartil</a:t>
            </a:r>
            <a:endParaRPr lang="id-ID" sz="3600" dirty="0">
              <a:latin typeface="Calibri" pitchFamily="34" charset="0"/>
              <a:cs typeface="Calibri" pitchFamily="34" charset="0"/>
            </a:endParaRPr>
          </a:p>
        </p:txBody>
      </p:sp>
      <p:sp>
        <p:nvSpPr>
          <p:cNvPr id="8" name="TextBox 7"/>
          <p:cNvSpPr txBox="1"/>
          <p:nvPr/>
        </p:nvSpPr>
        <p:spPr>
          <a:xfrm>
            <a:off x="683419" y="1219994"/>
            <a:ext cx="10744200" cy="4047262"/>
          </a:xfrm>
          <a:prstGeom prst="rect">
            <a:avLst/>
          </a:prstGeom>
          <a:noFill/>
        </p:spPr>
        <p:txBody>
          <a:bodyPr wrap="square" rtlCol="0">
            <a:spAutoFit/>
          </a:bodyPr>
          <a:lstStyle/>
          <a:p>
            <a:pPr marL="0" marR="0" lvl="0" indent="0" algn="l" defTabSz="1088319" rtl="0" eaLnBrk="1" fontAlgn="auto" latinLnBrk="0" hangingPunct="1">
              <a:lnSpc>
                <a:spcPct val="100000"/>
              </a:lnSpc>
              <a:spcBef>
                <a:spcPts val="0"/>
              </a:spcBef>
              <a:spcAft>
                <a:spcPts val="600"/>
              </a:spcAft>
              <a:buClrTx/>
              <a:buSzTx/>
              <a:buFont typeface="Wingdings"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Rumus</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Range: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Nilai</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Terbesar</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Nilai</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Terkecil</a:t>
            </a: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600"/>
              </a:spcAft>
              <a:buClrTx/>
              <a:buSzTx/>
              <a:buFont typeface="Wingdings" pitchFamily="2" charset="2"/>
              <a:buChar char="Ø"/>
              <a:tabLst/>
              <a:defRPr/>
            </a:pP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Rumus</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Jangkauan</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Interkuartil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Kuartil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Atas</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Kuartil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Bawah</a:t>
            </a: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342900" marR="0" lvl="0" indent="-342900" algn="l" defTabSz="1088319" rtl="0" eaLnBrk="1" fontAlgn="auto" latinLnBrk="0" hangingPunct="1">
              <a:lnSpc>
                <a:spcPct val="100000"/>
              </a:lnSpc>
              <a:spcBef>
                <a:spcPts val="0"/>
              </a:spcBef>
              <a:spcAft>
                <a:spcPts val="600"/>
              </a:spcAft>
              <a:buClrTx/>
              <a:buSzTx/>
              <a:buFont typeface="Wingdings" pitchFamily="2" charset="2"/>
              <a:buChar char="Ø"/>
              <a:tabLst/>
              <a:defRPr/>
            </a:pP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Rumus</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Simpangan</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Kuartil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0,5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Kuartil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Atas</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Kuartil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Bawah</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a:t>
            </a:r>
          </a:p>
          <a:p>
            <a:pPr marL="342900" marR="0" lvl="0" indent="-342900" algn="l" defTabSz="1088319" rtl="0" eaLnBrk="1" fontAlgn="auto" latinLnBrk="0" hangingPunct="1">
              <a:lnSpc>
                <a:spcPct val="100000"/>
              </a:lnSpc>
              <a:spcBef>
                <a:spcPts val="0"/>
              </a:spcBef>
              <a:spcAft>
                <a:spcPts val="0"/>
              </a:spcAft>
              <a:buClrTx/>
              <a:buSzTx/>
              <a:buFont typeface="Wingdings" pitchFamily="2" charset="2"/>
              <a:buChar char="Ø"/>
              <a:tabLst/>
              <a:defRPr/>
            </a:pP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Contoh</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Tentukan</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range,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jangkauan</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interkuartil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dan</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simpangan</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kuartil</a:t>
            </a: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342900" marR="0" lvl="0" indent="-342900" algn="l"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l"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l" defTabSz="108831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l" defTabSz="108831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p>
        </p:txBody>
      </p:sp>
      <p:graphicFrame>
        <p:nvGraphicFramePr>
          <p:cNvPr id="7" name="Table 6"/>
          <p:cNvGraphicFramePr>
            <a:graphicFrameLocks noGrp="1"/>
          </p:cNvGraphicFramePr>
          <p:nvPr/>
        </p:nvGraphicFramePr>
        <p:xfrm>
          <a:off x="2283619" y="3277394"/>
          <a:ext cx="7704852" cy="2743200"/>
        </p:xfrm>
        <a:graphic>
          <a:graphicData uri="http://schemas.openxmlformats.org/drawingml/2006/table">
            <a:tbl>
              <a:tblPr firstRow="1" bandRow="1">
                <a:tableStyleId>{5940675A-B579-460E-94D1-54222C63F5DA}</a:tableStyleId>
              </a:tblPr>
              <a:tblGrid>
                <a:gridCol w="1005973">
                  <a:extLst>
                    <a:ext uri="{9D8B030D-6E8A-4147-A177-3AD203B41FA5}">
                      <a16:colId xmlns:a16="http://schemas.microsoft.com/office/drawing/2014/main" val="20000"/>
                    </a:ext>
                  </a:extLst>
                </a:gridCol>
                <a:gridCol w="1897635">
                  <a:extLst>
                    <a:ext uri="{9D8B030D-6E8A-4147-A177-3AD203B41FA5}">
                      <a16:colId xmlns:a16="http://schemas.microsoft.com/office/drawing/2014/main" val="20001"/>
                    </a:ext>
                  </a:extLst>
                </a:gridCol>
                <a:gridCol w="1897635">
                  <a:extLst>
                    <a:ext uri="{9D8B030D-6E8A-4147-A177-3AD203B41FA5}">
                      <a16:colId xmlns:a16="http://schemas.microsoft.com/office/drawing/2014/main" val="20002"/>
                    </a:ext>
                  </a:extLst>
                </a:gridCol>
                <a:gridCol w="2903609">
                  <a:extLst>
                    <a:ext uri="{9D8B030D-6E8A-4147-A177-3AD203B41FA5}">
                      <a16:colId xmlns:a16="http://schemas.microsoft.com/office/drawing/2014/main" val="20003"/>
                    </a:ext>
                  </a:extLst>
                </a:gridCol>
              </a:tblGrid>
              <a:tr h="457200">
                <a:tc>
                  <a:txBody>
                    <a:bodyPr/>
                    <a:lstStyle/>
                    <a:p>
                      <a:pPr algn="ctr"/>
                      <a:r>
                        <a:rPr lang="en-US" sz="2400" b="1" dirty="0" err="1">
                          <a:latin typeface="Calibri" pitchFamily="34" charset="0"/>
                          <a:cs typeface="Calibri" pitchFamily="34" charset="0"/>
                        </a:rPr>
                        <a:t>Kelas</a:t>
                      </a:r>
                      <a:endParaRPr lang="en-US" sz="2400" b="1" dirty="0">
                        <a:latin typeface="Calibri" pitchFamily="34" charset="0"/>
                        <a:cs typeface="Calibri" pitchFamily="34" charset="0"/>
                      </a:endParaRPr>
                    </a:p>
                  </a:txBody>
                  <a:tcPr/>
                </a:tc>
                <a:tc>
                  <a:txBody>
                    <a:bodyPr/>
                    <a:lstStyle/>
                    <a:p>
                      <a:pPr algn="ctr"/>
                      <a:r>
                        <a:rPr lang="en-US" sz="2400" b="1" dirty="0" err="1">
                          <a:latin typeface="Calibri" pitchFamily="34" charset="0"/>
                          <a:cs typeface="Calibri" pitchFamily="34" charset="0"/>
                        </a:rPr>
                        <a:t>Tinggi</a:t>
                      </a:r>
                      <a:r>
                        <a:rPr lang="en-US" sz="2400" b="1" dirty="0">
                          <a:latin typeface="Calibri" pitchFamily="34" charset="0"/>
                          <a:cs typeface="Calibri" pitchFamily="34" charset="0"/>
                        </a:rPr>
                        <a:t>(</a:t>
                      </a:r>
                      <a:r>
                        <a:rPr lang="en-US" sz="2400" b="1" dirty="0" err="1">
                          <a:latin typeface="Calibri" pitchFamily="34" charset="0"/>
                          <a:cs typeface="Calibri" pitchFamily="34" charset="0"/>
                        </a:rPr>
                        <a:t>inc</a:t>
                      </a:r>
                      <a:r>
                        <a:rPr lang="en-US" sz="2400" b="1" dirty="0">
                          <a:latin typeface="Calibri" pitchFamily="34" charset="0"/>
                          <a:cs typeface="Calibri" pitchFamily="34" charset="0"/>
                        </a:rPr>
                        <a:t>)</a:t>
                      </a:r>
                    </a:p>
                  </a:txBody>
                  <a:tcPr/>
                </a:tc>
                <a:tc>
                  <a:txBody>
                    <a:bodyPr/>
                    <a:lstStyle/>
                    <a:p>
                      <a:pPr algn="ctr"/>
                      <a:r>
                        <a:rPr lang="en-US" sz="2400" b="1" dirty="0" err="1">
                          <a:latin typeface="Calibri" pitchFamily="34" charset="0"/>
                          <a:cs typeface="Calibri" pitchFamily="34" charset="0"/>
                        </a:rPr>
                        <a:t>Nilai</a:t>
                      </a:r>
                      <a:r>
                        <a:rPr lang="en-US" sz="2400" b="1" dirty="0">
                          <a:latin typeface="Calibri" pitchFamily="34" charset="0"/>
                          <a:cs typeface="Calibri" pitchFamily="34" charset="0"/>
                        </a:rPr>
                        <a:t> Tengah</a:t>
                      </a:r>
                    </a:p>
                  </a:txBody>
                  <a:tcPr/>
                </a:tc>
                <a:tc>
                  <a:txBody>
                    <a:bodyPr/>
                    <a:lstStyle/>
                    <a:p>
                      <a:pPr algn="ctr"/>
                      <a:r>
                        <a:rPr lang="en-US" sz="2400" b="1" dirty="0" err="1">
                          <a:latin typeface="Calibri" pitchFamily="34" charset="0"/>
                          <a:cs typeface="Calibri" pitchFamily="34" charset="0"/>
                        </a:rPr>
                        <a:t>Jumlah</a:t>
                      </a:r>
                      <a:r>
                        <a:rPr lang="en-US" sz="2400" b="1" dirty="0">
                          <a:latin typeface="Calibri" pitchFamily="34" charset="0"/>
                          <a:cs typeface="Calibri" pitchFamily="34" charset="0"/>
                        </a:rPr>
                        <a:t> </a:t>
                      </a:r>
                      <a:r>
                        <a:rPr lang="en-US" sz="2400" b="1" dirty="0" err="1">
                          <a:latin typeface="Calibri" pitchFamily="34" charset="0"/>
                          <a:cs typeface="Calibri" pitchFamily="34" charset="0"/>
                        </a:rPr>
                        <a:t>Mahasiswa</a:t>
                      </a:r>
                      <a:endParaRPr lang="en-US" sz="2400" b="1" dirty="0">
                        <a:latin typeface="Calibri" pitchFamily="34" charset="0"/>
                        <a:cs typeface="Calibri" pitchFamily="34" charset="0"/>
                      </a:endParaRPr>
                    </a:p>
                  </a:txBody>
                  <a:tcPr/>
                </a:tc>
                <a:extLst>
                  <a:ext uri="{0D108BD9-81ED-4DB2-BD59-A6C34878D82A}">
                    <a16:rowId xmlns:a16="http://schemas.microsoft.com/office/drawing/2014/main" val="10000"/>
                  </a:ext>
                </a:extLst>
              </a:tr>
              <a:tr h="457200">
                <a:tc>
                  <a:txBody>
                    <a:bodyPr/>
                    <a:lstStyle/>
                    <a:p>
                      <a:endParaRPr lang="en-US"/>
                    </a:p>
                  </a:txBody>
                  <a:tcPr>
                    <a:blipFill rotWithShape="1">
                      <a:blip r:embed="rId2"/>
                      <a:stretch>
                        <a:fillRect t="-110667" r="-666667" b="-401333"/>
                      </a:stretch>
                    </a:blipFill>
                  </a:tcPr>
                </a:tc>
                <a:tc>
                  <a:txBody>
                    <a:bodyPr/>
                    <a:lstStyle/>
                    <a:p>
                      <a:endParaRPr lang="en-US"/>
                    </a:p>
                  </a:txBody>
                  <a:tcPr>
                    <a:blipFill rotWithShape="1">
                      <a:blip r:embed="rId2"/>
                      <a:stretch>
                        <a:fillRect l="-53055" t="-110667" r="-253698" b="-401333"/>
                      </a:stretch>
                    </a:blipFill>
                  </a:tcPr>
                </a:tc>
                <a:tc>
                  <a:txBody>
                    <a:bodyPr/>
                    <a:lstStyle/>
                    <a:p>
                      <a:endParaRPr lang="en-US" dirty="0"/>
                    </a:p>
                  </a:txBody>
                  <a:tcPr>
                    <a:blipFill rotWithShape="1">
                      <a:blip r:embed="rId2"/>
                      <a:stretch>
                        <a:fillRect l="-152564" t="-110667" r="-152885" b="-401333"/>
                      </a:stretch>
                    </a:blipFill>
                  </a:tcPr>
                </a:tc>
                <a:tc>
                  <a:txBody>
                    <a:bodyPr/>
                    <a:lstStyle/>
                    <a:p>
                      <a:endParaRPr lang="en-US"/>
                    </a:p>
                  </a:txBody>
                  <a:tcPr>
                    <a:blipFill rotWithShape="1">
                      <a:blip r:embed="rId2"/>
                      <a:stretch>
                        <a:fillRect l="-165546" t="-110667" r="-210" b="-401333"/>
                      </a:stretch>
                    </a:blipFill>
                  </a:tcPr>
                </a:tc>
                <a:extLst>
                  <a:ext uri="{0D108BD9-81ED-4DB2-BD59-A6C34878D82A}">
                    <a16:rowId xmlns:a16="http://schemas.microsoft.com/office/drawing/2014/main" val="10001"/>
                  </a:ext>
                </a:extLst>
              </a:tr>
              <a:tr h="457200">
                <a:tc>
                  <a:txBody>
                    <a:bodyPr/>
                    <a:lstStyle/>
                    <a:p>
                      <a:endParaRPr lang="en-US"/>
                    </a:p>
                  </a:txBody>
                  <a:tcPr>
                    <a:blipFill rotWithShape="1">
                      <a:blip r:embed="rId2"/>
                      <a:stretch>
                        <a:fillRect t="-210667" r="-666667" b="-301333"/>
                      </a:stretch>
                    </a:blipFill>
                  </a:tcPr>
                </a:tc>
                <a:tc>
                  <a:txBody>
                    <a:bodyPr/>
                    <a:lstStyle/>
                    <a:p>
                      <a:endParaRPr lang="en-US"/>
                    </a:p>
                  </a:txBody>
                  <a:tcPr>
                    <a:blipFill rotWithShape="1">
                      <a:blip r:embed="rId2"/>
                      <a:stretch>
                        <a:fillRect l="-53055" t="-210667" r="-253698" b="-301333"/>
                      </a:stretch>
                    </a:blipFill>
                  </a:tcPr>
                </a:tc>
                <a:tc>
                  <a:txBody>
                    <a:bodyPr/>
                    <a:lstStyle/>
                    <a:p>
                      <a:endParaRPr lang="en-US" dirty="0"/>
                    </a:p>
                  </a:txBody>
                  <a:tcPr>
                    <a:blipFill rotWithShape="1">
                      <a:blip r:embed="rId2"/>
                      <a:stretch>
                        <a:fillRect l="-152564" t="-210667" r="-152885" b="-301333"/>
                      </a:stretch>
                    </a:blipFill>
                  </a:tcPr>
                </a:tc>
                <a:tc>
                  <a:txBody>
                    <a:bodyPr/>
                    <a:lstStyle/>
                    <a:p>
                      <a:endParaRPr lang="en-US"/>
                    </a:p>
                  </a:txBody>
                  <a:tcPr>
                    <a:blipFill rotWithShape="1">
                      <a:blip r:embed="rId2"/>
                      <a:stretch>
                        <a:fillRect l="-165546" t="-210667" r="-210" b="-301333"/>
                      </a:stretch>
                    </a:blipFill>
                  </a:tcPr>
                </a:tc>
                <a:extLst>
                  <a:ext uri="{0D108BD9-81ED-4DB2-BD59-A6C34878D82A}">
                    <a16:rowId xmlns:a16="http://schemas.microsoft.com/office/drawing/2014/main" val="10002"/>
                  </a:ext>
                </a:extLst>
              </a:tr>
              <a:tr h="457200">
                <a:tc>
                  <a:txBody>
                    <a:bodyPr/>
                    <a:lstStyle/>
                    <a:p>
                      <a:endParaRPr lang="en-US"/>
                    </a:p>
                  </a:txBody>
                  <a:tcPr>
                    <a:blipFill rotWithShape="1">
                      <a:blip r:embed="rId2"/>
                      <a:stretch>
                        <a:fillRect t="-310667" r="-666667" b="-201333"/>
                      </a:stretch>
                    </a:blipFill>
                  </a:tcPr>
                </a:tc>
                <a:tc>
                  <a:txBody>
                    <a:bodyPr/>
                    <a:lstStyle/>
                    <a:p>
                      <a:endParaRPr lang="en-US"/>
                    </a:p>
                  </a:txBody>
                  <a:tcPr>
                    <a:blipFill rotWithShape="1">
                      <a:blip r:embed="rId2"/>
                      <a:stretch>
                        <a:fillRect l="-53055" t="-310667" r="-253698" b="-201333"/>
                      </a:stretch>
                    </a:blipFill>
                  </a:tcPr>
                </a:tc>
                <a:tc>
                  <a:txBody>
                    <a:bodyPr/>
                    <a:lstStyle/>
                    <a:p>
                      <a:endParaRPr lang="en-US" dirty="0"/>
                    </a:p>
                  </a:txBody>
                  <a:tcPr>
                    <a:blipFill rotWithShape="1">
                      <a:blip r:embed="rId2"/>
                      <a:stretch>
                        <a:fillRect l="-152564" t="-310667" r="-152885" b="-201333"/>
                      </a:stretch>
                    </a:blipFill>
                  </a:tcPr>
                </a:tc>
                <a:tc>
                  <a:txBody>
                    <a:bodyPr/>
                    <a:lstStyle/>
                    <a:p>
                      <a:endParaRPr lang="en-US" dirty="0"/>
                    </a:p>
                  </a:txBody>
                  <a:tcPr>
                    <a:blipFill rotWithShape="1">
                      <a:blip r:embed="rId2"/>
                      <a:stretch>
                        <a:fillRect l="-165546" t="-310667" r="-210" b="-201333"/>
                      </a:stretch>
                    </a:blipFill>
                  </a:tcPr>
                </a:tc>
                <a:extLst>
                  <a:ext uri="{0D108BD9-81ED-4DB2-BD59-A6C34878D82A}">
                    <a16:rowId xmlns:a16="http://schemas.microsoft.com/office/drawing/2014/main" val="10003"/>
                  </a:ext>
                </a:extLst>
              </a:tr>
              <a:tr h="457200">
                <a:tc>
                  <a:txBody>
                    <a:bodyPr/>
                    <a:lstStyle/>
                    <a:p>
                      <a:endParaRPr lang="en-US"/>
                    </a:p>
                  </a:txBody>
                  <a:tcPr>
                    <a:blipFill rotWithShape="1">
                      <a:blip r:embed="rId2"/>
                      <a:stretch>
                        <a:fillRect t="-410667" r="-666667" b="-101333"/>
                      </a:stretch>
                    </a:blipFill>
                  </a:tcPr>
                </a:tc>
                <a:tc>
                  <a:txBody>
                    <a:bodyPr/>
                    <a:lstStyle/>
                    <a:p>
                      <a:endParaRPr lang="en-US" dirty="0"/>
                    </a:p>
                  </a:txBody>
                  <a:tcPr>
                    <a:blipFill rotWithShape="1">
                      <a:blip r:embed="rId2"/>
                      <a:stretch>
                        <a:fillRect l="-53055" t="-410667" r="-253698" b="-101333"/>
                      </a:stretch>
                    </a:blipFill>
                  </a:tcPr>
                </a:tc>
                <a:tc>
                  <a:txBody>
                    <a:bodyPr/>
                    <a:lstStyle/>
                    <a:p>
                      <a:endParaRPr lang="en-US"/>
                    </a:p>
                  </a:txBody>
                  <a:tcPr>
                    <a:blipFill rotWithShape="1">
                      <a:blip r:embed="rId2"/>
                      <a:stretch>
                        <a:fillRect l="-152564" t="-410667" r="-152885" b="-101333"/>
                      </a:stretch>
                    </a:blipFill>
                  </a:tcPr>
                </a:tc>
                <a:tc>
                  <a:txBody>
                    <a:bodyPr/>
                    <a:lstStyle/>
                    <a:p>
                      <a:endParaRPr lang="en-US"/>
                    </a:p>
                  </a:txBody>
                  <a:tcPr>
                    <a:blipFill rotWithShape="1">
                      <a:blip r:embed="rId2"/>
                      <a:stretch>
                        <a:fillRect l="-165546" t="-410667" r="-210" b="-101333"/>
                      </a:stretch>
                    </a:blipFill>
                  </a:tcPr>
                </a:tc>
                <a:extLst>
                  <a:ext uri="{0D108BD9-81ED-4DB2-BD59-A6C34878D82A}">
                    <a16:rowId xmlns:a16="http://schemas.microsoft.com/office/drawing/2014/main" val="10004"/>
                  </a:ext>
                </a:extLst>
              </a:tr>
              <a:tr h="457200">
                <a:tc>
                  <a:txBody>
                    <a:bodyPr/>
                    <a:lstStyle/>
                    <a:p>
                      <a:endParaRPr lang="en-US"/>
                    </a:p>
                  </a:txBody>
                  <a:tcPr>
                    <a:blipFill rotWithShape="1">
                      <a:blip r:embed="rId2"/>
                      <a:stretch>
                        <a:fillRect t="-510667" r="-666667" b="-1333"/>
                      </a:stretch>
                    </a:blipFill>
                  </a:tcPr>
                </a:tc>
                <a:tc>
                  <a:txBody>
                    <a:bodyPr/>
                    <a:lstStyle/>
                    <a:p>
                      <a:endParaRPr lang="en-US" dirty="0"/>
                    </a:p>
                  </a:txBody>
                  <a:tcPr>
                    <a:blipFill rotWithShape="1">
                      <a:blip r:embed="rId2"/>
                      <a:stretch>
                        <a:fillRect l="-53055" t="-510667" r="-253698" b="-1333"/>
                      </a:stretch>
                    </a:blipFill>
                  </a:tcPr>
                </a:tc>
                <a:tc>
                  <a:txBody>
                    <a:bodyPr/>
                    <a:lstStyle/>
                    <a:p>
                      <a:endParaRPr lang="en-US" dirty="0"/>
                    </a:p>
                  </a:txBody>
                  <a:tcPr>
                    <a:blipFill rotWithShape="1">
                      <a:blip r:embed="rId2"/>
                      <a:stretch>
                        <a:fillRect l="-152564" t="-510667" r="-152885" b="-1333"/>
                      </a:stretch>
                    </a:blipFill>
                  </a:tcPr>
                </a:tc>
                <a:tc>
                  <a:txBody>
                    <a:bodyPr/>
                    <a:lstStyle/>
                    <a:p>
                      <a:endParaRPr lang="en-US" dirty="0"/>
                    </a:p>
                  </a:txBody>
                  <a:tcPr>
                    <a:blipFill rotWithShape="1">
                      <a:blip r:embed="rId2"/>
                      <a:stretch>
                        <a:fillRect l="-165546" t="-510667" r="-210" b="-1333"/>
                      </a:stretch>
                    </a:blip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026268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600" b="1" dirty="0">
                <a:solidFill>
                  <a:srgbClr val="0070C0"/>
                </a:solidFill>
                <a:latin typeface="Calibri" pitchFamily="34" charset="0"/>
                <a:cs typeface="Calibri" pitchFamily="34" charset="0"/>
              </a:rPr>
              <a:t>Range, </a:t>
            </a:r>
            <a:r>
              <a:rPr lang="en-US" sz="3600" b="1" dirty="0" err="1">
                <a:solidFill>
                  <a:srgbClr val="0070C0"/>
                </a:solidFill>
                <a:latin typeface="Calibri" pitchFamily="34" charset="0"/>
                <a:cs typeface="Calibri" pitchFamily="34" charset="0"/>
              </a:rPr>
              <a:t>Jangkauan</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Interkuartil</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Simpangan</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Kuartil</a:t>
            </a:r>
            <a:endParaRPr lang="id-ID" sz="3600" dirty="0">
              <a:latin typeface="Calibri" pitchFamily="34" charset="0"/>
              <a:cs typeface="Calibri" pitchFamily="34" charset="0"/>
            </a:endParaRPr>
          </a:p>
        </p:txBody>
      </p:sp>
      <p:sp>
        <p:nvSpPr>
          <p:cNvPr id="8" name="TextBox 7"/>
          <p:cNvSpPr txBox="1"/>
          <p:nvPr/>
        </p:nvSpPr>
        <p:spPr>
          <a:xfrm>
            <a:off x="683419" y="1242110"/>
            <a:ext cx="10744200" cy="4170372"/>
          </a:xfrm>
          <a:prstGeom prst="rect">
            <a:avLst/>
          </a:prstGeom>
          <a:noFill/>
        </p:spPr>
        <p:txBody>
          <a:bodyPr wrap="square" rtlCol="0">
            <a:spAutoFit/>
          </a:bodyPr>
          <a:lstStyle/>
          <a:p>
            <a:pPr marL="0" marR="0" lvl="0" indent="0" algn="l" defTabSz="1088319" rtl="0" eaLnBrk="1" fontAlgn="auto" latinLnBrk="0" hangingPunct="1">
              <a:lnSpc>
                <a:spcPct val="100000"/>
              </a:lnSpc>
              <a:spcBef>
                <a:spcPts val="0"/>
              </a:spcBef>
              <a:spcAft>
                <a:spcPts val="120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Range: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Nilai</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Terbesar</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Nilai</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Terkecil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 74 – 60 = 14</a:t>
            </a:r>
          </a:p>
          <a:p>
            <a:pPr marL="0" marR="0" lvl="0" indent="0" algn="l" defTabSz="1088319" rtl="0" eaLnBrk="1" fontAlgn="auto" latinLnBrk="0" hangingPunct="1">
              <a:lnSpc>
                <a:spcPct val="100000"/>
              </a:lnSpc>
              <a:spcBef>
                <a:spcPts val="0"/>
              </a:spcBef>
              <a:spcAft>
                <a:spcPts val="120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Jangkauan</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Interkuartil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Kuartil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Atas</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Kuartil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Bawah</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 69,611 – 65,643 = 3,968</a:t>
            </a:r>
          </a:p>
          <a:p>
            <a:pPr marL="0" marR="0" lvl="0" indent="0" algn="l" defTabSz="1088319" rtl="0" eaLnBrk="1" fontAlgn="auto" latinLnBrk="0" hangingPunct="1">
              <a:lnSpc>
                <a:spcPct val="100000"/>
              </a:lnSpc>
              <a:spcBef>
                <a:spcPts val="0"/>
              </a:spcBef>
              <a:spcAft>
                <a:spcPts val="60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Simpangan</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Kuartil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0,5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Kuartil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Atas</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Kuartil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Bawah</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 0,5 (3,968) = 1,984</a:t>
            </a:r>
          </a:p>
          <a:p>
            <a:pPr marL="342900" marR="0" lvl="0" indent="-342900" algn="l"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342900" marR="0" lvl="0" indent="-342900" algn="l"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l"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l" defTabSz="108831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l" defTabSz="108831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p>
        </p:txBody>
      </p:sp>
    </p:spTree>
    <p:extLst>
      <p:ext uri="{BB962C8B-B14F-4D97-AF65-F5344CB8AC3E}">
        <p14:creationId xmlns:p14="http://schemas.microsoft.com/office/powerpoint/2010/main" val="23550017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id-ID" sz="3600" b="1" dirty="0">
                <a:solidFill>
                  <a:srgbClr val="0070C0"/>
                </a:solidFill>
                <a:latin typeface="Calibri" pitchFamily="34" charset="0"/>
                <a:cs typeface="Calibri" pitchFamily="34" charset="0"/>
              </a:rPr>
              <a:t>Histogram </a:t>
            </a:r>
            <a:endParaRPr lang="id-ID" sz="3600" dirty="0">
              <a:latin typeface="Calibri" pitchFamily="34" charset="0"/>
              <a:cs typeface="Calibri" pitchFamily="34" charset="0"/>
            </a:endParaRPr>
          </a:p>
        </p:txBody>
      </p:sp>
      <p:sp>
        <p:nvSpPr>
          <p:cNvPr id="8" name="TextBox 7"/>
          <p:cNvSpPr txBox="1"/>
          <p:nvPr/>
        </p:nvSpPr>
        <p:spPr>
          <a:xfrm>
            <a:off x="683419" y="1219994"/>
            <a:ext cx="10744200" cy="7201972"/>
          </a:xfrm>
          <a:prstGeom prst="rect">
            <a:avLst/>
          </a:prstGeom>
          <a:noFill/>
        </p:spPr>
        <p:txBody>
          <a:bodyPr wrap="square" rtlCol="0">
            <a:spAutoFit/>
          </a:bodyPr>
          <a:lstStyle/>
          <a:p>
            <a:pPr marL="342900" marR="0" lvl="0" indent="-342900" algn="just" defTabSz="1088319" rtl="0" eaLnBrk="1" fontAlgn="auto" latinLnBrk="0" hangingPunct="1">
              <a:lnSpc>
                <a:spcPct val="100000"/>
              </a:lnSpc>
              <a:spcBef>
                <a:spcPts val="0"/>
              </a:spcBef>
              <a:spcAft>
                <a:spcPts val="600"/>
              </a:spcAft>
              <a:buClrTx/>
              <a:buSzTx/>
              <a:buFont typeface="Wingdings" pitchFamily="2" charset="2"/>
              <a:buChar char="q"/>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Suatu histogram adalah tampilan grafis dari sebaran frekuensi yang digambarkan dengan grafis batangan.</a:t>
            </a:r>
          </a:p>
          <a:p>
            <a:pPr marL="342900" marR="0" lvl="0" indent="-342900" algn="just" defTabSz="1088319" rtl="0" eaLnBrk="1" fontAlgn="auto" latinLnBrk="0" hangingPunct="1">
              <a:lnSpc>
                <a:spcPct val="100000"/>
              </a:lnSpc>
              <a:spcBef>
                <a:spcPts val="0"/>
              </a:spcBef>
              <a:spcAft>
                <a:spcPts val="600"/>
              </a:spcAft>
              <a:buClrTx/>
              <a:buSzTx/>
              <a:buFont typeface="Wingdings" pitchFamily="2" charset="2"/>
              <a:buChar char="q"/>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Sebaran frekuensi adalah ringkasan dari data yang disajikan dalam tabel dan gambar.</a:t>
            </a:r>
          </a:p>
          <a:p>
            <a:pPr marL="342900" marR="0" lvl="0" indent="-342900" algn="just" defTabSz="1088319" rtl="0" eaLnBrk="1" fontAlgn="auto" latinLnBrk="0" hangingPunct="1">
              <a:lnSpc>
                <a:spcPct val="100000"/>
              </a:lnSpc>
              <a:spcBef>
                <a:spcPts val="0"/>
              </a:spcBef>
              <a:spcAft>
                <a:spcPts val="600"/>
              </a:spcAft>
              <a:buClrTx/>
              <a:buSzTx/>
              <a:buFont typeface="Wingdings" pitchFamily="2" charset="2"/>
              <a:buChar char="q"/>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Data dikelompokkan ke dalam selang yang didefinisikan sebagai ukuran atau lebar suatu selang kelas atau kelas interval.</a:t>
            </a:r>
          </a:p>
          <a:p>
            <a:pPr marL="342900" marR="0" lvl="0" indent="-342900" algn="just" defTabSz="1088319" rtl="0" eaLnBrk="1" fontAlgn="auto" latinLnBrk="0" hangingPunct="1">
              <a:lnSpc>
                <a:spcPct val="100000"/>
              </a:lnSpc>
              <a:spcBef>
                <a:spcPts val="0"/>
              </a:spcBef>
              <a:spcAft>
                <a:spcPts val="600"/>
              </a:spcAft>
              <a:buClrTx/>
              <a:buSzTx/>
              <a:buFont typeface="Wingdings" pitchFamily="2" charset="2"/>
              <a:buChar char="q"/>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Masing-masing kelas interval dilengkapi dengan frekuensi data yang berada di kelas tersebut.</a:t>
            </a:r>
          </a:p>
          <a:p>
            <a:pPr marL="342900" marR="0" lvl="0" indent="-342900" algn="just" defTabSz="1088319" rtl="0" eaLnBrk="1" fontAlgn="auto" latinLnBrk="0" hangingPunct="1">
              <a:lnSpc>
                <a:spcPct val="100000"/>
              </a:lnSpc>
              <a:spcBef>
                <a:spcPts val="0"/>
              </a:spcBef>
              <a:spcAft>
                <a:spcPts val="0"/>
              </a:spcAft>
              <a:buClrTx/>
              <a:buSzTx/>
              <a:buFont typeface="Wingdings" pitchFamily="2" charset="2"/>
              <a:buChar char="q"/>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Dengan menggunakan kelas interval dengan lebar yang sama:</a:t>
            </a:r>
          </a:p>
          <a:p>
            <a:pPr marL="533400" marR="0" lvl="0" indent="-171450" algn="just" defTabSz="1088319" rtl="0" eaLnBrk="1" fontAlgn="auto" latinLnBrk="0" hangingPunct="1">
              <a:lnSpc>
                <a:spcPct val="100000"/>
              </a:lnSpc>
              <a:spcBef>
                <a:spcPts val="0"/>
              </a:spcBef>
              <a:spcAft>
                <a:spcPts val="0"/>
              </a:spcAft>
              <a:buClrTx/>
              <a:buSzTx/>
              <a:buFont typeface="Wingdings" pitchFamily="2" charset="2"/>
              <a:buChar char="§"/>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Kelas interval sebagai sumbu horizontal</a:t>
            </a:r>
          </a:p>
          <a:p>
            <a:pPr marL="533400" marR="0" lvl="0" indent="-171450" algn="just" defTabSz="1088319" rtl="0" eaLnBrk="1" fontAlgn="auto" latinLnBrk="0" hangingPunct="1">
              <a:lnSpc>
                <a:spcPct val="100000"/>
              </a:lnSpc>
              <a:spcBef>
                <a:spcPts val="0"/>
              </a:spcBef>
              <a:spcAft>
                <a:spcPts val="0"/>
              </a:spcAft>
              <a:buClrTx/>
              <a:buSzTx/>
              <a:buFont typeface="Wingdings" pitchFamily="2" charset="2"/>
              <a:buChar char="§"/>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Pada setiap kelas interval digambarkan segiempat setinggi frekuensi data/pengamatan pada selang tersebut.</a:t>
            </a: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342900" marR="0" lvl="0" indent="-342900" algn="just"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just"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just"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just"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just" defTabSz="1088319"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p>
        </p:txBody>
      </p:sp>
    </p:spTree>
    <p:extLst>
      <p:ext uri="{BB962C8B-B14F-4D97-AF65-F5344CB8AC3E}">
        <p14:creationId xmlns:p14="http://schemas.microsoft.com/office/powerpoint/2010/main" val="2886434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a:solidFill>
                  <a:srgbClr val="0070C0"/>
                </a:solidFill>
                <a:latin typeface="Calibri" pitchFamily="34" charset="0"/>
                <a:cs typeface="Calibri" pitchFamily="34" charset="0"/>
              </a:rPr>
              <a:t>Teknik </a:t>
            </a:r>
            <a:r>
              <a:rPr lang="en-US" sz="3600" b="1" dirty="0" err="1">
                <a:solidFill>
                  <a:srgbClr val="0070C0"/>
                </a:solidFill>
                <a:latin typeface="Calibri" pitchFamily="34" charset="0"/>
                <a:cs typeface="Calibri" pitchFamily="34" charset="0"/>
              </a:rPr>
              <a:t>Pengambilan</a:t>
            </a:r>
            <a:r>
              <a:rPr lang="en-US" sz="3600" b="1" dirty="0">
                <a:solidFill>
                  <a:srgbClr val="0070C0"/>
                </a:solidFill>
                <a:latin typeface="Calibri" pitchFamily="34" charset="0"/>
                <a:cs typeface="Calibri" pitchFamily="34" charset="0"/>
              </a:rPr>
              <a:t> </a:t>
            </a:r>
            <a:r>
              <a:rPr lang="en-US" sz="3600" b="1" i="1" dirty="0">
                <a:solidFill>
                  <a:srgbClr val="0070C0"/>
                </a:solidFill>
                <a:latin typeface="Calibri" pitchFamily="34" charset="0"/>
                <a:cs typeface="Calibri" pitchFamily="34" charset="0"/>
              </a:rPr>
              <a:t>Sample</a:t>
            </a:r>
          </a:p>
        </p:txBody>
      </p:sp>
      <p:graphicFrame>
        <p:nvGraphicFramePr>
          <p:cNvPr id="2" name="Diagram 1">
            <a:extLst>
              <a:ext uri="{FF2B5EF4-FFF2-40B4-BE49-F238E27FC236}">
                <a16:creationId xmlns:a16="http://schemas.microsoft.com/office/drawing/2014/main" id="{B437B145-FA0A-E653-3BD0-A459640CF53E}"/>
              </a:ext>
            </a:extLst>
          </p:cNvPr>
          <p:cNvGraphicFramePr/>
          <p:nvPr>
            <p:extLst>
              <p:ext uri="{D42A27DB-BD31-4B8C-83A1-F6EECF244321}">
                <p14:modId xmlns:p14="http://schemas.microsoft.com/office/powerpoint/2010/main" val="1328955662"/>
              </p:ext>
            </p:extLst>
          </p:nvPr>
        </p:nvGraphicFramePr>
        <p:xfrm>
          <a:off x="835819" y="1296194"/>
          <a:ext cx="10515600" cy="50125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21552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4000" b="1" dirty="0">
                <a:solidFill>
                  <a:srgbClr val="0070C0"/>
                </a:solidFill>
                <a:latin typeface="Calibri" pitchFamily="34" charset="0"/>
                <a:cs typeface="Calibri" pitchFamily="34" charset="0"/>
              </a:rPr>
              <a:t>Contoh Tabel Sebaran Frekuensi</a:t>
            </a:r>
            <a:endParaRPr lang="id-ID" dirty="0"/>
          </a:p>
        </p:txBody>
      </p:sp>
      <p:pic>
        <p:nvPicPr>
          <p:cNvPr id="1027" name="Picture 3"/>
          <p:cNvPicPr>
            <a:picLocks noChangeAspect="1" noChangeArrowheads="1"/>
          </p:cNvPicPr>
          <p:nvPr/>
        </p:nvPicPr>
        <p:blipFill>
          <a:blip r:embed="rId2" cstate="print"/>
          <a:srcRect l="29980" t="47010" r="44395" b="19990"/>
          <a:stretch>
            <a:fillRect/>
          </a:stretch>
        </p:blipFill>
        <p:spPr bwMode="auto">
          <a:xfrm>
            <a:off x="3121819" y="1219994"/>
            <a:ext cx="6343073" cy="510540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4000" b="1" dirty="0">
                <a:solidFill>
                  <a:srgbClr val="0070C0"/>
                </a:solidFill>
                <a:latin typeface="Calibri" pitchFamily="34" charset="0"/>
                <a:cs typeface="Calibri" pitchFamily="34" charset="0"/>
              </a:rPr>
              <a:t>Contoh Histogram</a:t>
            </a:r>
            <a:endParaRPr lang="id-ID" dirty="0"/>
          </a:p>
        </p:txBody>
      </p:sp>
      <p:pic>
        <p:nvPicPr>
          <p:cNvPr id="2051" name="Picture 3"/>
          <p:cNvPicPr>
            <a:picLocks noChangeAspect="1" noChangeArrowheads="1"/>
          </p:cNvPicPr>
          <p:nvPr/>
        </p:nvPicPr>
        <p:blipFill>
          <a:blip r:embed="rId2" cstate="print"/>
          <a:srcRect l="18730" t="20010" r="21895" b="29990"/>
          <a:stretch>
            <a:fillRect/>
          </a:stretch>
        </p:blipFill>
        <p:spPr bwMode="auto">
          <a:xfrm>
            <a:off x="1445419" y="1276141"/>
            <a:ext cx="9448800" cy="4973053"/>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600" b="1" dirty="0">
                <a:solidFill>
                  <a:srgbClr val="0070C0"/>
                </a:solidFill>
                <a:latin typeface="Calibri" pitchFamily="34" charset="0"/>
                <a:cs typeface="Calibri" pitchFamily="34" charset="0"/>
              </a:rPr>
              <a:t>Bentuk Sebaran Frekuensi Berdasarkan Histogram</a:t>
            </a:r>
            <a:endParaRPr lang="id-ID" dirty="0"/>
          </a:p>
        </p:txBody>
      </p:sp>
      <p:sp>
        <p:nvSpPr>
          <p:cNvPr id="5" name="TextBox 4"/>
          <p:cNvSpPr txBox="1"/>
          <p:nvPr/>
        </p:nvSpPr>
        <p:spPr>
          <a:xfrm>
            <a:off x="835819" y="3963194"/>
            <a:ext cx="10668000" cy="2893100"/>
          </a:xfrm>
          <a:prstGeom prst="rect">
            <a:avLst/>
          </a:prstGeom>
          <a:noFill/>
        </p:spPr>
        <p:txBody>
          <a:bodyPr wrap="square" rtlCol="0">
            <a:spAutoFit/>
          </a:bodyPr>
          <a:lstStyle/>
          <a:p>
            <a:pPr marL="571500" marR="0" lvl="0" indent="-571500" algn="just" defTabSz="1088319" rtl="0" eaLnBrk="1" fontAlgn="auto" latinLnBrk="0" hangingPunct="1">
              <a:lnSpc>
                <a:spcPct val="100000"/>
              </a:lnSpc>
              <a:spcBef>
                <a:spcPts val="0"/>
              </a:spcBef>
              <a:spcAft>
                <a:spcPts val="0"/>
              </a:spcAft>
              <a:buClrTx/>
              <a:buSzTx/>
              <a:buFont typeface="+mj-lt"/>
              <a:buAutoNum type="romanLcPeriod"/>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Untuk gambar (b) sebaran bersifat simetris, dengan rata-rata, median dan modus yang sama </a:t>
            </a:r>
          </a:p>
          <a:p>
            <a:pPr marL="571500" marR="0" lvl="0" indent="-571500" algn="just" defTabSz="1088319" rtl="0" eaLnBrk="1" fontAlgn="auto" latinLnBrk="0" hangingPunct="1">
              <a:lnSpc>
                <a:spcPct val="100000"/>
              </a:lnSpc>
              <a:spcBef>
                <a:spcPts val="0"/>
              </a:spcBef>
              <a:spcAft>
                <a:spcPts val="0"/>
              </a:spcAft>
              <a:buClrTx/>
              <a:buSzTx/>
              <a:buFont typeface="+mj-lt"/>
              <a:buAutoNum type="romanLcPeriod"/>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Untuk gambar (a) &amp; (c) sebaran menjulur positif (kanan) dan negatif (kiri), tergantung dari arah mana ekor yang lebih panjang.</a:t>
            </a:r>
          </a:p>
          <a:p>
            <a:pPr marL="571500" marR="0" lvl="0" indent="-571500" algn="just" defTabSz="1088319" rtl="0" eaLnBrk="1" fontAlgn="auto" latinLnBrk="0" hangingPunct="1">
              <a:lnSpc>
                <a:spcPct val="100000"/>
              </a:lnSpc>
              <a:spcBef>
                <a:spcPts val="0"/>
              </a:spcBef>
              <a:spcAft>
                <a:spcPts val="0"/>
              </a:spcAft>
              <a:buClrTx/>
              <a:buSzTx/>
              <a:buFontTx/>
              <a:buNone/>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Menjulur ke kanan: rata-rata &gt; median &gt; modus</a:t>
            </a:r>
          </a:p>
          <a:p>
            <a:pPr marL="571500" marR="0" lvl="0" indent="-571500" algn="just" defTabSz="1088319" rtl="0" eaLnBrk="1" fontAlgn="auto" latinLnBrk="0" hangingPunct="1">
              <a:lnSpc>
                <a:spcPct val="100000"/>
              </a:lnSpc>
              <a:spcBef>
                <a:spcPts val="0"/>
              </a:spcBef>
              <a:spcAft>
                <a:spcPts val="0"/>
              </a:spcAft>
              <a:buClrTx/>
              <a:buSzTx/>
              <a:buFontTx/>
              <a:buNone/>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Menjulur ke kiri: rata-rata &lt; median &lt; modus</a:t>
            </a:r>
          </a:p>
          <a:p>
            <a:pPr marL="514350" marR="0" lvl="0" indent="-514350" algn="just" defTabSz="1088319" rtl="0" eaLnBrk="1" fontAlgn="auto" latinLnBrk="0" hangingPunct="1">
              <a:lnSpc>
                <a:spcPct val="100000"/>
              </a:lnSpc>
              <a:spcBef>
                <a:spcPts val="0"/>
              </a:spcBef>
              <a:spcAft>
                <a:spcPts val="0"/>
              </a:spcAft>
              <a:buClrTx/>
              <a:buSzTx/>
              <a:buFontTx/>
              <a:buNone/>
              <a:tabLst/>
              <a:defRPr/>
            </a:pPr>
            <a:endPar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p:txBody>
      </p:sp>
      <p:pic>
        <p:nvPicPr>
          <p:cNvPr id="1026" name="Picture 2"/>
          <p:cNvPicPr>
            <a:picLocks noChangeAspect="1" noChangeArrowheads="1"/>
          </p:cNvPicPr>
          <p:nvPr/>
        </p:nvPicPr>
        <p:blipFill>
          <a:blip r:embed="rId2" cstate="print"/>
          <a:srcRect l="18730" t="12010" r="43770" b="66990"/>
          <a:stretch>
            <a:fillRect/>
          </a:stretch>
        </p:blipFill>
        <p:spPr bwMode="auto">
          <a:xfrm>
            <a:off x="2283618" y="1193324"/>
            <a:ext cx="7696201" cy="269367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id-ID" sz="3600" b="1" dirty="0">
                <a:solidFill>
                  <a:srgbClr val="0070C0"/>
                </a:solidFill>
                <a:latin typeface="Calibri" pitchFamily="34" charset="0"/>
                <a:cs typeface="Calibri" pitchFamily="34" charset="0"/>
              </a:rPr>
              <a:t>Box Plot (Diagram Kotak Garis) </a:t>
            </a:r>
            <a:endParaRPr lang="id-ID" sz="3600" dirty="0">
              <a:latin typeface="Calibri" pitchFamily="34" charset="0"/>
              <a:cs typeface="Calibri" pitchFamily="34" charset="0"/>
            </a:endParaRPr>
          </a:p>
        </p:txBody>
      </p:sp>
      <p:sp>
        <p:nvSpPr>
          <p:cNvPr id="8" name="TextBox 7"/>
          <p:cNvSpPr txBox="1"/>
          <p:nvPr/>
        </p:nvSpPr>
        <p:spPr>
          <a:xfrm>
            <a:off x="683419" y="1372394"/>
            <a:ext cx="10744200" cy="3847207"/>
          </a:xfrm>
          <a:prstGeom prst="rect">
            <a:avLst/>
          </a:prstGeom>
          <a:noFill/>
        </p:spPr>
        <p:txBody>
          <a:bodyPr wrap="square" rtlCol="0">
            <a:spAutoFit/>
          </a:bodyPr>
          <a:lstStyle/>
          <a:p>
            <a:pPr marL="342900" marR="0" lvl="0" indent="-342900" algn="just" defTabSz="1088319" rtl="0" eaLnBrk="1" fontAlgn="auto" latinLnBrk="0" hangingPunct="1">
              <a:lnSpc>
                <a:spcPct val="100000"/>
              </a:lnSpc>
              <a:spcBef>
                <a:spcPts val="0"/>
              </a:spcBef>
              <a:spcAft>
                <a:spcPts val="600"/>
              </a:spcAft>
              <a:buClrTx/>
              <a:buSzTx/>
              <a:buFont typeface="Wingdings" pitchFamily="2" charset="2"/>
              <a:buChar char="q"/>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Suatu box plot adalah tampilan grafis yang menunjukkan pusat, ketersebaran, bentuk, dan keberadaan pencilan (outlier)</a:t>
            </a:r>
            <a:r>
              <a:rPr kumimoji="0" lang="id-ID" sz="2600" b="0" i="1" u="none" strike="noStrike" kern="1200" cap="none" spc="0" normalizeH="0" baseline="0" noProof="0" dirty="0">
                <a:ln>
                  <a:noFill/>
                </a:ln>
                <a:solidFill>
                  <a:prstClr val="black"/>
                </a:solidFill>
                <a:effectLst/>
                <a:uLnTx/>
                <a:uFillTx/>
                <a:latin typeface="Calibri" pitchFamily="34" charset="0"/>
                <a:ea typeface="+mn-ea"/>
                <a:cs typeface="Calibri" pitchFamily="34" charset="0"/>
              </a:rPr>
              <a:t>.</a:t>
            </a:r>
          </a:p>
          <a:p>
            <a:pPr marL="342900" marR="0" lvl="0" indent="-342900" algn="just" defTabSz="1088319" rtl="0" eaLnBrk="1" fontAlgn="auto" latinLnBrk="0" hangingPunct="1">
              <a:lnSpc>
                <a:spcPct val="100000"/>
              </a:lnSpc>
              <a:spcBef>
                <a:spcPts val="0"/>
              </a:spcBef>
              <a:spcAft>
                <a:spcPts val="600"/>
              </a:spcAft>
              <a:buClrTx/>
              <a:buSzTx/>
              <a:buFont typeface="Wingdings" pitchFamily="2" charset="2"/>
              <a:buChar char="q"/>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Menyajikan 5 angka ringkasan: nilai minimal (min), Q1 (kuartil bawah), Q2 (kuartil tengah atau median), Q3 (kuartil atas) dan nilai maksimal (max).</a:t>
            </a:r>
          </a:p>
          <a:p>
            <a:pPr marL="342900" marR="0" lvl="0" indent="-342900" algn="just"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just"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just"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just"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just" defTabSz="1088319"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p>
        </p:txBody>
      </p:sp>
      <p:pic>
        <p:nvPicPr>
          <p:cNvPr id="2050" name="Picture 2"/>
          <p:cNvPicPr>
            <a:picLocks noChangeAspect="1" noChangeArrowheads="1"/>
          </p:cNvPicPr>
          <p:nvPr/>
        </p:nvPicPr>
        <p:blipFill>
          <a:blip r:embed="rId2" cstate="print"/>
          <a:srcRect l="18730" t="64010" r="49395" b="22272"/>
          <a:stretch>
            <a:fillRect/>
          </a:stretch>
        </p:blipFill>
        <p:spPr bwMode="auto">
          <a:xfrm>
            <a:off x="2283619" y="3757006"/>
            <a:ext cx="7848600" cy="2111188"/>
          </a:xfrm>
          <a:prstGeom prst="rect">
            <a:avLst/>
          </a:prstGeom>
          <a:noFill/>
          <a:ln w="9525">
            <a:noFill/>
            <a:miter lim="800000"/>
            <a:headEnd/>
            <a:tailEnd/>
          </a:ln>
        </p:spPr>
      </p:pic>
    </p:spTree>
    <p:extLst>
      <p:ext uri="{BB962C8B-B14F-4D97-AF65-F5344CB8AC3E}">
        <p14:creationId xmlns:p14="http://schemas.microsoft.com/office/powerpoint/2010/main" val="12752548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id-ID" sz="3600" b="1" dirty="0">
                <a:solidFill>
                  <a:srgbClr val="0070C0"/>
                </a:solidFill>
                <a:latin typeface="Calibri" pitchFamily="34" charset="0"/>
                <a:cs typeface="Calibri" pitchFamily="34" charset="0"/>
              </a:rPr>
              <a:t> Menentukan Pencilan </a:t>
            </a:r>
            <a:endParaRPr lang="id-ID" sz="3600" dirty="0">
              <a:latin typeface="Calibri" pitchFamily="34" charset="0"/>
              <a:cs typeface="Calibri" pitchFamily="34" charset="0"/>
            </a:endParaRPr>
          </a:p>
        </p:txBody>
      </p:sp>
      <p:sp>
        <p:nvSpPr>
          <p:cNvPr id="8" name="TextBox 7"/>
          <p:cNvSpPr txBox="1"/>
          <p:nvPr/>
        </p:nvSpPr>
        <p:spPr>
          <a:xfrm>
            <a:off x="683419" y="1372394"/>
            <a:ext cx="10744200" cy="6140142"/>
          </a:xfrm>
          <a:prstGeom prst="rect">
            <a:avLst/>
          </a:prstGeom>
          <a:noFill/>
        </p:spPr>
        <p:txBody>
          <a:bodyPr wrap="square" rtlCol="0">
            <a:spAutoFit/>
          </a:bodyPr>
          <a:lstStyle/>
          <a:p>
            <a:pPr marL="342900" marR="0" lvl="0" indent="-342900" algn="just" defTabSz="1088319" rtl="0" eaLnBrk="1" fontAlgn="auto" latinLnBrk="0" hangingPunct="1">
              <a:lnSpc>
                <a:spcPct val="100000"/>
              </a:lnSpc>
              <a:spcBef>
                <a:spcPts val="0"/>
              </a:spcBef>
              <a:spcAft>
                <a:spcPts val="1200"/>
              </a:spcAft>
              <a:buClrTx/>
              <a:buSzTx/>
              <a:buFont typeface="Wingdings" pitchFamily="2" charset="2"/>
              <a:buChar char="q"/>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Menentukan jangkauan interkuartil atau jangkauan antar kuartil (JAK)</a:t>
            </a:r>
          </a:p>
          <a:p>
            <a:pPr marL="342900" marR="0" lvl="0" indent="-342900" algn="just" defTabSz="1088319" rtl="0" eaLnBrk="1" fontAlgn="auto" latinLnBrk="0" hangingPunct="1">
              <a:lnSpc>
                <a:spcPct val="100000"/>
              </a:lnSpc>
              <a:spcBef>
                <a:spcPts val="0"/>
              </a:spcBef>
              <a:spcAft>
                <a:spcPts val="1200"/>
              </a:spcAft>
              <a:buClrTx/>
              <a:buSzTx/>
              <a:buFont typeface="Wingdings" pitchFamily="2" charset="2"/>
              <a:buChar char="q"/>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Pencilan atau outlier</a:t>
            </a:r>
            <a:r>
              <a:rPr kumimoji="0" lang="id-ID" sz="2600" b="0" i="1"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dapat dikategorikan menjadi 2, pencilan minor dan pencilan mayor</a:t>
            </a:r>
          </a:p>
          <a:p>
            <a:pPr marL="342900" marR="0" lvl="0" indent="-342900" algn="just" defTabSz="1088319" rtl="0" eaLnBrk="1" fontAlgn="auto" latinLnBrk="0" hangingPunct="1">
              <a:lnSpc>
                <a:spcPct val="100000"/>
              </a:lnSpc>
              <a:spcBef>
                <a:spcPts val="0"/>
              </a:spcBef>
              <a:spcAft>
                <a:spcPts val="600"/>
              </a:spcAft>
              <a:buClrTx/>
              <a:buSzTx/>
              <a:buFont typeface="Wingdings" pitchFamily="2" charset="2"/>
              <a:buChar char="q"/>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Pencilan (outlier) minor</a:t>
            </a:r>
          </a:p>
          <a:p>
            <a:pPr marL="342900" marR="0" lvl="0" indent="-342900" algn="ctr" defTabSz="1088319" rtl="0" eaLnBrk="1" fontAlgn="auto" latinLnBrk="0" hangingPunct="1">
              <a:lnSpc>
                <a:spcPct val="100000"/>
              </a:lnSpc>
              <a:spcBef>
                <a:spcPts val="0"/>
              </a:spcBef>
              <a:spcAft>
                <a:spcPts val="600"/>
              </a:spcAft>
              <a:buClrTx/>
              <a:buSzTx/>
              <a:buFontTx/>
              <a:buNone/>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Q1 – (1,5 x JAK) &gt; outlier bawah </a:t>
            </a:r>
            <a:r>
              <a:rPr kumimoji="0" lang="id-ID" sz="2600" b="0" i="0" u="none" strike="noStrike" kern="1200" cap="none" spc="0" normalizeH="0" baseline="0" noProof="0" dirty="0">
                <a:ln>
                  <a:noFill/>
                </a:ln>
                <a:solidFill>
                  <a:prstClr val="black"/>
                </a:solidFill>
                <a:effectLst/>
                <a:uLnTx/>
                <a:uFillTx/>
                <a:latin typeface="Calibri"/>
                <a:ea typeface="+mn-ea"/>
                <a:cs typeface="Calibri"/>
              </a:rPr>
              <a:t>≥ Q1 – (3 x JAK)</a:t>
            </a:r>
          </a:p>
          <a:p>
            <a:pPr marL="342900" marR="0" lvl="0" indent="-342900" algn="ctr" defTabSz="1088319" rtl="0" eaLnBrk="1" fontAlgn="auto" latinLnBrk="0" hangingPunct="1">
              <a:lnSpc>
                <a:spcPct val="100000"/>
              </a:lnSpc>
              <a:spcBef>
                <a:spcPts val="0"/>
              </a:spcBef>
              <a:spcAft>
                <a:spcPts val="1200"/>
              </a:spcAft>
              <a:buClrTx/>
              <a:buSzTx/>
              <a:buFontTx/>
              <a:buNone/>
              <a:tabLst/>
              <a:defRPr/>
            </a:pPr>
            <a:r>
              <a:rPr kumimoji="0" lang="id-ID" sz="2600" b="0" i="0" u="none" strike="noStrike" kern="1200" cap="none" spc="0" normalizeH="0" baseline="0" noProof="0" dirty="0">
                <a:ln>
                  <a:noFill/>
                </a:ln>
                <a:solidFill>
                  <a:prstClr val="black"/>
                </a:solidFill>
                <a:effectLst/>
                <a:uLnTx/>
                <a:uFillTx/>
                <a:latin typeface="Calibri"/>
                <a:ea typeface="+mn-ea"/>
                <a:cs typeface="Calibri"/>
              </a:rPr>
              <a:t>Q3 + (1,5 x JAK) &lt; outlier</a:t>
            </a:r>
            <a:r>
              <a:rPr kumimoji="0" lang="id-ID" sz="2600" b="0" i="1" u="none" strike="noStrike" kern="1200" cap="none" spc="0" normalizeH="0" baseline="0" noProof="0" dirty="0">
                <a:ln>
                  <a:noFill/>
                </a:ln>
                <a:solidFill>
                  <a:prstClr val="black"/>
                </a:solidFill>
                <a:effectLst/>
                <a:uLnTx/>
                <a:uFillTx/>
                <a:latin typeface="Calibri"/>
                <a:ea typeface="+mn-ea"/>
                <a:cs typeface="Calibri"/>
              </a:rPr>
              <a:t> </a:t>
            </a:r>
            <a:r>
              <a:rPr kumimoji="0" lang="id-ID" sz="2600" b="0" i="0" u="none" strike="noStrike" kern="1200" cap="none" spc="0" normalizeH="0" baseline="0" noProof="0" dirty="0">
                <a:ln>
                  <a:noFill/>
                </a:ln>
                <a:solidFill>
                  <a:prstClr val="black"/>
                </a:solidFill>
                <a:effectLst/>
                <a:uLnTx/>
                <a:uFillTx/>
                <a:latin typeface="Calibri"/>
                <a:ea typeface="+mn-ea"/>
                <a:cs typeface="Calibri"/>
              </a:rPr>
              <a:t>atas ≤ Q3 + (3 x JAK)</a:t>
            </a:r>
          </a:p>
          <a:p>
            <a:pPr marL="342900" marR="0" lvl="0" indent="-342900" algn="just" defTabSz="1088319" rtl="0" eaLnBrk="1" fontAlgn="auto" latinLnBrk="0" hangingPunct="1">
              <a:lnSpc>
                <a:spcPct val="100000"/>
              </a:lnSpc>
              <a:spcBef>
                <a:spcPts val="0"/>
              </a:spcBef>
              <a:spcAft>
                <a:spcPts val="600"/>
              </a:spcAft>
              <a:buClrTx/>
              <a:buSzTx/>
              <a:buFont typeface="Wingdings" pitchFamily="2" charset="2"/>
              <a:buChar char="q"/>
              <a:tabLst/>
              <a:defRPr/>
            </a:pPr>
            <a:r>
              <a:rPr kumimoji="0" lang="id-ID" sz="2600" b="0" i="0" u="none" strike="noStrike" kern="1200" cap="none" spc="0" normalizeH="0" baseline="0" noProof="0" dirty="0">
                <a:ln>
                  <a:noFill/>
                </a:ln>
                <a:solidFill>
                  <a:prstClr val="black"/>
                </a:solidFill>
                <a:effectLst/>
                <a:uLnTx/>
                <a:uFillTx/>
                <a:latin typeface="Calibri"/>
                <a:ea typeface="+mn-ea"/>
                <a:cs typeface="Calibri"/>
              </a:rPr>
              <a:t>Pencilan (outlier) mayor</a:t>
            </a:r>
          </a:p>
          <a:p>
            <a:pPr marL="342900" marR="0" lvl="0" indent="-342900" algn="ctr" defTabSz="1088319" rtl="0" eaLnBrk="1" fontAlgn="auto" latinLnBrk="0" hangingPunct="1">
              <a:lnSpc>
                <a:spcPct val="100000"/>
              </a:lnSpc>
              <a:spcBef>
                <a:spcPts val="0"/>
              </a:spcBef>
              <a:spcAft>
                <a:spcPts val="600"/>
              </a:spcAft>
              <a:buClrTx/>
              <a:buSzTx/>
              <a:buFontTx/>
              <a:buNone/>
              <a:tabLst/>
              <a:defRPr/>
            </a:pPr>
            <a:r>
              <a:rPr kumimoji="0" lang="id-ID" sz="2600" b="0" i="0" u="none" strike="noStrike" kern="1200" cap="none" spc="0" normalizeH="0" baseline="0" noProof="0" dirty="0">
                <a:ln>
                  <a:noFill/>
                </a:ln>
                <a:solidFill>
                  <a:prstClr val="black"/>
                </a:solidFill>
                <a:effectLst/>
                <a:uLnTx/>
                <a:uFillTx/>
                <a:latin typeface="Calibri"/>
                <a:ea typeface="+mn-ea"/>
                <a:cs typeface="Calibri"/>
              </a:rPr>
              <a:t>Outlier</a:t>
            </a:r>
            <a:r>
              <a:rPr kumimoji="0" lang="id-ID" sz="2600" b="0" i="1" u="none" strike="noStrike" kern="1200" cap="none" spc="0" normalizeH="0" baseline="0" noProof="0" dirty="0">
                <a:ln>
                  <a:noFill/>
                </a:ln>
                <a:solidFill>
                  <a:prstClr val="black"/>
                </a:solidFill>
                <a:effectLst/>
                <a:uLnTx/>
                <a:uFillTx/>
                <a:latin typeface="Calibri"/>
                <a:ea typeface="+mn-ea"/>
                <a:cs typeface="Calibri"/>
              </a:rPr>
              <a:t> </a:t>
            </a:r>
            <a:r>
              <a:rPr kumimoji="0" lang="id-ID" sz="2600" b="0" i="0" u="none" strike="noStrike" kern="1200" cap="none" spc="0" normalizeH="0" baseline="0" noProof="0" dirty="0">
                <a:ln>
                  <a:noFill/>
                </a:ln>
                <a:solidFill>
                  <a:prstClr val="black"/>
                </a:solidFill>
                <a:effectLst/>
                <a:uLnTx/>
                <a:uFillTx/>
                <a:latin typeface="Calibri"/>
                <a:ea typeface="+mn-ea"/>
                <a:cs typeface="Calibri"/>
              </a:rPr>
              <a:t>atas &gt; Q3 + (3 x JAK)</a:t>
            </a:r>
          </a:p>
          <a:p>
            <a:pPr marL="342900" marR="0" lvl="0" indent="-342900" algn="ctr" defTabSz="1088319" rtl="0" eaLnBrk="1" fontAlgn="auto" latinLnBrk="0" hangingPunct="1">
              <a:lnSpc>
                <a:spcPct val="100000"/>
              </a:lnSpc>
              <a:spcBef>
                <a:spcPts val="0"/>
              </a:spcBef>
              <a:spcAft>
                <a:spcPts val="600"/>
              </a:spcAft>
              <a:buClrTx/>
              <a:buSzTx/>
              <a:buFontTx/>
              <a:buNone/>
              <a:tabLst/>
              <a:defRPr/>
            </a:pPr>
            <a:r>
              <a:rPr kumimoji="0" lang="id-ID" sz="2600" b="0" i="0" u="none" strike="noStrike" kern="1200" cap="none" spc="0" normalizeH="0" baseline="0" noProof="0" dirty="0">
                <a:ln>
                  <a:noFill/>
                </a:ln>
                <a:solidFill>
                  <a:prstClr val="black"/>
                </a:solidFill>
                <a:effectLst/>
                <a:uLnTx/>
                <a:uFillTx/>
                <a:latin typeface="Calibri"/>
                <a:ea typeface="+mn-ea"/>
                <a:cs typeface="Calibri"/>
              </a:rPr>
              <a:t>Outlier</a:t>
            </a:r>
            <a:r>
              <a:rPr kumimoji="0" lang="id-ID" sz="2600" b="0" i="1" u="none" strike="noStrike" kern="1200" cap="none" spc="0" normalizeH="0" baseline="0" noProof="0" dirty="0">
                <a:ln>
                  <a:noFill/>
                </a:ln>
                <a:solidFill>
                  <a:prstClr val="black"/>
                </a:solidFill>
                <a:effectLst/>
                <a:uLnTx/>
                <a:uFillTx/>
                <a:latin typeface="Calibri"/>
                <a:ea typeface="+mn-ea"/>
                <a:cs typeface="Calibri"/>
              </a:rPr>
              <a:t> </a:t>
            </a:r>
            <a:r>
              <a:rPr kumimoji="0" lang="id-ID" sz="2600" b="0" i="0" u="none" strike="noStrike" kern="1200" cap="none" spc="0" normalizeH="0" baseline="0" noProof="0" dirty="0">
                <a:ln>
                  <a:noFill/>
                </a:ln>
                <a:solidFill>
                  <a:prstClr val="black"/>
                </a:solidFill>
                <a:effectLst/>
                <a:uLnTx/>
                <a:uFillTx/>
                <a:latin typeface="Calibri"/>
                <a:ea typeface="+mn-ea"/>
                <a:cs typeface="Calibri"/>
              </a:rPr>
              <a:t>bawah &lt; Q1 – (3 x JAK) </a:t>
            </a: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just"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just"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just"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just" defTabSz="1088319"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p>
        </p:txBody>
      </p:sp>
    </p:spTree>
    <p:extLst>
      <p:ext uri="{BB962C8B-B14F-4D97-AF65-F5344CB8AC3E}">
        <p14:creationId xmlns:p14="http://schemas.microsoft.com/office/powerpoint/2010/main" val="3362891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id-ID" sz="3600" b="1" dirty="0">
                <a:solidFill>
                  <a:srgbClr val="0070C0"/>
                </a:solidFill>
                <a:latin typeface="Calibri" pitchFamily="34" charset="0"/>
                <a:cs typeface="Calibri" pitchFamily="34" charset="0"/>
              </a:rPr>
              <a:t>Contoh Box Plot </a:t>
            </a:r>
            <a:endParaRPr lang="id-ID" sz="3600" dirty="0">
              <a:latin typeface="Calibri" pitchFamily="34" charset="0"/>
              <a:cs typeface="Calibri" pitchFamily="34" charset="0"/>
            </a:endParaRPr>
          </a:p>
        </p:txBody>
      </p:sp>
      <p:pic>
        <p:nvPicPr>
          <p:cNvPr id="3074" name="Picture 2"/>
          <p:cNvPicPr>
            <a:picLocks noChangeAspect="1" noChangeArrowheads="1"/>
          </p:cNvPicPr>
          <p:nvPr/>
        </p:nvPicPr>
        <p:blipFill>
          <a:blip r:embed="rId2" cstate="print"/>
          <a:srcRect l="16367" t="41260" r="47071" b="50615"/>
          <a:stretch>
            <a:fillRect/>
          </a:stretch>
        </p:blipFill>
        <p:spPr bwMode="auto">
          <a:xfrm>
            <a:off x="759619" y="1372394"/>
            <a:ext cx="10972800" cy="1524000"/>
          </a:xfrm>
          <a:prstGeom prst="rect">
            <a:avLst/>
          </a:prstGeom>
          <a:noFill/>
          <a:ln w="9525">
            <a:noFill/>
            <a:miter lim="800000"/>
            <a:headEnd/>
            <a:tailEnd/>
          </a:ln>
        </p:spPr>
      </p:pic>
      <p:sp>
        <p:nvSpPr>
          <p:cNvPr id="7" name="TextBox 6"/>
          <p:cNvSpPr txBox="1"/>
          <p:nvPr/>
        </p:nvSpPr>
        <p:spPr>
          <a:xfrm>
            <a:off x="683419" y="3087787"/>
            <a:ext cx="10744200" cy="5201424"/>
          </a:xfrm>
          <a:prstGeom prst="rect">
            <a:avLst/>
          </a:prstGeom>
          <a:noFill/>
        </p:spPr>
        <p:txBody>
          <a:bodyPr wrap="square" rtlCol="0">
            <a:spAutoFit/>
          </a:bodyPr>
          <a:lstStyle/>
          <a:p>
            <a:pPr marL="342900" marR="0" lvl="0" indent="-342900" algn="just" defTabSz="1088319" rtl="0" eaLnBrk="1" fontAlgn="auto" latinLnBrk="0" hangingPunct="1">
              <a:lnSpc>
                <a:spcPct val="100000"/>
              </a:lnSpc>
              <a:spcBef>
                <a:spcPts val="0"/>
              </a:spcBef>
              <a:spcAft>
                <a:spcPts val="600"/>
              </a:spcAft>
              <a:buClrTx/>
              <a:buSzTx/>
              <a:buFont typeface="Wingdings" pitchFamily="2" charset="2"/>
              <a:buChar char="q"/>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Q1 = 66, Q2 = 70, Q3 = 80, JAK = Q3 – Q1 = 14</a:t>
            </a:r>
            <a:endParaRPr kumimoji="0" lang="id-ID" sz="2600" b="0" i="1"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342900" marR="0" lvl="0" indent="-342900" algn="just" defTabSz="1088319" rtl="0" eaLnBrk="1" fontAlgn="auto" latinLnBrk="0" hangingPunct="1">
              <a:lnSpc>
                <a:spcPct val="100000"/>
              </a:lnSpc>
              <a:spcBef>
                <a:spcPts val="0"/>
              </a:spcBef>
              <a:spcAft>
                <a:spcPts val="600"/>
              </a:spcAft>
              <a:buClrTx/>
              <a:buSzTx/>
              <a:buFont typeface="Wingdings" pitchFamily="2" charset="2"/>
              <a:buChar char="q"/>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Batas garis bawah: Q1 – (1,5 x JAK) = 66 – (1,5 x 14) = 45</a:t>
            </a:r>
          </a:p>
          <a:p>
            <a:pPr marL="342900" marR="0" lvl="0" indent="-342900" algn="just" defTabSz="1088319" rtl="0" eaLnBrk="1" fontAlgn="auto" latinLnBrk="0" hangingPunct="1">
              <a:lnSpc>
                <a:spcPct val="100000"/>
              </a:lnSpc>
              <a:spcBef>
                <a:spcPts val="0"/>
              </a:spcBef>
              <a:spcAft>
                <a:spcPts val="600"/>
              </a:spcAft>
              <a:buClrTx/>
              <a:buSzTx/>
              <a:buFont typeface="Wingdings" pitchFamily="2" charset="2"/>
              <a:buChar char="q"/>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Batas garis atas: </a:t>
            </a:r>
            <a:r>
              <a:rPr kumimoji="0" lang="id-ID" sz="2600" b="0" i="0" u="none" strike="noStrike" kern="1200" cap="none" spc="0" normalizeH="0" baseline="0" noProof="0" dirty="0">
                <a:ln>
                  <a:noFill/>
                </a:ln>
                <a:solidFill>
                  <a:prstClr val="black"/>
                </a:solidFill>
                <a:effectLst/>
                <a:uLnTx/>
                <a:uFillTx/>
                <a:latin typeface="Calibri"/>
                <a:ea typeface="+mn-ea"/>
                <a:cs typeface="Calibri"/>
              </a:rPr>
              <a:t>Q3 + (1,5 x JAK) = 80 + (1,5 x 14) = 101</a:t>
            </a:r>
          </a:p>
          <a:p>
            <a:pPr marL="342900" marR="0" lvl="0" indent="-342900" algn="just" defTabSz="1088319" rtl="0" eaLnBrk="1" fontAlgn="auto" latinLnBrk="0" hangingPunct="1">
              <a:lnSpc>
                <a:spcPct val="100000"/>
              </a:lnSpc>
              <a:spcBef>
                <a:spcPts val="0"/>
              </a:spcBef>
              <a:spcAft>
                <a:spcPts val="600"/>
              </a:spcAft>
              <a:buClrTx/>
              <a:buSzTx/>
              <a:buFont typeface="Wingdings" pitchFamily="2" charset="2"/>
              <a:buChar char="q"/>
              <a:tabLst/>
              <a:defRPr/>
            </a:pPr>
            <a:r>
              <a:rPr kumimoji="0" lang="id-ID" sz="2600" b="0" i="0" u="none" strike="noStrike" kern="1200" cap="none" spc="0" normalizeH="0" baseline="0" noProof="0" dirty="0">
                <a:ln>
                  <a:noFill/>
                </a:ln>
                <a:solidFill>
                  <a:prstClr val="black"/>
                </a:solidFill>
                <a:effectLst/>
                <a:uLnTx/>
                <a:uFillTx/>
                <a:latin typeface="Calibri"/>
                <a:ea typeface="+mn-ea"/>
                <a:cs typeface="Calibri"/>
              </a:rPr>
              <a:t>Karena nilai terkecil lebih besar dari batas garis bawah dan nilai terbesar  lebih kecil dari batas garis atas, maka dalam data ini tidak ditemukan pencilan sehingga batas garis bawah adalah 57 (data minimal) dan batas garis atas adalah 99 (data maksimal)</a:t>
            </a:r>
            <a:endPar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342900" marR="0" lvl="0" indent="-342900" algn="just"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just"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just"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just"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just" defTabSz="1088319"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p>
        </p:txBody>
      </p:sp>
    </p:spTree>
    <p:extLst>
      <p:ext uri="{BB962C8B-B14F-4D97-AF65-F5344CB8AC3E}">
        <p14:creationId xmlns:p14="http://schemas.microsoft.com/office/powerpoint/2010/main" val="9657708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id-ID" sz="3600" b="1" dirty="0">
                <a:solidFill>
                  <a:srgbClr val="0070C0"/>
                </a:solidFill>
                <a:latin typeface="Calibri" pitchFamily="34" charset="0"/>
                <a:cs typeface="Calibri" pitchFamily="34" charset="0"/>
              </a:rPr>
              <a:t>Contoh Box Plot </a:t>
            </a:r>
            <a:endParaRPr lang="id-ID" sz="3600" dirty="0">
              <a:latin typeface="Calibri" pitchFamily="34" charset="0"/>
              <a:cs typeface="Calibri" pitchFamily="34" charset="0"/>
            </a:endParaRPr>
          </a:p>
        </p:txBody>
      </p:sp>
      <p:pic>
        <p:nvPicPr>
          <p:cNvPr id="3075" name="Picture 3"/>
          <p:cNvPicPr>
            <a:picLocks noChangeAspect="1" noChangeArrowheads="1"/>
          </p:cNvPicPr>
          <p:nvPr/>
        </p:nvPicPr>
        <p:blipFill>
          <a:blip r:embed="rId2" cstate="print"/>
          <a:srcRect l="19993" t="69990" r="50007" b="16010"/>
          <a:stretch>
            <a:fillRect/>
          </a:stretch>
        </p:blipFill>
        <p:spPr bwMode="auto">
          <a:xfrm>
            <a:off x="1902619" y="2210594"/>
            <a:ext cx="8610600" cy="2511425"/>
          </a:xfrm>
          <a:prstGeom prst="rect">
            <a:avLst/>
          </a:prstGeom>
          <a:noFill/>
          <a:ln w="9525">
            <a:noFill/>
            <a:miter lim="800000"/>
            <a:headEnd/>
            <a:tailEnd/>
          </a:ln>
        </p:spPr>
      </p:pic>
    </p:spTree>
    <p:extLst>
      <p:ext uri="{BB962C8B-B14F-4D97-AF65-F5344CB8AC3E}">
        <p14:creationId xmlns:p14="http://schemas.microsoft.com/office/powerpoint/2010/main" val="15835150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id-ID" sz="3600" b="1" dirty="0">
                <a:solidFill>
                  <a:srgbClr val="0070C0"/>
                </a:solidFill>
                <a:latin typeface="Calibri" pitchFamily="34" charset="0"/>
                <a:cs typeface="Calibri" pitchFamily="34" charset="0"/>
              </a:rPr>
              <a:t>Steam and Leaf (Diagram Dahan Daun) </a:t>
            </a:r>
            <a:endParaRPr lang="id-ID" sz="3600" dirty="0">
              <a:latin typeface="Calibri" pitchFamily="34" charset="0"/>
              <a:cs typeface="Calibri" pitchFamily="34" charset="0"/>
            </a:endParaRPr>
          </a:p>
        </p:txBody>
      </p:sp>
      <p:sp>
        <p:nvSpPr>
          <p:cNvPr id="8" name="TextBox 7"/>
          <p:cNvSpPr txBox="1"/>
          <p:nvPr/>
        </p:nvSpPr>
        <p:spPr>
          <a:xfrm>
            <a:off x="683419" y="1372394"/>
            <a:ext cx="10744200" cy="4324261"/>
          </a:xfrm>
          <a:prstGeom prst="rect">
            <a:avLst/>
          </a:prstGeom>
          <a:noFill/>
        </p:spPr>
        <p:txBody>
          <a:bodyPr wrap="square" rtlCol="0">
            <a:spAutoFit/>
          </a:bodyPr>
          <a:lstStyle/>
          <a:p>
            <a:pPr marL="342900" marR="0" lvl="0" indent="-342900" algn="just" defTabSz="1088319" rtl="0" eaLnBrk="1" fontAlgn="auto" latinLnBrk="0" hangingPunct="1">
              <a:lnSpc>
                <a:spcPct val="100000"/>
              </a:lnSpc>
              <a:spcBef>
                <a:spcPts val="0"/>
              </a:spcBef>
              <a:spcAft>
                <a:spcPts val="600"/>
              </a:spcAft>
              <a:buClrTx/>
              <a:buSzTx/>
              <a:buFont typeface="Wingdings" pitchFamily="2" charset="2"/>
              <a:buChar char="q"/>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Diagram dahan daun adalah suatu diagam yang digunakan untuk melihat sebaran/distribusi data. </a:t>
            </a:r>
          </a:p>
          <a:p>
            <a:pPr marL="342900" marR="0" lvl="0" indent="-342900" algn="just" defTabSz="1088319" rtl="0" eaLnBrk="1" fontAlgn="auto" latinLnBrk="0" hangingPunct="1">
              <a:lnSpc>
                <a:spcPct val="100000"/>
              </a:lnSpc>
              <a:spcBef>
                <a:spcPts val="0"/>
              </a:spcBef>
              <a:spcAft>
                <a:spcPts val="600"/>
              </a:spcAft>
              <a:buClrTx/>
              <a:buSzTx/>
              <a:buFont typeface="Wingdings" pitchFamily="2" charset="2"/>
              <a:buChar char="q"/>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Diagram dahan daun untuk melihat ketunggalan.</a:t>
            </a:r>
          </a:p>
          <a:p>
            <a:pPr marL="342900" marR="0" lvl="0" indent="-342900" algn="just" defTabSz="1088319" rtl="0" eaLnBrk="1" fontAlgn="auto" latinLnBrk="0" hangingPunct="1">
              <a:lnSpc>
                <a:spcPct val="100000"/>
              </a:lnSpc>
              <a:spcBef>
                <a:spcPts val="0"/>
              </a:spcBef>
              <a:spcAft>
                <a:spcPts val="600"/>
              </a:spcAft>
              <a:buClrTx/>
              <a:buSzTx/>
              <a:buFont typeface="Wingdings" pitchFamily="2" charset="2"/>
              <a:buChar char="q"/>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Dalam pembuatan diagram dahan daun, setiap nilai dipisahkan atas digit utama dan digit penyerta. Digit utama sebagai dahan/batang dan digit penyerta sebagai daun, digit penyerta/daun harus terdiri dari satu digit. </a:t>
            </a: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just"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just"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just"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just" defTabSz="1088319"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p>
        </p:txBody>
      </p:sp>
      <p:pic>
        <p:nvPicPr>
          <p:cNvPr id="4098" name="Picture 2"/>
          <p:cNvPicPr>
            <a:picLocks noChangeAspect="1" noChangeArrowheads="1"/>
          </p:cNvPicPr>
          <p:nvPr/>
        </p:nvPicPr>
        <p:blipFill>
          <a:blip r:embed="rId2" cstate="print"/>
          <a:srcRect l="13730" t="16010" r="35645" b="59990"/>
          <a:stretch>
            <a:fillRect/>
          </a:stretch>
        </p:blipFill>
        <p:spPr bwMode="auto">
          <a:xfrm>
            <a:off x="454819" y="4344194"/>
            <a:ext cx="5257800" cy="1557867"/>
          </a:xfrm>
          <a:prstGeom prst="rect">
            <a:avLst/>
          </a:prstGeom>
          <a:noFill/>
          <a:ln w="9525">
            <a:noFill/>
            <a:miter lim="800000"/>
            <a:headEnd/>
            <a:tailEnd/>
          </a:ln>
        </p:spPr>
      </p:pic>
      <p:pic>
        <p:nvPicPr>
          <p:cNvPr id="4099" name="Picture 3"/>
          <p:cNvPicPr>
            <a:picLocks noChangeAspect="1" noChangeArrowheads="1"/>
          </p:cNvPicPr>
          <p:nvPr/>
        </p:nvPicPr>
        <p:blipFill>
          <a:blip r:embed="rId2" cstate="print"/>
          <a:srcRect l="14368" t="54990" r="35632" b="12010"/>
          <a:stretch>
            <a:fillRect/>
          </a:stretch>
        </p:blipFill>
        <p:spPr bwMode="auto">
          <a:xfrm>
            <a:off x="5788819" y="3886994"/>
            <a:ext cx="5943600" cy="2451735"/>
          </a:xfrm>
          <a:prstGeom prst="rect">
            <a:avLst/>
          </a:prstGeom>
          <a:noFill/>
          <a:ln w="9525">
            <a:noFill/>
            <a:miter lim="800000"/>
            <a:headEnd/>
            <a:tailEnd/>
          </a:ln>
        </p:spPr>
      </p:pic>
    </p:spTree>
    <p:extLst>
      <p:ext uri="{BB962C8B-B14F-4D97-AF65-F5344CB8AC3E}">
        <p14:creationId xmlns:p14="http://schemas.microsoft.com/office/powerpoint/2010/main" val="19356555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id-ID" sz="3600" b="1" dirty="0">
                <a:solidFill>
                  <a:srgbClr val="0070C0"/>
                </a:solidFill>
                <a:latin typeface="Calibri" pitchFamily="34" charset="0"/>
                <a:cs typeface="Calibri" pitchFamily="34" charset="0"/>
              </a:rPr>
              <a:t>Latihan Soal </a:t>
            </a:r>
            <a:endParaRPr lang="id-ID" sz="3600" dirty="0">
              <a:latin typeface="Calibri" pitchFamily="34" charset="0"/>
              <a:cs typeface="Calibri" pitchFamily="34" charset="0"/>
            </a:endParaRPr>
          </a:p>
        </p:txBody>
      </p:sp>
      <p:sp>
        <p:nvSpPr>
          <p:cNvPr id="8" name="TextBox 7"/>
          <p:cNvSpPr txBox="1"/>
          <p:nvPr/>
        </p:nvSpPr>
        <p:spPr>
          <a:xfrm>
            <a:off x="683419" y="1372394"/>
            <a:ext cx="10744200" cy="3600986"/>
          </a:xfrm>
          <a:prstGeom prst="rect">
            <a:avLst/>
          </a:prstGeom>
          <a:noFill/>
        </p:spPr>
        <p:txBody>
          <a:bodyPr wrap="square" rtlCol="0">
            <a:spAutoFit/>
          </a:bodyPr>
          <a:lstStyle/>
          <a:p>
            <a:pPr marR="0" lvl="0" algn="just" defTabSz="1088319" rtl="0" eaLnBrk="1" fontAlgn="auto" latinLnBrk="0" hangingPunct="1">
              <a:lnSpc>
                <a:spcPct val="100000"/>
              </a:lnSpc>
              <a:spcBef>
                <a:spcPts val="0"/>
              </a:spcBef>
              <a:spcAft>
                <a:spcPts val="600"/>
              </a:spcAft>
              <a:buClrTx/>
              <a:buSzTx/>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Buatlah box plot dan diagram dahan daun dari data berikut. Periksalah apakah tunggal, simetris, dan terdapat </a:t>
            </a:r>
            <a:r>
              <a:rPr kumimoji="0" lang="id-ID"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pencilan</a:t>
            </a: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a:t>
            </a: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R="0" lvl="0" algn="just" defTabSz="1088319" rtl="0" eaLnBrk="1" fontAlgn="auto" latinLnBrk="0" hangingPunct="1">
              <a:lnSpc>
                <a:spcPct val="100000"/>
              </a:lnSpc>
              <a:spcBef>
                <a:spcPts val="0"/>
              </a:spcBef>
              <a:spcAft>
                <a:spcPts val="600"/>
              </a:spcAft>
              <a:buClrTx/>
              <a:buSzTx/>
              <a:tabLst/>
              <a:defRPr/>
            </a:pPr>
            <a:endPar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342900" marR="0" lvl="0" indent="-342900" algn="ctr" defTabSz="1088319" rtl="0" eaLnBrk="1" fontAlgn="auto" latinLnBrk="0" hangingPunct="1">
              <a:lnSpc>
                <a:spcPct val="100000"/>
              </a:lnSpc>
              <a:spcBef>
                <a:spcPts val="0"/>
              </a:spcBef>
              <a:spcAft>
                <a:spcPts val="1200"/>
              </a:spcAft>
              <a:buClrTx/>
              <a:buSzTx/>
              <a:buFontTx/>
              <a:buNone/>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8.0, 9.8, 8.4, 10.1, 14.4, 11.2, 9.2, 7.2, 5.5, 9.6</a:t>
            </a:r>
          </a:p>
          <a:p>
            <a:pPr marL="685800" marR="0" lvl="0" indent="-342900" algn="just"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just"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just"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just" defTabSz="1088319"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p>
        </p:txBody>
      </p:sp>
    </p:spTree>
    <p:extLst>
      <p:ext uri="{BB962C8B-B14F-4D97-AF65-F5344CB8AC3E}">
        <p14:creationId xmlns:p14="http://schemas.microsoft.com/office/powerpoint/2010/main" val="9546821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352" t="28681" r="49211" b="24653"/>
          <a:stretch>
            <a:fillRect/>
          </a:stretch>
        </p:blipFill>
        <p:spPr bwMode="auto">
          <a:xfrm>
            <a:off x="2028893" y="1489152"/>
            <a:ext cx="8027126" cy="4531442"/>
          </a:xfrm>
          <a:prstGeom prst="rect">
            <a:avLst/>
          </a:prstGeom>
          <a:noFill/>
          <a:ln w="9525">
            <a:noFill/>
            <a:miter lim="800000"/>
            <a:headEnd/>
            <a:tailEnd/>
          </a:ln>
          <a:effectLst/>
        </p:spPr>
      </p:pic>
    </p:spTree>
    <p:extLst>
      <p:ext uri="{BB962C8B-B14F-4D97-AF65-F5344CB8AC3E}">
        <p14:creationId xmlns:p14="http://schemas.microsoft.com/office/powerpoint/2010/main" val="2146936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a:solidFill>
                  <a:srgbClr val="0070C0"/>
                </a:solidFill>
                <a:latin typeface="Calibri" pitchFamily="34" charset="0"/>
                <a:cs typeface="Calibri" pitchFamily="34" charset="0"/>
              </a:rPr>
              <a:t>Teknik </a:t>
            </a:r>
            <a:r>
              <a:rPr lang="en-US" sz="3600" b="1" dirty="0" err="1">
                <a:solidFill>
                  <a:srgbClr val="0070C0"/>
                </a:solidFill>
                <a:latin typeface="Calibri" pitchFamily="34" charset="0"/>
                <a:cs typeface="Calibri" pitchFamily="34" charset="0"/>
              </a:rPr>
              <a:t>Pengambilan</a:t>
            </a:r>
            <a:r>
              <a:rPr lang="en-US" sz="3600" b="1" dirty="0">
                <a:solidFill>
                  <a:srgbClr val="0070C0"/>
                </a:solidFill>
                <a:latin typeface="Calibri" pitchFamily="34" charset="0"/>
                <a:cs typeface="Calibri" pitchFamily="34" charset="0"/>
              </a:rPr>
              <a:t> </a:t>
            </a:r>
            <a:r>
              <a:rPr lang="en-US" sz="3600" b="1" i="1" dirty="0">
                <a:solidFill>
                  <a:srgbClr val="0070C0"/>
                </a:solidFill>
                <a:latin typeface="Calibri" pitchFamily="34" charset="0"/>
                <a:cs typeface="Calibri" pitchFamily="34" charset="0"/>
              </a:rPr>
              <a:t>Sample</a:t>
            </a:r>
            <a:endParaRPr lang="en-US" sz="3600" b="1" dirty="0">
              <a:solidFill>
                <a:srgbClr val="0070C0"/>
              </a:solidFill>
              <a:latin typeface="Calibri" pitchFamily="34" charset="0"/>
              <a:cs typeface="Calibri" pitchFamily="34" charset="0"/>
            </a:endParaRPr>
          </a:p>
        </p:txBody>
      </p:sp>
      <p:sp>
        <p:nvSpPr>
          <p:cNvPr id="5" name="TextBox 4"/>
          <p:cNvSpPr txBox="1"/>
          <p:nvPr/>
        </p:nvSpPr>
        <p:spPr>
          <a:xfrm>
            <a:off x="683419" y="1296194"/>
            <a:ext cx="10591800" cy="5262979"/>
          </a:xfrm>
          <a:prstGeom prst="rect">
            <a:avLst/>
          </a:prstGeom>
          <a:noFill/>
        </p:spPr>
        <p:txBody>
          <a:bodyPr wrap="square" rtlCol="0">
            <a:spAutoFit/>
          </a:bodyPr>
          <a:lstStyle/>
          <a:p>
            <a:pPr marL="457200" indent="-457200" algn="just">
              <a:buFont typeface="Wingdings" panose="05000000000000000000" pitchFamily="2" charset="2"/>
              <a:buChar char="§"/>
            </a:pPr>
            <a:r>
              <a:rPr lang="en-US" sz="2800" i="1" dirty="0">
                <a:latin typeface="Calibri" pitchFamily="34" charset="0"/>
                <a:cs typeface="Calibri" pitchFamily="34" charset="0"/>
              </a:rPr>
              <a:t>Simple Random Sampling</a:t>
            </a:r>
          </a:p>
          <a:p>
            <a:pPr marL="804863" indent="-358775" algn="just">
              <a:buFont typeface="+mj-lt"/>
              <a:buAutoNum type="arabicPeriod"/>
            </a:pPr>
            <a:r>
              <a:rPr lang="en-US" sz="2800" dirty="0" err="1">
                <a:latin typeface="Calibri" pitchFamily="34" charset="0"/>
                <a:cs typeface="Calibri" pitchFamily="34" charset="0"/>
              </a:rPr>
              <a:t>Semua</a:t>
            </a:r>
            <a:r>
              <a:rPr lang="en-US" sz="2800" dirty="0">
                <a:latin typeface="Calibri" pitchFamily="34" charset="0"/>
                <a:cs typeface="Calibri" pitchFamily="34" charset="0"/>
              </a:rPr>
              <a:t> unit </a:t>
            </a:r>
            <a:r>
              <a:rPr lang="en-US" sz="2800" dirty="0" err="1">
                <a:latin typeface="Calibri" pitchFamily="34" charset="0"/>
                <a:cs typeface="Calibri" pitchFamily="34" charset="0"/>
              </a:rPr>
              <a:t>memiliki</a:t>
            </a:r>
            <a:r>
              <a:rPr lang="en-US" sz="2800" dirty="0">
                <a:latin typeface="Calibri" pitchFamily="34" charset="0"/>
                <a:cs typeface="Calibri" pitchFamily="34" charset="0"/>
              </a:rPr>
              <a:t> </a:t>
            </a:r>
            <a:r>
              <a:rPr lang="en-US" sz="2800" dirty="0" err="1">
                <a:latin typeface="Calibri" pitchFamily="34" charset="0"/>
                <a:cs typeface="Calibri" pitchFamily="34" charset="0"/>
              </a:rPr>
              <a:t>peluang</a:t>
            </a:r>
            <a:r>
              <a:rPr lang="en-US" sz="2800" dirty="0">
                <a:latin typeface="Calibri" pitchFamily="34" charset="0"/>
                <a:cs typeface="Calibri" pitchFamily="34" charset="0"/>
              </a:rPr>
              <a:t> yang </a:t>
            </a:r>
            <a:r>
              <a:rPr lang="en-US" sz="2800" dirty="0" err="1">
                <a:latin typeface="Calibri" pitchFamily="34" charset="0"/>
                <a:cs typeface="Calibri" pitchFamily="34" charset="0"/>
              </a:rPr>
              <a:t>sama</a:t>
            </a:r>
            <a:r>
              <a:rPr lang="en-US" sz="2800" dirty="0">
                <a:latin typeface="Calibri" pitchFamily="34" charset="0"/>
                <a:cs typeface="Calibri" pitchFamily="34" charset="0"/>
              </a:rPr>
              <a:t> </a:t>
            </a:r>
            <a:r>
              <a:rPr lang="en-US" sz="2800" dirty="0" err="1">
                <a:latin typeface="Calibri" pitchFamily="34" charset="0"/>
                <a:cs typeface="Calibri" pitchFamily="34" charset="0"/>
              </a:rPr>
              <a:t>untuk</a:t>
            </a:r>
            <a:r>
              <a:rPr lang="en-US" sz="2800" dirty="0">
                <a:latin typeface="Calibri" pitchFamily="34" charset="0"/>
                <a:cs typeface="Calibri" pitchFamily="34" charset="0"/>
              </a:rPr>
              <a:t> </a:t>
            </a:r>
            <a:r>
              <a:rPr lang="en-US" sz="2800" dirty="0" err="1">
                <a:latin typeface="Calibri" pitchFamily="34" charset="0"/>
                <a:cs typeface="Calibri" pitchFamily="34" charset="0"/>
              </a:rPr>
              <a:t>dipilih</a:t>
            </a:r>
            <a:endParaRPr lang="en-US" sz="2800" dirty="0">
              <a:latin typeface="Calibri" pitchFamily="34" charset="0"/>
              <a:cs typeface="Calibri" pitchFamily="34" charset="0"/>
            </a:endParaRPr>
          </a:p>
          <a:p>
            <a:pPr marL="804863" indent="-358775" algn="just">
              <a:buFont typeface="+mj-lt"/>
              <a:buAutoNum type="arabicPeriod"/>
            </a:pPr>
            <a:r>
              <a:rPr lang="en-US" sz="2800" dirty="0" err="1">
                <a:latin typeface="Calibri" pitchFamily="34" charset="0"/>
                <a:cs typeface="Calibri" pitchFamily="34" charset="0"/>
              </a:rPr>
              <a:t>Biasanya</a:t>
            </a:r>
            <a:r>
              <a:rPr lang="en-US" sz="2800" dirty="0">
                <a:latin typeface="Calibri" pitchFamily="34" charset="0"/>
                <a:cs typeface="Calibri" pitchFamily="34" charset="0"/>
              </a:rPr>
              <a:t> </a:t>
            </a:r>
            <a:r>
              <a:rPr lang="en-US" sz="2800" dirty="0" err="1">
                <a:latin typeface="Calibri" pitchFamily="34" charset="0"/>
                <a:cs typeface="Calibri" pitchFamily="34" charset="0"/>
              </a:rPr>
              <a:t>digunakan</a:t>
            </a:r>
            <a:r>
              <a:rPr lang="en-US" sz="2800" dirty="0">
                <a:latin typeface="Calibri" pitchFamily="34" charset="0"/>
                <a:cs typeface="Calibri" pitchFamily="34" charset="0"/>
              </a:rPr>
              <a:t> </a:t>
            </a:r>
            <a:r>
              <a:rPr lang="en-US" sz="2800" dirty="0" err="1">
                <a:latin typeface="Calibri" pitchFamily="34" charset="0"/>
                <a:cs typeface="Calibri" pitchFamily="34" charset="0"/>
              </a:rPr>
              <a:t>ketika</a:t>
            </a:r>
            <a:r>
              <a:rPr lang="en-US" sz="2800" dirty="0">
                <a:latin typeface="Calibri" pitchFamily="34" charset="0"/>
                <a:cs typeface="Calibri" pitchFamily="34" charset="0"/>
              </a:rPr>
              <a:t> </a:t>
            </a:r>
            <a:r>
              <a:rPr lang="en-US" sz="2800" dirty="0" err="1">
                <a:latin typeface="Calibri" pitchFamily="34" charset="0"/>
                <a:cs typeface="Calibri" pitchFamily="34" charset="0"/>
              </a:rPr>
              <a:t>karakteristik</a:t>
            </a:r>
            <a:r>
              <a:rPr lang="en-US" sz="2800" dirty="0">
                <a:latin typeface="Calibri" pitchFamily="34" charset="0"/>
                <a:cs typeface="Calibri" pitchFamily="34" charset="0"/>
              </a:rPr>
              <a:t> </a:t>
            </a:r>
            <a:r>
              <a:rPr lang="en-US" sz="2800" dirty="0" err="1">
                <a:latin typeface="Calibri" pitchFamily="34" charset="0"/>
                <a:cs typeface="Calibri" pitchFamily="34" charset="0"/>
              </a:rPr>
              <a:t>setiap</a:t>
            </a:r>
            <a:r>
              <a:rPr lang="en-US" sz="2800" dirty="0">
                <a:latin typeface="Calibri" pitchFamily="34" charset="0"/>
                <a:cs typeface="Calibri" pitchFamily="34" charset="0"/>
              </a:rPr>
              <a:t> unit </a:t>
            </a:r>
            <a:r>
              <a:rPr lang="en-US" sz="2800" dirty="0" err="1">
                <a:latin typeface="Calibri" pitchFamily="34" charset="0"/>
                <a:cs typeface="Calibri" pitchFamily="34" charset="0"/>
              </a:rPr>
              <a:t>observasi</a:t>
            </a:r>
            <a:r>
              <a:rPr lang="en-US" sz="2800" dirty="0">
                <a:latin typeface="Calibri" pitchFamily="34" charset="0"/>
                <a:cs typeface="Calibri" pitchFamily="34" charset="0"/>
              </a:rPr>
              <a:t> </a:t>
            </a:r>
            <a:r>
              <a:rPr lang="en-US" sz="2800" dirty="0" err="1">
                <a:latin typeface="Calibri" pitchFamily="34" charset="0"/>
                <a:cs typeface="Calibri" pitchFamily="34" charset="0"/>
              </a:rPr>
              <a:t>dalam</a:t>
            </a:r>
            <a:r>
              <a:rPr lang="en-US" sz="2800" dirty="0">
                <a:latin typeface="Calibri" pitchFamily="34" charset="0"/>
                <a:cs typeface="Calibri" pitchFamily="34" charset="0"/>
              </a:rPr>
              <a:t> </a:t>
            </a:r>
            <a:r>
              <a:rPr lang="en-US" sz="2800" dirty="0" err="1">
                <a:latin typeface="Calibri" pitchFamily="34" charset="0"/>
                <a:cs typeface="Calibri" pitchFamily="34" charset="0"/>
              </a:rPr>
              <a:t>populasi</a:t>
            </a:r>
            <a:r>
              <a:rPr lang="en-US" sz="2800" dirty="0">
                <a:latin typeface="Calibri" pitchFamily="34" charset="0"/>
                <a:cs typeface="Calibri" pitchFamily="34" charset="0"/>
              </a:rPr>
              <a:t> </a:t>
            </a:r>
            <a:r>
              <a:rPr lang="en-US" sz="2800" dirty="0" err="1">
                <a:latin typeface="Calibri" pitchFamily="34" charset="0"/>
                <a:cs typeface="Calibri" pitchFamily="34" charset="0"/>
              </a:rPr>
              <a:t>relatif</a:t>
            </a:r>
            <a:r>
              <a:rPr lang="en-US" sz="2800" dirty="0">
                <a:latin typeface="Calibri" pitchFamily="34" charset="0"/>
                <a:cs typeface="Calibri" pitchFamily="34" charset="0"/>
              </a:rPr>
              <a:t> </a:t>
            </a:r>
            <a:r>
              <a:rPr lang="en-US" sz="2800" dirty="0" err="1">
                <a:latin typeface="Calibri" pitchFamily="34" charset="0"/>
                <a:cs typeface="Calibri" pitchFamily="34" charset="0"/>
              </a:rPr>
              <a:t>mirip</a:t>
            </a:r>
            <a:endParaRPr lang="en-US" sz="2800" dirty="0">
              <a:latin typeface="Calibri" pitchFamily="34" charset="0"/>
              <a:cs typeface="Calibri" pitchFamily="34" charset="0"/>
            </a:endParaRPr>
          </a:p>
          <a:p>
            <a:pPr marL="457200" indent="-457200" algn="just">
              <a:buFont typeface="Wingdings" panose="05000000000000000000" pitchFamily="2" charset="2"/>
              <a:buChar char="§"/>
            </a:pPr>
            <a:r>
              <a:rPr lang="en-US" sz="2800" i="1" dirty="0">
                <a:latin typeface="Calibri" pitchFamily="34" charset="0"/>
                <a:cs typeface="Calibri" pitchFamily="34" charset="0"/>
              </a:rPr>
              <a:t>Stratified Random Sampling</a:t>
            </a:r>
          </a:p>
          <a:p>
            <a:pPr marL="804863" indent="-358775" algn="just">
              <a:buFont typeface="+mj-lt"/>
              <a:buAutoNum type="arabicPeriod"/>
            </a:pPr>
            <a:r>
              <a:rPr lang="en-US" sz="2800" dirty="0" err="1">
                <a:latin typeface="Calibri" pitchFamily="34" charset="0"/>
                <a:cs typeface="Calibri" pitchFamily="34" charset="0"/>
              </a:rPr>
              <a:t>Digunakan</a:t>
            </a:r>
            <a:r>
              <a:rPr lang="en-US" sz="2800" dirty="0">
                <a:latin typeface="Calibri" pitchFamily="34" charset="0"/>
                <a:cs typeface="Calibri" pitchFamily="34" charset="0"/>
              </a:rPr>
              <a:t> </a:t>
            </a:r>
            <a:r>
              <a:rPr lang="en-US" sz="2800" dirty="0" err="1">
                <a:latin typeface="Calibri" pitchFamily="34" charset="0"/>
                <a:cs typeface="Calibri" pitchFamily="34" charset="0"/>
              </a:rPr>
              <a:t>ketika</a:t>
            </a:r>
            <a:r>
              <a:rPr lang="en-US" sz="2800" dirty="0">
                <a:latin typeface="Calibri" pitchFamily="34" charset="0"/>
                <a:cs typeface="Calibri" pitchFamily="34" charset="0"/>
              </a:rPr>
              <a:t> </a:t>
            </a:r>
            <a:r>
              <a:rPr lang="en-US" sz="2800" dirty="0" err="1">
                <a:latin typeface="Calibri" pitchFamily="34" charset="0"/>
                <a:cs typeface="Calibri" pitchFamily="34" charset="0"/>
              </a:rPr>
              <a:t>ada</a:t>
            </a:r>
            <a:r>
              <a:rPr lang="en-US" sz="2800" dirty="0">
                <a:latin typeface="Calibri" pitchFamily="34" charset="0"/>
                <a:cs typeface="Calibri" pitchFamily="34" charset="0"/>
              </a:rPr>
              <a:t> </a:t>
            </a:r>
            <a:r>
              <a:rPr lang="en-US" sz="2800" dirty="0" err="1">
                <a:latin typeface="Calibri" pitchFamily="34" charset="0"/>
                <a:cs typeface="Calibri" pitchFamily="34" charset="0"/>
              </a:rPr>
              <a:t>perbedaan</a:t>
            </a:r>
            <a:r>
              <a:rPr lang="en-US" sz="2800" dirty="0">
                <a:latin typeface="Calibri" pitchFamily="34" charset="0"/>
                <a:cs typeface="Calibri" pitchFamily="34" charset="0"/>
              </a:rPr>
              <a:t> </a:t>
            </a:r>
            <a:r>
              <a:rPr lang="en-US" sz="2800" dirty="0" err="1">
                <a:latin typeface="Calibri" pitchFamily="34" charset="0"/>
                <a:cs typeface="Calibri" pitchFamily="34" charset="0"/>
              </a:rPr>
              <a:t>karakteristik</a:t>
            </a:r>
            <a:r>
              <a:rPr lang="en-US" sz="2800" dirty="0">
                <a:latin typeface="Calibri" pitchFamily="34" charset="0"/>
                <a:cs typeface="Calibri" pitchFamily="34" charset="0"/>
              </a:rPr>
              <a:t> yang </a:t>
            </a:r>
            <a:r>
              <a:rPr lang="en-US" sz="2800" dirty="0" err="1">
                <a:latin typeface="Calibri" pitchFamily="34" charset="0"/>
                <a:cs typeface="Calibri" pitchFamily="34" charset="0"/>
              </a:rPr>
              <a:t>cukup</a:t>
            </a:r>
            <a:r>
              <a:rPr lang="en-US" sz="2800" dirty="0">
                <a:latin typeface="Calibri" pitchFamily="34" charset="0"/>
                <a:cs typeface="Calibri" pitchFamily="34" charset="0"/>
              </a:rPr>
              <a:t> </a:t>
            </a:r>
            <a:r>
              <a:rPr lang="en-US" sz="2800" dirty="0" err="1">
                <a:latin typeface="Calibri" pitchFamily="34" charset="0"/>
                <a:cs typeface="Calibri" pitchFamily="34" charset="0"/>
              </a:rPr>
              <a:t>signifikan</a:t>
            </a:r>
            <a:r>
              <a:rPr lang="en-US" sz="2800" dirty="0">
                <a:latin typeface="Calibri" pitchFamily="34" charset="0"/>
                <a:cs typeface="Calibri" pitchFamily="34" charset="0"/>
              </a:rPr>
              <a:t> </a:t>
            </a:r>
            <a:r>
              <a:rPr lang="en-US" sz="2800" dirty="0" err="1">
                <a:latin typeface="Calibri" pitchFamily="34" charset="0"/>
                <a:cs typeface="Calibri" pitchFamily="34" charset="0"/>
              </a:rPr>
              <a:t>dari</a:t>
            </a:r>
            <a:r>
              <a:rPr lang="en-US" sz="2800" dirty="0">
                <a:latin typeface="Calibri" pitchFamily="34" charset="0"/>
                <a:cs typeface="Calibri" pitchFamily="34" charset="0"/>
              </a:rPr>
              <a:t> </a:t>
            </a:r>
            <a:r>
              <a:rPr lang="en-US" sz="2800" dirty="0" err="1">
                <a:latin typeface="Calibri" pitchFamily="34" charset="0"/>
                <a:cs typeface="Calibri" pitchFamily="34" charset="0"/>
              </a:rPr>
              <a:t>setiap</a:t>
            </a:r>
            <a:r>
              <a:rPr lang="en-US" sz="2800" dirty="0">
                <a:latin typeface="Calibri" pitchFamily="34" charset="0"/>
                <a:cs typeface="Calibri" pitchFamily="34" charset="0"/>
              </a:rPr>
              <a:t> unit </a:t>
            </a:r>
            <a:r>
              <a:rPr lang="en-US" sz="2800" dirty="0" err="1">
                <a:latin typeface="Calibri" pitchFamily="34" charset="0"/>
                <a:cs typeface="Calibri" pitchFamily="34" charset="0"/>
              </a:rPr>
              <a:t>observasi</a:t>
            </a:r>
            <a:endParaRPr lang="en-US" sz="2800" dirty="0">
              <a:latin typeface="Calibri" pitchFamily="34" charset="0"/>
              <a:cs typeface="Calibri" pitchFamily="34" charset="0"/>
            </a:endParaRPr>
          </a:p>
          <a:p>
            <a:pPr marL="804863" indent="-358775" algn="just">
              <a:buFont typeface="+mj-lt"/>
              <a:buAutoNum type="arabicPeriod"/>
            </a:pPr>
            <a:r>
              <a:rPr lang="en-US" sz="2800" dirty="0" err="1">
                <a:latin typeface="Calibri" pitchFamily="34" charset="0"/>
                <a:cs typeface="Calibri" pitchFamily="34" charset="0"/>
              </a:rPr>
              <a:t>Setiap</a:t>
            </a:r>
            <a:r>
              <a:rPr lang="en-US" sz="2800" dirty="0">
                <a:latin typeface="Calibri" pitchFamily="34" charset="0"/>
                <a:cs typeface="Calibri" pitchFamily="34" charset="0"/>
              </a:rPr>
              <a:t> unit </a:t>
            </a:r>
            <a:r>
              <a:rPr lang="en-US" sz="2800" dirty="0" err="1">
                <a:latin typeface="Calibri" pitchFamily="34" charset="0"/>
                <a:cs typeface="Calibri" pitchFamily="34" charset="0"/>
              </a:rPr>
              <a:t>dikelompokkan</a:t>
            </a:r>
            <a:r>
              <a:rPr lang="en-US" sz="2800" dirty="0">
                <a:latin typeface="Calibri" pitchFamily="34" charset="0"/>
                <a:cs typeface="Calibri" pitchFamily="34" charset="0"/>
              </a:rPr>
              <a:t> </a:t>
            </a:r>
            <a:r>
              <a:rPr lang="en-US" sz="2800" dirty="0" err="1">
                <a:latin typeface="Calibri" pitchFamily="34" charset="0"/>
                <a:cs typeface="Calibri" pitchFamily="34" charset="0"/>
              </a:rPr>
              <a:t>terlebih</a:t>
            </a:r>
            <a:r>
              <a:rPr lang="en-US" sz="2800" dirty="0">
                <a:latin typeface="Calibri" pitchFamily="34" charset="0"/>
                <a:cs typeface="Calibri" pitchFamily="34" charset="0"/>
              </a:rPr>
              <a:t> </a:t>
            </a:r>
            <a:r>
              <a:rPr lang="en-US" sz="2800" dirty="0" err="1">
                <a:latin typeface="Calibri" pitchFamily="34" charset="0"/>
                <a:cs typeface="Calibri" pitchFamily="34" charset="0"/>
              </a:rPr>
              <a:t>dahulu</a:t>
            </a:r>
            <a:r>
              <a:rPr lang="en-US" sz="2800" dirty="0">
                <a:latin typeface="Calibri" pitchFamily="34" charset="0"/>
                <a:cs typeface="Calibri" pitchFamily="34" charset="0"/>
              </a:rPr>
              <a:t> </a:t>
            </a:r>
            <a:r>
              <a:rPr lang="en-US" sz="2800" dirty="0" err="1">
                <a:latin typeface="Calibri" pitchFamily="34" charset="0"/>
                <a:cs typeface="Calibri" pitchFamily="34" charset="0"/>
              </a:rPr>
              <a:t>berdasarkan</a:t>
            </a:r>
            <a:r>
              <a:rPr lang="en-US" sz="2800" dirty="0">
                <a:latin typeface="Calibri" pitchFamily="34" charset="0"/>
                <a:cs typeface="Calibri" pitchFamily="34" charset="0"/>
              </a:rPr>
              <a:t> </a:t>
            </a:r>
            <a:r>
              <a:rPr lang="en-US" sz="2800" dirty="0" err="1">
                <a:latin typeface="Calibri" pitchFamily="34" charset="0"/>
                <a:cs typeface="Calibri" pitchFamily="34" charset="0"/>
              </a:rPr>
              <a:t>karakteristiknya</a:t>
            </a:r>
            <a:r>
              <a:rPr lang="en-US" sz="2800" dirty="0">
                <a:latin typeface="Calibri" pitchFamily="34" charset="0"/>
                <a:cs typeface="Calibri" pitchFamily="34" charset="0"/>
              </a:rPr>
              <a:t>, </a:t>
            </a:r>
            <a:r>
              <a:rPr lang="en-US" sz="2800" dirty="0" err="1">
                <a:latin typeface="Calibri" pitchFamily="34" charset="0"/>
                <a:cs typeface="Calibri" pitchFamily="34" charset="0"/>
              </a:rPr>
              <a:t>kemudian</a:t>
            </a:r>
            <a:r>
              <a:rPr lang="en-US" sz="2800" dirty="0">
                <a:latin typeface="Calibri" pitchFamily="34" charset="0"/>
                <a:cs typeface="Calibri" pitchFamily="34" charset="0"/>
              </a:rPr>
              <a:t> </a:t>
            </a:r>
            <a:r>
              <a:rPr lang="en-US" sz="2800" i="1" dirty="0">
                <a:latin typeface="Calibri" pitchFamily="34" charset="0"/>
                <a:cs typeface="Calibri" pitchFamily="34" charset="0"/>
              </a:rPr>
              <a:t>random sampling </a:t>
            </a:r>
            <a:r>
              <a:rPr lang="en-US" sz="2800" dirty="0" err="1">
                <a:latin typeface="Calibri" pitchFamily="34" charset="0"/>
                <a:cs typeface="Calibri" pitchFamily="34" charset="0"/>
              </a:rPr>
              <a:t>dilakukan</a:t>
            </a:r>
            <a:r>
              <a:rPr lang="en-US" sz="2800" dirty="0">
                <a:latin typeface="Calibri" pitchFamily="34" charset="0"/>
                <a:cs typeface="Calibri" pitchFamily="34" charset="0"/>
              </a:rPr>
              <a:t> </a:t>
            </a:r>
            <a:r>
              <a:rPr lang="en-US" sz="2800" dirty="0" err="1">
                <a:latin typeface="Calibri" pitchFamily="34" charset="0"/>
                <a:cs typeface="Calibri" pitchFamily="34" charset="0"/>
              </a:rPr>
              <a:t>untuk</a:t>
            </a:r>
            <a:r>
              <a:rPr lang="en-US" sz="2800" dirty="0">
                <a:latin typeface="Calibri" pitchFamily="34" charset="0"/>
                <a:cs typeface="Calibri" pitchFamily="34" charset="0"/>
              </a:rPr>
              <a:t> </a:t>
            </a:r>
            <a:r>
              <a:rPr lang="en-US" sz="2800" dirty="0" err="1">
                <a:latin typeface="Calibri" pitchFamily="34" charset="0"/>
                <a:cs typeface="Calibri" pitchFamily="34" charset="0"/>
              </a:rPr>
              <a:t>setiap</a:t>
            </a:r>
            <a:r>
              <a:rPr lang="en-US" sz="2800" dirty="0">
                <a:latin typeface="Calibri" pitchFamily="34" charset="0"/>
                <a:cs typeface="Calibri" pitchFamily="34" charset="0"/>
              </a:rPr>
              <a:t> </a:t>
            </a:r>
            <a:r>
              <a:rPr lang="en-US" sz="2800" dirty="0" err="1">
                <a:latin typeface="Calibri" pitchFamily="34" charset="0"/>
                <a:cs typeface="Calibri" pitchFamily="34" charset="0"/>
              </a:rPr>
              <a:t>kelompok</a:t>
            </a:r>
            <a:r>
              <a:rPr lang="en-US" sz="2800" dirty="0">
                <a:latin typeface="Calibri" pitchFamily="34" charset="0"/>
                <a:cs typeface="Calibri" pitchFamily="34" charset="0"/>
              </a:rPr>
              <a:t> </a:t>
            </a:r>
            <a:r>
              <a:rPr lang="en-US" sz="2800" dirty="0" err="1">
                <a:latin typeface="Calibri" pitchFamily="34" charset="0"/>
                <a:cs typeface="Calibri" pitchFamily="34" charset="0"/>
              </a:rPr>
              <a:t>karakteristik</a:t>
            </a:r>
            <a:r>
              <a:rPr lang="en-US" sz="2800" dirty="0">
                <a:latin typeface="Calibri" pitchFamily="34" charset="0"/>
                <a:cs typeface="Calibri" pitchFamily="34" charset="0"/>
              </a:rPr>
              <a:t> </a:t>
            </a:r>
            <a:r>
              <a:rPr lang="en-US" sz="2800" dirty="0" err="1">
                <a:latin typeface="Calibri" pitchFamily="34" charset="0"/>
                <a:cs typeface="Calibri" pitchFamily="34" charset="0"/>
              </a:rPr>
              <a:t>tersebut</a:t>
            </a:r>
            <a:endParaRPr lang="en-US" sz="2800" dirty="0">
              <a:latin typeface="Calibri" pitchFamily="34" charset="0"/>
              <a:cs typeface="Calibri" pitchFamily="34" charset="0"/>
            </a:endParaRPr>
          </a:p>
          <a:p>
            <a:pPr marL="804863" indent="-358775" algn="just">
              <a:buFont typeface="+mj-lt"/>
              <a:buAutoNum type="arabicPeriod"/>
            </a:pPr>
            <a:r>
              <a:rPr lang="en-US" sz="2800" dirty="0">
                <a:latin typeface="Calibri" pitchFamily="34" charset="0"/>
                <a:cs typeface="Calibri" pitchFamily="34" charset="0"/>
              </a:rPr>
              <a:t>Satu </a:t>
            </a:r>
            <a:r>
              <a:rPr lang="en-US" sz="2800" dirty="0" err="1">
                <a:latin typeface="Calibri" pitchFamily="34" charset="0"/>
                <a:cs typeface="Calibri" pitchFamily="34" charset="0"/>
              </a:rPr>
              <a:t>kelompok</a:t>
            </a:r>
            <a:r>
              <a:rPr lang="en-US" sz="2800" dirty="0">
                <a:latin typeface="Calibri" pitchFamily="34" charset="0"/>
                <a:cs typeface="Calibri" pitchFamily="34" charset="0"/>
              </a:rPr>
              <a:t> </a:t>
            </a:r>
            <a:r>
              <a:rPr lang="en-US" sz="2800" dirty="0" err="1">
                <a:latin typeface="Calibri" pitchFamily="34" charset="0"/>
                <a:cs typeface="Calibri" pitchFamily="34" charset="0"/>
              </a:rPr>
              <a:t>mewakili</a:t>
            </a:r>
            <a:r>
              <a:rPr lang="en-US" sz="2800" dirty="0">
                <a:latin typeface="Calibri" pitchFamily="34" charset="0"/>
                <a:cs typeface="Calibri" pitchFamily="34" charset="0"/>
              </a:rPr>
              <a:t> </a:t>
            </a:r>
            <a:r>
              <a:rPr lang="en-US" sz="2800" dirty="0" err="1">
                <a:latin typeface="Calibri" pitchFamily="34" charset="0"/>
                <a:cs typeface="Calibri" pitchFamily="34" charset="0"/>
              </a:rPr>
              <a:t>tingkatan</a:t>
            </a:r>
            <a:r>
              <a:rPr lang="en-US" sz="2800" dirty="0">
                <a:latin typeface="Calibri" pitchFamily="34" charset="0"/>
                <a:cs typeface="Calibri" pitchFamily="34" charset="0"/>
              </a:rPr>
              <a:t> </a:t>
            </a:r>
            <a:r>
              <a:rPr lang="en-US" sz="2800" dirty="0" err="1">
                <a:latin typeface="Calibri" pitchFamily="34" charset="0"/>
                <a:cs typeface="Calibri" pitchFamily="34" charset="0"/>
              </a:rPr>
              <a:t>tertentu</a:t>
            </a:r>
            <a:r>
              <a:rPr lang="en-US" sz="2800" dirty="0">
                <a:latin typeface="Calibri" pitchFamily="34" charset="0"/>
                <a:cs typeface="Calibri" pitchFamily="34" charset="0"/>
              </a:rPr>
              <a:t> </a:t>
            </a:r>
            <a:r>
              <a:rPr lang="en-US" sz="2800" dirty="0" err="1">
                <a:latin typeface="Calibri" pitchFamily="34" charset="0"/>
                <a:cs typeface="Calibri" pitchFamily="34" charset="0"/>
              </a:rPr>
              <a:t>dalam</a:t>
            </a:r>
            <a:r>
              <a:rPr lang="en-US" sz="2800" dirty="0">
                <a:latin typeface="Calibri" pitchFamily="34" charset="0"/>
                <a:cs typeface="Calibri" pitchFamily="34" charset="0"/>
              </a:rPr>
              <a:t> </a:t>
            </a:r>
            <a:r>
              <a:rPr lang="en-US" sz="2800" dirty="0" err="1">
                <a:latin typeface="Calibri" pitchFamily="34" charset="0"/>
                <a:cs typeface="Calibri" pitchFamily="34" charset="0"/>
              </a:rPr>
              <a:t>populasi</a:t>
            </a:r>
            <a:endParaRPr lang="en-US" sz="2800" dirty="0">
              <a:latin typeface="Calibri" pitchFamily="34" charset="0"/>
              <a:cs typeface="Calibri" pitchFamily="34" charset="0"/>
            </a:endParaRPr>
          </a:p>
          <a:p>
            <a:pPr marL="271463" indent="-271463" algn="just">
              <a:buFont typeface="Wingdings" panose="05000000000000000000" pitchFamily="2" charset="2"/>
              <a:buChar char="§"/>
            </a:pP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836454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err="1">
                <a:solidFill>
                  <a:srgbClr val="0070C0"/>
                </a:solidFill>
                <a:latin typeface="Calibri" pitchFamily="34" charset="0"/>
                <a:cs typeface="Calibri" pitchFamily="34" charset="0"/>
              </a:rPr>
              <a:t>Contoh</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Survei</a:t>
            </a:r>
            <a:endParaRPr lang="en-US" sz="3600" b="1" dirty="0">
              <a:solidFill>
                <a:srgbClr val="0070C0"/>
              </a:solidFill>
              <a:latin typeface="Calibri" pitchFamily="34" charset="0"/>
              <a:cs typeface="Calibri" pitchFamily="34" charset="0"/>
            </a:endParaRPr>
          </a:p>
        </p:txBody>
      </p:sp>
      <p:sp>
        <p:nvSpPr>
          <p:cNvPr id="5" name="TextBox 4"/>
          <p:cNvSpPr txBox="1"/>
          <p:nvPr/>
        </p:nvSpPr>
        <p:spPr>
          <a:xfrm>
            <a:off x="683419" y="1296194"/>
            <a:ext cx="10591800" cy="1815882"/>
          </a:xfrm>
          <a:prstGeom prst="rect">
            <a:avLst/>
          </a:prstGeom>
          <a:noFill/>
        </p:spPr>
        <p:txBody>
          <a:bodyPr wrap="square" rtlCol="0">
            <a:spAutoFit/>
          </a:bodyPr>
          <a:lstStyle/>
          <a:p>
            <a:pPr marL="457200" indent="-457200" algn="just">
              <a:buFont typeface="Wingdings" panose="05000000000000000000" pitchFamily="2" charset="2"/>
              <a:buChar char="§"/>
            </a:pPr>
            <a:r>
              <a:rPr lang="en-US" sz="2800" dirty="0" err="1">
                <a:latin typeface="Calibri" pitchFamily="34" charset="0"/>
                <a:cs typeface="Calibri" pitchFamily="34" charset="0"/>
              </a:rPr>
              <a:t>Jajak</a:t>
            </a:r>
            <a:r>
              <a:rPr lang="en-US" sz="2800" dirty="0">
                <a:latin typeface="Calibri" pitchFamily="34" charset="0"/>
                <a:cs typeface="Calibri" pitchFamily="34" charset="0"/>
              </a:rPr>
              <a:t> </a:t>
            </a:r>
            <a:r>
              <a:rPr lang="en-US" sz="2800" dirty="0" err="1">
                <a:latin typeface="Calibri" pitchFamily="34" charset="0"/>
                <a:cs typeface="Calibri" pitchFamily="34" charset="0"/>
              </a:rPr>
              <a:t>pendapat</a:t>
            </a:r>
            <a:r>
              <a:rPr lang="en-US" sz="2800" dirty="0">
                <a:latin typeface="Calibri" pitchFamily="34" charset="0"/>
                <a:cs typeface="Calibri" pitchFamily="34" charset="0"/>
              </a:rPr>
              <a:t> </a:t>
            </a:r>
            <a:r>
              <a:rPr lang="en-US" sz="2800" dirty="0" err="1">
                <a:latin typeface="Calibri" pitchFamily="34" charset="0"/>
                <a:cs typeface="Calibri" pitchFamily="34" charset="0"/>
              </a:rPr>
              <a:t>sebelum</a:t>
            </a:r>
            <a:r>
              <a:rPr lang="en-US" sz="2800" dirty="0">
                <a:latin typeface="Calibri" pitchFamily="34" charset="0"/>
                <a:cs typeface="Calibri" pitchFamily="34" charset="0"/>
              </a:rPr>
              <a:t> </a:t>
            </a:r>
            <a:r>
              <a:rPr lang="en-US" sz="2800" dirty="0" err="1">
                <a:latin typeface="Calibri" pitchFamily="34" charset="0"/>
                <a:cs typeface="Calibri" pitchFamily="34" charset="0"/>
              </a:rPr>
              <a:t>pemilihan</a:t>
            </a:r>
            <a:r>
              <a:rPr lang="en-US" sz="2800" dirty="0">
                <a:latin typeface="Calibri" pitchFamily="34" charset="0"/>
                <a:cs typeface="Calibri" pitchFamily="34" charset="0"/>
              </a:rPr>
              <a:t> </a:t>
            </a:r>
            <a:r>
              <a:rPr lang="en-US" sz="2800" dirty="0" err="1">
                <a:latin typeface="Calibri" pitchFamily="34" charset="0"/>
                <a:cs typeface="Calibri" pitchFamily="34" charset="0"/>
              </a:rPr>
              <a:t>umum</a:t>
            </a:r>
            <a:r>
              <a:rPr lang="en-US" sz="2800" dirty="0">
                <a:latin typeface="Calibri" pitchFamily="34" charset="0"/>
                <a:cs typeface="Calibri" pitchFamily="34" charset="0"/>
              </a:rPr>
              <a:t>, </a:t>
            </a:r>
            <a:r>
              <a:rPr lang="en-US" sz="2800" dirty="0" err="1">
                <a:latin typeface="Calibri" pitchFamily="34" charset="0"/>
                <a:cs typeface="Calibri" pitchFamily="34" charset="0"/>
              </a:rPr>
              <a:t>menanyakan</a:t>
            </a:r>
            <a:r>
              <a:rPr lang="en-US" sz="2800" dirty="0">
                <a:latin typeface="Calibri" pitchFamily="34" charset="0"/>
                <a:cs typeface="Calibri" pitchFamily="34" charset="0"/>
              </a:rPr>
              <a:t> </a:t>
            </a:r>
            <a:r>
              <a:rPr lang="en-US" sz="2800" dirty="0" err="1">
                <a:latin typeface="Calibri" pitchFamily="34" charset="0"/>
                <a:cs typeface="Calibri" pitchFamily="34" charset="0"/>
              </a:rPr>
              <a:t>partai</a:t>
            </a:r>
            <a:r>
              <a:rPr lang="en-US" sz="2800" dirty="0">
                <a:latin typeface="Calibri" pitchFamily="34" charset="0"/>
                <a:cs typeface="Calibri" pitchFamily="34" charset="0"/>
              </a:rPr>
              <a:t> </a:t>
            </a:r>
            <a:r>
              <a:rPr lang="en-US" sz="2800" dirty="0" err="1">
                <a:latin typeface="Calibri" pitchFamily="34" charset="0"/>
                <a:cs typeface="Calibri" pitchFamily="34" charset="0"/>
              </a:rPr>
              <a:t>apa</a:t>
            </a:r>
            <a:r>
              <a:rPr lang="en-US" sz="2800" dirty="0">
                <a:latin typeface="Calibri" pitchFamily="34" charset="0"/>
                <a:cs typeface="Calibri" pitchFamily="34" charset="0"/>
              </a:rPr>
              <a:t> yang </a:t>
            </a:r>
            <a:r>
              <a:rPr lang="en-US" sz="2800" dirty="0" err="1">
                <a:latin typeface="Calibri" pitchFamily="34" charset="0"/>
                <a:cs typeface="Calibri" pitchFamily="34" charset="0"/>
              </a:rPr>
              <a:t>akan</a:t>
            </a:r>
            <a:r>
              <a:rPr lang="en-US" sz="2800" dirty="0">
                <a:latin typeface="Calibri" pitchFamily="34" charset="0"/>
                <a:cs typeface="Calibri" pitchFamily="34" charset="0"/>
              </a:rPr>
              <a:t> </a:t>
            </a:r>
            <a:r>
              <a:rPr lang="en-US" sz="2800" dirty="0" err="1">
                <a:latin typeface="Calibri" pitchFamily="34" charset="0"/>
                <a:cs typeface="Calibri" pitchFamily="34" charset="0"/>
              </a:rPr>
              <a:t>dipilih</a:t>
            </a:r>
            <a:r>
              <a:rPr lang="en-US" sz="2800" dirty="0">
                <a:latin typeface="Calibri" pitchFamily="34" charset="0"/>
                <a:cs typeface="Calibri" pitchFamily="34" charset="0"/>
              </a:rPr>
              <a:t> </a:t>
            </a:r>
            <a:r>
              <a:rPr lang="en-US" sz="2800" dirty="0" err="1">
                <a:latin typeface="Calibri" pitchFamily="34" charset="0"/>
                <a:cs typeface="Calibri" pitchFamily="34" charset="0"/>
              </a:rPr>
              <a:t>kepada</a:t>
            </a:r>
            <a:r>
              <a:rPr lang="en-US" sz="2800" dirty="0">
                <a:latin typeface="Calibri" pitchFamily="34" charset="0"/>
                <a:cs typeface="Calibri" pitchFamily="34" charset="0"/>
              </a:rPr>
              <a:t> </a:t>
            </a:r>
            <a:r>
              <a:rPr lang="en-US" sz="2800" dirty="0" err="1">
                <a:latin typeface="Calibri" pitchFamily="34" charset="0"/>
                <a:cs typeface="Calibri" pitchFamily="34" charset="0"/>
              </a:rPr>
              <a:t>calon</a:t>
            </a:r>
            <a:r>
              <a:rPr lang="en-US" sz="2800" dirty="0">
                <a:latin typeface="Calibri" pitchFamily="34" charset="0"/>
                <a:cs typeface="Calibri" pitchFamily="34" charset="0"/>
              </a:rPr>
              <a:t> </a:t>
            </a:r>
            <a:r>
              <a:rPr lang="en-US" sz="2800" dirty="0" err="1">
                <a:latin typeface="Calibri" pitchFamily="34" charset="0"/>
                <a:cs typeface="Calibri" pitchFamily="34" charset="0"/>
              </a:rPr>
              <a:t>pemilih</a:t>
            </a:r>
            <a:endParaRPr lang="en-US" sz="2800" dirty="0">
              <a:latin typeface="Calibri" pitchFamily="34" charset="0"/>
              <a:cs typeface="Calibri" pitchFamily="34" charset="0"/>
            </a:endParaRPr>
          </a:p>
          <a:p>
            <a:pPr marL="457200" indent="-457200" algn="just">
              <a:buFont typeface="Wingdings" panose="05000000000000000000" pitchFamily="2" charset="2"/>
              <a:buChar char="§"/>
            </a:pPr>
            <a:r>
              <a:rPr lang="en-US" sz="2800" dirty="0" err="1">
                <a:latin typeface="Calibri" pitchFamily="34" charset="0"/>
                <a:cs typeface="Calibri" pitchFamily="34" charset="0"/>
              </a:rPr>
              <a:t>Pertanyaan</a:t>
            </a:r>
            <a:r>
              <a:rPr lang="en-US" sz="2800" dirty="0">
                <a:latin typeface="Calibri" pitchFamily="34" charset="0"/>
                <a:cs typeface="Calibri" pitchFamily="34" charset="0"/>
              </a:rPr>
              <a:t> yang </a:t>
            </a:r>
            <a:r>
              <a:rPr lang="en-US" sz="2800" dirty="0" err="1">
                <a:latin typeface="Calibri" pitchFamily="34" charset="0"/>
                <a:cs typeface="Calibri" pitchFamily="34" charset="0"/>
              </a:rPr>
              <a:t>sama</a:t>
            </a:r>
            <a:r>
              <a:rPr lang="en-US" sz="2800" dirty="0">
                <a:latin typeface="Calibri" pitchFamily="34" charset="0"/>
                <a:cs typeface="Calibri" pitchFamily="34" charset="0"/>
              </a:rPr>
              <a:t> </a:t>
            </a:r>
            <a:r>
              <a:rPr lang="en-US" sz="2800" dirty="0" err="1">
                <a:latin typeface="Calibri" pitchFamily="34" charset="0"/>
                <a:cs typeface="Calibri" pitchFamily="34" charset="0"/>
              </a:rPr>
              <a:t>dapat</a:t>
            </a:r>
            <a:r>
              <a:rPr lang="en-US" sz="2800" dirty="0">
                <a:latin typeface="Calibri" pitchFamily="34" charset="0"/>
                <a:cs typeface="Calibri" pitchFamily="34" charset="0"/>
              </a:rPr>
              <a:t> </a:t>
            </a:r>
            <a:r>
              <a:rPr lang="en-US" sz="2800" dirty="0" err="1">
                <a:latin typeface="Calibri" pitchFamily="34" charset="0"/>
                <a:cs typeface="Calibri" pitchFamily="34" charset="0"/>
              </a:rPr>
              <a:t>diajukan</a:t>
            </a:r>
            <a:r>
              <a:rPr lang="en-US" sz="2800" dirty="0">
                <a:latin typeface="Calibri" pitchFamily="34" charset="0"/>
                <a:cs typeface="Calibri" pitchFamily="34" charset="0"/>
              </a:rPr>
              <a:t> pada </a:t>
            </a:r>
            <a:r>
              <a:rPr lang="en-US" sz="2800" dirty="0" err="1">
                <a:latin typeface="Calibri" pitchFamily="34" charset="0"/>
                <a:cs typeface="Calibri" pitchFamily="34" charset="0"/>
              </a:rPr>
              <a:t>sejumlah</a:t>
            </a:r>
            <a:r>
              <a:rPr lang="en-US" sz="2800" dirty="0">
                <a:latin typeface="Calibri" pitchFamily="34" charset="0"/>
                <a:cs typeface="Calibri" pitchFamily="34" charset="0"/>
              </a:rPr>
              <a:t> </a:t>
            </a:r>
            <a:r>
              <a:rPr lang="en-US" sz="2800" dirty="0" err="1">
                <a:latin typeface="Calibri" pitchFamily="34" charset="0"/>
                <a:cs typeface="Calibri" pitchFamily="34" charset="0"/>
              </a:rPr>
              <a:t>pemilih</a:t>
            </a:r>
            <a:r>
              <a:rPr lang="en-US" sz="2800" dirty="0">
                <a:latin typeface="Calibri" pitchFamily="34" charset="0"/>
                <a:cs typeface="Calibri" pitchFamily="34" charset="0"/>
              </a:rPr>
              <a:t> </a:t>
            </a:r>
            <a:r>
              <a:rPr lang="en-US" sz="2800" dirty="0" err="1">
                <a:latin typeface="Calibri" pitchFamily="34" charset="0"/>
                <a:cs typeface="Calibri" pitchFamily="34" charset="0"/>
              </a:rPr>
              <a:t>sesaat</a:t>
            </a:r>
            <a:r>
              <a:rPr lang="en-US" sz="2800" dirty="0">
                <a:latin typeface="Calibri" pitchFamily="34" charset="0"/>
                <a:cs typeface="Calibri" pitchFamily="34" charset="0"/>
              </a:rPr>
              <a:t> </a:t>
            </a:r>
            <a:r>
              <a:rPr lang="en-US" sz="2800" dirty="0" err="1">
                <a:latin typeface="Calibri" pitchFamily="34" charset="0"/>
                <a:cs typeface="Calibri" pitchFamily="34" charset="0"/>
              </a:rPr>
              <a:t>setelah</a:t>
            </a:r>
            <a:r>
              <a:rPr lang="en-US" sz="2800" dirty="0">
                <a:latin typeface="Calibri" pitchFamily="34" charset="0"/>
                <a:cs typeface="Calibri" pitchFamily="34" charset="0"/>
              </a:rPr>
              <a:t> </a:t>
            </a:r>
            <a:r>
              <a:rPr lang="en-US" sz="2800" dirty="0" err="1">
                <a:latin typeface="Calibri" pitchFamily="34" charset="0"/>
                <a:cs typeface="Calibri" pitchFamily="34" charset="0"/>
              </a:rPr>
              <a:t>mereka</a:t>
            </a:r>
            <a:r>
              <a:rPr lang="en-US" sz="2800" dirty="0">
                <a:latin typeface="Calibri" pitchFamily="34" charset="0"/>
                <a:cs typeface="Calibri" pitchFamily="34" charset="0"/>
              </a:rPr>
              <a:t> </a:t>
            </a:r>
            <a:r>
              <a:rPr lang="en-US" sz="2800" dirty="0" err="1">
                <a:latin typeface="Calibri" pitchFamily="34" charset="0"/>
                <a:cs typeface="Calibri" pitchFamily="34" charset="0"/>
              </a:rPr>
              <a:t>memilih</a:t>
            </a:r>
            <a:r>
              <a:rPr lang="en-US" sz="2800" dirty="0">
                <a:latin typeface="Calibri" pitchFamily="34" charset="0"/>
                <a:cs typeface="Calibri" pitchFamily="34" charset="0"/>
              </a:rPr>
              <a:t> (</a:t>
            </a:r>
            <a:r>
              <a:rPr lang="en-US" sz="2800" dirty="0" err="1">
                <a:latin typeface="Calibri" pitchFamily="34" charset="0"/>
                <a:cs typeface="Calibri" pitchFamily="34" charset="0"/>
              </a:rPr>
              <a:t>disebut</a:t>
            </a:r>
            <a:r>
              <a:rPr lang="en-US" sz="2800" dirty="0">
                <a:latin typeface="Calibri" pitchFamily="34" charset="0"/>
                <a:cs typeface="Calibri" pitchFamily="34" charset="0"/>
              </a:rPr>
              <a:t> juga </a:t>
            </a:r>
            <a:r>
              <a:rPr lang="en-US" sz="2800" i="1" dirty="0">
                <a:latin typeface="Calibri" pitchFamily="34" charset="0"/>
                <a:cs typeface="Calibri" pitchFamily="34" charset="0"/>
              </a:rPr>
              <a:t>exit-poll</a:t>
            </a:r>
            <a:r>
              <a:rPr lang="en-US" sz="2800" dirty="0">
                <a:latin typeface="Calibri" pitchFamily="34" charset="0"/>
                <a:cs typeface="Calibri" pitchFamily="34" charset="0"/>
              </a:rPr>
              <a:t>)</a:t>
            </a:r>
          </a:p>
        </p:txBody>
      </p:sp>
    </p:spTree>
    <p:extLst>
      <p:ext uri="{BB962C8B-B14F-4D97-AF65-F5344CB8AC3E}">
        <p14:creationId xmlns:p14="http://schemas.microsoft.com/office/powerpoint/2010/main" val="2845132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err="1">
                <a:solidFill>
                  <a:srgbClr val="0070C0"/>
                </a:solidFill>
                <a:latin typeface="Calibri" pitchFamily="34" charset="0"/>
                <a:cs typeface="Calibri" pitchFamily="34" charset="0"/>
              </a:rPr>
              <a:t>Eksperimen</a:t>
            </a:r>
            <a:endParaRPr lang="en-US" sz="3600" b="1" dirty="0">
              <a:solidFill>
                <a:srgbClr val="0070C0"/>
              </a:solidFill>
              <a:latin typeface="Calibri" pitchFamily="34" charset="0"/>
              <a:cs typeface="Calibri" pitchFamily="34" charset="0"/>
            </a:endParaRPr>
          </a:p>
        </p:txBody>
      </p:sp>
      <p:sp>
        <p:nvSpPr>
          <p:cNvPr id="5" name="TextBox 4"/>
          <p:cNvSpPr txBox="1"/>
          <p:nvPr/>
        </p:nvSpPr>
        <p:spPr>
          <a:xfrm>
            <a:off x="683419" y="1296194"/>
            <a:ext cx="10591800" cy="1384995"/>
          </a:xfrm>
          <a:prstGeom prst="rect">
            <a:avLst/>
          </a:prstGeom>
          <a:noFill/>
        </p:spPr>
        <p:txBody>
          <a:bodyPr wrap="square" rtlCol="0">
            <a:spAutoFit/>
          </a:bodyPr>
          <a:lstStyle/>
          <a:p>
            <a:pPr marL="457200" indent="-457200" algn="just">
              <a:buFont typeface="Wingdings" panose="05000000000000000000" pitchFamily="2" charset="2"/>
              <a:buChar char="§"/>
            </a:pPr>
            <a:r>
              <a:rPr lang="en-US" sz="2800" dirty="0">
                <a:latin typeface="Calibri" pitchFamily="34" charset="0"/>
                <a:cs typeface="Calibri" pitchFamily="34" charset="0"/>
              </a:rPr>
              <a:t>Data </a:t>
            </a:r>
            <a:r>
              <a:rPr lang="en-US" sz="2800" dirty="0" err="1">
                <a:latin typeface="Calibri" pitchFamily="34" charset="0"/>
                <a:cs typeface="Calibri" pitchFamily="34" charset="0"/>
              </a:rPr>
              <a:t>eksperimen</a:t>
            </a:r>
            <a:r>
              <a:rPr lang="en-US" sz="2800" dirty="0">
                <a:latin typeface="Calibri" pitchFamily="34" charset="0"/>
                <a:cs typeface="Calibri" pitchFamily="34" charset="0"/>
              </a:rPr>
              <a:t> </a:t>
            </a:r>
            <a:r>
              <a:rPr lang="en-US" sz="2800" dirty="0" err="1">
                <a:latin typeface="Calibri" pitchFamily="34" charset="0"/>
                <a:cs typeface="Calibri" pitchFamily="34" charset="0"/>
              </a:rPr>
              <a:t>didapatkan</a:t>
            </a:r>
            <a:r>
              <a:rPr lang="en-US" sz="2800" dirty="0">
                <a:latin typeface="Calibri" pitchFamily="34" charset="0"/>
                <a:cs typeface="Calibri" pitchFamily="34" charset="0"/>
              </a:rPr>
              <a:t> </a:t>
            </a:r>
            <a:r>
              <a:rPr lang="en-US" sz="2800" dirty="0" err="1">
                <a:latin typeface="Calibri" pitchFamily="34" charset="0"/>
                <a:cs typeface="Calibri" pitchFamily="34" charset="0"/>
              </a:rPr>
              <a:t>dari</a:t>
            </a:r>
            <a:r>
              <a:rPr lang="en-US" sz="2800" dirty="0">
                <a:latin typeface="Calibri" pitchFamily="34" charset="0"/>
                <a:cs typeface="Calibri" pitchFamily="34" charset="0"/>
              </a:rPr>
              <a:t> </a:t>
            </a:r>
            <a:r>
              <a:rPr lang="en-US" sz="2800" dirty="0" err="1">
                <a:latin typeface="Calibri" pitchFamily="34" charset="0"/>
                <a:cs typeface="Calibri" pitchFamily="34" charset="0"/>
              </a:rPr>
              <a:t>suatu</a:t>
            </a:r>
            <a:r>
              <a:rPr lang="en-US" sz="2800" dirty="0">
                <a:latin typeface="Calibri" pitchFamily="34" charset="0"/>
                <a:cs typeface="Calibri" pitchFamily="34" charset="0"/>
              </a:rPr>
              <a:t> scenario yang </a:t>
            </a:r>
            <a:r>
              <a:rPr lang="en-US" sz="2800" dirty="0" err="1">
                <a:latin typeface="Calibri" pitchFamily="34" charset="0"/>
                <a:cs typeface="Calibri" pitchFamily="34" charset="0"/>
              </a:rPr>
              <a:t>terkendali</a:t>
            </a:r>
            <a:endParaRPr lang="en-US" sz="2800" dirty="0">
              <a:latin typeface="Calibri" pitchFamily="34" charset="0"/>
              <a:cs typeface="Calibri" pitchFamily="34" charset="0"/>
            </a:endParaRPr>
          </a:p>
          <a:p>
            <a:pPr marL="457200" indent="-457200" algn="just">
              <a:buFont typeface="Wingdings" panose="05000000000000000000" pitchFamily="2" charset="2"/>
              <a:buChar char="§"/>
            </a:pPr>
            <a:r>
              <a:rPr lang="en-US" sz="2800" dirty="0" err="1">
                <a:latin typeface="Calibri" pitchFamily="34" charset="0"/>
                <a:cs typeface="Calibri" pitchFamily="34" charset="0"/>
              </a:rPr>
              <a:t>Objek</a:t>
            </a:r>
            <a:r>
              <a:rPr lang="en-US" sz="2800" dirty="0">
                <a:latin typeface="Calibri" pitchFamily="34" charset="0"/>
                <a:cs typeface="Calibri" pitchFamily="34" charset="0"/>
              </a:rPr>
              <a:t> </a:t>
            </a:r>
            <a:r>
              <a:rPr lang="en-US" sz="2800" dirty="0" err="1">
                <a:latin typeface="Calibri" pitchFamily="34" charset="0"/>
                <a:cs typeface="Calibri" pitchFamily="34" charset="0"/>
              </a:rPr>
              <a:t>eksperimen</a:t>
            </a:r>
            <a:r>
              <a:rPr lang="en-US" sz="2800" dirty="0">
                <a:latin typeface="Calibri" pitchFamily="34" charset="0"/>
                <a:cs typeface="Calibri" pitchFamily="34" charset="0"/>
              </a:rPr>
              <a:t> </a:t>
            </a:r>
            <a:r>
              <a:rPr lang="en-US" sz="2800" dirty="0" err="1">
                <a:latin typeface="Calibri" pitchFamily="34" charset="0"/>
                <a:cs typeface="Calibri" pitchFamily="34" charset="0"/>
              </a:rPr>
              <a:t>tidak</a:t>
            </a:r>
            <a:r>
              <a:rPr lang="en-US" sz="2800" dirty="0">
                <a:latin typeface="Calibri" pitchFamily="34" charset="0"/>
                <a:cs typeface="Calibri" pitchFamily="34" charset="0"/>
              </a:rPr>
              <a:t> </a:t>
            </a:r>
            <a:r>
              <a:rPr lang="en-US" sz="2800" dirty="0" err="1">
                <a:latin typeface="Calibri" pitchFamily="34" charset="0"/>
                <a:cs typeface="Calibri" pitchFamily="34" charset="0"/>
              </a:rPr>
              <a:t>dapat</a:t>
            </a:r>
            <a:r>
              <a:rPr lang="en-US" sz="2800" dirty="0">
                <a:latin typeface="Calibri" pitchFamily="34" charset="0"/>
                <a:cs typeface="Calibri" pitchFamily="34" charset="0"/>
              </a:rPr>
              <a:t> </a:t>
            </a:r>
            <a:r>
              <a:rPr lang="en-US" sz="2800" dirty="0" err="1">
                <a:latin typeface="Calibri" pitchFamily="34" charset="0"/>
                <a:cs typeface="Calibri" pitchFamily="34" charset="0"/>
              </a:rPr>
              <a:t>menentukan</a:t>
            </a:r>
            <a:r>
              <a:rPr lang="en-US" sz="2800" dirty="0">
                <a:latin typeface="Calibri" pitchFamily="34" charset="0"/>
                <a:cs typeface="Calibri" pitchFamily="34" charset="0"/>
              </a:rPr>
              <a:t> </a:t>
            </a:r>
            <a:r>
              <a:rPr lang="en-US" sz="2800" dirty="0" err="1">
                <a:latin typeface="Calibri" pitchFamily="34" charset="0"/>
                <a:cs typeface="Calibri" pitchFamily="34" charset="0"/>
              </a:rPr>
              <a:t>sendiri</a:t>
            </a:r>
            <a:r>
              <a:rPr lang="en-US" sz="2800" dirty="0">
                <a:latin typeface="Calibri" pitchFamily="34" charset="0"/>
                <a:cs typeface="Calibri" pitchFamily="34" charset="0"/>
              </a:rPr>
              <a:t> </a:t>
            </a:r>
            <a:r>
              <a:rPr lang="en-US" sz="2800" dirty="0" err="1">
                <a:latin typeface="Calibri" pitchFamily="34" charset="0"/>
                <a:cs typeface="Calibri" pitchFamily="34" charset="0"/>
              </a:rPr>
              <a:t>apa</a:t>
            </a:r>
            <a:r>
              <a:rPr lang="en-US" sz="2800" dirty="0">
                <a:latin typeface="Calibri" pitchFamily="34" charset="0"/>
                <a:cs typeface="Calibri" pitchFamily="34" charset="0"/>
              </a:rPr>
              <a:t> yang </a:t>
            </a:r>
            <a:r>
              <a:rPr lang="en-US" sz="2800" dirty="0" err="1">
                <a:latin typeface="Calibri" pitchFamily="34" charset="0"/>
                <a:cs typeface="Calibri" pitchFamily="34" charset="0"/>
              </a:rPr>
              <a:t>harus</a:t>
            </a:r>
            <a:r>
              <a:rPr lang="en-US" sz="2800" dirty="0">
                <a:latin typeface="Calibri" pitchFamily="34" charset="0"/>
                <a:cs typeface="Calibri" pitchFamily="34" charset="0"/>
              </a:rPr>
              <a:t> </a:t>
            </a:r>
            <a:r>
              <a:rPr lang="en-US" sz="2800" dirty="0" err="1">
                <a:latin typeface="Calibri" pitchFamily="34" charset="0"/>
                <a:cs typeface="Calibri" pitchFamily="34" charset="0"/>
              </a:rPr>
              <a:t>dilakukan</a:t>
            </a:r>
            <a:r>
              <a:rPr lang="en-US" sz="2800" dirty="0">
                <a:latin typeface="Calibri" pitchFamily="34" charset="0"/>
                <a:cs typeface="Calibri" pitchFamily="34" charset="0"/>
              </a:rPr>
              <a:t> </a:t>
            </a:r>
            <a:r>
              <a:rPr lang="en-US" sz="2800" dirty="0" err="1">
                <a:latin typeface="Calibri" pitchFamily="34" charset="0"/>
                <a:cs typeface="Calibri" pitchFamily="34" charset="0"/>
              </a:rPr>
              <a:t>selama</a:t>
            </a:r>
            <a:r>
              <a:rPr lang="en-US" sz="2800" dirty="0">
                <a:latin typeface="Calibri" pitchFamily="34" charset="0"/>
                <a:cs typeface="Calibri" pitchFamily="34" charset="0"/>
              </a:rPr>
              <a:t> </a:t>
            </a:r>
            <a:r>
              <a:rPr lang="en-US" sz="2800" dirty="0" err="1">
                <a:latin typeface="Calibri" pitchFamily="34" charset="0"/>
                <a:cs typeface="Calibri" pitchFamily="34" charset="0"/>
              </a:rPr>
              <a:t>eksperimen</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17625938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3794</TotalTime>
  <Words>1836</Words>
  <Application>Microsoft Office PowerPoint</Application>
  <PresentationFormat>Custom</PresentationFormat>
  <Paragraphs>350</Paragraphs>
  <Slides>69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Bookman Old Style</vt:lpstr>
      <vt:lpstr>Calibri</vt:lpstr>
      <vt:lpstr>Cambria Math</vt:lpstr>
      <vt:lpstr>Gill Sans MT</vt:lpstr>
      <vt:lpstr>Wingdings</vt:lpstr>
      <vt:lpstr>Wingdings 3</vt:lpstr>
      <vt:lpstr>Origin</vt:lpstr>
      <vt:lpstr>Statistik Deskriptif</vt:lpstr>
      <vt:lpstr>Pengumpulan Data</vt:lpstr>
      <vt:lpstr>Tahapan Pengumpulan Data</vt:lpstr>
      <vt:lpstr>Survei</vt:lpstr>
      <vt:lpstr>Teknik Pengambilan Sample</vt:lpstr>
      <vt:lpstr>Teknik Pengambilan Sample</vt:lpstr>
      <vt:lpstr>Teknik Pengambilan Sample</vt:lpstr>
      <vt:lpstr>Contoh Survei</vt:lpstr>
      <vt:lpstr>Eksperimen</vt:lpstr>
      <vt:lpstr>Contoh Eksperimen</vt:lpstr>
      <vt:lpstr>Observasi</vt:lpstr>
      <vt:lpstr>Contoh Data Observasi</vt:lpstr>
      <vt:lpstr>Pengumpulan dan Pengorganisasian Data</vt:lpstr>
      <vt:lpstr>Pengumpulan dan Pengorganisasian Data</vt:lpstr>
      <vt:lpstr>Pengumpulan dan Pengorganisasian Data</vt:lpstr>
      <vt:lpstr>Contoh Data Nilai Ujian</vt:lpstr>
      <vt:lpstr>Contoh Data Nilai Ujian</vt:lpstr>
      <vt:lpstr>Contoh Data Nilai Ujian</vt:lpstr>
      <vt:lpstr>Contoh Data Nilai Ujian</vt:lpstr>
      <vt:lpstr>Pengorganisasian dan Penyajian Data</vt:lpstr>
      <vt:lpstr>Catatan Keterlambatan Kedatangan Bus di Suatu Perhentian Selama 30 Jadwal Kedatangan Terakhir </vt:lpstr>
      <vt:lpstr>Scatter Plot</vt:lpstr>
      <vt:lpstr>Tabel Frekuensi</vt:lpstr>
      <vt:lpstr>Bar Chat</vt:lpstr>
      <vt:lpstr>Histogram</vt:lpstr>
      <vt:lpstr>Histogram</vt:lpstr>
      <vt:lpstr>Tabel Frekuensi</vt:lpstr>
      <vt:lpstr>Histogram</vt:lpstr>
      <vt:lpstr>Ukuran Pemusatan Data</vt:lpstr>
      <vt:lpstr>Ukuran Pemusatan Data</vt:lpstr>
      <vt:lpstr>Ukuran Penyebaran Data</vt:lpstr>
      <vt:lpstr>Ukuran Penyebaran Data</vt:lpstr>
      <vt:lpstr>Latihan Soal</vt:lpstr>
      <vt:lpstr>Data Kelompok</vt:lpstr>
      <vt:lpstr>Data Kelompok</vt:lpstr>
      <vt:lpstr>Data Kelompok</vt:lpstr>
      <vt:lpstr>Data Kelompok</vt:lpstr>
      <vt:lpstr>Data Kelompok – Contoh Distribusi Frekuensi</vt:lpstr>
      <vt:lpstr>Distribusi Frekuensi - Contoh</vt:lpstr>
      <vt:lpstr>Distribusi Frekuensi - Contoh</vt:lpstr>
      <vt:lpstr>Nilai Rata-Rata</vt:lpstr>
      <vt:lpstr>Nilai Rata-Rata</vt:lpstr>
      <vt:lpstr>Median (Nilai Tengah)</vt:lpstr>
      <vt:lpstr>Median (Nilai Tengah)</vt:lpstr>
      <vt:lpstr>Modus</vt:lpstr>
      <vt:lpstr>Modus</vt:lpstr>
      <vt:lpstr>Simpangan Baku (Standard Deviation)</vt:lpstr>
      <vt:lpstr>Simpangan Baku (Standard Deviation)</vt:lpstr>
      <vt:lpstr>Ragam (Varians)</vt:lpstr>
      <vt:lpstr>Nilai Tengah Simpangan</vt:lpstr>
      <vt:lpstr>Nilai Tengah Simpangan</vt:lpstr>
      <vt:lpstr>Kuartil</vt:lpstr>
      <vt:lpstr>Kuartil</vt:lpstr>
      <vt:lpstr>Kuartil</vt:lpstr>
      <vt:lpstr>Desil</vt:lpstr>
      <vt:lpstr>Desil</vt:lpstr>
      <vt:lpstr>Range, Jangkauan Interkuartil, Simpangan Kuartil</vt:lpstr>
      <vt:lpstr>Range, Jangkauan Interkuartil, Simpangan Kuartil</vt:lpstr>
      <vt:lpstr>Histogram </vt:lpstr>
      <vt:lpstr>Contoh Tabel Sebaran Frekuensi</vt:lpstr>
      <vt:lpstr>Contoh Histogram</vt:lpstr>
      <vt:lpstr>Bentuk Sebaran Frekuensi Berdasarkan Histogram</vt:lpstr>
      <vt:lpstr>Box Plot (Diagram Kotak Garis) </vt:lpstr>
      <vt:lpstr> Menentukan Pencilan </vt:lpstr>
      <vt:lpstr>Contoh Box Plot </vt:lpstr>
      <vt:lpstr>Contoh Box Plot </vt:lpstr>
      <vt:lpstr>Steam and Leaf (Diagram Dahan Daun) </vt:lpstr>
      <vt:lpstr>Latihan Soal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Analisis Regresi Sederhana</dc:title>
  <dc:creator>RIZKY</dc:creator>
  <cp:lastModifiedBy>Fauzhia Rahmasari</cp:lastModifiedBy>
  <cp:revision>194</cp:revision>
  <dcterms:created xsi:type="dcterms:W3CDTF">2017-11-13T05:19:11Z</dcterms:created>
  <dcterms:modified xsi:type="dcterms:W3CDTF">2025-10-29T08:10:06Z</dcterms:modified>
</cp:coreProperties>
</file>