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4" r:id="rId3"/>
    <p:sldId id="273" r:id="rId4"/>
    <p:sldId id="274" r:id="rId5"/>
    <p:sldId id="275" r:id="rId6"/>
    <p:sldId id="276" r:id="rId7"/>
    <p:sldId id="291" r:id="rId8"/>
    <p:sldId id="292" r:id="rId9"/>
    <p:sldId id="293" r:id="rId10"/>
    <p:sldId id="294" r:id="rId11"/>
    <p:sldId id="295" r:id="rId12"/>
    <p:sldId id="277" r:id="rId13"/>
    <p:sldId id="278" r:id="rId14"/>
    <p:sldId id="280" r:id="rId15"/>
    <p:sldId id="281" r:id="rId16"/>
    <p:sldId id="285" r:id="rId17"/>
    <p:sldId id="279" r:id="rId18"/>
    <p:sldId id="286" r:id="rId19"/>
    <p:sldId id="287" r:id="rId20"/>
    <p:sldId id="288" r:id="rId21"/>
    <p:sldId id="289" r:id="rId22"/>
    <p:sldId id="290" r:id="rId23"/>
    <p:sldId id="296" r:id="rId24"/>
    <p:sldId id="297" r:id="rId25"/>
    <p:sldId id="298" r:id="rId26"/>
    <p:sldId id="271" r:id="rId27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05/11/2025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965" y="3879458"/>
            <a:ext cx="9140429" cy="990829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Teori</a:t>
            </a:r>
            <a:r>
              <a:rPr lang="en-US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id-ID" sz="4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37835" y="2781722"/>
            <a:ext cx="3024336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Kombinasi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9003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susunan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terpilih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diperhatikan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dibagi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37235" y="3357786"/>
                <a:ext cx="784887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)!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235" y="3357786"/>
                <a:ext cx="7848872" cy="8640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09443" y="5302002"/>
                <a:ext cx="2880320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43" y="5302002"/>
                <a:ext cx="2880320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69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orang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menempati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kursi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tempat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duduk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susunan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tempat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duduk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perhatian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orang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 orang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masuk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Kombinasi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objek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</m:sup>
                      </m:sSubSup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 i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0">
                              <a:latin typeface="Cambria Math"/>
                            </a:rPr>
                            <m:t>)!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>
                              <a:latin typeface="Cambria Math"/>
                              <a:ea typeface="Cambria Math"/>
                            </a:rPr>
                            <m:t>!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5.4.3!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2!3!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52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Teori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Himpunan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413570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1011" y="1269554"/>
                <a:ext cx="11089232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Irisan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himpunan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Gabungan dari himpunan A dan B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himpunan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keduanya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Komplemen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600" b="0" i="0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semua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S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bukan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anggota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kosong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∅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S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memuat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elemenpun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/subset (A </a:t>
                </a:r>
                <a:r>
                  <a:rPr lang="el-GR" sz="2600" u="sng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Ϲ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B)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dikatakan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bagian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hanya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lepas</a:t>
                </a:r>
                <a:r>
                  <a:rPr lang="en-US" sz="2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(A // B)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dikatakan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lepas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elemen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sz="26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269554"/>
                <a:ext cx="11089232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30" t="-705" r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1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Diagram Venn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1" y="1131317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Diagram Venn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representasi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grafis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logical relations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diantara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kejadian-kejadian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Diagram Venn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relasi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83" y="2277666"/>
            <a:ext cx="29241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67" y="2277666"/>
            <a:ext cx="2971800" cy="17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04" y="2281685"/>
            <a:ext cx="2962275" cy="17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28" y="4365898"/>
            <a:ext cx="30003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56" y="4365898"/>
            <a:ext cx="2981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9244" y="4022408"/>
                <a:ext cx="29241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Bagian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diarsir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A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44" y="4022408"/>
                <a:ext cx="2924175" cy="41549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296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25628" y="4005858"/>
                <a:ext cx="29241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Bagian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diarsir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A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28" y="4005858"/>
                <a:ext cx="2924175" cy="41549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296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54020" y="4022408"/>
                <a:ext cx="29241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Bagian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diarsir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020" y="4022408"/>
                <a:ext cx="2924175" cy="41549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083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097436" y="6022082"/>
            <a:ext cx="292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el-GR" sz="2000" u="sng" dirty="0">
                <a:latin typeface="Calibri" pitchFamily="34" charset="0"/>
                <a:cs typeface="Calibri" pitchFamily="34" charset="0"/>
              </a:rPr>
              <a:t>Ϲ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31932" y="6022082"/>
            <a:ext cx="944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(A // 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262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Hukum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Aljabar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Himpunan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621012" y="1197546"/>
                <a:ext cx="11017224" cy="5256584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Komutatif: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0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ea typeface="Cambria Math"/>
                    <a:cs typeface="Calibri" pitchFamily="34" charset="0"/>
                  </a:rPr>
                  <a:t>                            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0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Asosiatif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: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                    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∩(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i="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Distributif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: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                       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B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)∪(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C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De Morgan: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A</m:t>
                            </m:r>
                            <m: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b="0" dirty="0">
                    <a:cs typeface="Calibri" pitchFamily="34" charset="0"/>
                  </a:rPr>
                  <a:t>                  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cs typeface="Calibri" pitchFamily="34" charset="0"/>
                              </a:rPr>
                              <m:t>A</m:t>
                            </m:r>
                            <m:r>
                              <a:rPr lang="en-US" sz="2800" i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c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Penyerapan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             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A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2" y="1197546"/>
                <a:ext cx="11017224" cy="52565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43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16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197546"/>
                <a:ext cx="11109027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Andaikan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dilakukan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percobaan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 kali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sebanyak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 kali (n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didefinisikan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1.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dadu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dilempar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1,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2,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3,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4,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5,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n(S) = 6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seimbang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197546"/>
                <a:ext cx="11109027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4" t="-823" r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7475" y="2277666"/>
                <a:ext cx="2232248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𝐍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75" y="2277666"/>
                <a:ext cx="2232248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18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73224" y="1125538"/>
                <a:ext cx="11109027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2.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dadu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dilempar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diharapkan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empat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A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1,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2,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3,</m:t>
                        </m:r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2600" i="1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n(A) = 4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</m:t>
                        </m:r>
                      </m:e>
                    </m:d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den>
                    </m:f>
                    <m:r>
                      <a:rPr lang="en-US" sz="26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b="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3.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Tiga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keping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koin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lempar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contohnya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AAA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GGG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AAG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AGA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GAA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GGA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GAG</m:t>
                        </m:r>
                        <m: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Calibri" pitchFamily="34" charset="0"/>
                          </a:rPr>
                          <m:t>AGG</m:t>
                        </m:r>
                      </m:e>
                    </m:d>
                  </m:oMath>
                </a14:m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 n(S) = 8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diharapkan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paling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sedikit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kejadiannya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    </a:t>
                </a:r>
                <a:r>
                  <a:rPr lang="en-US" sz="2600" dirty="0">
                    <a:latin typeface="Cambria Math" pitchFamily="18" charset="0"/>
                    <a:ea typeface="Cambria Math" pitchFamily="18" charset="0"/>
                    <a:cs typeface="Calibri" pitchFamily="34" charset="0"/>
                  </a:rPr>
                  <a:t>P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paling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sedikit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sz="260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0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6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  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6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125538"/>
                <a:ext cx="11109027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824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8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Aksioma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Jika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berlaku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0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≤1</m:t>
                    </m:r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Jumlah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seluruh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ruang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satu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A1, A2, …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lepas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i="1" dirty="0">
                    <a:latin typeface="Calibri" pitchFamily="34" charset="0"/>
                    <a:cs typeface="Calibri" pitchFamily="34" charset="0"/>
                  </a:rPr>
                  <a:t>mutually exclusive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irisannya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kosong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A1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A2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bergantung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lainnya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irisannya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himpunan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kosong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),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69283" y="3501802"/>
                <a:ext cx="5616624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𝐀𝟐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∪…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𝐀𝟐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83" y="3501802"/>
                <a:ext cx="5616624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81251" y="5446018"/>
                <a:ext cx="6336704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𝐀𝟐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𝐀𝟏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𝐀𝟐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𝐀𝟏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51" y="5446018"/>
                <a:ext cx="6336704" cy="8640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20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Percobaan: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melempar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dadu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enam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setimbang</a:t>
                </a:r>
                <a:endParaRPr lang="en-US" sz="2800" dirty="0"/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S = {11, 12, 13, 14, 15, 16, 21, 22, 23, 24, 25, 26, 31, 32, 33, 34, 35, 36, 41,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42, 43, 44, 45, 46, 51, 52, 53, 54, 55, 56, 61, 62, 63, 64, 65, 66} , n(S) = 36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kembar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A = {11, 22, 33, 44, 55, 66}, n(A) = 6,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B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adalah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kejadian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muncul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sisi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berjumlah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9, B = {36, 45, 54, 63}, n(B) = 4,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C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muncul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sisi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kembar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atau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ea typeface="Cambria Math"/>
                    <a:cs typeface="Calibri" pitchFamily="34" charset="0"/>
                  </a:rPr>
                  <a:t>berjumlah</a:t>
                </a: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9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ea typeface="Cambria Math"/>
                    <a:cs typeface="Calibri" pitchFamily="34" charset="0"/>
                  </a:rPr>
                  <a:t>    C = 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Calibri" pitchFamily="34" charset="0"/>
                      </a:rPr>
                      <m:t>∪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B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dan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∩</m:t>
                    </m:r>
                  </m:oMath>
                </a14:m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B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∅</m:t>
                    </m:r>
                  </m:oMath>
                </a14:m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, </a:t>
                </a:r>
                <a:r>
                  <a:rPr lang="en-US" sz="2800" b="0" dirty="0" err="1">
                    <a:latin typeface="Calibri" pitchFamily="34" charset="0"/>
                    <a:ea typeface="Cambria Math"/>
                    <a:cs typeface="Calibri" pitchFamily="34" charset="0"/>
                  </a:rPr>
                  <a:t>maka</a:t>
                </a:r>
                <a:r>
                  <a:rPr lang="en-US" sz="2800" b="0" dirty="0">
                    <a:latin typeface="Calibri" pitchFamily="34" charset="0"/>
                    <a:ea typeface="Cambria Math"/>
                    <a:cs typeface="Calibri" pitchFamily="34" charset="0"/>
                  </a:rPr>
                  <a:t> P(C) = P(A) +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800" b="0" dirty="0"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21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Bersyarat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Peluang 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bersyarat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lain (B)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bersyarat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dinotasikan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P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A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Calibri" pitchFamily="34" charset="0"/>
                      </a:rPr>
                      <m:t>B</m:t>
                    </m:r>
                    <m:r>
                      <a:rPr lang="en-US" sz="280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dimana:</a:t>
                </a: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940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49403" y="3069754"/>
                <a:ext cx="352839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3" y="3069754"/>
                <a:ext cx="3528392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49403" y="4941962"/>
                <a:ext cx="352839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𝐀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•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3" y="4941962"/>
                <a:ext cx="3528392" cy="8640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6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fenomena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dikatakan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bersifat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pasti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Fenomena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sering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mengikuti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pola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tertentu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Keteraturan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jangka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panjang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didekati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Studi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keacakan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TEORI PELUANG – </a:t>
            </a: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peluang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bentuk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matematika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dari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sifat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acak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tersebut</a:t>
            </a:r>
            <a:r>
              <a:rPr lang="en-US" sz="2700" dirty="0">
                <a:latin typeface="Calibri" pitchFamily="34" charset="0"/>
                <a:cs typeface="Calibri" pitchFamily="34" charset="0"/>
                <a:sym typeface="Wingdings" pitchFamily="2" charset="2"/>
              </a:rPr>
              <a:t>. </a:t>
            </a:r>
            <a:endParaRPr lang="en-US" sz="27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</a:t>
            </a: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eluang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ukuran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bagi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kemustahilan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timbulnya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Bagaimana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menghitung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 algn="just"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Perlu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pengetahuan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kaidah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penggandaan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kombinasi</a:t>
            </a: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dihitung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7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3019" y="1269554"/>
                <a:ext cx="10748986" cy="582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Peluang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0.8.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Ahmad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sebesar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Ahmad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Badu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Ahmad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b="0" dirty="0">
                    <a:latin typeface="Calibri" pitchFamily="34" charset="0"/>
                    <a:cs typeface="Calibri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A</m:t>
                        </m:r>
                        <m:r>
                          <a:rPr lang="en-US" sz="2800" b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800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P</m:t>
                        </m:r>
                        <m:r>
                          <a:rPr lang="en-US" sz="2800" b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A</m:t>
                        </m:r>
                        <m:r>
                          <a:rPr lang="en-US" sz="2800" b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  <a:ea typeface="Cambria Math"/>
                          </a:rPr>
                          <m:t>B</m:t>
                        </m:r>
                        <m:r>
                          <a:rPr lang="en-US" sz="2800" b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P</m:t>
                        </m:r>
                        <m:r>
                          <a:rPr lang="en-US" sz="2800" b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/>
                          </a:rPr>
                          <m:t>B</m:t>
                        </m:r>
                        <m:r>
                          <a:rPr lang="en-US" sz="2800" b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0.5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0.8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=0.625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0.85,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0.9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pesawat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0.75.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bahwa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9" y="1269554"/>
                <a:ext cx="10748986" cy="58262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91" t="-1046" r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09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3019" y="1357057"/>
                <a:ext cx="10748986" cy="689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pesawat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komersial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itu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b)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bila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pesawat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komersial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</a:t>
                </a:r>
                <a:r>
                  <a:rPr lang="en-US" sz="2800" u="sng" dirty="0" err="1">
                    <a:latin typeface="Calibri" pitchFamily="34" charset="0"/>
                    <a:cs typeface="Calibri" pitchFamily="34" charset="0"/>
                  </a:rPr>
                  <a:t>Jawab</a:t>
                </a: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Lion Air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datang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waktunya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</m:e>
                    </m:d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/>
                          </a:rPr>
                          <m:t>0.</m:t>
                        </m:r>
                        <m:r>
                          <a:rPr lang="en-US" sz="2800" b="0" i="0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en-US" sz="2800" i="0">
                            <a:latin typeface="Cambria Math"/>
                          </a:rPr>
                          <m:t>0.8</m:t>
                        </m:r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=0.</m:t>
                    </m:r>
                    <m:r>
                      <a:rPr lang="en-US" sz="2800" b="0" i="0" smtClean="0">
                        <a:latin typeface="Cambria Math"/>
                      </a:rPr>
                      <m:t>88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A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P</m:t>
                        </m:r>
                        <m:r>
                          <a:rPr lang="en-US" sz="28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B</m:t>
                        </m:r>
                        <m:r>
                          <a:rPr lang="en-US" sz="2800" i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/>
                          </a:rPr>
                          <m:t>0.75</m:t>
                        </m:r>
                      </m:num>
                      <m:den>
                        <m:r>
                          <a:rPr lang="en-US" sz="2800" i="0">
                            <a:latin typeface="Cambria Math"/>
                          </a:rPr>
                          <m:t>0.</m:t>
                        </m:r>
                        <m:r>
                          <a:rPr lang="en-US" sz="2800" b="0" i="0" smtClean="0">
                            <a:latin typeface="Cambria Math"/>
                          </a:rPr>
                          <m:t>90</m:t>
                        </m:r>
                      </m:den>
                    </m:f>
                    <m:r>
                      <a:rPr lang="en-US" sz="2800" i="0">
                        <a:latin typeface="Cambria Math"/>
                      </a:rPr>
                      <m:t>=0.8</m:t>
                    </m:r>
                    <m:r>
                      <a:rPr lang="en-US" sz="2800" b="0" i="0" smtClean="0">
                        <a:latin typeface="Cambria Math"/>
                      </a:rPr>
                      <m:t>3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2800" u="sng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9" y="1357057"/>
                <a:ext cx="10748986" cy="689727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30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Saling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Bebas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Kejadian 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kejadian-kejadian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mempengaruhi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buah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kejadian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bayi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kelamin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0.6.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kelamin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(A)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(B)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saling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bebas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berapa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peluang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kelamin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anak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laki-laki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  <m:r>
                          <a:rPr lang="en-US" sz="280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A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•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B</m:t>
                        </m:r>
                      </m:e>
                    </m:d>
                    <m:r>
                      <a:rPr lang="en-US" sz="28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0.6*0.6 = 0.36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1" y="1341562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940" r="-922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49403" y="2997746"/>
                <a:ext cx="3528392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</m:d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•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𝐁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3" y="2997746"/>
                <a:ext cx="3528392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80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Variabel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Random/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Peubah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Acak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memetakan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kejadian-kejadian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/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anggota-anggota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ruang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himpunan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bilangan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real.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dinyatakan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huruf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kapital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X, Y, Z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sedangkan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dinyatakan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huruf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kecil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padanannya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x, y, z.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Percobaan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melempar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enam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setimbang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S = {11, 12, 13, 14, 15,  16, 21, 22, 23, 24, 25, 26, 31, 32, 33, 34, 35, 36, 41, 42, 43, 44, 45, 46, 51, 52, 53, 54, 55, 56, 61, 62, 63, 64, 65, 66}, n(S) = 36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X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melambangkan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jumlah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7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2, 3, 4, 5, 6, 7, 8, 9, 10, 11, 12</m:t>
                        </m:r>
                      </m:e>
                    </m:d>
                  </m:oMath>
                </a14:m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Y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melambangkan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maksimum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sisi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0" t="-824" r="-868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46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Fungsi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Peluang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413570"/>
            <a:ext cx="10965011" cy="4896544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berpadanan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satu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kemungkinan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terjadi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ditentukan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menyatakan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disebut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Total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peluang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1.</a:t>
            </a:r>
          </a:p>
          <a:p>
            <a:pPr marL="326496" marR="0" lvl="0" indent="-326496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Pendefinisian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fungsi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peubah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acak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harus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mampu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memetakan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setiap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kejadian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contoh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tepat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satu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bilangan-bilangan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real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4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12553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</a:t>
            </a: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just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</p:spPr>
            <p:txBody>
              <a:bodyPr vert="horz" lIns="108832" tIns="54416" rIns="108832" bIns="54416">
                <a:norm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Percobaan: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melempar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dua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enam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setimbang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S = {11, 12, 13, 14, 15,  16, 21, 22, 23, 24, 25, 26, 31, 32, 33, 34, 35, 36, 41, 42, 43, 44, 45, 46, 51, 52, 53, 54, 55, 56, 61, 62, 63, 64, 65, 66}, n(S) = 36</a:t>
                </a: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Y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peubah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acak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melambangkan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maksimum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dadu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Fungsi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peluang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=1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4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P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Y</m:t>
                        </m:r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</m:t>
                        </m:r>
                      </m:e>
                    </m:d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1269554"/>
                <a:ext cx="10965011" cy="51125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9" t="-834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770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269554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himpunan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mungkin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dinotasikan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elemen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anggota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dinotasikan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n(S).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sebutir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dic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67" y="4005858"/>
            <a:ext cx="22113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027091" y="4941962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73619" y="4437906"/>
                <a:ext cx="283128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n(S) = 6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19" y="4437906"/>
                <a:ext cx="2831288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30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69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12553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3.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Jenis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kelamin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bayi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4.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235003" y="2205658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435" y="1701602"/>
            <a:ext cx="3153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 = {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n(S) = 2</a:t>
            </a:r>
          </a:p>
        </p:txBody>
      </p:sp>
      <p:pic>
        <p:nvPicPr>
          <p:cNvPr id="8" name="Picture 10" descr="bab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3285778"/>
            <a:ext cx="666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bab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21129"/>
          <a:stretch/>
        </p:blipFill>
        <p:spPr bwMode="auto">
          <a:xfrm>
            <a:off x="2349203" y="3285778"/>
            <a:ext cx="66148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235003" y="3861842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435" y="3339783"/>
            <a:ext cx="3946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 = {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Laki-laki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Perempuan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n(S) = 2</a:t>
            </a: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499543" y="4866506"/>
            <a:ext cx="3009900" cy="1371600"/>
            <a:chOff x="432" y="2880"/>
            <a:chExt cx="1896" cy="864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928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60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880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928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2880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312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7" descr="coin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7" y="1629594"/>
            <a:ext cx="1438275" cy="110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4797475" y="5482552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7595" y="4995967"/>
            <a:ext cx="3169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 = {AG, GA, GG, AA}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n(S) = 4</a:t>
            </a:r>
          </a:p>
        </p:txBody>
      </p:sp>
    </p:spTree>
    <p:extLst>
      <p:ext uri="{BB962C8B-B14F-4D97-AF65-F5344CB8AC3E}">
        <p14:creationId xmlns:p14="http://schemas.microsoft.com/office/powerpoint/2010/main" val="37673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(event)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himpunan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bagian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dinotasikan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huruf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kapital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n(E)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banyaknya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angka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625203" y="4290442"/>
            <a:ext cx="3009900" cy="1371600"/>
            <a:chOff x="624" y="2256"/>
            <a:chExt cx="1896" cy="864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736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256"/>
              <a:ext cx="3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36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2256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688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88"/>
              <a:ext cx="3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5013499" y="4869954"/>
            <a:ext cx="9144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0399" y="4365898"/>
            <a:ext cx="2555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E = {AG, GA, AA}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n(E) = 3</a:t>
            </a:r>
          </a:p>
        </p:txBody>
      </p:sp>
    </p:spTree>
    <p:extLst>
      <p:ext uri="{BB962C8B-B14F-4D97-AF65-F5344CB8AC3E}">
        <p14:creationId xmlns:p14="http://schemas.microsoft.com/office/powerpoint/2010/main" val="281870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275333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Pelemparan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enam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setimbang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Munculnya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sisi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ganjil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808" y="5013970"/>
            <a:ext cx="10421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E = {11, 12, 13, 14, 15, 16, 31, 32, 33, 34, 35, 36, 51, 52, 53, 54, 55, 56}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n(E) = 18</a:t>
            </a:r>
          </a:p>
        </p:txBody>
      </p:sp>
      <p:grpSp>
        <p:nvGrpSpPr>
          <p:cNvPr id="25" name="Group 80"/>
          <p:cNvGrpSpPr>
            <a:grpSpLocks/>
          </p:cNvGrpSpPr>
          <p:nvPr/>
        </p:nvGrpSpPr>
        <p:grpSpPr bwMode="auto">
          <a:xfrm>
            <a:off x="1485107" y="2350516"/>
            <a:ext cx="9865730" cy="2360793"/>
            <a:chOff x="960" y="3385"/>
            <a:chExt cx="3648" cy="763"/>
          </a:xfrm>
        </p:grpSpPr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3920"/>
              <a:ext cx="16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3920"/>
              <a:ext cx="18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3943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3920"/>
              <a:ext cx="21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3920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3660"/>
              <a:ext cx="16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3660"/>
              <a:ext cx="18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3660"/>
              <a:ext cx="21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366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3641"/>
              <a:ext cx="2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984" y="3385"/>
              <a:ext cx="3624" cy="233"/>
              <a:chOff x="624" y="3241"/>
              <a:chExt cx="3624" cy="233"/>
            </a:xfrm>
          </p:grpSpPr>
          <p:pic>
            <p:nvPicPr>
              <p:cNvPr id="51" name="Picture 4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4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4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241"/>
                <a:ext cx="18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4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5" y="3264"/>
                <a:ext cx="16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4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6" y="3264"/>
                <a:ext cx="21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4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264"/>
                <a:ext cx="18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4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264"/>
                <a:ext cx="2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0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5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4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5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264"/>
                <a:ext cx="16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6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6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7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3664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7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" y="3920"/>
              <a:ext cx="1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017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Penggandaan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Penggandaan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kemungkinan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komponen-komponen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saling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bebas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1.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3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keping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koin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n(S) = 2 x 2 x 2 = 8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2.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Melempar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buah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dadu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n(S) = 6 x 6 = 36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9443" y="2421682"/>
            <a:ext cx="288032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n(S) = n1 x n2 x …</a:t>
            </a:r>
          </a:p>
        </p:txBody>
      </p:sp>
    </p:spTree>
    <p:extLst>
      <p:ext uri="{BB962C8B-B14F-4D97-AF65-F5344CB8AC3E}">
        <p14:creationId xmlns:p14="http://schemas.microsoft.com/office/powerpoint/2010/main" val="403895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Permutasi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9003" y="1125538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susunan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terpilih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diperhatikan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pengembaliannya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dibagi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dua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700" dirty="0" err="1">
                <a:latin typeface="Calibri" pitchFamily="34" charset="0"/>
                <a:cs typeface="Calibri" pitchFamily="34" charset="0"/>
              </a:rPr>
              <a:t>Permutasi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pengembalian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n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ambil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r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dirumuskan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  <a:cs typeface="Calibri" pitchFamily="34" charset="0"/>
              </a:rPr>
              <a:t>berikut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81251" y="3357786"/>
                <a:ext cx="7272808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)!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𝐧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51" y="3357786"/>
                <a:ext cx="7272808" cy="8640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13499" y="5302002"/>
                <a:ext cx="1872208" cy="86409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b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99" y="5302002"/>
                <a:ext cx="1872208" cy="8640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08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3224" y="1347341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010" y="3686348"/>
            <a:ext cx="10965011" cy="453072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b="0" i="1" dirty="0">
                <a:latin typeface="Calibri" pitchFamily="34" charset="0"/>
                <a:ea typeface="Cambria Math"/>
                <a:cs typeface="Calibri" pitchFamily="34" charset="0"/>
              </a:rPr>
              <a:t>      </a:t>
            </a:r>
            <a:endParaRPr lang="en-US" sz="240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endParaRPr lang="en-US" sz="2400" b="0" i="1" dirty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2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1800"/>
                  </a:spcAft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Misalkan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orang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membentuk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kepengurusan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organisasi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menempati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berbeda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maknanya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jika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terpilih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menempati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posisi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Misalkan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kandidat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Akan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dibentuk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susunan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pengurus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terdiri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Wakil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Ketua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dan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Bendahara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Permutasi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3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5 </a:t>
                </a:r>
                <a:r>
                  <a:rPr lang="en-US" sz="2800" dirty="0" err="1">
                    <a:latin typeface="Calibri" pitchFamily="34" charset="0"/>
                    <a:cs typeface="Calibri" pitchFamily="34" charset="0"/>
                  </a:rPr>
                  <a:t>objek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1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bSup>
                      <m:r>
                        <a:rPr lang="en-US" sz="2800" b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>
                              <a:latin typeface="Cambria Math"/>
                            </a:rPr>
                            <m:t>)!</m:t>
                          </m:r>
                        </m:den>
                      </m:f>
                      <m:r>
                        <a:rPr lang="en-US" sz="2800" b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5.4.3.2!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2!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4" t="-823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289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3303</TotalTime>
  <Words>2192</Words>
  <Application>Microsoft Office PowerPoint</Application>
  <PresentationFormat>Custom</PresentationFormat>
  <Paragraphs>297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Teori Probabilitas</vt:lpstr>
      <vt:lpstr>Konsep Probabilitas</vt:lpstr>
      <vt:lpstr>Konsep Probabilitas</vt:lpstr>
      <vt:lpstr>Konsep Probabilitas</vt:lpstr>
      <vt:lpstr>Konsep Probabilitas</vt:lpstr>
      <vt:lpstr>Konsep Probabilitas</vt:lpstr>
      <vt:lpstr>Penggandaan</vt:lpstr>
      <vt:lpstr>Permutasi</vt:lpstr>
      <vt:lpstr>Contoh</vt:lpstr>
      <vt:lpstr>Kombinasi</vt:lpstr>
      <vt:lpstr>Contoh</vt:lpstr>
      <vt:lpstr>Teori Himpunan</vt:lpstr>
      <vt:lpstr>Diagram Venn</vt:lpstr>
      <vt:lpstr>Hukum dalam Aljabar Himpunan</vt:lpstr>
      <vt:lpstr>Peluang</vt:lpstr>
      <vt:lpstr>Peluang</vt:lpstr>
      <vt:lpstr>Aksioma Peluang</vt:lpstr>
      <vt:lpstr>Contoh</vt:lpstr>
      <vt:lpstr>Probabilitas Bersyarat</vt:lpstr>
      <vt:lpstr>Contoh</vt:lpstr>
      <vt:lpstr>Contoh</vt:lpstr>
      <vt:lpstr>Kejadian Saling Bebas</vt:lpstr>
      <vt:lpstr>Variabel Random/Peubah Acak</vt:lpstr>
      <vt:lpstr>Fungsi Peluang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208</cp:revision>
  <dcterms:created xsi:type="dcterms:W3CDTF">2017-11-13T05:19:11Z</dcterms:created>
  <dcterms:modified xsi:type="dcterms:W3CDTF">2025-11-05T05:36:09Z</dcterms:modified>
</cp:coreProperties>
</file>