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5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271" r:id="rId2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23/03/2025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879458"/>
            <a:ext cx="9712335" cy="990829"/>
          </a:xfrm>
        </p:spPr>
        <p:txBody>
          <a:bodyPr>
            <a:noAutofit/>
          </a:bodyPr>
          <a:lstStyle/>
          <a:p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Terbuka</a:t>
            </a:r>
            <a:endParaRPr lang="id-ID" sz="4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5667" y="2781722"/>
            <a:ext cx="4752528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Langkah-langkah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awal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kalau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semakin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semakin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sedikit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maksudnya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pengulangan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seterusnya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pengulangan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selanju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substitusi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k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=0,1,2,3…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  <a:blipFill rotWithShape="1">
                <a:blip r:embed="rId2"/>
                <a:stretch>
                  <a:fillRect l="-442" t="-801"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73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080120"/>
                <a:ext cx="11028873" cy="6094090"/>
              </a:xfrm>
            </p:spPr>
            <p:txBody>
              <a:bodyPr>
                <a:noAutofit/>
              </a:bodyPr>
              <a:lstStyle/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atau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akar-akar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dugaannya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tetap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atau</a:t>
                </a:r>
              </a:p>
              <a:p>
                <a:pPr marL="6858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k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diminta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10287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k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k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k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−6=0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−6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pemilihan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lain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080120"/>
                <a:ext cx="11028873" cy="6094090"/>
              </a:xfrm>
              <a:blipFill rotWithShape="1">
                <a:blip r:embed="rId2"/>
                <a:stretch>
                  <a:fillRect l="-442" t="-700"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66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197546"/>
                <a:ext cx="11028873" cy="6094090"/>
              </a:xfrm>
            </p:spPr>
            <p:txBody>
              <a:bodyPr>
                <a:noAutofit/>
              </a:bodyPr>
              <a:lstStyle/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Melakukan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k</m:t>
                        </m:r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k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k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ke-1: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800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+3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−6=12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2860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+3=18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k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45745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=3−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2,33333…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197546"/>
                <a:ext cx="11028873" cy="609409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9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</p:spPr>
            <p:txBody>
              <a:bodyPr>
                <a:noAutofit/>
              </a:bodyPr>
              <a:lstStyle/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Iterasi ke-2: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=2,333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2,333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=2,811</m:t>
                      </m:r>
                    </m:oMath>
                  </m:oMathPara>
                </a14:m>
                <a:endParaRPr lang="en-US" sz="2800" b="0" i="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971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2,333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k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4574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=2,333−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2,815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2,052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  <a:blipFill rotWithShape="1">
                <a:blip r:embed="rId2"/>
                <a:stretch>
                  <a:fillRect t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43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</p:spPr>
            <p:txBody>
              <a:bodyPr>
                <a:noAutofit/>
              </a:bodyPr>
              <a:lstStyle/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Iterasi ke-3: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=2,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052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2,052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=0,375</m:t>
                      </m:r>
                    </m:oMath>
                  </m:oMathPara>
                </a14:m>
                <a:endParaRPr lang="en-US" sz="2800" b="0" i="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971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2,052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=7,424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k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4574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=2,052−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0,375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7,424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2,001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  <a:blipFill>
                <a:blip r:embed="rId2"/>
                <a:stretch>
                  <a:fillRect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6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</p:spPr>
            <p:txBody>
              <a:bodyPr>
                <a:noAutofit/>
              </a:bodyPr>
              <a:lstStyle/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Iterasi ke-4: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=2,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001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2,001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=0,007</m:t>
                      </m:r>
                    </m:oMath>
                  </m:oMathPara>
                </a14:m>
                <a:endParaRPr lang="en-US" sz="2800" b="0" i="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971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2,001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=7,008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k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4574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=2,001−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0,007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7,008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5146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224136"/>
                <a:ext cx="11028873" cy="6094090"/>
              </a:xfrm>
              <a:blipFill rotWithShape="1">
                <a:blip r:embed="rId2"/>
                <a:stretch>
                  <a:fillRect t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18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053530"/>
                <a:ext cx="11028873" cy="6094090"/>
              </a:xfrm>
            </p:spPr>
            <p:txBody>
              <a:bodyPr>
                <a:noAutofit/>
              </a:bodyPr>
              <a:lstStyle/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Iterasi ke-5: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u="sng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b="0" i="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</a:pPr>
                <a:r>
                  <a:rPr lang="en-US" sz="2800" b="0" i="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b="0" i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0" i="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b="0" i="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b="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cs typeface="Calibri" pitchFamily="34" charset="0"/>
                  </a:rPr>
                  <a:t>dihentikan</a:t>
                </a: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  <a:cs typeface="Calibri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−6=0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2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053530"/>
                <a:ext cx="11028873" cy="6094090"/>
              </a:xfrm>
              <a:blipFill rotWithShape="1">
                <a:blip r:embed="rId2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693019" y="3069754"/>
              <a:ext cx="11017225" cy="3271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963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Calibri" pitchFamily="34" charset="0"/>
                              <a:cs typeface="Calibri" pitchFamily="34" charset="0"/>
                            </a:rPr>
                            <a:t>Iterasi</a:t>
                          </a:r>
                          <a:endParaRPr lang="en-US" sz="24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𝐟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latin typeface="Cambria Math"/>
                                        <a:cs typeface="Calibri" pitchFamily="34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>
                                        <a:latin typeface="Cambria Math"/>
                                        <a:cs typeface="Calibri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2400" b="1" i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2400" b="1" i="0">
                                    <a:latin typeface="Cambria Math"/>
                                    <a:cs typeface="Calibri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latin typeface="Cambria Math"/>
                                        <a:cs typeface="Calibri" pitchFamily="34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>
                                        <a:latin typeface="Cambria Math"/>
                                        <a:cs typeface="Calibri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0">
                                    <a:latin typeface="Cambria Math"/>
                                    <a:cs typeface="Calibri" pitchFamily="34" charset="0"/>
                                  </a:rPr>
                                  <m:t>+</m:t>
                                </m:r>
                                <m:r>
                                  <a:rPr lang="en-US" sz="2400" b="1" i="0">
                                    <a:latin typeface="Cambria Math"/>
                                    <a:cs typeface="Calibri" pitchFamily="34" charset="0"/>
                                  </a:rPr>
                                  <m:t>𝟑𝐱</m:t>
                                </m:r>
                                <m:r>
                                  <a:rPr lang="en-US" sz="2400" b="1" i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2400" b="1" i="0">
                                    <a:latin typeface="Cambria Math"/>
                                    <a:cs typeface="Calibri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𝟒𝐱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𝐟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𝐱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)/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𝐟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′(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𝐱</m:t>
                                </m:r>
                                <m:r>
                                  <a:rPr lang="en-US" sz="2400" b="1" i="0" smtClean="0">
                                    <a:latin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𝐤</m:t>
                                        </m:r>
                                        <m:r>
                                          <a:rPr lang="en-US" sz="24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b="1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0,667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2,333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2,333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2,811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0,281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2,052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2,052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0,375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7,424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0,051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2,001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2,001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0,007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7,008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0,001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70009"/>
                  </p:ext>
                </p:extLst>
              </p:nvPr>
            </p:nvGraphicFramePr>
            <p:xfrm>
              <a:off x="693019" y="3069754"/>
              <a:ext cx="11017225" cy="32794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/>
                    <a:gridCol w="1080120"/>
                    <a:gridCol w="3024336"/>
                    <a:gridCol w="3096344"/>
                    <a:gridCol w="1656184"/>
                    <a:gridCol w="1152129"/>
                  </a:tblGrid>
                  <a:tr h="831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Iterasi</a:t>
                          </a:r>
                          <a:endParaRPr lang="en-US" sz="24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258" t="-735" r="-822472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355" t="-735" r="-195161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5680" t="-735" r="-90927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5221" t="-735" r="-69485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56614" t="-735" b="-310294"/>
                          </a:stretch>
                        </a:blipFill>
                      </a:tcPr>
                    </a:tc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258" t="-169136" r="-822472" b="-4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355" t="-169136" r="-195161" b="-4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5680" t="-169136" r="-90927" b="-4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5221" t="-169136" r="-69485" b="-4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56614" t="-169136" b="-420988"/>
                          </a:stretch>
                        </a:blipFill>
                      </a:tcPr>
                    </a:tc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258" t="-272500" r="-822472" b="-3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355" t="-272500" r="-195161" b="-3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5680" t="-272500" r="-90927" b="-3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5221" t="-272500" r="-69485" b="-3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56614" t="-272500" b="-326250"/>
                          </a:stretch>
                        </a:blipFill>
                      </a:tcPr>
                    </a:tc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258" t="-372500" r="-822472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355" t="-372500" r="-195161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5680" t="-372500" r="-90927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5221" t="-372500" r="-69485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56614" t="-372500" b="-226250"/>
                          </a:stretch>
                        </a:blipFill>
                      </a:tcPr>
                    </a:tc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4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258" t="-466667" r="-82247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355" t="-466667" r="-195161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5680" t="-466667" r="-90927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5221" t="-466667" r="-69485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56614" t="-466667" b="-123457"/>
                          </a:stretch>
                        </a:blipFill>
                      </a:tcPr>
                    </a:tc>
                  </a:tr>
                  <a:tr h="489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5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258" t="-573750" r="-82247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355" t="-573750" r="-19516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5680" t="-573750" r="-90927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5221" t="-573750" r="-6948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56614" t="-573750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783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Secant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152128"/>
                <a:ext cx="10956865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Metode Newton Raphson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memerlukan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′(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dicari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terutama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bentuknya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rumit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dihilangkan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menggantinya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lain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ekivalen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Modifikasi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Raphson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dinamakan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Secant</a:t>
                </a:r>
                <a:endParaRPr lang="id-ID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152128"/>
                <a:ext cx="10956865" cy="6094090"/>
              </a:xfrm>
              <a:blipFill>
                <a:blip r:embed="rId2"/>
                <a:stretch>
                  <a:fillRect l="-445" t="-800" r="-9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0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Secant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32660" y="1125538"/>
                <a:ext cx="10956865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Langkah-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langkah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Secant:</a:t>
                </a:r>
              </a:p>
              <a:p>
                <a:pPr marL="804863" indent="-446088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Definisikan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804863" indent="-446088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Definisikan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i="1" dirty="0">
                    <a:latin typeface="Calibri" pitchFamily="34" charset="0"/>
                    <a:cs typeface="Calibri" pitchFamily="34" charset="0"/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maksimum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804863" indent="-446088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Masukkan dua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awal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diantaranya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804863" indent="-446088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804863" indent="-446088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sampai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</m:oMath>
                </a14:m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 defTabSz="804863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3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2300" i="1">
                          <a:latin typeface="Cambria Math" panose="02040503050406030204" pitchFamily="18" charset="0"/>
                          <a:cs typeface="Calibri" pitchFamily="34" charset="0"/>
                        </a:rPr>
                        <m:t>𝐹</m:t>
                      </m:r>
                      <m:r>
                        <a:rPr lang="en-US" sz="2300" i="1">
                          <a:latin typeface="Cambria Math" panose="02040503050406030204" pitchFamily="18" charset="0"/>
                          <a:cs typeface="Calibri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𝐹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𝐹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873125" indent="-514350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 startAt="6"/>
                </a:pP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3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salah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  <a:p>
                <a:pPr marL="873125" indent="-514350" algn="just" defTabSz="8048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 startAt="6"/>
                </a:pP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Jika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maksimum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dan salah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3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300" dirty="0" err="1">
                    <a:latin typeface="Calibri" pitchFamily="34" charset="0"/>
                    <a:cs typeface="Calibri" pitchFamily="34" charset="0"/>
                  </a:rPr>
                  <a:t>terakhir</a:t>
                </a:r>
                <a:endParaRPr lang="en-US" sz="23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32660" y="1125538"/>
                <a:ext cx="10956865" cy="6094090"/>
              </a:xfrm>
              <a:blipFill>
                <a:blip r:embed="rId2"/>
                <a:stretch>
                  <a:fillRect l="-167" t="-601" r="-6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6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Secant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981522"/>
                <a:ext cx="10956865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Secant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0,0005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Ambil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=0.8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=0.9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dihitung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=−0.16879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=0.037518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1: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=0.881815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=0.00153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2: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=0.882528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d-ID" sz="2800" u="sng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981522"/>
                <a:ext cx="10956865" cy="6094090"/>
              </a:xfrm>
              <a:blipFill>
                <a:blip r:embed="rId2"/>
                <a:stretch>
                  <a:fillRect l="-445" t="-800" r="-33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77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Terbuka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341562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terbuka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tebakan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awal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memerlukan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rentang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sejumlah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terbuka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antara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lain:</a:t>
            </a: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Newton Raphson</a:t>
            </a: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Iterasi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Tetap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Secant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1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Secant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152128"/>
                <a:ext cx="11100881" cy="609409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 3: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=0.882534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=4.91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−9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Dikarenakan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salah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0.882534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152128"/>
                <a:ext cx="11100881" cy="6094090"/>
              </a:xfrm>
              <a:blipFill>
                <a:blip r:embed="rId2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94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152128"/>
                <a:ext cx="10956865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Metode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menyelesaikan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linier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maksudnya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eksak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tergantung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linier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variabel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pecahan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+1=0,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−1=0,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e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−1=0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ditemukan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Isaac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Joseph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endParaRPr lang="id-ID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152128"/>
                <a:ext cx="10956865" cy="6094090"/>
              </a:xfrm>
              <a:blipFill rotWithShape="1">
                <a:blip r:embed="rId2"/>
                <a:stretch>
                  <a:fillRect l="-445" t="-800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75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197546"/>
                <a:ext cx="10956865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Metode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pencarian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dianggap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awal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Semakin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awal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semakin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konvergen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Prinsip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kurva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7429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gradien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awal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selanjutnya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kurva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197546"/>
                <a:ext cx="10956865" cy="6094090"/>
              </a:xfrm>
              <a:blipFill rotWithShape="1">
                <a:blip r:embed="rId2"/>
                <a:stretch>
                  <a:fillRect l="-445" t="-700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9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19667" r="44694" b="12000"/>
          <a:stretch/>
        </p:blipFill>
        <p:spPr bwMode="auto">
          <a:xfrm>
            <a:off x="3357315" y="1197546"/>
            <a:ext cx="5472608" cy="514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79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69402" y="1197546"/>
                <a:ext cx="10452809" cy="609409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400050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Dari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grafik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grafik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Terlihat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grafik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ditunjukkan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mencari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bantuan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Substitusi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Kemudian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melalui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1)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b) Substitusi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/>
                        <a:cs typeface="Calibri" pitchFamily="34" charset="0"/>
                      </a:rPr>
                      <m:t>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Kemudian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melalui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2)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69402" y="1197546"/>
                <a:ext cx="10452809" cy="6094090"/>
              </a:xfrm>
              <a:blipFill rotWithShape="1">
                <a:blip r:embed="rId2"/>
                <a:stretch>
                  <a:fillRect l="-1050" t="-700" r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34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2" y="1368152"/>
                <a:ext cx="10956865" cy="6094090"/>
              </a:xfrm>
            </p:spPr>
            <p:txBody>
              <a:bodyPr>
                <a:noAutofit/>
              </a:bodyPr>
              <a:lstStyle/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Substitusi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cs typeface="Calibri" pitchFamily="34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Kemudian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melalui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3)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Begitu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seterusnya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akar-akar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pendekatannya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25438" indent="-325438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menyelesaikan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linier.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bagaimana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selanjutnya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lainnya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Kita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Newton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Raphson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bantuan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kurva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Perhatikan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gambar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2" y="1368152"/>
                <a:ext cx="10956865" cy="6094090"/>
              </a:xfrm>
              <a:blipFill rotWithShape="1">
                <a:blip r:embed="rId2"/>
                <a:stretch>
                  <a:fillRect l="-445" t="-700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55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3667" r="43913" b="21667"/>
          <a:stretch/>
        </p:blipFill>
        <p:spPr bwMode="auto">
          <a:xfrm>
            <a:off x="2925267" y="1197546"/>
            <a:ext cx="59295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9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Newton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Raphson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69402" y="1080120"/>
                <a:ext cx="10452809" cy="609409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Persamaan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A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gradien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m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′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m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′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potong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sumbu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B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k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substitusi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singgungnya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k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,0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28950" indent="0" algn="just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0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314700" indent="0" algn="just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f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314700" indent="0" algn="just">
                  <a:spcBef>
                    <a:spcPts val="0"/>
                  </a:spcBef>
                  <a:buNone/>
                  <a:tabLst>
                    <a:tab pos="4000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k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771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4000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k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69402" y="1080120"/>
                <a:ext cx="10452809" cy="6094090"/>
              </a:xfrm>
              <a:blipFill rotWithShape="1">
                <a:blip r:embed="rId2"/>
                <a:stretch>
                  <a:fillRect l="-1050" t="-700" r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08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5356</TotalTime>
  <Words>1407</Words>
  <Application>Microsoft Office PowerPoint</Application>
  <PresentationFormat>Custom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Metode Terbuka</vt:lpstr>
      <vt:lpstr>Metode Terbuka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Newton Raphson</vt:lpstr>
      <vt:lpstr>Metode Secant</vt:lpstr>
      <vt:lpstr>Metode Secant</vt:lpstr>
      <vt:lpstr>Metode Secant</vt:lpstr>
      <vt:lpstr>Metode Secant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346</cp:revision>
  <dcterms:created xsi:type="dcterms:W3CDTF">2017-11-13T05:19:11Z</dcterms:created>
  <dcterms:modified xsi:type="dcterms:W3CDTF">2025-03-23T12:14:41Z</dcterms:modified>
</cp:coreProperties>
</file>