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98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271" r:id="rId24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22/03/2024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Aplikasinya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124693" y="2781722"/>
            <a:ext cx="1186651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Kerapatan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massa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tipis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sudut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2,0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0,3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,(2,3)</m:t>
                    </m:r>
                  </m:oMath>
                </a14:m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rapat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massanya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y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x</m:t>
                    </m:r>
                  </m:oMath>
                </a14:m>
                <a:endParaRPr lang="en-US" sz="2800" b="0" dirty="0" err="1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b="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m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=2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=3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=2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xy</m:t>
                              </m:r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=2</m:t>
                          </m:r>
                        </m:sup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=6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  <a:blipFill>
                <a:blip r:embed="rId2"/>
                <a:stretch>
                  <a:fillRect l="-431" t="-801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6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296144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Rumus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Momen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ρ</m:t>
                          </m:r>
                        </m:e>
                      </m:nary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dA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ρ</m:t>
                          </m:r>
                        </m:e>
                      </m:nary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dA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Pusat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massa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y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m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R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ρ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R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ρ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    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y</m:t>
                          </m:r>
                        </m:e>
                      </m:acc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m</m:t>
                          </m:r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R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ρ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R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ρ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296144"/>
                <a:ext cx="11316907" cy="6094090"/>
              </a:xfrm>
              <a:blipFill>
                <a:blip r:embed="rId2"/>
                <a:stretch>
                  <a:fillRect l="-431"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0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067594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Contoh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pusat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massa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segitiga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sudut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  <a:cs typeface="Calibri" pitchFamily="34" charset="0"/>
                          </a:rPr>
                          <m:t>0,0</m:t>
                        </m:r>
                      </m:e>
                    </m:d>
                    <m:r>
                      <a:rPr lang="en-US" sz="2500" b="0" i="1" smtClean="0">
                        <a:latin typeface="Cambria Math"/>
                        <a:cs typeface="Calibri" pitchFamily="34" charset="0"/>
                      </a:rPr>
                      <m:t>, 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  <a:cs typeface="Calibri" pitchFamily="34" charset="0"/>
                          </a:rPr>
                          <m:t>1,0</m:t>
                        </m:r>
                      </m:e>
                    </m:d>
                    <m:r>
                      <a:rPr lang="en-US" sz="2500" b="0" i="1" smtClean="0">
                        <a:latin typeface="Cambria Math"/>
                        <a:cs typeface="Calibri" pitchFamily="34" charset="0"/>
                      </a:rPr>
                      <m:t>, (0,2)</m:t>
                    </m:r>
                  </m:oMath>
                </a14:m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densitasnya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5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5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00" i="1" smtClean="0">
                        <a:latin typeface="Cambria Math"/>
                        <a:ea typeface="Cambria Math"/>
                        <a:cs typeface="Calibri" pitchFamily="34" charset="0"/>
                      </a:rPr>
                      <m:t>ρ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5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y</m:t>
                        </m:r>
                      </m:e>
                    </m:d>
                    <m:r>
                      <a:rPr lang="en-US" sz="25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=1+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x</m:t>
                    </m:r>
                    <m:r>
                      <a:rPr lang="en-US" sz="25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y</m:t>
                    </m:r>
                  </m:oMath>
                </a14:m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5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m</m:t>
                      </m:r>
                      <m: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2−2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  <m:e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(1</m:t>
                              </m:r>
                              <m: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  <m:r>
                        <a:rPr lang="en-US" sz="2500" b="0" i="1" smtClean="0">
                          <a:latin typeface="Cambria Math"/>
                          <a:cs typeface="Calibri" pitchFamily="34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dy</m:t>
                      </m:r>
                      <m: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</m:oMath>
                  </m:oMathPara>
                </a14:m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40576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5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xy</m:t>
                          </m:r>
                          <m: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2−2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</m:sSubSup>
                        </m:e>
                      </m:nary>
                      <m: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</m:oMath>
                  </m:oMathPara>
                </a14:m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40576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5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2−2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5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+2−4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500" b="0" i="0" smtClean="0">
                                  <a:latin typeface="Cambria Math"/>
                                  <a:cs typeface="Calibri" pitchFamily="34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5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  <a:cs typeface="Calibri" pitchFamily="34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5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067594"/>
                <a:ext cx="11316907" cy="6094090"/>
              </a:xfrm>
              <a:blipFill>
                <a:blip r:embed="rId2"/>
                <a:stretch>
                  <a:fillRect l="-269" t="-600" r="-75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9" t="39000" r="36200" b="17667"/>
          <a:stretch/>
        </p:blipFill>
        <p:spPr bwMode="auto">
          <a:xfrm>
            <a:off x="1053059" y="3069754"/>
            <a:ext cx="2433091" cy="31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11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224136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lvl="3"/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202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125538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004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Massa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053530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909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Inersia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368152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Rumus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Momen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inersia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ρ</m:t>
                          </m:r>
                        </m:e>
                      </m:nary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dA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ρ</m:t>
                          </m:r>
                        </m:e>
                      </m:nary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dA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Momen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inersia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polarnya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368152"/>
                <a:ext cx="11316907" cy="6094090"/>
              </a:xfrm>
              <a:blipFill>
                <a:blip r:embed="rId2"/>
                <a:stretch>
                  <a:fillRect l="-431" t="-8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Inersia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7219" y="1053530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momen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inersia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asal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oleh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X, garis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densitas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–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oleh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y</m:t>
                        </m:r>
                      </m:e>
                    </m:d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xy</m:t>
                    </m:r>
                  </m:oMath>
                </a14:m>
                <a:endParaRPr lang="en-US" sz="2800" dirty="0" err="1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sub>
                      </m:sSub>
                      <m:r>
                        <a:rPr lang="en-US" sz="20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2/3</m:t>
                                  </m:r>
                                </m:sup>
                              </m:sSup>
                            </m:sup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xy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  <m: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2/3</m:t>
                              </m:r>
                            </m:sup>
                          </m:sSup>
                        </m:sup>
                      </m:sSubSup>
                      <m: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dx</m:t>
                      </m:r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50292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en-US" sz="20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11/3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Calibri" pitchFamily="34" charset="0"/>
                            </a:rPr>
                            <m:t>dx</m:t>
                          </m:r>
                        </m:e>
                      </m:nary>
                      <m:r>
                        <a:rPr lang="en-US" sz="20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14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  <a:cs typeface="Calibri" pitchFamily="34" charset="0"/>
                                </a:rPr>
                                <m:t>14/3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8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50292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56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14/3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56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12/3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cs typeface="Calibri" pitchFamily="34" charset="0"/>
                            </a:rPr>
                            <m:t>. 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Calibri" pitchFamily="34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7219" y="1053530"/>
                <a:ext cx="11316907" cy="6094090"/>
              </a:xfrm>
              <a:blipFill>
                <a:blip r:embed="rId2"/>
                <a:stretch>
                  <a:fillRect l="-431" t="-800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5" t="39334" r="8171" b="9000"/>
          <a:stretch/>
        </p:blipFill>
        <p:spPr bwMode="auto">
          <a:xfrm>
            <a:off x="759619" y="3658394"/>
            <a:ext cx="3469864" cy="26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3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Momen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Inersia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224136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986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Polar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368152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Rumus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Integral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lipat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R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y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dy</m:t>
                        </m:r>
                      </m:e>
                    </m:nary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ditulis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koordinat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polar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dx</m:t>
                          </m:r>
                          <m: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dy</m:t>
                          </m:r>
                        </m:e>
                      </m:nary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r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θ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r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θ</m:t>
                                  </m:r>
                                </m:e>
                              </m:func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r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dr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dθ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368152"/>
                <a:ext cx="11316907" cy="6094090"/>
              </a:xfrm>
              <a:blipFill>
                <a:blip r:embed="rId2"/>
                <a:stretch>
                  <a:fillRect l="-431" t="-800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70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368152"/>
            <a:ext cx="10956865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903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Polar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Hitunglah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R</m:t>
                        </m:r>
                      </m:sub>
                      <m:sup/>
                      <m:e>
                        <m:r>
                          <a:rPr lang="en-US" sz="280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dA</m:t>
                        </m:r>
                      </m:e>
                    </m:nary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setengah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bidang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oleh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lingkaran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4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dideskripsikan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R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y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≥0, 1≤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  <a:blipFill>
                <a:blip r:embed="rId2"/>
                <a:stretch>
                  <a:fillRect l="-431" t="-801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55667" r="27702" b="13000"/>
          <a:stretch/>
        </p:blipFill>
        <p:spPr bwMode="auto">
          <a:xfrm>
            <a:off x="3429323" y="3285778"/>
            <a:ext cx="5221462" cy="241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0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Polar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296144"/>
            <a:ext cx="11316907" cy="6094090"/>
          </a:xfrm>
          <a:blipFill rotWithShape="1">
            <a:blip r:embed="rId2" cstate="print"/>
            <a:stretch>
              <a:fillRect t="-801" r="-970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482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Koordinat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Polar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368152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950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luas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kurva-kurva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+20=0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dan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integral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rangkap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0=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x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−8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=−4,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(−4,0)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(2,0)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−8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(0,−8)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224136"/>
                <a:ext cx="11316907" cy="6094090"/>
              </a:xfrm>
              <a:blipFill>
                <a:blip r:embed="rId2"/>
                <a:stretch>
                  <a:fillRect l="-431" t="-801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1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053530"/>
            <a:ext cx="11316907" cy="6094090"/>
          </a:xfrm>
          <a:blipFill rotWithShape="1">
            <a:blip r:embed="rId2" cstate="print"/>
            <a:stretch>
              <a:fillRect t="-800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218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152128"/>
            <a:ext cx="11316907" cy="6094090"/>
          </a:xfrm>
          <a:blipFill rotWithShape="1">
            <a:blip r:embed="rId2" cstate="print"/>
            <a:stretch>
              <a:fillRect t="-800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69083" y="1968724"/>
            <a:ext cx="5760640" cy="4125366"/>
            <a:chOff x="1269083" y="1968724"/>
            <a:chExt cx="5760640" cy="4125366"/>
          </a:xfrm>
        </p:grpSpPr>
        <p:grpSp>
          <p:nvGrpSpPr>
            <p:cNvPr id="42" name="Group 41"/>
            <p:cNvGrpSpPr/>
            <p:nvPr/>
          </p:nvGrpSpPr>
          <p:grpSpPr>
            <a:xfrm>
              <a:off x="1269083" y="1968724"/>
              <a:ext cx="5760640" cy="4125366"/>
              <a:chOff x="1557115" y="1968724"/>
              <a:chExt cx="5760640" cy="4125366"/>
            </a:xfrm>
            <a:noFill/>
          </p:grpSpPr>
          <p:grpSp>
            <p:nvGrpSpPr>
              <p:cNvPr id="11" name="Group 10"/>
              <p:cNvGrpSpPr/>
              <p:nvPr/>
            </p:nvGrpSpPr>
            <p:grpSpPr>
              <a:xfrm>
                <a:off x="1622388" y="2061642"/>
                <a:ext cx="5256584" cy="3888432"/>
                <a:chOff x="1622388" y="1845618"/>
                <a:chExt cx="5256584" cy="3888432"/>
              </a:xfrm>
              <a:grpFill/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4077395" y="1845618"/>
                  <a:ext cx="0" cy="3888432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1622388" y="2735660"/>
                  <a:ext cx="5256584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1557115" y="1989634"/>
                <a:ext cx="4176464" cy="388843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2421211" y="2061642"/>
                <a:ext cx="2376264" cy="3240360"/>
              </a:xfrm>
              <a:custGeom>
                <a:avLst/>
                <a:gdLst>
                  <a:gd name="connsiteX0" fmla="*/ 0 w 3028950"/>
                  <a:gd name="connsiteY0" fmla="*/ 0 h 3754601"/>
                  <a:gd name="connsiteX1" fmla="*/ 933450 w 3028950"/>
                  <a:gd name="connsiteY1" fmla="*/ 3105150 h 3754601"/>
                  <a:gd name="connsiteX2" fmla="*/ 2057400 w 3028950"/>
                  <a:gd name="connsiteY2" fmla="*/ 3505200 h 3754601"/>
                  <a:gd name="connsiteX3" fmla="*/ 3028950 w 3028950"/>
                  <a:gd name="connsiteY3" fmla="*/ 95250 h 3754601"/>
                  <a:gd name="connsiteX4" fmla="*/ 3028950 w 3028950"/>
                  <a:gd name="connsiteY4" fmla="*/ 95250 h 375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8950" h="3754601">
                    <a:moveTo>
                      <a:pt x="0" y="0"/>
                    </a:moveTo>
                    <a:cubicBezTo>
                      <a:pt x="295275" y="1260475"/>
                      <a:pt x="590550" y="2520950"/>
                      <a:pt x="933450" y="3105150"/>
                    </a:cubicBezTo>
                    <a:cubicBezTo>
                      <a:pt x="1276350" y="3689350"/>
                      <a:pt x="1708150" y="4006850"/>
                      <a:pt x="2057400" y="3505200"/>
                    </a:cubicBezTo>
                    <a:cubicBezTo>
                      <a:pt x="2406650" y="3003550"/>
                      <a:pt x="3028950" y="95250"/>
                      <a:pt x="3028950" y="95250"/>
                    </a:cubicBezTo>
                    <a:lnTo>
                      <a:pt x="3028950" y="9525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925267" y="2061642"/>
                <a:ext cx="0" cy="3600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077395" y="1968724"/>
                <a:ext cx="303288" cy="41549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09594" y="2997746"/>
                <a:ext cx="319318" cy="41549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824492" y="2085787"/>
                    <a:ext cx="2060525" cy="41549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−8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4492" y="2085787"/>
                    <a:ext cx="2060525" cy="415498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b="-88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21211" y="5678592"/>
                    <a:ext cx="1052413" cy="41549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=−3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1211" y="5678592"/>
                    <a:ext cx="1052413" cy="415498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97475" y="4509914"/>
                    <a:ext cx="2304256" cy="41549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+4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+20=0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7475" y="4509914"/>
                    <a:ext cx="2304256" cy="415498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b="-1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949875" y="4870063"/>
                    <a:ext cx="2304256" cy="69737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=−1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9875" y="4870063"/>
                    <a:ext cx="2304256" cy="697370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/>
              <p:cNvSpPr/>
              <p:nvPr/>
            </p:nvSpPr>
            <p:spPr>
              <a:xfrm>
                <a:off x="5077123" y="4892555"/>
                <a:ext cx="2240632" cy="6974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2637235" y="3413244"/>
              <a:ext cx="1152128" cy="109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637235" y="3573810"/>
              <a:ext cx="1152128" cy="109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637235" y="3789834"/>
              <a:ext cx="1152128" cy="109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637235" y="3933850"/>
              <a:ext cx="1152128" cy="109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637235" y="4122145"/>
              <a:ext cx="109728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4091" y="4523432"/>
              <a:ext cx="809248" cy="778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09243" y="4293890"/>
              <a:ext cx="914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0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296144"/>
            <a:ext cx="11316907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29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053530"/>
                <a:ext cx="11316907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luas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kurva-kurva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+8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−12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12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0=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12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6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(0,6)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(0,2)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+8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−12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x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8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12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x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=−12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Titik-titik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(−12,0)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053530"/>
                <a:ext cx="11316907" cy="6094090"/>
              </a:xfrm>
              <a:blipFill>
                <a:blip r:embed="rId2"/>
                <a:stretch>
                  <a:fillRect l="-431" t="-800" r="-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125538"/>
            <a:ext cx="11316907" cy="6094090"/>
          </a:xfrm>
          <a:blipFill rotWithShape="1">
            <a:blip r:embed="rId2" cstate="print"/>
            <a:stretch>
              <a:fillRect t="-80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8984" y="3717826"/>
            <a:ext cx="7860245" cy="2647746"/>
            <a:chOff x="1845147" y="1197546"/>
            <a:chExt cx="8076269" cy="315180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245747" y="1197546"/>
              <a:ext cx="0" cy="2880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45147" y="3429794"/>
              <a:ext cx="80648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49204" y="1562100"/>
              <a:ext cx="7140164" cy="1885950"/>
            </a:xfrm>
            <a:custGeom>
              <a:avLst/>
              <a:gdLst>
                <a:gd name="connsiteX0" fmla="*/ 0 w 6746167"/>
                <a:gd name="connsiteY0" fmla="*/ 0 h 1885950"/>
                <a:gd name="connsiteX1" fmla="*/ 6057900 w 6746167"/>
                <a:gd name="connsiteY1" fmla="*/ 400050 h 1885950"/>
                <a:gd name="connsiteX2" fmla="*/ 5943600 w 6746167"/>
                <a:gd name="connsiteY2" fmla="*/ 1352550 h 1885950"/>
                <a:gd name="connsiteX3" fmla="*/ 114300 w 6746167"/>
                <a:gd name="connsiteY3" fmla="*/ 1885950 h 1885950"/>
                <a:gd name="connsiteX4" fmla="*/ 114300 w 6746167"/>
                <a:gd name="connsiteY4" fmla="*/ 1885950 h 1885950"/>
                <a:gd name="connsiteX5" fmla="*/ 114300 w 6746167"/>
                <a:gd name="connsiteY5" fmla="*/ 188595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167" h="1885950">
                  <a:moveTo>
                    <a:pt x="0" y="0"/>
                  </a:moveTo>
                  <a:cubicBezTo>
                    <a:pt x="2533650" y="87312"/>
                    <a:pt x="5067300" y="174625"/>
                    <a:pt x="6057900" y="400050"/>
                  </a:cubicBezTo>
                  <a:cubicBezTo>
                    <a:pt x="7048500" y="625475"/>
                    <a:pt x="6934200" y="1104900"/>
                    <a:pt x="5943600" y="1352550"/>
                  </a:cubicBezTo>
                  <a:cubicBezTo>
                    <a:pt x="4953000" y="1600200"/>
                    <a:pt x="114300" y="1885950"/>
                    <a:pt x="114300" y="1885950"/>
                  </a:cubicBezTo>
                  <a:lnTo>
                    <a:pt x="114300" y="1885950"/>
                  </a:lnTo>
                  <a:lnTo>
                    <a:pt x="114300" y="188595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217855" y="1341562"/>
              <a:ext cx="0" cy="2736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73539" y="1341562"/>
              <a:ext cx="0" cy="2736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45747" y="1341562"/>
              <a:ext cx="432048" cy="49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89368" y="3429794"/>
              <a:ext cx="432048" cy="49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69483" y="3933850"/>
                  <a:ext cx="108012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=−5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483" y="3933850"/>
                  <a:ext cx="1080120" cy="415498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77795" y="3933850"/>
                  <a:ext cx="108012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795" y="3933850"/>
                  <a:ext cx="1080120" cy="41549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5373539" y="1757060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73539" y="19094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73539" y="20618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73539" y="22142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73539" y="23666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73539" y="25190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73539" y="26714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73539" y="28238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73539" y="2976260"/>
              <a:ext cx="283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73539" y="3128660"/>
              <a:ext cx="1463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55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Datar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0" y="1413570"/>
            <a:ext cx="11577878" cy="609409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223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17362</TotalTime>
  <Words>722</Words>
  <Application>Microsoft Office PowerPoint</Application>
  <PresentationFormat>Custom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Integral Lipat Dua dan Aplikasinya</vt:lpstr>
      <vt:lpstr>Integral Lipat Dua</vt:lpstr>
      <vt:lpstr>Integral Lipat Dua – Luas Bidang Datar</vt:lpstr>
      <vt:lpstr>Integral Lipat Dua – Luas Bidang Datar</vt:lpstr>
      <vt:lpstr>Integral Lipat Dua – Luas Bidang Datar</vt:lpstr>
      <vt:lpstr>Integral Lipat Dua – Luas Bidang Datar</vt:lpstr>
      <vt:lpstr>Integral Lipat Dua – Luas Bidang Datar</vt:lpstr>
      <vt:lpstr>Integral Lipat Dua – Luas Bidang Datar</vt:lpstr>
      <vt:lpstr>Integral Lipat Dua – Luas Bidang Datar</vt:lpstr>
      <vt:lpstr>Integral Lipat Dua – Kerapatan dan Massa</vt:lpstr>
      <vt:lpstr>Integral Lipat Dua – Momen dan Pusat Massa</vt:lpstr>
      <vt:lpstr>Integral Lipat Dua – Momen dan Pusat Massa</vt:lpstr>
      <vt:lpstr>Integral Lipat Dua – Momen dan Pusat Massa</vt:lpstr>
      <vt:lpstr>Integral Lipat Dua – Momen dan Pusat Massa</vt:lpstr>
      <vt:lpstr>Integral Lipat Dua – Momen dan Pusat Massa</vt:lpstr>
      <vt:lpstr>Integral Lipat Dua – Momen Inersia</vt:lpstr>
      <vt:lpstr>Integral Lipat Dua – Momen Inersia</vt:lpstr>
      <vt:lpstr>Integral Lipat Dua – Momen Inersia</vt:lpstr>
      <vt:lpstr>Integral Lipat Dua – Koordinat Polar</vt:lpstr>
      <vt:lpstr>Integral Lipat Dua – Koordinat Polar</vt:lpstr>
      <vt:lpstr>Integral Lipat Dua – Koordinat Polar</vt:lpstr>
      <vt:lpstr>Integral Lipat Dua – Koordinat Polar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753</cp:revision>
  <dcterms:created xsi:type="dcterms:W3CDTF">2017-11-13T05:19:11Z</dcterms:created>
  <dcterms:modified xsi:type="dcterms:W3CDTF">2024-03-22T09:40:37Z</dcterms:modified>
</cp:coreProperties>
</file>