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8" r:id="rId15"/>
    <p:sldId id="297" r:id="rId16"/>
    <p:sldId id="299" r:id="rId17"/>
    <p:sldId id="300" r:id="rId18"/>
    <p:sldId id="301" r:id="rId19"/>
    <p:sldId id="302" r:id="rId20"/>
    <p:sldId id="303" r:id="rId21"/>
    <p:sldId id="304" r:id="rId22"/>
    <p:sldId id="271" r:id="rId23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16/03/2025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059" y="3879458"/>
            <a:ext cx="9712335" cy="990829"/>
          </a:xfrm>
        </p:spPr>
        <p:txBody>
          <a:bodyPr>
            <a:noAutofit/>
          </a:bodyPr>
          <a:lstStyle/>
          <a:p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4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Tertutup</a:t>
            </a:r>
            <a:endParaRPr lang="id-ID" sz="42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9643" y="2781722"/>
            <a:ext cx="5184576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5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Iterasi 5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=1.3125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=1.375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(1.3125)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4(1.3125)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−10=−0.84838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(1.375)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4(1.375)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−10=0.16210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.3125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1.375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.34375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(1.34375)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4(1.34375)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=−0.35098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&gt;0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400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</a:t>
                </a:r>
                <a:r>
                  <a:rPr lang="en-US" sz="2400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Calibri" pitchFamily="34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karena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1.375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1.34375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𝑒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dihentikan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=1.34375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salah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akarnya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t="-7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56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False Position 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Palsu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74006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Metode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posisi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palsu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merupakan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salah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satu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metode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yang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dapat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digunakan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untuk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mengaproksimasi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akar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dari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suatu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fungsi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non linier. 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Metode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merupakan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salah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satu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alternatif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perbaikan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metode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bagi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dua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dimana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metode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dapat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mempercepat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kekonvergenan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metode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bagi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dua. 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Sama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halnya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dengan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metode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bagi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dua,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metode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posisi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palsu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juga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diawali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dengan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memilih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titik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awal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misalnya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3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3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ID" sz="30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 </a:t>
                </a:r>
                <a14:m>
                  <m:oMath xmlns:m="http://schemas.openxmlformats.org/officeDocument/2006/math">
                    <m:r>
                      <a:rPr lang="en-ID" sz="3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3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dengan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syarat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fungsi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dari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kedua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tersebut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berbeda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tanda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Hal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mengindikasikan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bahwa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akar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berada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diantara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kedua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tersebut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06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543" t="-1175" r="-11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14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False Position 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Palsu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Bila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awal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yang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dipilih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tidak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memenuhi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syarat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tersebut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maka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harus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dilakukan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pemilihan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awal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yang lain. 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Dari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awal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akan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memberikan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dua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titik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yaitu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3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3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3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3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ID" sz="3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D" sz="3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3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3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3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))</m:t>
                    </m:r>
                  </m:oMath>
                </a14:m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3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3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3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ID" sz="3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ID" sz="3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D" sz="3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3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3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ID" sz="3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))</m:t>
                    </m:r>
                  </m:oMath>
                </a14:m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Kedua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titik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dihubungkan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dengan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garis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lurus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dan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memotong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sumbu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3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ID" sz="30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sebut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3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3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selanjutnya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3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30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ID" sz="3000" i="1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disebut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posisi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palsu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dari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akar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yang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sebenernya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Hal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yang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menjadi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asal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mula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dari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nama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metode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posisi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palsu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ID" sz="30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False Position Method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atau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dalam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bahasa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lainnya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metode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regula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3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falsi</a:t>
                </a:r>
                <a:r>
                  <a:rPr lang="en-ID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543" t="-1175" r="-108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39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False Position 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Palsu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48BC1-5A8A-5882-1EF9-6C9320661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39" y="1485578"/>
            <a:ext cx="8352928" cy="436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False Position 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Palsu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CACA7-82FC-259F-94A6-8DC528BE1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03" y="1629594"/>
            <a:ext cx="4764294" cy="36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22DA2-8F63-B787-4283-47F4599D3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547" y="1629594"/>
            <a:ext cx="4968552" cy="37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5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False Position 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Palsu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9003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elebihan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posisi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palsu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mempercepat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kekonvergenan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dua.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Kelemahannya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salah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ujungnya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mengalami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perpindahan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stagnan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demikian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akar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sebenarnya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berasal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salah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ujungnya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ID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3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Langkah-Langkah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Perhitungan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Palsu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55811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Tentukan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dengan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syarat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. 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)&lt; 0</m:t>
                    </m:r>
                  </m:oMath>
                </a14:m>
                <a:endParaRPr lang="en-ID" sz="2200" b="0" i="1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Tentukan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dengan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formula: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ID" sz="2200" dirty="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ID" sz="2200" i="1" dirty="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Untuk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pergantian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dan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berikutnya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ditentukan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oleh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ID" sz="2200" b="0" i="1" dirty="0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ID" sz="2200" b="0" i="1" dirty="0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ID" sz="2200" b="0" i="1" baseline="-25000" dirty="0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ID" sz="2200" i="1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ID" sz="22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ID" sz="2200" b="0" i="1" dirty="0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ID" sz="2200" b="0" i="1" dirty="0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ID" sz="2200" b="0" i="1" baseline="-25000" dirty="0" smtClea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b="0" i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Syarat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pergantian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dan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didasarkan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pada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panduan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berikut</a:t>
                </a:r>
                <a:r>
                  <a:rPr lang="en-ID" sz="2200" dirty="0">
                    <a:solidFill>
                      <a:srgbClr val="22222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704850" indent="-342900" algn="just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Jika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. 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&lt; 0</m:t>
                    </m:r>
                  </m:oMath>
                </a14:m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maka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baru 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endParaRPr lang="en-ID" sz="2200" baseline="-25000" dirty="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04850" indent="-342900" algn="just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Jika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. 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&gt; 0 </m:t>
                    </m:r>
                  </m:oMath>
                </a14:m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maka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baru 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endParaRPr lang="en-ID" sz="2200" b="0" i="1" baseline="-2500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04850" indent="-342900" algn="just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sv-SE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Jika </a:t>
                </a:r>
                <a14:m>
                  <m:oMath xmlns:m="http://schemas.openxmlformats.org/officeDocument/2006/math">
                    <m:r>
                      <a:rPr lang="sv-SE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sv-SE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sv-SE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sv-SE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sv-SE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. </m:t>
                    </m:r>
                    <m:r>
                      <a:rPr lang="sv-SE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sv-SE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sv-SE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sv-SE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sv-SE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 0 </m:t>
                    </m:r>
                  </m:oMath>
                </a14:m>
                <a:r>
                  <a:rPr lang="sv-SE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maka proses berhenti dan akarnya </a:t>
                </a:r>
                <a14:m>
                  <m:oMath xmlns:m="http://schemas.openxmlformats.org/officeDocument/2006/math">
                    <m:r>
                      <a:rPr lang="sv-SE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sv-SE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ID" sz="2200" b="0" i="1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sz="2200" b="0" i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tersebut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digunakan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untuk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menghitung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D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ID" sz="22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yang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kemudian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digunakan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lagi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untuk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interpolasi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linier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dengan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D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22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dan </a:t>
                </a:r>
                <a14:m>
                  <m:oMath xmlns:m="http://schemas.openxmlformats.org/officeDocument/2006/math">
                    <m:r>
                      <a:rPr lang="en-ID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ID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ID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200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ID" sz="22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sedemikian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sehingga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kedua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fungsi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mempunyai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tanda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yang </a:t>
                </a:r>
                <a:r>
                  <a:rPr lang="en-ID" sz="22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berbeda</a:t>
                </a:r>
                <a:r>
                  <a:rPr lang="en-ID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Prosedur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ini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dilakukan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berulang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sampai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nilai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sz="2200" b="0" i="1" baseline="-25000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en-ID" sz="2200" b="0" i="1" dirty="0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  <m:r>
                      <a:rPr lang="en-ID" sz="22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200" b="0" i="0" dirty="0" err="1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mendekati</a:t>
                </a:r>
                <a:r>
                  <a:rPr lang="en-ID" sz="2200" b="0" i="0" dirty="0">
                    <a:solidFill>
                      <a:srgbClr val="22222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nol.</a:t>
                </a:r>
                <a:endParaRPr lang="en-ID" sz="2200" dirty="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55811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109" t="-706" r="-543" b="-317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CA4A9D-E99A-3B76-B10C-ECF86C724162}"/>
                  </a:ext>
                </a:extLst>
              </p:cNvPr>
              <p:cNvSpPr txBox="1"/>
              <p:nvPr/>
            </p:nvSpPr>
            <p:spPr>
              <a:xfrm>
                <a:off x="3989582" y="1917626"/>
                <a:ext cx="4352089" cy="1007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D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D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ID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D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D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dirty="0"/>
              </a:p>
              <a:p>
                <a:endParaRPr lang="en-ID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CA4A9D-E99A-3B76-B10C-ECF86C724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582" y="1917626"/>
                <a:ext cx="4352089" cy="1007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46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Carilah salah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−10=0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1,2</m:t>
                        </m:r>
                      </m:e>
                    </m:d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 1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400" i="1" baseline="-25000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baseline="-25000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24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ID" sz="2400" i="1" baseline="-25000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=−5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24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400" b="0" i="1" baseline="-25000" dirty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(2)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=14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24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ID" sz="2400" i="1" baseline="-25000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24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400" b="0" i="1" baseline="-25000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D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D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D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D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=1.263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(1.263)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4(1.263)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=2,015+6,381−10=−1.604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&gt;0 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maka </a:t>
                </a: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400" i="1" baseline="-25000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baseline="-25000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sehingga interval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baru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.263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4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belum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671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Iterasi 2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400" i="1" baseline="-25000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=1.263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baseline="-25000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24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ID" sz="2400" i="1" baseline="-25000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(1.263)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4(1.263)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−10=−1.604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24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400" b="0" i="1" baseline="-25000" dirty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(2)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=14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24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ID" sz="2400" i="1" baseline="-25000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24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400" b="0" i="1" baseline="-25000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15.604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2−1.263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=1.339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(1.339)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4(1.339)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=2,401+7,172−10=−0.427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&gt;0 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maka </a:t>
                </a: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400" i="1" baseline="-25000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baseline="-25000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sehingga interval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baru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.339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4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belum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304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Iterasi 3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400" i="1" baseline="-25000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=1.339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baseline="-25000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24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ID" sz="2400" i="1" baseline="-25000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.4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27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24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400" b="0" i="1" baseline="-25000" dirty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(2)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=14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24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ID" sz="2400" i="1" baseline="-25000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24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400" b="0" i="1" baseline="-25000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14.427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2−1.339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=1.359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(1.359)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4(1.359)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=2.510+7.388−10=−0.102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&gt;0 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maka </a:t>
                </a: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400" i="1" baseline="-25000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baseline="-25000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sehingga interval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baru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.359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4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belum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21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Tertutup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341562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Metode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tertutup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juga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i="1" dirty="0">
                    <a:latin typeface="Calibri" pitchFamily="34" charset="0"/>
                    <a:cs typeface="Calibri" pitchFamily="34" charset="0"/>
                  </a:rPr>
                  <a:t>bracketing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tertutup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pencarian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akar-akar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non linier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dilakukan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termasuk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tertutup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lain:</a:t>
                </a: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Tabel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en-US" sz="28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Bisection</a:t>
                </a: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en-US" sz="28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False Position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341562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434" t="-940" r="-9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117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Iterasi 4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400" i="1" baseline="-25000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=1.359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baseline="-25000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24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ID" sz="2400" i="1" baseline="-25000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359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102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24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400" b="0" i="1" baseline="-25000" dirty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(2)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=14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24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ID" sz="2400" i="1" baseline="-25000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24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400" b="0" i="1" baseline="-25000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14.102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2−1.359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=1.364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(1.364)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4(1.364)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=2.538+7.442−10=−0.02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&gt;0 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maka </a:t>
                </a: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400" i="1" baseline="-25000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baseline="-25000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sehingga interval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baru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.364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4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belum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984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Iterasi 5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ID" sz="2400" i="1" baseline="-25000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=1.364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baseline="-25000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24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ID" sz="2400" i="1" baseline="-25000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64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364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−0.02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ID" sz="2400" i="1" dirty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400" b="0" i="1" baseline="-25000" dirty="0" smtClean="0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(2)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=14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24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ID" sz="2400" i="1" baseline="-25000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ID" sz="2400" i="1" dirty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400" b="0" i="1" baseline="-25000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14.02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2−1.364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=1.365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(1.365)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4(1.365)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=2.543+7.453−10=−0.004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0 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karena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sudah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proses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berhenti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400" i="1" dirty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400" b="0" i="1" baseline="-25000" dirty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salah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akarnya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t="-7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18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Bisection 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Bagi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Prinsip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bisection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bagi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mengurung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batas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𝑎</m:t>
                    </m:r>
                  </m:oMath>
                </a14:m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batas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atas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𝑏</m:t>
                    </m:r>
                  </m:oMath>
                </a14:m>
                <a:endParaRPr lang="en-US" sz="2400" i="1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Selanjutnya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interval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terus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menerus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dibagi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2</m:t>
                    </m:r>
                  </m:oMath>
                </a14:m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sekecil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mungkin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hampiran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dicari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ditentukan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toleransi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tertentu</a:t>
                </a:r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51AAC90-C88C-40FB-9C9D-5E1A1C5FD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1" t="24372" r="15140" b="12186"/>
          <a:stretch/>
        </p:blipFill>
        <p:spPr>
          <a:xfrm>
            <a:off x="3717355" y="2893300"/>
            <a:ext cx="4485666" cy="33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6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Bisection 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Bagi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9003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bisection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paling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mudah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dan paling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sederhana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dibanding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lainnya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Adapun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sifat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antara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lain:</a:t>
            </a:r>
          </a:p>
          <a:p>
            <a:pPr marL="712788" indent="-350838" algn="just">
              <a:spcBef>
                <a:spcPts val="0"/>
              </a:spcBef>
              <a:spcAft>
                <a:spcPts val="600"/>
              </a:spcAft>
              <a:buAutoNum type="arabicPeriod"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Konvergensi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lambat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12788" indent="-350838" algn="just">
              <a:spcBef>
                <a:spcPts val="0"/>
              </a:spcBef>
              <a:spcAft>
                <a:spcPts val="600"/>
              </a:spcAft>
              <a:buAutoNum type="arabicPeriod"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Caranya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mudah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712788" indent="-350838" algn="just">
              <a:spcBef>
                <a:spcPts val="0"/>
              </a:spcBef>
              <a:spcAft>
                <a:spcPts val="600"/>
              </a:spcAft>
              <a:buAutoNum type="arabicPeriod"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mencari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imajiner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712788" indent="-350838" algn="just">
              <a:spcBef>
                <a:spcPts val="0"/>
              </a:spcBef>
              <a:spcAft>
                <a:spcPts val="600"/>
              </a:spcAft>
              <a:buAutoNum type="arabicPeriod"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Hanya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mencari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siklus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83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Algoritma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Bisection 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Bagi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Dua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Definisikan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Tentukan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rentang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berupa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batas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dan batas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atas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𝑏</m:t>
                    </m:r>
                  </m:oMath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Tentukan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toleransi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𝑒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maksimum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𝑁</m:t>
                    </m:r>
                  </m:oMath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Bila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200" b="0" i="0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 .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Bila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b="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Bila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𝑒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maksimum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proses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dihentikan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didapatkan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bila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ulangi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lagi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menghitung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Jika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sudah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diperoleh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toleransi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selanjutnya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dihitung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berdasarkan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atas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dan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baru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diperoleh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proses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109" t="-588" r="-5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83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Carilah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salah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−10=0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=0.05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 1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=−5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(2)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=14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=2.375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400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</a:t>
                </a:r>
                <a:r>
                  <a:rPr lang="en-US" sz="2400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sehingga interval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baru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1.5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𝑒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3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Iterasi 2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=−5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−10=2.375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.25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(1.25)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4(1.25)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=−1.79687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400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</a:t>
                </a:r>
                <a:r>
                  <a:rPr lang="en-US" sz="2400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alibri" pitchFamily="34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interval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baru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.25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1.5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1.25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𝑒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42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Iterasi 3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=1.25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(1.25)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4(1.25)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−10=−1.79687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−10=2.375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.25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.375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(1.375)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4(1.375)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=0.16210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&lt;0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400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</a:t>
                </a:r>
                <a:r>
                  <a:rPr lang="en-US" sz="2400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Calibri" pitchFamily="34" charset="0"/>
                      </a:rPr>
                      <m:t>b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interval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baru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.25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1.375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1.375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1.25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𝑒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23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Iterasi 4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=1.25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=1.375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(1.25)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4(1.25)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−10=−1.79687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(1.375)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4(1.375)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−10=0.16210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.25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1.375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.3125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(1.3125)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4(1.3125)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=−0.84838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&gt;0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400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 . 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</a:t>
                </a:r>
                <a:r>
                  <a:rPr lang="en-US" sz="2400" dirty="0">
                    <a:latin typeface="Cambria Math" panose="02040503050406030204" pitchFamily="18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Calibri" pitchFamily="34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interval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baru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.3125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1.375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1.375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1.3125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𝑒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19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5422</TotalTime>
  <Words>1622</Words>
  <Application>Microsoft Office PowerPoint</Application>
  <PresentationFormat>Custom</PresentationFormat>
  <Paragraphs>173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Metode Tertutup</vt:lpstr>
      <vt:lpstr>Metode Tertutup</vt:lpstr>
      <vt:lpstr>Metode Bisection (Bagi Dua)</vt:lpstr>
      <vt:lpstr>Metode Bisection (Bagi Dua)</vt:lpstr>
      <vt:lpstr>Algoritma Metode Bisection (Bagi Dua)</vt:lpstr>
      <vt:lpstr>Contoh</vt:lpstr>
      <vt:lpstr>Contoh</vt:lpstr>
      <vt:lpstr>Contoh</vt:lpstr>
      <vt:lpstr>Contoh</vt:lpstr>
      <vt:lpstr>Contoh</vt:lpstr>
      <vt:lpstr>Metode False Position (Posisi Palsu)</vt:lpstr>
      <vt:lpstr>Metode False Position (Posisi Palsu)</vt:lpstr>
      <vt:lpstr>Metode False Position (Posisi Palsu)</vt:lpstr>
      <vt:lpstr>Metode False Position (Posisi Palsu)</vt:lpstr>
      <vt:lpstr>Metode False Position (Posisi Palsu)</vt:lpstr>
      <vt:lpstr>Langkah-Langkah Perhitungan Metode Posisi Palsu</vt:lpstr>
      <vt:lpstr>Contoh</vt:lpstr>
      <vt:lpstr>Contoh</vt:lpstr>
      <vt:lpstr>Contoh</vt:lpstr>
      <vt:lpstr>Contoh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345</cp:revision>
  <dcterms:created xsi:type="dcterms:W3CDTF">2017-11-13T05:19:11Z</dcterms:created>
  <dcterms:modified xsi:type="dcterms:W3CDTF">2025-03-16T14:01:28Z</dcterms:modified>
</cp:coreProperties>
</file>