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72" r:id="rId2"/>
    <p:sldId id="284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271" r:id="rId15"/>
  </p:sldIdLst>
  <p:sldSz cx="12187238" cy="6859588"/>
  <p:notesSz cx="6858000" cy="9144000"/>
  <p:defaultTextStyle>
    <a:defPPr>
      <a:defRPr lang="id-ID"/>
    </a:defPPr>
    <a:lvl1pPr marL="0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159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319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478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6638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0797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4957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116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3276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68" y="48"/>
      </p:cViewPr>
      <p:guideLst>
        <p:guide orient="horz" pos="2161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4965" y="3887100"/>
            <a:ext cx="9140429" cy="990829"/>
          </a:xfrm>
        </p:spPr>
        <p:txBody>
          <a:bodyPr anchor="t" anchorCtr="0"/>
          <a:lstStyle>
            <a:lvl1pPr algn="r">
              <a:defRPr sz="38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4965" y="5125636"/>
            <a:ext cx="9140429" cy="533524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544159" indent="0" algn="ctr">
              <a:buNone/>
            </a:lvl2pPr>
            <a:lvl3pPr marL="1088319" indent="0" algn="ctr">
              <a:buNone/>
            </a:lvl3pPr>
            <a:lvl4pPr marL="1632478" indent="0" algn="ctr">
              <a:buNone/>
            </a:lvl4pPr>
            <a:lvl5pPr marL="2176638" indent="0" algn="ctr">
              <a:buNone/>
            </a:lvl5pPr>
            <a:lvl6pPr marL="2720797" indent="0" algn="ctr">
              <a:buNone/>
            </a:lvl6pPr>
            <a:lvl7pPr marL="3264957" indent="0" algn="ctr">
              <a:buNone/>
            </a:lvl7pPr>
            <a:lvl8pPr marL="3809116" indent="0" algn="ctr">
              <a:buNone/>
            </a:lvl8pPr>
            <a:lvl9pPr marL="4353276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1066" y="6356551"/>
            <a:ext cx="3046810" cy="365845"/>
          </a:xfrm>
        </p:spPr>
        <p:txBody>
          <a:bodyPr/>
          <a:lstStyle>
            <a:lvl1pPr>
              <a:defRPr sz="1700"/>
            </a:lvl1pPr>
          </a:lstStyle>
          <a:p>
            <a:fld id="{BE0E1E5F-E22C-4842-8748-0C44FC1EF623}" type="datetimeFigureOut">
              <a:rPr lang="id-ID" smtClean="0"/>
              <a:pPr/>
              <a:t>18/11/2025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3355" y="6356551"/>
            <a:ext cx="4631150" cy="365845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0903" y="6356551"/>
            <a:ext cx="1624965" cy="365845"/>
          </a:xfrm>
        </p:spPr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1" name="Rectangle 20"/>
          <p:cNvSpPr/>
          <p:nvPr/>
        </p:nvSpPr>
        <p:spPr>
          <a:xfrm>
            <a:off x="1206029" y="3648920"/>
            <a:ext cx="9749790" cy="1280456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1218724" y="5049419"/>
            <a:ext cx="9749790" cy="685959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1206029" y="3648920"/>
            <a:ext cx="304681" cy="1280456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1218724" y="5049419"/>
            <a:ext cx="304681" cy="685959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18/11/2025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5747" y="274702"/>
            <a:ext cx="2742129" cy="585288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362" y="274702"/>
            <a:ext cx="8023265" cy="585288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18/11/2025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0744" y="3202693"/>
            <a:ext cx="585351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18/11/2025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362" y="1219482"/>
            <a:ext cx="10968514" cy="493890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4965" y="2972488"/>
            <a:ext cx="9140429" cy="1067047"/>
          </a:xfrm>
        </p:spPr>
        <p:txBody>
          <a:bodyPr anchor="t" anchorCtr="0"/>
          <a:lstStyle>
            <a:lvl1pPr algn="r">
              <a:buNone/>
              <a:defRPr sz="38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6525" y="4268188"/>
            <a:ext cx="9038868" cy="1143265"/>
          </a:xfrm>
        </p:spPr>
        <p:txBody>
          <a:bodyPr anchor="t" anchorCtr="0"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1066" y="6356551"/>
            <a:ext cx="3046810" cy="365845"/>
          </a:xfrm>
        </p:spPr>
        <p:txBody>
          <a:bodyPr/>
          <a:lstStyle/>
          <a:p>
            <a:fld id="{BE0E1E5F-E22C-4842-8748-0C44FC1EF623}" type="datetimeFigureOut">
              <a:rPr lang="id-ID" smtClean="0"/>
              <a:pPr/>
              <a:t>18/11/2025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3355" y="6356551"/>
            <a:ext cx="4631150" cy="365845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5907" y="6356551"/>
            <a:ext cx="2027144" cy="365845"/>
          </a:xfrm>
        </p:spPr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1218724" y="2820053"/>
            <a:ext cx="9749790" cy="1280456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218724" y="2820053"/>
            <a:ext cx="304681" cy="1280456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62" y="228653"/>
            <a:ext cx="10968514" cy="91461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18/11/2025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362" y="1219482"/>
            <a:ext cx="5386759" cy="493890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3852" y="1216434"/>
            <a:ext cx="5386759" cy="493890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62" y="228653"/>
            <a:ext cx="10968514" cy="914612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362" y="1286173"/>
            <a:ext cx="5384813" cy="685959"/>
          </a:xfrm>
          <a:noFill/>
          <a:ln>
            <a:noFill/>
          </a:ln>
        </p:spPr>
        <p:txBody>
          <a:bodyPr lIns="108832" anchor="b" anchorCtr="0">
            <a:noAutofit/>
          </a:bodyPr>
          <a:lstStyle>
            <a:lvl1pPr marL="0" indent="0">
              <a:buNone/>
              <a:defRPr sz="2900" b="1">
                <a:solidFill>
                  <a:schemeClr val="accent2"/>
                </a:solidFill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5180" y="1295700"/>
            <a:ext cx="5386928" cy="685959"/>
          </a:xfrm>
          <a:noFill/>
          <a:ln>
            <a:noFill/>
          </a:ln>
        </p:spPr>
        <p:txBody>
          <a:bodyPr lIns="108832" anchor="b" anchorCtr="0"/>
          <a:lstStyle>
            <a:lvl1pPr marL="0" indent="0">
              <a:buNone/>
              <a:defRPr sz="2900" b="1">
                <a:solidFill>
                  <a:schemeClr val="accent2"/>
                </a:solidFill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18/11/2025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362" y="2134094"/>
            <a:ext cx="5382697" cy="4039535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5179" y="2134094"/>
            <a:ext cx="5382697" cy="4039535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62" y="228653"/>
            <a:ext cx="10968514" cy="91461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18/11/2025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18/11/2025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9507" y="304871"/>
            <a:ext cx="3351490" cy="838394"/>
          </a:xfrm>
        </p:spPr>
        <p:txBody>
          <a:bodyPr anchor="b" anchorCtr="0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29507" y="1219483"/>
            <a:ext cx="3351490" cy="4844585"/>
          </a:xfrm>
        </p:spPr>
        <p:txBody>
          <a:bodyPr/>
          <a:lstStyle>
            <a:lvl1pPr marL="0" indent="0">
              <a:lnSpc>
                <a:spcPts val="2618"/>
              </a:lnSpc>
              <a:spcAft>
                <a:spcPts val="1190"/>
              </a:spcAft>
              <a:buNone/>
              <a:defRPr sz="1900">
                <a:solidFill>
                  <a:schemeClr val="tx2"/>
                </a:solidFill>
              </a:defRPr>
            </a:lvl1pPr>
            <a:lvl2pPr>
              <a:buNone/>
              <a:defRPr sz="1400"/>
            </a:lvl2pPr>
            <a:lvl3pPr>
              <a:buNone/>
              <a:defRPr sz="12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18/11/2025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16117" y="3324995"/>
            <a:ext cx="6036437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241" y="304871"/>
            <a:ext cx="7617024" cy="571632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62" y="500972"/>
            <a:ext cx="10968514" cy="674844"/>
          </a:xfrm>
          <a:ln>
            <a:solidFill>
              <a:schemeClr val="accent1"/>
            </a:solidFill>
          </a:ln>
        </p:spPr>
        <p:txBody>
          <a:bodyPr lIns="326496" anchor="ctr"/>
          <a:lstStyle>
            <a:lvl1pPr algn="r">
              <a:buNone/>
              <a:defRPr sz="24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362" y="1905441"/>
            <a:ext cx="10968514" cy="4271237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714"/>
              </a:spcBef>
              <a:buNone/>
              <a:defRPr sz="38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362" y="1219482"/>
            <a:ext cx="10968514" cy="533524"/>
          </a:xfrm>
        </p:spPr>
        <p:txBody>
          <a:bodyPr anchor="ctr" anchorCtr="0"/>
          <a:lstStyle>
            <a:lvl1pPr marL="0" indent="0" algn="l">
              <a:buFontTx/>
              <a:buNone/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18/11/2025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09362" y="500972"/>
            <a:ext cx="243745" cy="685959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362" y="152435"/>
            <a:ext cx="10968514" cy="990829"/>
          </a:xfrm>
          <a:prstGeom prst="rect">
            <a:avLst/>
          </a:prstGeom>
        </p:spPr>
        <p:txBody>
          <a:bodyPr vert="horz" lIns="108832" tIns="54416" rIns="108832" bIns="54416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362" y="1219482"/>
            <a:ext cx="10968514" cy="4911465"/>
          </a:xfrm>
          <a:prstGeom prst="rect">
            <a:avLst/>
          </a:prstGeom>
        </p:spPr>
        <p:txBody>
          <a:bodyPr vert="horz" lIns="108832" tIns="54416" rIns="108832" bIns="54416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1067" y="6357822"/>
            <a:ext cx="3050872" cy="365845"/>
          </a:xfrm>
          <a:prstGeom prst="rect">
            <a:avLst/>
          </a:prstGeom>
        </p:spPr>
        <p:txBody>
          <a:bodyPr vert="horz" lIns="108832" tIns="54416" rIns="108832" bIns="54416"/>
          <a:lstStyle>
            <a:lvl1pPr algn="l" eaLnBrk="1" latinLnBrk="0" hangingPunct="1">
              <a:defRPr kumimoji="0" sz="1700">
                <a:solidFill>
                  <a:schemeClr val="tx2"/>
                </a:solidFill>
              </a:defRPr>
            </a:lvl1pPr>
          </a:lstStyle>
          <a:p>
            <a:fld id="{BE0E1E5F-E22C-4842-8748-0C44FC1EF623}" type="datetimeFigureOut">
              <a:rPr lang="id-ID" smtClean="0"/>
              <a:pPr/>
              <a:t>18/11/2025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3354" y="6357822"/>
            <a:ext cx="4671775" cy="365845"/>
          </a:xfrm>
          <a:prstGeom prst="rect">
            <a:avLst/>
          </a:prstGeom>
        </p:spPr>
        <p:txBody>
          <a:bodyPr vert="horz" lIns="108832" tIns="54416" rIns="108832" bIns="54416"/>
          <a:lstStyle>
            <a:lvl1pPr algn="r" eaLnBrk="1" latinLnBrk="0" hangingPunct="1">
              <a:defRPr kumimoji="0" sz="17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545" y="6357822"/>
            <a:ext cx="2640568" cy="365845"/>
          </a:xfrm>
          <a:prstGeom prst="rect">
            <a:avLst/>
          </a:prstGeom>
        </p:spPr>
        <p:txBody>
          <a:bodyPr vert="horz" lIns="108832" tIns="54416" rIns="108832" bIns="54416"/>
          <a:lstStyle>
            <a:lvl1pPr algn="l" eaLnBrk="1" latinLnBrk="0" hangingPunct="1">
              <a:defRPr kumimoji="0" sz="1700">
                <a:solidFill>
                  <a:schemeClr val="tx2"/>
                </a:solidFill>
              </a:defRPr>
            </a:lvl1pPr>
          </a:lstStyle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362" y="1143265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6496" indent="-326496" algn="l" rtl="0" eaLnBrk="1" latinLnBrk="0" hangingPunct="1">
        <a:spcBef>
          <a:spcPts val="714"/>
        </a:spcBef>
        <a:buClr>
          <a:schemeClr val="accent1"/>
        </a:buClr>
        <a:buSzPct val="76000"/>
        <a:buFont typeface="Wingdings 3"/>
        <a:buChar char="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652991" indent="-326496" algn="l" rtl="0" eaLnBrk="1" latinLnBrk="0" hangingPunct="1">
        <a:spcBef>
          <a:spcPts val="595"/>
        </a:spcBef>
        <a:buClr>
          <a:schemeClr val="accent2"/>
        </a:buClr>
        <a:buSzPct val="76000"/>
        <a:buFont typeface="Wingdings 3"/>
        <a:buChar char=""/>
        <a:defRPr kumimoji="0" sz="2700" kern="1200">
          <a:solidFill>
            <a:schemeClr val="tx2"/>
          </a:solidFill>
          <a:latin typeface="+mn-lt"/>
          <a:ea typeface="+mn-ea"/>
          <a:cs typeface="+mn-cs"/>
        </a:defRPr>
      </a:lvl2pPr>
      <a:lvl3pPr marL="979487" indent="-272080" algn="l" rtl="0" eaLnBrk="1" latinLnBrk="0" hangingPunct="1">
        <a:spcBef>
          <a:spcPts val="595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05983" indent="-272080" algn="l" rtl="0" eaLnBrk="1" latinLnBrk="0" hangingPunct="1">
        <a:spcBef>
          <a:spcPts val="476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478" indent="-272080" algn="l" rtl="0" eaLnBrk="1" latinLnBrk="0" hangingPunct="1">
        <a:spcBef>
          <a:spcPts val="357"/>
        </a:spcBef>
        <a:buClr>
          <a:schemeClr val="accent2"/>
        </a:buClr>
        <a:buSzPct val="70000"/>
        <a:buFont typeface="Wingdings"/>
        <a:buChar char="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958974" indent="-217664" algn="l" rtl="0" eaLnBrk="1" latinLnBrk="0" hangingPunct="1">
        <a:spcBef>
          <a:spcPts val="357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9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2176638" indent="-217664" algn="l" rtl="0" eaLnBrk="1" latinLnBrk="0" hangingPunct="1">
        <a:spcBef>
          <a:spcPts val="357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7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394302" indent="-217664" algn="l" rtl="0" eaLnBrk="1" latinLnBrk="0" hangingPunct="1">
        <a:spcBef>
          <a:spcPts val="357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7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611965" indent="-217664" algn="l" rtl="0" eaLnBrk="1" latinLnBrk="0" hangingPunct="1">
        <a:spcBef>
          <a:spcPts val="357"/>
        </a:spcBef>
        <a:buClr>
          <a:srgbClr val="9FB8CD"/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441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324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766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7207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649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8091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3532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812" y="3879458"/>
            <a:ext cx="9712335" cy="990829"/>
          </a:xfrm>
        </p:spPr>
        <p:txBody>
          <a:bodyPr>
            <a:noAutofit/>
          </a:bodyPr>
          <a:lstStyle/>
          <a:p>
            <a:r>
              <a:rPr lang="en-US" sz="4800" b="1" dirty="0" err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Distribusi</a:t>
            </a:r>
            <a:r>
              <a:rPr lang="en-US" sz="48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Sampling</a:t>
            </a:r>
            <a:endParaRPr lang="id-ID" sz="4800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4965" y="5056510"/>
            <a:ext cx="9140429" cy="533524"/>
          </a:xfrm>
        </p:spPr>
        <p:txBody>
          <a:bodyPr>
            <a:noAutofit/>
          </a:bodyPr>
          <a:lstStyle/>
          <a:p>
            <a:r>
              <a:rPr lang="id-ID" sz="4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Fauzhia Rahmasari, </a:t>
            </a:r>
            <a:r>
              <a:rPr lang="en-US" sz="40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S.Si</a:t>
            </a:r>
            <a:r>
              <a:rPr lang="en-US" sz="4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id-ID" sz="4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M.Si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253859" y="2781722"/>
            <a:ext cx="2520280" cy="1008112"/>
          </a:xfrm>
          <a:prstGeom prst="rect">
            <a:avLst/>
          </a:prstGeom>
        </p:spPr>
        <p:txBody>
          <a:bodyPr vert="horz" lIns="108832" tIns="54416" rIns="108832" bIns="54416" anchor="t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Statistik</a:t>
            </a:r>
            <a:endParaRPr lang="en-US" sz="5400" b="1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690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Distribusi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Sampling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Selisih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Proporsi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6879" y="1195162"/>
                <a:ext cx="11017224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Distribusi sampling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selisih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proporsi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inipun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akan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mendekati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distribusi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normal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bila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ukuran-ukuran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sampel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cukup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besar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2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  <a:cs typeface="Calibri" pitchFamily="34" charset="0"/>
                      </a:rPr>
                      <m:t>&gt;30</m:t>
                    </m:r>
                  </m:oMath>
                </a14:m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),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maka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untuk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merubahnya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menjadi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bentuk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normal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standar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diperlukan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rumus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0" indent="0" algn="ctr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𝑍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20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itchFamily="34" charset="0"/>
                              </a:rPr>
                              <m:t>𝜇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itchFamily="34" charset="0"/>
                              </a:rPr>
                              <m:t>𝜎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20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sub>
                        </m:sSub>
                      </m:den>
                    </m:f>
                  </m:oMath>
                </a14:m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358775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Jika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dan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tidak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diketahui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dan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dianggap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sama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maka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358775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𝑝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>
                  <a:latin typeface="Calibri" pitchFamily="34" charset="0"/>
                  <a:cs typeface="Calibri" pitchFamily="34" charset="0"/>
                </a:endParaRPr>
              </a:p>
              <a:p>
                <a:pPr marL="358775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Sehingga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standar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baku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proporsinya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menjadi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358775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𝜎</m:t>
                          </m:r>
                        </m:e>
                        <m:sub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𝑝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1−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cs typeface="Calibri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cs typeface="Calibri" pitchFamily="34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cs typeface="Calibri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cs typeface="Calibri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cs typeface="Calibri" pitchFamily="34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cs typeface="Calibri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rad>
                    </m:oMath>
                  </m:oMathPara>
                </a14:m>
                <a:endParaRPr lang="en-US" sz="20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879" y="1195162"/>
                <a:ext cx="11017224" cy="5184576"/>
              </a:xfrm>
              <a:prstGeom prst="rect">
                <a:avLst/>
              </a:prstGeom>
              <a:blipFill>
                <a:blip r:embed="rId2"/>
                <a:stretch>
                  <a:fillRect l="-55" t="-470" r="-38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3227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Distribusi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Sampling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Selisih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Proporsi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26879" y="1195162"/>
            <a:ext cx="11017224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 err="1">
                <a:latin typeface="Calibri" pitchFamily="34" charset="0"/>
                <a:cs typeface="Calibri" pitchFamily="34" charset="0"/>
              </a:rPr>
              <a:t>Contoh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Soal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358775" indent="0" algn="just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2800" dirty="0" err="1">
                <a:latin typeface="Calibri" pitchFamily="34" charset="0"/>
                <a:cs typeface="Calibri" pitchFamily="34" charset="0"/>
              </a:rPr>
              <a:t>Alya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dan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Deasy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melakukan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sebuah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pertandingan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pelemparan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sekeping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uang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logam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Deasy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menang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bila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memperoleh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8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sisi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gambar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lebih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banyak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dari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pada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Alya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jika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diasumsikan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mereka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diberi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kesempatan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masing-masing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melempar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uang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logam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sebanyak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40 kali,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berapa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peluang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Deasy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memenangkan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pertandingan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ini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?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Berilah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saran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apakah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Deasy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ikut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dalam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pertandingan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atau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tidak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jika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harapan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kemenangannya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harus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sebesar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15%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atau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lebih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691344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Distribusi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Sampling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Selisih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Proporsi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26879" y="1195162"/>
            <a:ext cx="11017224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1200"/>
              </a:spcAft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1B18D2-839E-56F9-9033-4DE4C6617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135" y="1195162"/>
            <a:ext cx="7350684" cy="514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107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Distribusi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Sampling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Selisih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Proporsi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26879" y="1195162"/>
            <a:ext cx="11017224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1200"/>
              </a:spcAft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0C2658-0BFC-2307-D4BE-B12BD75438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50"/>
          <a:stretch/>
        </p:blipFill>
        <p:spPr>
          <a:xfrm>
            <a:off x="1387016" y="1485578"/>
            <a:ext cx="9292487" cy="429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562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936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Distribusi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Sampling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21011" y="1330794"/>
            <a:ext cx="11017224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 err="1">
                <a:latin typeface="Calibri" pitchFamily="34" charset="0"/>
                <a:cs typeface="Calibri" pitchFamily="34" charset="0"/>
              </a:rPr>
              <a:t>Statistik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merupakan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salah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satu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hal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terpenting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dalam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proses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pengambilan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keputusan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pada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bidang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ekonomi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bisnis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maupun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ilmu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pengetahuan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Statistik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mengacu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pada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estimasi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dan uji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hipotesis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. Agar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estimasi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atau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uji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hipotesis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mendekati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kondisi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sebenarnya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pada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populasi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maka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perlu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diambil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sampel-sampel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dapat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mewakili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populasi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. </a:t>
            </a:r>
          </a:p>
          <a:p>
            <a:pPr algn="just">
              <a:spcBef>
                <a:spcPts val="0"/>
              </a:spcBef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Hal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ini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dapat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dilakukan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cara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random sampling,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dimana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setiap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elemen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dari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populasi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memiliki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peluang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sama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untuk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terpilih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menjadi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sampel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. Dari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pengambilan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sampel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ini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kita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dapat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mempelajari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karakteristik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populasi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berdasarkan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sampel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diambil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dari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populasi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itu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54870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Distribusi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Sampling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26879" y="1195162"/>
            <a:ext cx="11017224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 err="1">
                <a:latin typeface="Calibri" pitchFamily="34" charset="0"/>
                <a:cs typeface="Calibri" pitchFamily="34" charset="0"/>
              </a:rPr>
              <a:t>Berdasarkan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sifat-sifat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sampel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diambil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dari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sebuah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populasi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statistika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membuat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kesimpulan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umum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diharapkan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berlaku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untuk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populasi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itu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. </a:t>
            </a:r>
          </a:p>
          <a:p>
            <a:pPr algn="just">
              <a:spcBef>
                <a:spcPts val="0"/>
              </a:spcBef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Jika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nilai-nilai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statistik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sejenis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dikumpulkan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lalu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disusun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dalam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suatu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daftar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sehingga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terdapat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hubungan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antar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nilai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statistik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dan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frekuensi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statistik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didapat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maka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diperoleh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kumpulan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statistik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disebut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distribusi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sampling.</a:t>
            </a:r>
          </a:p>
        </p:txBody>
      </p:sp>
    </p:spTree>
    <p:extLst>
      <p:ext uri="{BB962C8B-B14F-4D97-AF65-F5344CB8AC3E}">
        <p14:creationId xmlns:p14="http://schemas.microsoft.com/office/powerpoint/2010/main" val="2852746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Distribusi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Sampling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Selisih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Rata-Rata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6879" y="1195162"/>
                <a:ext cx="11017224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Distribusi sampling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selisih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rata-rata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adalah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distribusi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probabilitas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dapat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terjadi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selisih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rata-rata dua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sampel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berbeda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berdasarkan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pada dua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sampel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tertentu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ukuran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parameter dua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populasinya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 </a:t>
                </a:r>
              </a:p>
              <a:p>
                <a:pPr algn="just"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Untuk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ukuran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sampel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dan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cukup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besar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2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  <a:cs typeface="Calibri" pitchFamily="34" charset="0"/>
                      </a:rPr>
                      <m:t>&gt;30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),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maka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distribusi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sampling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selisih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rata-rata sangat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mendekati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distribusi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normal,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untuk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mengubahnya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dalam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bentuk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normal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standar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maka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diperlukan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rumus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0" indent="0" algn="ctr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𝑍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(</m:t>
                            </m:r>
                            <m:acc>
                              <m:accPr>
                                <m:chr m:val="̅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)−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itchFamily="34" charset="0"/>
                              </a:rPr>
                              <m:t>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itchFamily="34" charset="0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den>
                    </m:f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879" y="1195162"/>
                <a:ext cx="11017224" cy="5184576"/>
              </a:xfrm>
              <a:prstGeom prst="rect">
                <a:avLst/>
              </a:prstGeom>
              <a:blipFill>
                <a:blip r:embed="rId2"/>
                <a:stretch>
                  <a:fillRect l="-443" t="-940" r="-94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4865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Distribusi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Sampling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Selisih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Rata-Rata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6879" y="1195162"/>
                <a:ext cx="11017224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58775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Dimana:</a:t>
                </a:r>
              </a:p>
              <a:p>
                <a:pPr marL="358775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a. Rata-rata (</a:t>
                </a:r>
                <a:r>
                  <a:rPr lang="en-US" sz="2800" i="1" dirty="0">
                    <a:latin typeface="Calibri" pitchFamily="34" charset="0"/>
                    <a:cs typeface="Calibri" pitchFamily="34" charset="0"/>
                  </a:rPr>
                  <a:t>means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)</a:t>
                </a:r>
              </a:p>
              <a:p>
                <a:pPr marL="719138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58775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b.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Simpangan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Baku (</a:t>
                </a:r>
                <a:r>
                  <a:rPr lang="en-US" sz="2800" i="1" dirty="0">
                    <a:latin typeface="Calibri" pitchFamily="34" charset="0"/>
                    <a:cs typeface="Calibri" pitchFamily="34" charset="0"/>
                  </a:rPr>
                  <a:t>standard deviation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)</a:t>
                </a:r>
              </a:p>
              <a:p>
                <a:pPr marL="719138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itchFamily="34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itchFamily="34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itchFamily="34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19138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Jika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1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dan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2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tidak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diketahui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maka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dapat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menggunakan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standar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deviasi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sampel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879" y="1195162"/>
                <a:ext cx="11017224" cy="5184576"/>
              </a:xfrm>
              <a:prstGeom prst="rect">
                <a:avLst/>
              </a:prstGeom>
              <a:blipFill>
                <a:blip r:embed="rId2"/>
                <a:stretch>
                  <a:fillRect t="-940" r="-94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7031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Distribusi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Sampling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Selisih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Rata-Rata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6879" y="1195162"/>
                <a:ext cx="11017224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Contoh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Soal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358775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Pegawai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perusahaan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Global Network Inspection pada Divisi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Inspeksi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Pembongkaran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mempunyai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gaji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rata-rata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sebesar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Calibri" pitchFamily="34" charset="0"/>
                      </a:rPr>
                      <m:t>$4300</m:t>
                    </m:r>
                    <m:r>
                      <a:rPr lang="en-US" sz="2800" i="0" dirty="0" smtClean="0">
                        <a:latin typeface="Cambria Math" panose="02040503050406030204" pitchFamily="18" charset="0"/>
                        <a:cs typeface="Calibri" pitchFamily="34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2800" i="0" dirty="0" err="1" smtClean="0">
                        <a:latin typeface="Cambria Math" panose="02040503050406030204" pitchFamily="18" charset="0"/>
                        <a:cs typeface="Calibri" pitchFamily="34" charset="0"/>
                      </a:rPr>
                      <m:t>bulan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sedangkan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Divisi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Inspeksi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Pengangkutan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mempunyai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gaji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Calibri" pitchFamily="34" charset="0"/>
                      </a:rPr>
                      <m:t>$3750</m:t>
                    </m:r>
                    <m:r>
                      <a:rPr lang="en-US" sz="2800" i="0" dirty="0" smtClean="0">
                        <a:latin typeface="Cambria Math" panose="02040503050406030204" pitchFamily="18" charset="0"/>
                        <a:cs typeface="Calibri" pitchFamily="34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2800" i="0" dirty="0" err="1" smtClean="0">
                        <a:latin typeface="Cambria Math" panose="02040503050406030204" pitchFamily="18" charset="0"/>
                        <a:cs typeface="Calibri" pitchFamily="34" charset="0"/>
                      </a:rPr>
                      <m:t>bulan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Setelah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dihitung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diperoleh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rata-rata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hitung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deviasi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kuadrat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setiap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gaji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terhadap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gaji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rata-rata Divisi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Inspeksi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Pembongkaran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Calibri" pitchFamily="34" charset="0"/>
                      </a:rPr>
                      <m:t>$52.000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sedangkan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Divisi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Inspeksi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Pengangkutan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sebesar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Calibri" pitchFamily="34" charset="0"/>
                      </a:rPr>
                      <m:t>$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Calibri" pitchFamily="34" charset="0"/>
                      </a:rPr>
                      <m:t>37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Calibri" pitchFamily="34" charset="0"/>
                      </a:rPr>
                      <m:t>.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Calibri" pitchFamily="34" charset="0"/>
                      </a:rPr>
                      <m:t>0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Calibri" pitchFamily="34" charset="0"/>
                      </a:rPr>
                      <m:t>00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Calibri" pitchFamily="34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Bila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diasumsikan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diambil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sampel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random pada Divisi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Inspeksi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Pembongkaran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sebanyak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Calibri" pitchFamily="34" charset="0"/>
                      </a:rPr>
                      <m:t>90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orang dan Divisi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Inspeksi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Pengangkutan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sebanyak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75 orang,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berapakah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probalilitas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selisih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rata-rata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gaji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dua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sampel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lebih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besar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Calibri" pitchFamily="34" charset="0"/>
                      </a:rPr>
                      <m:t>$500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879" y="1195162"/>
                <a:ext cx="11017224" cy="5184576"/>
              </a:xfrm>
              <a:prstGeom prst="rect">
                <a:avLst/>
              </a:prstGeom>
              <a:blipFill>
                <a:blip r:embed="rId2"/>
                <a:stretch>
                  <a:fillRect l="-443" t="-940" r="-94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0737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Distribusi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Sampling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Selisih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Rata-Rata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26879" y="1195162"/>
            <a:ext cx="11017224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0" algn="just">
              <a:spcBef>
                <a:spcPts val="0"/>
              </a:spcBef>
              <a:buNone/>
              <a:defRPr/>
            </a:pPr>
            <a:r>
              <a:rPr lang="en-US" sz="2800" u="sng" dirty="0">
                <a:latin typeface="Calibri" pitchFamily="34" charset="0"/>
                <a:cs typeface="Calibri" pitchFamily="34" charset="0"/>
              </a:rPr>
              <a:t>Jawab:</a:t>
            </a:r>
          </a:p>
          <a:p>
            <a:pPr marL="358775" indent="0" algn="just">
              <a:spcBef>
                <a:spcPts val="0"/>
              </a:spcBef>
              <a:buNone/>
              <a:defRPr/>
            </a:pPr>
            <a:endParaRPr lang="en-US" sz="2800" u="sng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9F2E70-6A16-565F-3660-8964E1D12E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410" t="22689" r="21640" b="38446"/>
          <a:stretch/>
        </p:blipFill>
        <p:spPr>
          <a:xfrm>
            <a:off x="1020388" y="1845618"/>
            <a:ext cx="8241583" cy="429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914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Distribusi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Sampling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Selisih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Rata-Rata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26879" y="1195162"/>
            <a:ext cx="11017224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0" algn="just">
              <a:spcBef>
                <a:spcPts val="0"/>
              </a:spcBef>
              <a:buNone/>
              <a:defRPr/>
            </a:pPr>
            <a:endParaRPr lang="en-US" sz="2800" u="sng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EED960-08A5-39F0-AAA2-724C2EFD57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74" t="35294" r="19867" b="28992"/>
          <a:stretch/>
        </p:blipFill>
        <p:spPr>
          <a:xfrm>
            <a:off x="1197075" y="1413570"/>
            <a:ext cx="10081120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515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Distribusi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Sampling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Selisih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Proporsi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6879" y="1195162"/>
                <a:ext cx="11017224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Distribusi sampling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selisih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proporsi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adalah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distribusi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probabilitas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dapat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terjadi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selisih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proporsi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dua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sampel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berbeda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berdasarkan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pada dua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sampel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tertentu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ukuran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parameter dua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populasinya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adapun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rumus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distribusi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sampling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selisih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proporsi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dinyatakan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dalam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a. Rata-rata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proporsi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719138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𝜇</m:t>
                          </m:r>
                        </m:e>
                        <m:sub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58775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b.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Simpangan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baku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proporsi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19138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𝜎</m:t>
                          </m:r>
                        </m:e>
                        <m:sub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itchFamily="34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(1−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itchFamily="34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itchFamily="34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(1−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itchFamily="34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879" y="1195162"/>
                <a:ext cx="11017224" cy="5184576"/>
              </a:xfrm>
              <a:prstGeom prst="rect">
                <a:avLst/>
              </a:prstGeom>
              <a:blipFill>
                <a:blip r:embed="rId2"/>
                <a:stretch>
                  <a:fillRect l="-443" t="-940" r="-94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72667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10812</TotalTime>
  <Words>585</Words>
  <Application>Microsoft Office PowerPoint</Application>
  <PresentationFormat>Custom</PresentationFormat>
  <Paragraphs>45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Bookman Old Style</vt:lpstr>
      <vt:lpstr>Calibri</vt:lpstr>
      <vt:lpstr>Cambria Math</vt:lpstr>
      <vt:lpstr>Gill Sans MT</vt:lpstr>
      <vt:lpstr>Wingdings</vt:lpstr>
      <vt:lpstr>Wingdings 3</vt:lpstr>
      <vt:lpstr>Origin</vt:lpstr>
      <vt:lpstr>Distribusi Sampling</vt:lpstr>
      <vt:lpstr>Distribusi Sampling</vt:lpstr>
      <vt:lpstr>Distribusi Sampling</vt:lpstr>
      <vt:lpstr>Distribusi Sampling Selisih Rata-Rata</vt:lpstr>
      <vt:lpstr>Distribusi Sampling Selisih Rata-Rata</vt:lpstr>
      <vt:lpstr>Distribusi Sampling Selisih Rata-Rata</vt:lpstr>
      <vt:lpstr>Distribusi Sampling Selisih Rata-Rata</vt:lpstr>
      <vt:lpstr>Distribusi Sampling Selisih Rata-Rata</vt:lpstr>
      <vt:lpstr>Distribusi Sampling Selisih Proporsi</vt:lpstr>
      <vt:lpstr>Distribusi Sampling Selisih Proporsi</vt:lpstr>
      <vt:lpstr>Distribusi Sampling Selisih Proporsi</vt:lpstr>
      <vt:lpstr>Distribusi Sampling Selisih Proporsi</vt:lpstr>
      <vt:lpstr>Distribusi Sampling Selisih Proporsi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Analisis Regresi Sederhana</dc:title>
  <dc:creator>RIZKY</dc:creator>
  <cp:lastModifiedBy>Fauzhia Rahmasari</cp:lastModifiedBy>
  <cp:revision>457</cp:revision>
  <dcterms:created xsi:type="dcterms:W3CDTF">2017-11-13T05:19:11Z</dcterms:created>
  <dcterms:modified xsi:type="dcterms:W3CDTF">2025-11-18T06:50:54Z</dcterms:modified>
</cp:coreProperties>
</file>