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302" r:id="rId15"/>
    <p:sldId id="303" r:id="rId16"/>
    <p:sldId id="297" r:id="rId17"/>
    <p:sldId id="298" r:id="rId18"/>
    <p:sldId id="299" r:id="rId19"/>
    <p:sldId id="300" r:id="rId20"/>
    <p:sldId id="30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2" r:id="rId38"/>
    <p:sldId id="323" r:id="rId39"/>
    <p:sldId id="324" r:id="rId40"/>
    <p:sldId id="320" r:id="rId41"/>
    <p:sldId id="321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271" r:id="rId5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09/12/2025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933850"/>
            <a:ext cx="9712335" cy="990829"/>
          </a:xfrm>
        </p:spPr>
        <p:txBody>
          <a:bodyPr>
            <a:noAutofit/>
          </a:bodyPr>
          <a:lstStyle/>
          <a:p>
            <a:r>
              <a:rPr lang="en-US" sz="50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5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Hipotesis</a:t>
            </a:r>
            <a:endParaRPr lang="id-ID" sz="5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4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33779" y="2637706"/>
            <a:ext cx="3960440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Wilayah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Kritis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Daerah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𝐇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l="-1556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7821811" y="1773610"/>
                <a:ext cx="52578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0" baseline="-250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811" y="1773610"/>
                <a:ext cx="52578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317" t="-5769" b="-17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3452590" y="1197546"/>
            <a:ext cx="4276725" cy="2864542"/>
            <a:chOff x="1818" y="784"/>
            <a:chExt cx="2694" cy="2258"/>
          </a:xfrm>
        </p:grpSpPr>
        <p:pic>
          <p:nvPicPr>
            <p:cNvPr id="36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784"/>
              <a:ext cx="269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352" y="225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1952" y="2544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1920" y="1776"/>
              <a:ext cx="62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39" y="1919"/>
                  <a:ext cx="432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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" y="1919"/>
                  <a:ext cx="432" cy="3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H="1" flipV="1">
              <a:off x="225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2448" y="1776"/>
              <a:ext cx="0" cy="9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216" y="2678"/>
                  <a:ext cx="624" cy="364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40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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7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6" y="2678"/>
                  <a:ext cx="624" cy="3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auto">
              <a:xfrm>
                <a:off x="2108771" y="2877715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8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771" y="2877715"/>
                <a:ext cx="1752600" cy="1200151"/>
              </a:xfrm>
              <a:prstGeom prst="rect">
                <a:avLst/>
              </a:prstGeom>
              <a:blipFill rotWithShape="1">
                <a:blip r:embed="rId8"/>
                <a:stretch>
                  <a:fillRect t="-40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4773067" y="2013619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Penerimaan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067" y="2013619"/>
                <a:ext cx="1752600" cy="1200151"/>
              </a:xfrm>
              <a:prstGeom prst="rect">
                <a:avLst/>
              </a:prstGeom>
              <a:blipFill rotWithShape="1">
                <a:blip r:embed="rId9"/>
                <a:stretch>
                  <a:fillRect l="-2787" t="-4061" r="-3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11" y="3501802"/>
            <a:ext cx="42862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9679211" y="5584949"/>
            <a:ext cx="0" cy="365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9679211" y="5950074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35"/>
              <p:cNvSpPr txBox="1">
                <a:spLocks noChangeArrowheads="1"/>
              </p:cNvSpPr>
              <p:nvPr/>
            </p:nvSpPr>
            <p:spPr bwMode="auto">
              <a:xfrm>
                <a:off x="9564911" y="4941962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0" dirty="0" smtClean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4911" y="4941962"/>
                <a:ext cx="685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37"/>
          <p:cNvSpPr>
            <a:spLocks noChangeShapeType="1"/>
          </p:cNvSpPr>
          <p:nvPr/>
        </p:nvSpPr>
        <p:spPr bwMode="auto">
          <a:xfrm>
            <a:off x="9374411" y="4725938"/>
            <a:ext cx="0" cy="11572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38"/>
              <p:cNvSpPr txBox="1">
                <a:spLocks noChangeArrowheads="1"/>
              </p:cNvSpPr>
              <p:nvPr/>
            </p:nvSpPr>
            <p:spPr bwMode="auto">
              <a:xfrm>
                <a:off x="8613899" y="5878066"/>
                <a:ext cx="990600" cy="46166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i="0" dirty="0" smtClean="0">
                          <a:latin typeface="Cambria Math"/>
                        </a:rPr>
                        <m:t>z</m:t>
                      </m:r>
                      <m:r>
                        <a:rPr lang="en-US" altLang="en-US" sz="2400" i="0" baseline="-25000" dirty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0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3899" y="5878066"/>
                <a:ext cx="99060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ine 40"/>
          <p:cNvSpPr>
            <a:spLocks noChangeShapeType="1"/>
          </p:cNvSpPr>
          <p:nvPr/>
        </p:nvSpPr>
        <p:spPr bwMode="auto">
          <a:xfrm flipV="1">
            <a:off x="9450611" y="525021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11"/>
              <p:cNvSpPr txBox="1">
                <a:spLocks noChangeArrowheads="1"/>
              </p:cNvSpPr>
              <p:nvPr/>
            </p:nvSpPr>
            <p:spPr bwMode="auto">
              <a:xfrm>
                <a:off x="10198075" y="5253979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8075" y="5253979"/>
                <a:ext cx="1752600" cy="1200151"/>
              </a:xfrm>
              <a:prstGeom prst="rect">
                <a:avLst/>
              </a:prstGeom>
              <a:blipFill rotWithShape="1">
                <a:blip r:embed="rId13"/>
                <a:stretch>
                  <a:fillRect t="-40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7405688" y="4431059"/>
                <a:ext cx="1752600" cy="1200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altLang="en-US" sz="2400" dirty="0" err="1">
                    <a:latin typeface="Calibri" pitchFamily="34" charset="0"/>
                    <a:cs typeface="Calibri" pitchFamily="34" charset="0"/>
                  </a:rPr>
                  <a:t>Penerimaan</a:t>
                </a:r>
                <a:r>
                  <a:rPr lang="en-US" alt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4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5688" y="4431059"/>
                <a:ext cx="1752600" cy="1200151"/>
              </a:xfrm>
              <a:prstGeom prst="rect">
                <a:avLst/>
              </a:prstGeom>
              <a:blipFill rotWithShape="1">
                <a:blip r:embed="rId14"/>
                <a:stretch>
                  <a:fillRect l="-3136" t="-4061" r="-2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34"/>
          <p:cNvSpPr>
            <a:spLocks noChangeArrowheads="1"/>
          </p:cNvSpPr>
          <p:nvPr/>
        </p:nvSpPr>
        <p:spPr bwMode="auto">
          <a:xfrm>
            <a:off x="9207475" y="4898355"/>
            <a:ext cx="990600" cy="973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4"/>
              <p:cNvSpPr txBox="1">
                <a:spLocks noChangeArrowheads="1"/>
              </p:cNvSpPr>
              <p:nvPr/>
            </p:nvSpPr>
            <p:spPr bwMode="auto">
              <a:xfrm>
                <a:off x="3789363" y="4923959"/>
                <a:ext cx="52578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0" baseline="-250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9363" y="4923959"/>
                <a:ext cx="5257800" cy="954107"/>
              </a:xfrm>
              <a:prstGeom prst="rect">
                <a:avLst/>
              </a:prstGeom>
              <a:blipFill rotWithShape="1">
                <a:blip r:embed="rId15"/>
                <a:stretch>
                  <a:fillRect l="-2436" t="-5769" b="-17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7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-P (P-Value)</a:t>
                </a: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taraf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– p =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taraf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“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kewajaran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”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(0,1)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47" y="3501802"/>
            <a:ext cx="3830638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9694019" y="5446018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0" dirty="0" smtClean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4019" y="5446018"/>
                <a:ext cx="8382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9993139" y="4869954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-p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10079955" y="525589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auto">
              <a:xfrm>
                <a:off x="9459739" y="5878066"/>
                <a:ext cx="685800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i="0" dirty="0" smtClean="0">
                          <a:latin typeface="Cambria Math"/>
                        </a:rPr>
                        <m:t>z</m:t>
                      </m:r>
                      <m:r>
                        <a:rPr lang="en-US" altLang="en-US" sz="2800" i="0" baseline="-25000" dirty="0">
                          <a:latin typeface="Cambria Math"/>
                          <a:sym typeface="Symbol" pitchFamily="18" charset="2"/>
                        </a:rPr>
                        <m:t></m:t>
                      </m:r>
                    </m:oMath>
                  </m:oMathPara>
                </a14:m>
                <a:endParaRPr lang="en-US" altLang="en-US" sz="2800" baseline="-25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9739" y="5878066"/>
                <a:ext cx="685800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9766027" y="5878066"/>
                <a:ext cx="685800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dirty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z</m:t>
                      </m:r>
                    </m:oMath>
                  </m:oMathPara>
                </a14:m>
                <a:endParaRPr lang="en-US" altLang="en-US" sz="2800" baseline="-25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6027" y="5878066"/>
                <a:ext cx="685800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76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Tujuan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Pengujian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152128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3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578570" y="1208906"/>
            <a:ext cx="11059665" cy="5162048"/>
            <a:chOff x="111" y="240"/>
            <a:chExt cx="5553" cy="4080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795" y="240"/>
              <a:ext cx="1776" cy="3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0" dirty="0" err="1">
                  <a:latin typeface="Calibri" pitchFamily="34" charset="0"/>
                  <a:cs typeface="Calibri" pitchFamily="34" charset="0"/>
                </a:rPr>
                <a:t>Tujuan</a:t>
              </a:r>
              <a:r>
                <a:rPr lang="en-US" altLang="en-US" sz="26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600" dirty="0" err="1">
                  <a:latin typeface="Calibri" pitchFamily="34" charset="0"/>
                  <a:cs typeface="Calibri" pitchFamily="34" charset="0"/>
                </a:rPr>
                <a:t>Pengujian</a:t>
              </a:r>
              <a:endParaRPr lang="en-US" altLang="en-US" sz="2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720" y="593"/>
              <a:ext cx="105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Satu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Populasi</a:t>
              </a:r>
              <a:endParaRPr lang="en-US" alt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03" y="659"/>
              <a:ext cx="105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Dua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Populasi</a:t>
              </a:r>
              <a:endParaRPr lang="en-US" altLang="en-US" sz="2400" dirty="0"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6" y="1104"/>
                  <a:ext cx="1098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Nilai Tengah</a:t>
                  </a:r>
                  <a14:m>
                    <m:oMath xmlns:m="http://schemas.openxmlformats.org/officeDocument/2006/math">
                      <m:r>
                        <a:rPr lang="en-US" altLang="en-US" sz="2400" b="0" i="0" dirty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en-US" sz="2400" i="1" dirty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a:rPr lang="en-US" altLang="en-US" sz="2400" i="1" dirty="0">
                          <a:latin typeface="Cambria Math"/>
                          <a:cs typeface="Calibri" pitchFamily="34" charset="0"/>
                          <a:sym typeface="Symbol" pitchFamily="18" charset="2"/>
                        </a:rPr>
                        <m:t>)</m:t>
                      </m:r>
                    </m:oMath>
                  </a14:m>
                  <a:endParaRPr lang="en-US" altLang="en-US" sz="2400" dirty="0">
                    <a:latin typeface="Calibri" pitchFamily="34" charset="0"/>
                    <a:cs typeface="Calibri" pitchFamily="34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5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" y="1104"/>
                  <a:ext cx="1098" cy="3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878" t="-9091" r="-1939" b="-2857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28" y="1104"/>
              <a:ext cx="912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Proporsi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(p)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288" y="1488"/>
                  <a:ext cx="902" cy="725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400" i="1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7" name="AutoShap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1488"/>
                  <a:ext cx="902" cy="725"/>
                </a:xfrm>
                <a:prstGeom prst="diamon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88" y="1874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88" y="2187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11" y="2585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 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952" y="2562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t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172" y="1874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181" y="2088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altLang="en-US" sz="1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112" y="153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919" y="2357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</a:t>
              </a:r>
              <a:endParaRPr lang="en-US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784" y="1104"/>
              <a:ext cx="1248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Data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Saling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Bebas</a:t>
              </a:r>
              <a:endParaRPr lang="en-US" altLang="en-US" sz="2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272" y="1104"/>
              <a:ext cx="1344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Data </a:t>
              </a:r>
              <a:r>
                <a:rPr lang="en-US" altLang="en-US" sz="2400" dirty="0" err="1">
                  <a:latin typeface="Calibri" pitchFamily="34" charset="0"/>
                  <a:cs typeface="Calibri" pitchFamily="34" charset="0"/>
                </a:rPr>
                <a:t>Berpasangan</a:t>
              </a:r>
              <a:endParaRPr lang="en-US" altLang="en-US" sz="2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784" y="1737"/>
                  <a:ext cx="864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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altLang="en-US" sz="2400" i="0" dirty="0">
                            <a:latin typeface="Cambria Math"/>
                            <a:sym typeface="Symbol" pitchFamily="18" charset="2"/>
                          </a:rPr>
                          <m:t> − 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4" y="1737"/>
                  <a:ext cx="864" cy="3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12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40" y="1737"/>
                  <a:ext cx="864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p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altLang="en-US" sz="2400" i="0" dirty="0">
                            <a:latin typeface="Cambria Math"/>
                            <a:sym typeface="Symbol" pitchFamily="18" charset="2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altLang="en-US" sz="2400" i="0" dirty="0">
                            <a:latin typeface="Cambria Math"/>
                            <a:sym typeface="Symbol" pitchFamily="18" charset="2"/>
                          </a:rPr>
                          <m:t>p</m:t>
                        </m:r>
                        <m: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9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0" y="1737"/>
                  <a:ext cx="864" cy="3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692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96" y="1740"/>
                  <a:ext cx="576" cy="3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0" dirty="0" smtClean="0">
                            <a:latin typeface="Cambria Math"/>
                            <a:sym typeface="Symbol" pitchFamily="18" charset="2"/>
                          </a:rPr>
                          <m:t></m:t>
                        </m:r>
                        <m:r>
                          <m:rPr>
                            <m:sty m:val="p"/>
                          </m:rPr>
                          <a:rPr lang="en-US" altLang="en-US" sz="2400" i="0" baseline="-25000" dirty="0">
                            <a:latin typeface="Cambria Math"/>
                            <a:sym typeface="Symbol" pitchFamily="18" charset="2"/>
                          </a:rPr>
                          <m:t>d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0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6" y="1740"/>
                  <a:ext cx="576" cy="3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4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AutoShape 24"/>
                <p:cNvSpPr>
                  <a:spLocks noChangeArrowheads="1"/>
                </p:cNvSpPr>
                <p:nvPr/>
              </p:nvSpPr>
              <p:spPr bwMode="auto">
                <a:xfrm>
                  <a:off x="2482" y="2130"/>
                  <a:ext cx="1358" cy="725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altLang="en-US" sz="2400" i="0" dirty="0" smtClean="0">
                          <a:latin typeface="Cambria Math"/>
                          <a:sym typeface="Symbol" pitchFamily="18" charset="2"/>
                        </a:rPr>
                        <m:t></m:t>
                      </m:r>
                      <m:r>
                        <a:rPr lang="en-US" altLang="en-US" sz="2400" i="0" baseline="-25000" dirty="0">
                          <a:latin typeface="Cambria Math"/>
                          <a:sym typeface="Symbol" pitchFamily="18" charset="2"/>
                        </a:rPr>
                        <m:t>1</m:t>
                      </m:r>
                      <m:r>
                        <a:rPr lang="en-US" altLang="en-US" sz="2400" i="0" baseline="30000" dirty="0">
                          <a:latin typeface="Cambria Math"/>
                          <a:sym typeface="Symbol" pitchFamily="18" charset="2"/>
                        </a:rPr>
                        <m:t>2</m:t>
                      </m:r>
                    </m:oMath>
                  </a14:m>
                  <a:r>
                    <a:rPr lang="en-US" altLang="en-US" sz="2400" dirty="0">
                      <a:sym typeface="Symbol" pitchFamily="18" charset="2"/>
                    </a:rPr>
                    <a:t> </a:t>
                  </a:r>
                  <a:r>
                    <a:rPr lang="en-US" altLang="en-US" sz="1800" dirty="0">
                      <a:sym typeface="Symbol" pitchFamily="18" charset="2"/>
                    </a:rPr>
                    <a:t>&amp;</a:t>
                  </a:r>
                  <a:r>
                    <a:rPr lang="en-US" altLang="en-US" sz="2400" dirty="0">
                      <a:sym typeface="Symbol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dirty="0">
                          <a:latin typeface="Cambria Math"/>
                          <a:sym typeface="Symbol" pitchFamily="18" charset="2"/>
                        </a:rPr>
                        <m:t></m:t>
                      </m:r>
                      <m:r>
                        <a:rPr lang="en-US" altLang="en-US" sz="2400" baseline="-25000" dirty="0">
                          <a:latin typeface="Cambria Math"/>
                          <a:sym typeface="Symbol" pitchFamily="18" charset="2"/>
                        </a:rPr>
                        <m:t>2</m:t>
                      </m:r>
                      <m:r>
                        <a:rPr lang="en-US" altLang="en-US" sz="2400" baseline="30000" dirty="0">
                          <a:latin typeface="Cambria Math"/>
                          <a:sym typeface="Symbol" pitchFamily="18" charset="2"/>
                        </a:rPr>
                        <m:t>2</m:t>
                      </m:r>
                    </m:oMath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1" name="AutoShap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2" y="2130"/>
                  <a:ext cx="1358" cy="725"/>
                </a:xfrm>
                <a:prstGeom prst="diamon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2482" y="250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352" y="3211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482" y="2905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flipH="1">
              <a:off x="3840" y="251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3833" y="2654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altLang="en-US" sz="1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diketahui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3205" y="3040"/>
                  <a:ext cx="1248" cy="725"/>
                </a:xfrm>
                <a:prstGeom prst="diamond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400" baseline="-25000" dirty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altLang="en-US" sz="2400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1800" dirty="0">
                            <a:sym typeface="Symbol" pitchFamily="18" charset="2"/>
                          </a:rPr>
                          <m:t>&amp;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ym typeface="Symbol" pitchFamily="18" charset="2"/>
                          </a:rPr>
                          <m:t> </m:t>
                        </m:r>
                        <m:r>
                          <a:rPr lang="en-US" altLang="en-US" sz="2400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400" baseline="-25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sz="2400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3" name="AutoShap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5" y="3040"/>
                  <a:ext cx="1248" cy="725"/>
                </a:xfrm>
                <a:prstGeom prst="diamond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3216" y="339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2836" y="3525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sama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2157" y="3955"/>
              <a:ext cx="11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t </a:t>
              </a:r>
              <a:r>
                <a:rPr lang="en-US" altLang="en-US" sz="2400" dirty="0">
                  <a:latin typeface="Calibri" pitchFamily="34" charset="0"/>
                  <a:cs typeface="Calibri" pitchFamily="34" charset="0"/>
                </a:rPr>
                <a:t>(formula 1)</a:t>
              </a:r>
              <a:endParaRPr lang="en-US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4471" y="341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4521" y="3635"/>
              <a:ext cx="91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altLang="en-US" sz="1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1800" dirty="0" err="1">
                  <a:latin typeface="Calibri" pitchFamily="34" charset="0"/>
                  <a:cs typeface="Calibri" pitchFamily="34" charset="0"/>
                </a:rPr>
                <a:t>sama</a:t>
              </a:r>
              <a:endParaRPr lang="en-US" altLang="en-US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4080" y="2352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Z </a:t>
              </a: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4272" y="212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>
              <a:off x="5184" y="212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auto">
            <a:xfrm>
              <a:off x="4992" y="2361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Uji</a:t>
              </a:r>
              <a:r>
                <a:rPr lang="en-US" altLang="en-US" sz="2400" b="1" dirty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 t </a:t>
              </a:r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V="1">
              <a:off x="1248" y="326"/>
              <a:ext cx="528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6"/>
            <p:cNvSpPr>
              <a:spLocks noChangeShapeType="1"/>
            </p:cNvSpPr>
            <p:nvPr/>
          </p:nvSpPr>
          <p:spPr bwMode="auto">
            <a:xfrm>
              <a:off x="3600" y="33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1248" y="32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>
              <a:off x="4032" y="33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>
              <a:off x="528" y="8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528" y="81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2"/>
            <p:cNvSpPr>
              <a:spLocks noChangeShapeType="1"/>
            </p:cNvSpPr>
            <p:nvPr/>
          </p:nvSpPr>
          <p:spPr bwMode="auto">
            <a:xfrm>
              <a:off x="1776" y="8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3"/>
            <p:cNvSpPr>
              <a:spLocks noChangeShapeType="1"/>
            </p:cNvSpPr>
            <p:nvPr/>
          </p:nvSpPr>
          <p:spPr bwMode="auto">
            <a:xfrm>
              <a:off x="1968" y="81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>
              <a:off x="3360" y="8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>
              <a:off x="3360" y="81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4656" y="81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4992" y="81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>
              <a:off x="5136" y="148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3168" y="1536"/>
              <a:ext cx="38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>
              <a:off x="3552" y="1536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9273523" y="5920321"/>
            <a:ext cx="2220696" cy="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alt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t 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(formula 2)</a:t>
            </a:r>
            <a:endParaRPr lang="en-US" alt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2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en-US" sz="2800" i="1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800" i="1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en-US" sz="2800" i="1" dirty="0">
                            <a:latin typeface="Cambria Math"/>
                            <a:sym typeface="Symbol" pitchFamily="18" charset="2"/>
                          </a:rPr>
                          <m:t></m:t>
                        </m:r>
                        <m:r>
                          <a:rPr lang="en-US" altLang="en-US" sz="2800" i="1" baseline="30000" dirty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tidak diketahui: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&lt;30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1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t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3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77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Batasan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pemerintah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emisi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gas CO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kendaraan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bermotor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50 ppm.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mengajukan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pemasaran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diperiksa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petugas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pemerintah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mobil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emisi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CO-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Dari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didapatkan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rata-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ratanya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4,2.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taraf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5%,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layakkah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50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50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σ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55−50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2,049/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30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0,374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=13,369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72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13,369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1,645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baseline="-250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Artinya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ijin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59" y="2125003"/>
            <a:ext cx="42862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4710659" y="4071278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5625059" y="3842678"/>
                <a:ext cx="21967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2800" i="0" dirty="0" smtClean="0">
                          <a:latin typeface="Cambria Math"/>
                          <a:sym typeface="Symbol" pitchFamily="18" charset="2"/>
                        </a:rPr>
                        <m:t> = 5%</m:t>
                      </m:r>
                    </m:oMath>
                  </m:oMathPara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5059" y="3842678"/>
                <a:ext cx="219675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405859" y="3156878"/>
            <a:ext cx="0" cy="11049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4290343" y="3325560"/>
                <a:ext cx="20193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  <a:sym typeface="Symbol" pitchFamily="18" charset="2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en-US" sz="2800" i="0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α</m:t>
                          </m:r>
                        </m:sub>
                      </m:sSub>
                      <m:r>
                        <a:rPr lang="en-US" altLang="en-US" sz="2800" b="0" i="0" smtClean="0">
                          <a:latin typeface="Cambria Math"/>
                          <a:sym typeface="Symbol" pitchFamily="18" charset="2"/>
                        </a:rPr>
                        <m:t>=1,645</m:t>
                      </m:r>
                    </m:oMath>
                  </m:oMathPara>
                </a14:m>
                <a:endParaRPr lang="en-US" alt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0343" y="3325560"/>
                <a:ext cx="20193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38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Departemen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kesehatan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ingin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bakteri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volume air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keamanan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200.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Seorang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mengumpulkan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air per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volume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bakterinya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175   190   205   193   184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207   204   193   196   180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alasan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khawatir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bakteri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200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=5%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8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200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&lt;200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acc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175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190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205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193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184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207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204</m:t>
                          </m:r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193+196+180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=192,7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/>
                                                  <a:cs typeface="Calibri" pitchFamily="34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/>
                                                  <a:cs typeface="Calibri" pitchFamily="34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>
                                                  <a:latin typeface="Cambria Math"/>
                                                  <a:cs typeface="Calibri" pitchFamily="34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175</m:t>
                                  </m:r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192,7)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180−192,7</m:t>
                                  </m:r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10</m:t>
                              </m:r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=10,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81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192,7−200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10,81/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=−2,14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Pengujian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Merupakan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perkembangan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ilmu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eksperimental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terminologi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subjek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inferensia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induktif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R.A. Fisher</a:t>
                </a: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teori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keputusan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Neyman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&amp; E.S. Pearson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kekurangan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inferensia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induktif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Unsur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pengujian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Alternatif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443" t="-823" r="-941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db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0,05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9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1,833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t</m:t>
                    </m:r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≤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−2,14</m:t>
                    </m:r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≤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−1,833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baseline="-250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baseline="-250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alasan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khawatir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kata lain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dikonsumsi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628650" indent="-342900" algn="just" defTabSz="628650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=−2,14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=9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&lt;−2,14)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&lt;−1,833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=0,05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&lt;−2,262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=0,025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0,025&lt;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&lt;0,05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4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085507" y="5013970"/>
            <a:ext cx="288032" cy="576064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Cari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2,14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105" t="-5732" r="-200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4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78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1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Sensus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mencatat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20%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komunitas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400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70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ditemukan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temuan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menunjukkan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berpenghasilan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0,20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≠0,20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70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400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=0,175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0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0,175−0,20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0,20(0,80)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400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−0,025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0,02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=−1,25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=0,025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=1,96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,25</m:t>
                    </m:r>
                    <m:r>
                      <a:rPr lang="en-US" altLang="en-US" sz="2800" i="1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&lt;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1,96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berpenghasilan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mengalami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11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  <m:r>
                            <a:rPr lang="en-US" sz="2800" i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&lt;−1,250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05740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1−0,1056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0,8944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=1,7888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1,7888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persentase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berpenghasilan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kemiskinan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mengalami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lima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4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12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12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5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152128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uji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6751291" y="3408537"/>
                <a:ext cx="3181350" cy="1650742"/>
              </a:xfrm>
              <a:prstGeom prst="diamond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2400" dirty="0" err="1">
                    <a:latin typeface="Arial" charset="0"/>
                  </a:rPr>
                  <a:t>Syarat</a:t>
                </a:r>
                <a:r>
                  <a:rPr lang="en-US" altLang="en-US" sz="2400" dirty="0">
                    <a:latin typeface="Arial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1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en-US" sz="2400" dirty="0">
                    <a:sym typeface="Symbol" pitchFamily="18" charset="2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2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1291" y="3408537"/>
                <a:ext cx="3181350" cy="1650742"/>
              </a:xfrm>
              <a:prstGeom prst="diamond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427691" y="2730674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diketahui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58123" y="4437906"/>
            <a:ext cx="1371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tidak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diketahui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894041" y="4218033"/>
            <a:ext cx="838200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09992" y="2349674"/>
            <a:ext cx="15875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>
                <a:off x="2712691" y="3787120"/>
                <a:ext cx="3181350" cy="917079"/>
              </a:xfrm>
              <a:prstGeom prst="diamond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1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en-US" sz="2400" dirty="0">
                    <a:sym typeface="Symbol" pitchFamily="18" charset="2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altLang="en-US" sz="2400" baseline="-25000" dirty="0">
                        <a:latin typeface="Cambria Math"/>
                        <a:sym typeface="Symbol" pitchFamily="18" charset="2"/>
                      </a:rPr>
                      <m:t>2</m:t>
                    </m:r>
                    <m:r>
                      <a:rPr lang="en-US" altLang="en-US" sz="2400" baseline="30000" dirty="0">
                        <a:latin typeface="Cambria Math"/>
                        <a:sym typeface="Symbol" pitchFamily="18" charset="2"/>
                      </a:rPr>
                      <m:t>2</m:t>
                    </m:r>
                  </m:oMath>
                </a14:m>
                <a:endParaRPr lang="en-US" alt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2691" y="3787120"/>
                <a:ext cx="3181350" cy="917079"/>
              </a:xfrm>
              <a:prstGeom prst="diamond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320603" y="4768329"/>
            <a:ext cx="1828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sama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7269" y="3782528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Calibri" pitchFamily="34" charset="0"/>
                <a:cs typeface="Calibri" pitchFamily="34" charset="0"/>
              </a:rPr>
              <a:t>sama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950691" y="4221882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293419" y="4684018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950691" y="3307482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53059" y="2829099"/>
            <a:ext cx="165963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Formula 1</a:t>
            </a:r>
          </a:p>
        </p:txBody>
      </p:sp>
      <p:sp>
        <p:nvSpPr>
          <p:cNvPr id="20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50891" y="5560417"/>
            <a:ext cx="160662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Formula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45747" y="1125538"/>
                <a:ext cx="2434193" cy="1253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40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4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4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4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4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4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747" y="1125538"/>
                <a:ext cx="2434193" cy="12534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3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Formula 1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diasumsikan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gab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 ;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gab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−2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Formula 2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diasumsikan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8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db</m:t>
                      </m:r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yang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lebih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kecil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diantara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atau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terkecil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590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Uji z digunakan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≥30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30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≥30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dan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t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7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5353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anggapan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anggapan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mengandung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ketidakpastian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Besok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turun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hujan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Penambahan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pupuk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meningkatkan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produksi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Varietas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dibandingkan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varietas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</a:t>
                </a:r>
              </a:p>
              <a:p>
                <a:pPr marL="742950" indent="-457200" algn="just">
                  <a:spcBef>
                    <a:spcPts val="0"/>
                  </a:spcBef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bersifat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“status quo”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742950" indent="-457200" algn="just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tandingan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pernyataan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lain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(“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perbedaan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” “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perubahan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”)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53530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768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80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bulan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Juni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lalu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analisis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kimia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dibuat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85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air 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volume unit)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diambil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berbagai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pengukuran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kadar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dicatat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Selama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musim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dingin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berikutnya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berkurang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substansial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tangkapan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Juni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110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dianalisis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kadar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dicatat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deviasi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gugus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Ujilah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klaim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mengatakan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600">
                        <a:latin typeface="Cambria Math"/>
                        <a:ea typeface="Cambria Math"/>
                        <a:cs typeface="Calibri" pitchFamily="34" charset="0"/>
                      </a:rPr>
                      <m:t>=5%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 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332" t="-735" r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2961434"/>
                  </p:ext>
                </p:extLst>
              </p:nvPr>
            </p:nvGraphicFramePr>
            <p:xfrm>
              <a:off x="2067210" y="3645818"/>
              <a:ext cx="8124825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82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8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82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Kadar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Klorin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Dua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Lalu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Ini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Rata-Rata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18,3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17,8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Standar</a:t>
                          </a:r>
                          <a:r>
                            <a:rPr lang="en-US" sz="24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Calibri" pitchFamily="34" charset="0"/>
                              <a:cs typeface="Calibri" pitchFamily="34" charset="0"/>
                            </a:rPr>
                            <a:t>Deviasi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1,2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1,8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2961434"/>
                  </p:ext>
                </p:extLst>
              </p:nvPr>
            </p:nvGraphicFramePr>
            <p:xfrm>
              <a:off x="2067210" y="3645818"/>
              <a:ext cx="8124825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8275"/>
                    <a:gridCol w="2708275"/>
                    <a:gridCol w="2708275"/>
                  </a:tblGrid>
                  <a:tr h="457200"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Kadar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Klorin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Dua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Lalu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Tahun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Ini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Rata-Rata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75" t="-210667" r="-9977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5" t="-2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Standar</a:t>
                          </a:r>
                          <a:r>
                            <a:rPr lang="en-US" sz="2400" dirty="0" smtClean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Deviasi</a:t>
                          </a:r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75" t="-310667" r="-9977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5" t="-31066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6046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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8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18,3−17,8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1,2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85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1,8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=2,32</m:t>
                      </m:r>
                    </m:oMath>
                  </m:oMathPara>
                </a14:m>
                <a:endParaRPr lang="en-US" sz="2800" dirty="0"/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=1,645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z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2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,32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r>
                      <a:rPr lang="en-US" altLang="en-US" sz="2800" i="1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1,645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 </a:t>
                </a: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15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  <m:r>
                            <a:rPr lang="en-US" sz="2800" i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Z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2,32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05740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1−0,9898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=0,0102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0,0102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Artinya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garam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klorin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 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668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Menguji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seminar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diadakan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universitas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Ringkasan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=2514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=0,773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20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</m:acc>
                    <m:r>
                      <a:rPr lang="en-US" sz="2800">
                        <a:latin typeface="Cambria Math"/>
                        <a:cs typeface="Calibri" pitchFamily="34" charset="0"/>
                      </a:rPr>
                      <m:t>=2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963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=0,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525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menunjukkan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838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37726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gab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15−1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0,773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+(20−1)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0,525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15+20−2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10287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=0,642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28575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 i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gab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b="0" i="0" dirty="0" smtClean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2,514−2,963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0,642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=−2,05</m:t>
                      </m:r>
                    </m:oMath>
                  </m:oMathPara>
                </a14:m>
                <a:endParaRPr lang="en-US" sz="2800" dirty="0"/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377264" cy="5806058"/>
              </a:xfrm>
              <a:prstGeom prst="rect">
                <a:avLst/>
              </a:prstGeom>
              <a:blipFill rotWithShape="1">
                <a:blip r:embed="rId3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761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db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0,05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33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1,697</m:t>
                      </m:r>
                    </m:oMath>
                  </m:oMathPara>
                </a14:m>
                <a:endParaRPr lang="en-US" sz="2800" b="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Karena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−2,05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≤−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1,697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rendah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kepahaman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mahasiswa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=−2,05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=33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&lt;−2,05)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&lt;−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2,042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=0,0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&lt;−2,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457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=0,025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0,0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1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&lt;0,025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maka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080120"/>
                <a:ext cx="11017224" cy="5806058"/>
              </a:xfrm>
              <a:prstGeom prst="rect">
                <a:avLst/>
              </a:prstGeom>
              <a:blipFill>
                <a:blip r:embed="rId2"/>
                <a:stretch>
                  <a:fillRect t="-839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5085507" y="5013970"/>
            <a:ext cx="288032" cy="576064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Cari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=33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2,05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47" y="4797946"/>
                <a:ext cx="5791039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2105" t="-5732" r="-3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259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224136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Menguji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kesetaraan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rata-rata gas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hijau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Salah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pembuatan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hijau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aditif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biomassa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sukrosa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mengubahnya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bensin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reaksi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katalis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Penelitian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masih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tahap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percontohan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tahap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pabrik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percontohan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volume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(liter)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rantai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panjang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Sebanyak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9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masing-masing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katalis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volume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diukur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420515"/>
                  </p:ext>
                </p:extLst>
              </p:nvPr>
            </p:nvGraphicFramePr>
            <p:xfrm>
              <a:off x="1125067" y="4869954"/>
              <a:ext cx="10513170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849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5131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51317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51317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1,86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2,05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2,06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1,88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1,75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1,64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1,86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1,75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2,13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0,32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1,32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0,93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0,84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0,55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0,84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0,37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0,52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0,34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420515"/>
                  </p:ext>
                </p:extLst>
              </p:nvPr>
            </p:nvGraphicFramePr>
            <p:xfrm>
              <a:off x="1125067" y="4869954"/>
              <a:ext cx="10513170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/>
                    <a:gridCol w="936104"/>
                    <a:gridCol w="936104"/>
                    <a:gridCol w="864096"/>
                    <a:gridCol w="864096"/>
                    <a:gridCol w="1008112"/>
                    <a:gridCol w="878499"/>
                    <a:gridCol w="1051317"/>
                    <a:gridCol w="1051317"/>
                    <a:gridCol w="1051317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 smtClean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  <a:endParaRPr lang="en-US" sz="2800" b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588" r="-820779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961" t="-10588" r="-72614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3099" t="-10588" r="-68239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36879" t="-10588" r="-58723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0964" t="-10588" r="-39879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8889" t="-10588" r="-35972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326" t="-10588" r="-201163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7688" t="-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907" t="-10588" r="-581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Katalis</a:t>
                          </a:r>
                          <a:r>
                            <a:rPr lang="en-US" sz="2800" b="0" dirty="0" smtClean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  <a:endParaRPr lang="en-US" sz="2800" b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10588" r="-820779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961" t="-110588" r="-72614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3099" t="-110588" r="-68239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36879" t="-110588" r="-58723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0964" t="-110588" r="-39879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8889" t="-110588" r="-35972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2326" t="-110588" r="-201163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7688" t="-1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2907" t="-110588" r="-581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2517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Ukuran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=9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ringkasan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685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=1,887         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=0,0269         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=0,670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          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,1133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0,80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liter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2? Ujilah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=0,05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,80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,80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terbesar</a:t>
                </a:r>
                <a:r>
                  <a:rPr lang="en-US" sz="2800" dirty="0">
                    <a:latin typeface="Cambria Math"/>
                    <a:ea typeface="Cambria Math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0,1133</m:t>
                    </m:r>
                  </m:oMath>
                </a14:m>
                <a:endParaRPr lang="en-US" sz="280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mbria Math"/>
                    <a:ea typeface="Cambria Math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mbria Math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mbria Math"/>
                    <a:ea typeface="Cambria Math"/>
                    <a:cs typeface="Calibri" pitchFamily="34" charset="0"/>
                  </a:rPr>
                  <a:t>terkecil</a:t>
                </a:r>
                <a:r>
                  <a:rPr lang="en-US" sz="2800" dirty="0">
                    <a:latin typeface="Cambria Math"/>
                    <a:ea typeface="Cambria Math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0,0269</m:t>
                    </m:r>
                  </m:oMath>
                </a14:m>
                <a:endParaRPr lang="en-US" sz="2800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4725467" y="5374010"/>
            <a:ext cx="288032" cy="576064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5507" y="5283999"/>
                <a:ext cx="5791039" cy="73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0,1133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0,0269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=4,2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07" y="5283999"/>
                <a:ext cx="5791039" cy="736933"/>
              </a:xfrm>
              <a:prstGeom prst="rect">
                <a:avLst/>
              </a:prstGeom>
              <a:blipFill rotWithShape="1">
                <a:blip r:embed="rId3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212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37726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0,80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altLang="en-US" sz="2800" baseline="-25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a:rPr lang="en-US" altLang="en-US" sz="2800" baseline="30000" dirty="0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en-US" sz="2800" dirty="0">
                                      <a:sym typeface="Symbol" pitchFamily="18" charset="2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87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0,670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0,0269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0,1133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3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,34</m:t>
                      </m:r>
                    </m:oMath>
                  </m:oMathPara>
                </a14:m>
                <a:endParaRPr lang="en-US" sz="2800" dirty="0"/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db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0,05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;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9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0,860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Karena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3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,34</m:t>
                    </m:r>
                    <m:r>
                      <a:rPr lang="en-US" altLang="en-US" sz="2800" b="0" i="1" dirty="0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0860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0,80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liter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katalis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2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377264" cy="5806058"/>
              </a:xfrm>
              <a:prstGeom prst="rect">
                <a:avLst/>
              </a:prstGeom>
              <a:blipFill rotWithShape="1">
                <a:blip r:embed="rId2"/>
                <a:stretch>
                  <a:fillRect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6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Galat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Dalam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pegambilan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keputusan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memungkinkan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I) = 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II) = 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salah)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β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71898"/>
                  </p:ext>
                </p:extLst>
              </p:nvPr>
            </p:nvGraphicFramePr>
            <p:xfrm>
              <a:off x="1125067" y="1989634"/>
              <a:ext cx="10009113" cy="240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6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63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363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benar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salah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Tolak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Peluang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salah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jenis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I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α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Kuasa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pengujian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(1−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β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Terima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Tingkat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kepercayaan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(1−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α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Peluang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salah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jenis</a:t>
                          </a:r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II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β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71898"/>
                  </p:ext>
                </p:extLst>
              </p:nvPr>
            </p:nvGraphicFramePr>
            <p:xfrm>
              <a:off x="1125067" y="1989634"/>
              <a:ext cx="10009113" cy="240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6371"/>
                    <a:gridCol w="3336371"/>
                    <a:gridCol w="3336371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83" t="-10588" r="-100183" b="-36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183" t="-10588" r="-183" b="-365882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3" t="-60645" r="-200183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83" t="-60645" r="-100183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183" t="-60645" r="-183" b="-100645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3" t="-160645" r="-200183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83" t="-160645" r="-100183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183" t="-160645" r="-183" b="-6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211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Berpasangan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Struktur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berpasangan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D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i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                          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D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i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D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D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17224" cy="5806058"/>
              </a:xfrm>
              <a:prstGeom prst="rect">
                <a:avLst/>
              </a:prstGeom>
              <a:blipFill rotWithShape="1">
                <a:blip r:embed="rId4"/>
                <a:stretch>
                  <a:fillRect l="-443" t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9356"/>
                  </p:ext>
                </p:extLst>
              </p:nvPr>
            </p:nvGraphicFramePr>
            <p:xfrm>
              <a:off x="1516098" y="1989634"/>
              <a:ext cx="8970009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22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03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222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Pasangan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latin typeface="Calibri" pitchFamily="34" charset="0"/>
                              <a:cs typeface="Calibri" pitchFamily="34" charset="0"/>
                            </a:rPr>
                            <a:t>Perbedaan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cs typeface="Calibri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9356"/>
                  </p:ext>
                </p:extLst>
              </p:nvPr>
            </p:nvGraphicFramePr>
            <p:xfrm>
              <a:off x="1516098" y="1989634"/>
              <a:ext cx="8970009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2258"/>
                    <a:gridCol w="2322258"/>
                    <a:gridCol w="2003235"/>
                    <a:gridCol w="232225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Pasangan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 smtClean="0">
                              <a:latin typeface="Calibri" pitchFamily="34" charset="0"/>
                              <a:cs typeface="Calibri" pitchFamily="34" charset="0"/>
                            </a:rPr>
                            <a:t> 1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Perlakuan</a:t>
                          </a:r>
                          <a:r>
                            <a:rPr lang="en-US" sz="2800" b="1" dirty="0" smtClean="0">
                              <a:latin typeface="Calibri" pitchFamily="34" charset="0"/>
                              <a:cs typeface="Calibri" pitchFamily="34" charset="0"/>
                            </a:rPr>
                            <a:t> 2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Calibri" pitchFamily="34" charset="0"/>
                              <a:cs typeface="Calibri" pitchFamily="34" charset="0"/>
                            </a:rPr>
                            <a:t>Perbedaan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110588" r="-18635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110588" r="-116463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110588" r="-262" b="-3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210588" r="-186352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210588" r="-116463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210588" r="-262" b="-2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62" t="-310588" r="-28635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310588" r="-18635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310588" r="-116463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310588" r="-262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n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262" t="-410588" r="-18635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2622" t="-410588" r="-116463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6352" t="-410588" r="-262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4749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Berpasangan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vs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Statistik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D</m:t>
                            </m:r>
                          </m:e>
                        </m:acc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kecil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D</m:t>
                            </m:r>
                          </m:e>
                        </m:acc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−1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4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624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Berpasangan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t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572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Tengah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Populasi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z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buFont typeface="Wingdings" pitchFamily="2" charset="2"/>
                  <a:buChar char="q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</a:t>
                </a: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481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Apakah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sengaja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menurunkan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Seorang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medis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ingin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menentukan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efek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diinginkan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wanita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sekolah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mereka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teratur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enam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mereka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kembali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dicatat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ingin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menarik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kesimpulan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tentang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efek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pengamatan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memperkuat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klaim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penggunaan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mengurangi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tekanan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Ujilah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level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2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68152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27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3000"/>
                  </a:spcAft>
                  <a:buNone/>
                  <a:defRPr/>
                </a:pP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vs</m:t>
                      </m:r>
                      <m:r>
                        <m:rPr>
                          <m:nor/>
                        </m:rP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D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0</m:t>
                      </m:r>
                    </m:oMath>
                  </m:oMathPara>
                </a14:m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D</m:t>
                              </m:r>
                            </m:e>
                          </m:acc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8,80−0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10,98/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15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8,80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2,84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=3,10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db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0,0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;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14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2,624</m:t>
                    </m:r>
                  </m:oMath>
                </a14:m>
                <a:r>
                  <a:rPr lang="en-US" sz="2800" i="1" dirty="0">
                    <a:latin typeface="Cambria Math"/>
                    <a:ea typeface="Cambria Math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arena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t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maka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tolak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sz="2800" i="1" dirty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628650" algn="l"/>
                  </a:tabLst>
                  <a:defRPr/>
                </a:pPr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466504"/>
                  </p:ext>
                </p:extLst>
              </p:nvPr>
            </p:nvGraphicFramePr>
            <p:xfrm>
              <a:off x="476991" y="1197546"/>
              <a:ext cx="11449276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8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8714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871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374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733927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660534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587150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latin typeface="Calibri" pitchFamily="34" charset="0"/>
                              <a:cs typeface="Calibri" pitchFamily="34" charset="0"/>
                            </a:rPr>
                            <a:t>Subjek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Before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92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After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y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58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52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d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4466504"/>
                  </p:ext>
                </p:extLst>
              </p:nvPr>
            </p:nvGraphicFramePr>
            <p:xfrm>
              <a:off x="476991" y="1197546"/>
              <a:ext cx="11449276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826"/>
                    <a:gridCol w="660534"/>
                    <a:gridCol w="660534"/>
                    <a:gridCol w="587142"/>
                    <a:gridCol w="587142"/>
                    <a:gridCol w="660534"/>
                    <a:gridCol w="513749"/>
                    <a:gridCol w="660534"/>
                    <a:gridCol w="660534"/>
                    <a:gridCol w="660534"/>
                    <a:gridCol w="660534"/>
                    <a:gridCol w="660534"/>
                    <a:gridCol w="660534"/>
                    <a:gridCol w="733927"/>
                    <a:gridCol w="660534"/>
                    <a:gridCol w="587150"/>
                  </a:tblGrid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Subjek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4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5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6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7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8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9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10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11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13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14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15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588" r="-524252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704" t="-210588" r="-1361111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5229" t="-210588" r="-1248624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9583" t="-210588" r="-131770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39583" t="-210588" r="-121770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51376" t="-210588" r="-972477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5000" t="-210588" r="-116190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6111" t="-210588" r="-803704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27523" t="-210588" r="-69633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7037" t="-210588" r="-60277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37037" t="-210588" r="-502778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25688" t="-210588" r="-398165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7963" t="-210588" r="-301852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94167" t="-210588" r="-171667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4862" t="-210588" r="-88991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6250" t="-210588" r="-1042" b="-2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0588" r="-524252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704" t="-310588" r="-1361111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5229" t="-310588" r="-124862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9583" t="-310588" r="-131770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39583" t="-310588" r="-121770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51376" t="-310588" r="-972477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5000" t="-310588" r="-116190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6111" t="-310588" r="-80370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27523" t="-310588" r="-69633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7037" t="-310588" r="-60277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37037" t="-310588" r="-50277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25688" t="-310588" r="-398165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60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94167" t="-310588" r="-171667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4862" t="-310588" r="-88991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6250" t="-310588" r="-1042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0588" r="-52425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8704" t="-410588" r="-1361111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5229" t="-410588" r="-124862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9583" t="-410588" r="-131770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39583" t="-410588" r="-121770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51376" t="-410588" r="-972477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5000" t="-410588" r="-116190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6111" t="-410588" r="-80370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27523" t="-410588" r="-69633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7037" t="-410588" r="-60277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37037" t="-410588" r="-50277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25688" t="-410588" r="-39816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32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4862" t="-410588" r="-88991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6250" t="-410588" r="-1042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3880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Jenis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30238" indent="-325438" algn="just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Courier New" pitchFamily="49" charset="0"/>
                  <a:buChar char="o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arah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Statistik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 i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;   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 defTabSz="628650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2413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15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Daerah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z</m:t>
                        </m:r>
                      </m:e>
                    </m:d>
                    <m:r>
                      <a:rPr lang="en-US" altLang="en-US" sz="2800" i="1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b="0" i="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baseline="-25000" dirty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Nilai-p: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2.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3.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nilai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z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231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Menguji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kesetaraan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virus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penelitian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membandingkan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CF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virus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parainfluenza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kelompok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usia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hingga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113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34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ditemukan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139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54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memberikan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bukti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tinggi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=0,0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5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</a:t>
                </a:r>
              </a:p>
              <a:p>
                <a:pPr marL="34290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&lt;0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73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411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113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=0,301;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139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=0,388;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34+54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113+139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=0,349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e>
                              </m:acc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)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0,301−0,388−0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0,349×0,651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113</m:t>
                                  </m:r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dirty="0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139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=−1,44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=5%=0,05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-342900" algn="just">
                  <a:spcBef>
                    <a:spcPts val="0"/>
                  </a:spcBef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tabLst>
                    <a:tab pos="62865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=1,645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Karena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z</m:t>
                    </m:r>
                    <m:r>
                      <a:rPr lang="en-US" altLang="en-US" sz="2800" b="0" i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yaitu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−</m:t>
                    </m:r>
                    <m:r>
                      <a:rPr lang="en-US" altLang="en-US" sz="280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</m:t>
                    </m:r>
                    <m:r>
                      <a:rPr lang="en-US" altLang="en-US" sz="2800" b="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,</m:t>
                    </m:r>
                    <m:r>
                      <a:rPr lang="en-US" altLang="en-US" sz="2800" b="0" i="1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44&gt;−</m:t>
                    </m:r>
                    <m:r>
                      <a:rPr lang="en-US" altLang="en-US" sz="2800" b="0" i="1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1,645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maka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terima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5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Galat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alibri" pitchFamily="34" charset="0"/>
                        </a:rPr>
                        <m:t>    22</m:t>
                      </m:r>
                    </m:oMath>
                  </m:oMathPara>
                </a14:m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smtClean="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parameter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99" y="1296144"/>
            <a:ext cx="49530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0"/>
              <p:cNvSpPr txBox="1">
                <a:spLocks noChangeArrowheads="1"/>
              </p:cNvSpPr>
              <p:nvPr/>
            </p:nvSpPr>
            <p:spPr bwMode="auto">
              <a:xfrm>
                <a:off x="4725467" y="2781722"/>
                <a:ext cx="147616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Daerah Penerimaan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latin typeface="Cambria Math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467" y="2781722"/>
                <a:ext cx="1476164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2893" t="-2994" r="-3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6345647" y="2774171"/>
                <a:ext cx="147616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Daerah Penolakan</a:t>
                </a:r>
                <a:endParaRPr lang="en-US" altLang="en-US" sz="2000" dirty="0">
                  <a:latin typeface="Cambria Math"/>
                  <a:cs typeface="Calibri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dirty="0">
                          <a:latin typeface="Cambria Math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5647" y="2774171"/>
                <a:ext cx="1476164" cy="1015663"/>
              </a:xfrm>
              <a:prstGeom prst="rect">
                <a:avLst/>
              </a:prstGeom>
              <a:blipFill rotWithShape="1">
                <a:blip r:embed="rId5"/>
                <a:stretch>
                  <a:fillRect t="-29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309643" y="1208162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513835" y="3885059"/>
            <a:ext cx="0" cy="16764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6513835" y="5590034"/>
            <a:ext cx="15240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6093619" y="3885059"/>
            <a:ext cx="0" cy="16764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H="1" flipV="1">
            <a:off x="4941491" y="5561459"/>
            <a:ext cx="1152128" cy="2857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3781" y="4581922"/>
                <a:ext cx="202987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6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</m:oMath>
                  </m:oMathPara>
                </a14:m>
                <a:endParaRPr lang="en-US" sz="2600" b="0" dirty="0"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=20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81" y="4581922"/>
                <a:ext cx="2029878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1973" y="4581922"/>
                <a:ext cx="202987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6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</m:oMath>
                  </m:oMathPara>
                </a14:m>
                <a:endParaRPr lang="en-US" sz="2600" b="0" dirty="0"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=24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73" y="4581922"/>
                <a:ext cx="2029878" cy="892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25867" y="4615021"/>
                <a:ext cx="43924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  <m:r>
                      <a:rPr lang="en-US" sz="26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α</m:t>
                      </m:r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&gt;22|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=20)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867" y="4615021"/>
                <a:ext cx="4392488" cy="892552"/>
              </a:xfrm>
              <a:prstGeom prst="rect">
                <a:avLst/>
              </a:prstGeom>
              <a:blipFill rotWithShape="1">
                <a:blip r:embed="rId8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1011" y="4744749"/>
                <a:ext cx="439248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β</m:t>
                    </m:r>
                    <m:r>
                      <a:rPr lang="en-US" sz="26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P(terima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salah)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  <m:r>
                        <a:rPr lang="en-US" sz="26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600" b="0" i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&lt;22|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=24)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4744749"/>
                <a:ext cx="4392488" cy="892552"/>
              </a:xfrm>
              <a:prstGeom prst="rect">
                <a:avLst/>
              </a:prstGeom>
              <a:blipFill rotWithShape="1">
                <a:blip r:embed="rId9"/>
                <a:stretch>
                  <a:fillRect t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91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342900" algn="just" defTabSz="6286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</a:t>
                </a: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nilai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z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Z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&lt;−1,44)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205740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=0,0749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628650" indent="0" algn="just" defTabSz="62865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-p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0,0749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terima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marL="62865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Artinya,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prevelensi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antibodi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perempuan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628650" indent="0" algn="just" defTabSz="628650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48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Sampel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μ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μ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12,5.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II?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tolak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=15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12,5−15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3/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35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II)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P(terima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=10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Z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12,5−10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3/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35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96144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Sifat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𝛂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𝛃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l="-1556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296144"/>
            <a:ext cx="11017224" cy="5806058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42950" indent="-40005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1197546"/>
            <a:ext cx="3848941" cy="271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5585" y="2251647"/>
                <a:ext cx="62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85" y="2251647"/>
                <a:ext cx="62382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84624" y="2248049"/>
                <a:ext cx="616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24" y="2248049"/>
                <a:ext cx="61670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61171" y="3357786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71" y="3357786"/>
                <a:ext cx="44114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89" r="-277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1319" y="3328169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319" y="3328169"/>
                <a:ext cx="4459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59" y="1197546"/>
            <a:ext cx="4020891" cy="264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45858" y="2404047"/>
                <a:ext cx="62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858" y="2404047"/>
                <a:ext cx="62382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29723" y="2400449"/>
                <a:ext cx="616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23" y="2400449"/>
                <a:ext cx="61670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99791" y="3184153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91" y="3184153"/>
                <a:ext cx="44595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72553" y="321377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53" y="3213770"/>
                <a:ext cx="441146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370" r="-137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19" y="3912999"/>
            <a:ext cx="3470399" cy="2397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98186" y="4984353"/>
                <a:ext cx="62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186" y="4984353"/>
                <a:ext cx="6238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013416" y="4984353"/>
                <a:ext cx="616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416" y="4984353"/>
                <a:ext cx="616707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396889" y="5704433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  <a:cs typeface="Calibri" pitchFamily="34" charset="0"/>
                        </a:rPr>
                        <m:t>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889" y="5704433"/>
                <a:ext cx="441146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1370" r="-137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24127" y="5704433"/>
                <a:ext cx="445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27" y="5704433"/>
                <a:ext cx="445956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663775" y="4210297"/>
                <a:ext cx="266700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</m:t>
                    </m:r>
                    <m:r>
                      <a:rPr lang="en-US" altLang="en-US" sz="2800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   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</m:t>
                    </m:r>
                    <m:r>
                      <a:rPr lang="en-US" altLang="en-US" sz="2800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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      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sym typeface="Symbol" pitchFamily="18" charset="2"/>
                      </a:rPr>
                      <m:t>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 </a:t>
                </a:r>
              </a:p>
            </p:txBody>
          </p:sp>
        </mc:Choice>
        <mc:Fallback xmlns="">
          <p:sp>
            <p:nvSpPr>
              <p:cNvPr id="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775" y="4210297"/>
                <a:ext cx="2667000" cy="1169551"/>
              </a:xfrm>
              <a:prstGeom prst="rect">
                <a:avLst/>
              </a:prstGeom>
              <a:blipFill rotWithShape="1">
                <a:blip r:embed="rId18"/>
                <a:stretch>
                  <a:fillRect t="-5729" b="-130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2187497" y="5570870"/>
                <a:ext cx="50582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 n 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 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dan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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akan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menurun</a:t>
                </a:r>
                <a:endParaRPr lang="en-US" altLang="en-US" sz="28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2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7497" y="5570870"/>
                <a:ext cx="5058250" cy="523220"/>
              </a:xfrm>
              <a:prstGeom prst="rect">
                <a:avLst/>
              </a:prstGeom>
              <a:blipFill rotWithShape="1">
                <a:blip r:embed="rId19"/>
                <a:stretch>
                  <a:fillRect l="-1687" t="-13953" r="-1566" b="-32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Diuji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hipotesis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>
                          <a:latin typeface="Cambria Math"/>
                          <a:cs typeface="Calibri" pitchFamily="34" charset="0"/>
                        </a:rPr>
                        <m:t>v</m:t>
                      </m:r>
                      <m:r>
                        <a:rPr lang="en-US" alt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θ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θ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statistik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uji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17224" cy="5806058"/>
              </a:xfrm>
              <a:prstGeom prst="rect">
                <a:avLst/>
              </a:prstGeom>
              <a:blipFill rotWithShape="1">
                <a:blip r:embed="rId2"/>
                <a:stretch>
                  <a:fillRect l="-443" t="-84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55918" y="1629594"/>
                <a:ext cx="1995546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r>
                  <a:rPr lang="en-US" sz="28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18" y="1629594"/>
                <a:ext cx="1995546" cy="1400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341091" y="3266614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arah</a:t>
            </a:r>
            <a:endParaRPr lang="en-US" altLang="en-US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 rot="5400000">
            <a:off x="2512591" y="2339429"/>
            <a:ext cx="618455" cy="1359024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42289" y="1629594"/>
                <a:ext cx="1968296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800" i="1">
                          <a:latin typeface="Cambria Math"/>
                          <a:ea typeface="Cambria Math"/>
                          <a:cs typeface="Calibri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r>
                  <a:rPr lang="en-US" sz="28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89" y="1629594"/>
                <a:ext cx="1968296" cy="14003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01787" y="1629594"/>
                <a:ext cx="1968296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θ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r>
                  <a:rPr lang="en-US" sz="28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ea typeface="Cambria Math"/>
                  <a:cs typeface="Calibri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7" y="1629594"/>
                <a:ext cx="1968296" cy="14003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7"/>
          <p:cNvSpPr>
            <a:spLocks/>
          </p:cNvSpPr>
          <p:nvPr/>
        </p:nvSpPr>
        <p:spPr bwMode="auto">
          <a:xfrm rot="5400000">
            <a:off x="7872624" y="1146734"/>
            <a:ext cx="618455" cy="3744417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741691" y="3285778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alt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  <a:cs typeface="Calibri" pitchFamily="34" charset="0"/>
              </a:rPr>
              <a:t>arah</a:t>
            </a:r>
            <a:endParaRPr lang="en-US" altLang="en-US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187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Wilayah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Kritis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Daerah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36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𝐇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0070C0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9003" y="134709"/>
                <a:ext cx="10968514" cy="990829"/>
              </a:xfrm>
              <a:blipFill rotWithShape="1">
                <a:blip r:embed="rId2"/>
                <a:stretch>
                  <a:fillRect l="-1556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Wilayah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kritis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daerah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penolakan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tergantung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Z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(0,1)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  <a:cs typeface="Calibri" pitchFamily="34" charset="0"/>
                      </a:rPr>
                      <m:t>θ</m:t>
                    </m:r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  <a:cs typeface="Calibri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42950" indent="-40005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52128"/>
                <a:ext cx="11017224" cy="5806058"/>
              </a:xfrm>
              <a:prstGeom prst="rect">
                <a:avLst/>
              </a:prstGeom>
              <a:blipFill rotWithShape="1">
                <a:blip r:embed="rId3"/>
                <a:stretch>
                  <a:fillRect l="-443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845147" y="2739378"/>
            <a:ext cx="4495800" cy="3714752"/>
            <a:chOff x="1680" y="1632"/>
            <a:chExt cx="2832" cy="2340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32"/>
              <a:ext cx="2700" cy="1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96" y="2304"/>
                  <a:ext cx="1104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Daerah </a:t>
                  </a:r>
                  <a:r>
                    <a:rPr lang="en-US" altLang="en-US" sz="2400" dirty="0" err="1">
                      <a:latin typeface="Calibri" pitchFamily="34" charset="0"/>
                      <a:cs typeface="Calibri" pitchFamily="34" charset="0"/>
                    </a:rPr>
                    <a:t>Penerimaan</a:t>
                  </a: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sz="24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en-US" sz="24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96" y="2304"/>
                  <a:ext cx="1104" cy="7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78" t="-4061" r="-2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112" y="312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4062" y="310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17" y="3216"/>
                  <a:ext cx="1104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Daerah </a:t>
                  </a:r>
                  <a:r>
                    <a:rPr lang="en-US" altLang="en-US" sz="2400" dirty="0" err="1">
                      <a:latin typeface="Calibri" pitchFamily="34" charset="0"/>
                      <a:cs typeface="Calibri" pitchFamily="34" charset="0"/>
                    </a:rPr>
                    <a:t>Penolakan</a:t>
                  </a:r>
                  <a:r>
                    <a:rPr lang="en-US" altLang="en-US" sz="2400" dirty="0">
                      <a:latin typeface="Calibri" pitchFamily="34" charset="0"/>
                      <a:cs typeface="Calibri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400">
                              <a:latin typeface="Cambria Math"/>
                              <a:cs typeface="Calibri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en-US" sz="24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en-US" sz="24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7" y="3216"/>
                  <a:ext cx="1104" cy="7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0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112" y="340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888" y="2640"/>
              <a:ext cx="62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1680" y="2640"/>
              <a:ext cx="624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61" y="2812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0" dirty="0" smtClean="0">
                            <a:latin typeface="Cambria Math"/>
                            <a:sym typeface="Symbol" pitchFamily="18" charset="2"/>
                          </a:rPr>
                          <m:t>/2</m:t>
                        </m:r>
                      </m:oMath>
                    </m:oMathPara>
                  </a14:m>
                  <a:endParaRPr lang="en-US" altLang="en-US" sz="2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1" y="2812"/>
                  <a:ext cx="432" cy="2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76" y="2773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0" dirty="0" smtClean="0">
                            <a:latin typeface="Cambria Math"/>
                            <a:sym typeface="Symbol" pitchFamily="18" charset="2"/>
                          </a:rPr>
                          <m:t>/2</m:t>
                        </m:r>
                      </m:oMath>
                    </m:oMathPara>
                  </a14:m>
                  <a:endParaRPr lang="en-US" altLang="en-US" sz="2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7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6" y="2773"/>
                  <a:ext cx="432" cy="2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984" y="29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H="1" flipV="1">
              <a:off x="2016" y="29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2208" y="2640"/>
              <a:ext cx="0" cy="9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936" y="2592"/>
              <a:ext cx="0" cy="9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76" y="3542"/>
                  <a:ext cx="624" cy="291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0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/>
                                <a:cs typeface="Calibri" pitchFamily="34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α</m:t>
                            </m:r>
                            <m:r>
                              <a:rPr lang="en-US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2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76" y="3542"/>
                  <a:ext cx="624" cy="29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821"/>
                  </a:stretch>
                </a:blip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744" y="3504"/>
                  <a:ext cx="624" cy="312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/>
                                <a:cs typeface="Calibri" pitchFamily="34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α</m:t>
                            </m:r>
                            <m:r>
                              <a:rPr lang="en-US" altLang="en-US" sz="2400" dirty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3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4" y="3504"/>
                  <a:ext cx="624" cy="3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843"/>
                  </a:stretch>
                </a:blip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6453659" y="3069754"/>
                <a:ext cx="5257800" cy="1893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Tolak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en-US" sz="280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>
                        <a:latin typeface="Cambria Math"/>
                        <a:ea typeface="Cambria Math"/>
                        <a:cs typeface="Calibri" pitchFamily="34" charset="0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en-US" sz="2800" i="0" dirty="0" smtClean="0">
                        <a:latin typeface="Cambria Math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i="0" dirty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b="0" i="0" dirty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  <m:r>
                      <a:rPr lang="en-US" altLang="en-US" sz="2800" i="0" dirty="0" smtClean="0">
                        <a:latin typeface="Cambria Math"/>
                        <a:cs typeface="Calibri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dirty="0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z</m:t>
                    </m:r>
                    <m:r>
                      <a:rPr lang="en-US" altLang="en-US" sz="2800" i="1" dirty="0" smtClean="0">
                        <a:latin typeface="Cambria Math"/>
                        <a:ea typeface="Cambria Math"/>
                        <a:cs typeface="Calibri" pitchFamily="34" charset="0"/>
                        <a:sym typeface="Symbol" pitchFamily="18" charset="2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dirty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α</m:t>
                        </m:r>
                        <m:r>
                          <a:rPr lang="en-US" altLang="en-US" sz="2800" dirty="0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altLang="en-US" sz="2800" baseline="-250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atau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secara</a:t>
                </a:r>
                <a:r>
                  <a:rPr lang="en-US" altLang="en-US" sz="2800" dirty="0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altLang="en-US" sz="2800" dirty="0" err="1">
                    <a:latin typeface="Calibri" pitchFamily="34" charset="0"/>
                    <a:cs typeface="Calibri" pitchFamily="34" charset="0"/>
                    <a:sym typeface="Symbol" pitchFamily="18" charset="2"/>
                  </a:rPr>
                  <a:t>keseluruhan</a:t>
                </a:r>
                <a:endParaRPr lang="en-US" altLang="en-US" sz="28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z</m:t>
                          </m:r>
                        </m:e>
                      </m:d>
                      <m:r>
                        <a:rPr lang="en-US" altLang="en-US" sz="2800" i="1" smtClean="0"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≥</m:t>
                      </m:r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800" dirty="0">
                              <a:latin typeface="Cambria Math"/>
                              <a:cs typeface="Calibri" pitchFamily="34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en-US" sz="2800" dirty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α</m:t>
                          </m:r>
                          <m:r>
                            <a:rPr lang="en-US" altLang="en-US" sz="2800" dirty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latin typeface="Calibri" pitchFamily="34" charset="0"/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3659" y="3069754"/>
                <a:ext cx="5257800" cy="1893211"/>
              </a:xfrm>
              <a:prstGeom prst="rect">
                <a:avLst/>
              </a:prstGeom>
              <a:blipFill rotWithShape="1">
                <a:blip r:embed="rId11"/>
                <a:stretch>
                  <a:fillRect l="-2436" t="-2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077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13117</TotalTime>
  <Words>3833</Words>
  <Application>Microsoft Office PowerPoint</Application>
  <PresentationFormat>Custom</PresentationFormat>
  <Paragraphs>851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Bookman Old Style</vt:lpstr>
      <vt:lpstr>Calibri</vt:lpstr>
      <vt:lpstr>Cambria Math</vt:lpstr>
      <vt:lpstr>Courier New</vt:lpstr>
      <vt:lpstr>Gill Sans MT</vt:lpstr>
      <vt:lpstr>Symbol</vt:lpstr>
      <vt:lpstr>Wingdings</vt:lpstr>
      <vt:lpstr>Wingdings 3</vt:lpstr>
      <vt:lpstr>Origin</vt:lpstr>
      <vt:lpstr>Uji Hipotesis</vt:lpstr>
      <vt:lpstr>Pengujian Hipotesis</vt:lpstr>
      <vt:lpstr>Hipotesis</vt:lpstr>
      <vt:lpstr>Dua Tipe Galat</vt:lpstr>
      <vt:lpstr>Dua Tipe Galat</vt:lpstr>
      <vt:lpstr>Contoh</vt:lpstr>
      <vt:lpstr>Sifat α dan β</vt:lpstr>
      <vt:lpstr>Hipotesis yang Diuji</vt:lpstr>
      <vt:lpstr>Wilayah Kritis Daerah Penolakan H_0</vt:lpstr>
      <vt:lpstr>Wilayah Kritis Daerah Penolakan H_0</vt:lpstr>
      <vt:lpstr>α dan Nilai-P (P-Value)</vt:lpstr>
      <vt:lpstr>Tujuan Pengujian</vt:lpstr>
      <vt:lpstr>Uji Hipotesis – Nilai Tengah Populasi</vt:lpstr>
      <vt:lpstr>Uji Hipotesis – Nilai Tengah Populasi</vt:lpstr>
      <vt:lpstr>Uji Hipotesis – Nilai Tengah Populasi</vt:lpstr>
      <vt:lpstr>Contoh</vt:lpstr>
      <vt:lpstr>Contoh</vt:lpstr>
      <vt:lpstr>Contoh</vt:lpstr>
      <vt:lpstr>Contoh</vt:lpstr>
      <vt:lpstr>Contoh</vt:lpstr>
      <vt:lpstr>Uji Hipotesis – Proporsi</vt:lpstr>
      <vt:lpstr>Uji Hipotesis – Proporsi</vt:lpstr>
      <vt:lpstr>Contoh</vt:lpstr>
      <vt:lpstr>Contoh</vt:lpstr>
      <vt:lpstr>Contoh</vt:lpstr>
      <vt:lpstr>Uji Hipotesis – Selisih Dua Nilai Tengah Populasi</vt:lpstr>
      <vt:lpstr>Uji Hipotesis – Selisih Dua Nilai Tengah Populasi</vt:lpstr>
      <vt:lpstr>Uji Hipotesis – Selisih Dua Nilai Tengah Populasi</vt:lpstr>
      <vt:lpstr>Uji Hipotesis – Selisih Dua Nilai Tengah Populasi</vt:lpstr>
      <vt:lpstr>Uji Hipotesis – Selisih Dua Nilai Tengah Populasi</vt:lpstr>
      <vt:lpstr>Contoh</vt:lpstr>
      <vt:lpstr>Contoh</vt:lpstr>
      <vt:lpstr>Contoh</vt:lpstr>
      <vt:lpstr>Contoh</vt:lpstr>
      <vt:lpstr>Contoh</vt:lpstr>
      <vt:lpstr>Contoh</vt:lpstr>
      <vt:lpstr>Contoh</vt:lpstr>
      <vt:lpstr>Contoh</vt:lpstr>
      <vt:lpstr>Contoh</vt:lpstr>
      <vt:lpstr>Uji Hipotesis – Data Berpasangan</vt:lpstr>
      <vt:lpstr>Uji Hipotesis – Data Berpasangan</vt:lpstr>
      <vt:lpstr>Uji Hipotesis – Data Berpasangan</vt:lpstr>
      <vt:lpstr>Uji Hipotesis – Nilai Tengah Populasi</vt:lpstr>
      <vt:lpstr>Contoh</vt:lpstr>
      <vt:lpstr>Contoh</vt:lpstr>
      <vt:lpstr>Uji Hipotesis – Selisih Dua Proporsi</vt:lpstr>
      <vt:lpstr>Uji Hipotesis – Selisih Dua Proporsi</vt:lpstr>
      <vt:lpstr>Contoh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568</cp:revision>
  <dcterms:created xsi:type="dcterms:W3CDTF">2017-11-13T05:19:11Z</dcterms:created>
  <dcterms:modified xsi:type="dcterms:W3CDTF">2025-12-09T13:28:47Z</dcterms:modified>
</cp:coreProperties>
</file>