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72" r:id="rId2"/>
    <p:sldId id="284" r:id="rId3"/>
    <p:sldId id="285" r:id="rId4"/>
    <p:sldId id="286" r:id="rId5"/>
    <p:sldId id="287" r:id="rId6"/>
    <p:sldId id="288" r:id="rId7"/>
    <p:sldId id="289" r:id="rId8"/>
    <p:sldId id="291" r:id="rId9"/>
    <p:sldId id="292" r:id="rId10"/>
    <p:sldId id="293" r:id="rId11"/>
    <p:sldId id="294" r:id="rId12"/>
    <p:sldId id="295" r:id="rId13"/>
    <p:sldId id="296" r:id="rId14"/>
    <p:sldId id="302" r:id="rId15"/>
    <p:sldId id="303" r:id="rId16"/>
    <p:sldId id="297" r:id="rId17"/>
    <p:sldId id="298" r:id="rId18"/>
    <p:sldId id="299" r:id="rId19"/>
    <p:sldId id="300" r:id="rId20"/>
    <p:sldId id="301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14" r:id="rId32"/>
    <p:sldId id="315" r:id="rId33"/>
    <p:sldId id="316" r:id="rId34"/>
    <p:sldId id="317" r:id="rId35"/>
    <p:sldId id="318" r:id="rId36"/>
    <p:sldId id="319" r:id="rId37"/>
    <p:sldId id="322" r:id="rId38"/>
    <p:sldId id="323" r:id="rId39"/>
    <p:sldId id="324" r:id="rId40"/>
    <p:sldId id="320" r:id="rId41"/>
    <p:sldId id="321" r:id="rId42"/>
    <p:sldId id="325" r:id="rId43"/>
    <p:sldId id="326" r:id="rId44"/>
    <p:sldId id="327" r:id="rId45"/>
    <p:sldId id="328" r:id="rId46"/>
    <p:sldId id="329" r:id="rId47"/>
    <p:sldId id="330" r:id="rId48"/>
    <p:sldId id="331" r:id="rId49"/>
    <p:sldId id="332" r:id="rId50"/>
    <p:sldId id="333" r:id="rId51"/>
    <p:sldId id="271" r:id="rId52"/>
  </p:sldIdLst>
  <p:sldSz cx="12187238" cy="6859588"/>
  <p:notesSz cx="6858000" cy="9144000"/>
  <p:defaultTextStyle>
    <a:defPPr>
      <a:defRPr lang="id-ID"/>
    </a:defPPr>
    <a:lvl1pPr marL="0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159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319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478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6638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0797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4957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116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3276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0"/>
  </p:normalViewPr>
  <p:slideViewPr>
    <p:cSldViewPr>
      <p:cViewPr varScale="1">
        <p:scale>
          <a:sx n="59" d="100"/>
          <a:sy n="59" d="100"/>
        </p:scale>
        <p:origin x="868" y="28"/>
      </p:cViewPr>
      <p:guideLst>
        <p:guide orient="horz" pos="2161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4965" y="3887100"/>
            <a:ext cx="9140429" cy="990829"/>
          </a:xfrm>
        </p:spPr>
        <p:txBody>
          <a:bodyPr anchor="t" anchorCtr="0"/>
          <a:lstStyle>
            <a:lvl1pPr algn="r">
              <a:defRPr sz="38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4965" y="5125636"/>
            <a:ext cx="9140429" cy="533524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544159" indent="0" algn="ctr">
              <a:buNone/>
            </a:lvl2pPr>
            <a:lvl3pPr marL="1088319" indent="0" algn="ctr">
              <a:buNone/>
            </a:lvl3pPr>
            <a:lvl4pPr marL="1632478" indent="0" algn="ctr">
              <a:buNone/>
            </a:lvl4pPr>
            <a:lvl5pPr marL="2176638" indent="0" algn="ctr">
              <a:buNone/>
            </a:lvl5pPr>
            <a:lvl6pPr marL="2720797" indent="0" algn="ctr">
              <a:buNone/>
            </a:lvl6pPr>
            <a:lvl7pPr marL="3264957" indent="0" algn="ctr">
              <a:buNone/>
            </a:lvl7pPr>
            <a:lvl8pPr marL="3809116" indent="0" algn="ctr">
              <a:buNone/>
            </a:lvl8pPr>
            <a:lvl9pPr marL="4353276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1066" y="6356551"/>
            <a:ext cx="3046810" cy="365845"/>
          </a:xfrm>
        </p:spPr>
        <p:txBody>
          <a:bodyPr/>
          <a:lstStyle>
            <a:lvl1pPr>
              <a:defRPr sz="1700"/>
            </a:lvl1pPr>
          </a:lstStyle>
          <a:p>
            <a:fld id="{BE0E1E5F-E22C-4842-8748-0C44FC1EF623}" type="datetimeFigureOut">
              <a:rPr lang="id-ID" smtClean="0"/>
              <a:pPr/>
              <a:t>21/11/2024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3355" y="6356551"/>
            <a:ext cx="4631150" cy="365845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0903" y="6356551"/>
            <a:ext cx="1624965" cy="365845"/>
          </a:xfrm>
        </p:spPr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1" name="Rectangle 20"/>
          <p:cNvSpPr/>
          <p:nvPr/>
        </p:nvSpPr>
        <p:spPr>
          <a:xfrm>
            <a:off x="1206029" y="3648920"/>
            <a:ext cx="9749790" cy="1280456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1218724" y="5049419"/>
            <a:ext cx="9749790" cy="685959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1206029" y="3648920"/>
            <a:ext cx="304681" cy="1280456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1218724" y="5049419"/>
            <a:ext cx="304681" cy="685959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21/11/2024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5747" y="274702"/>
            <a:ext cx="2742129" cy="585288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362" y="274702"/>
            <a:ext cx="8023265" cy="585288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21/11/2024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0744" y="3202693"/>
            <a:ext cx="585351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21/11/2024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362" y="1219482"/>
            <a:ext cx="10968514" cy="493890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4965" y="2972488"/>
            <a:ext cx="9140429" cy="1067047"/>
          </a:xfrm>
        </p:spPr>
        <p:txBody>
          <a:bodyPr anchor="t" anchorCtr="0"/>
          <a:lstStyle>
            <a:lvl1pPr algn="r">
              <a:buNone/>
              <a:defRPr sz="38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6525" y="4268188"/>
            <a:ext cx="9038868" cy="1143265"/>
          </a:xfrm>
        </p:spPr>
        <p:txBody>
          <a:bodyPr anchor="t" anchorCtr="0"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1066" y="6356551"/>
            <a:ext cx="3046810" cy="365845"/>
          </a:xfrm>
        </p:spPr>
        <p:txBody>
          <a:bodyPr/>
          <a:lstStyle/>
          <a:p>
            <a:fld id="{BE0E1E5F-E22C-4842-8748-0C44FC1EF623}" type="datetimeFigureOut">
              <a:rPr lang="id-ID" smtClean="0"/>
              <a:pPr/>
              <a:t>21/11/2024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3355" y="6356551"/>
            <a:ext cx="4631150" cy="365845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5907" y="6356551"/>
            <a:ext cx="2027144" cy="365845"/>
          </a:xfrm>
        </p:spPr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1218724" y="2820053"/>
            <a:ext cx="9749790" cy="1280456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218724" y="2820053"/>
            <a:ext cx="304681" cy="1280456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62" y="228653"/>
            <a:ext cx="10968514" cy="91461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21/11/2024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362" y="1219482"/>
            <a:ext cx="5386759" cy="493890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3852" y="1216434"/>
            <a:ext cx="5386759" cy="493890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62" y="228653"/>
            <a:ext cx="10968514" cy="914612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362" y="1286173"/>
            <a:ext cx="5384813" cy="685959"/>
          </a:xfrm>
          <a:noFill/>
          <a:ln>
            <a:noFill/>
          </a:ln>
        </p:spPr>
        <p:txBody>
          <a:bodyPr lIns="108832" anchor="b" anchorCtr="0">
            <a:noAutofit/>
          </a:bodyPr>
          <a:lstStyle>
            <a:lvl1pPr marL="0" indent="0">
              <a:buNone/>
              <a:defRPr sz="2900" b="1">
                <a:solidFill>
                  <a:schemeClr val="accent2"/>
                </a:solidFill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5180" y="1295700"/>
            <a:ext cx="5386928" cy="685959"/>
          </a:xfrm>
          <a:noFill/>
          <a:ln>
            <a:noFill/>
          </a:ln>
        </p:spPr>
        <p:txBody>
          <a:bodyPr lIns="108832" anchor="b" anchorCtr="0"/>
          <a:lstStyle>
            <a:lvl1pPr marL="0" indent="0">
              <a:buNone/>
              <a:defRPr sz="2900" b="1">
                <a:solidFill>
                  <a:schemeClr val="accent2"/>
                </a:solidFill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21/11/2024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362" y="2134094"/>
            <a:ext cx="5382697" cy="4039535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5179" y="2134094"/>
            <a:ext cx="5382697" cy="4039535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62" y="228653"/>
            <a:ext cx="10968514" cy="91461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21/11/2024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21/11/2024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9507" y="304871"/>
            <a:ext cx="3351490" cy="838394"/>
          </a:xfrm>
        </p:spPr>
        <p:txBody>
          <a:bodyPr anchor="b" anchorCtr="0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29507" y="1219483"/>
            <a:ext cx="3351490" cy="4844585"/>
          </a:xfrm>
        </p:spPr>
        <p:txBody>
          <a:bodyPr/>
          <a:lstStyle>
            <a:lvl1pPr marL="0" indent="0">
              <a:lnSpc>
                <a:spcPts val="2618"/>
              </a:lnSpc>
              <a:spcAft>
                <a:spcPts val="1190"/>
              </a:spcAft>
              <a:buNone/>
              <a:defRPr sz="1900">
                <a:solidFill>
                  <a:schemeClr val="tx2"/>
                </a:solidFill>
              </a:defRPr>
            </a:lvl1pPr>
            <a:lvl2pPr>
              <a:buNone/>
              <a:defRPr sz="1400"/>
            </a:lvl2pPr>
            <a:lvl3pPr>
              <a:buNone/>
              <a:defRPr sz="12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21/11/2024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16117" y="3324995"/>
            <a:ext cx="6036437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241" y="304871"/>
            <a:ext cx="7617024" cy="571632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62" y="500972"/>
            <a:ext cx="10968514" cy="674844"/>
          </a:xfrm>
          <a:ln>
            <a:solidFill>
              <a:schemeClr val="accent1"/>
            </a:solidFill>
          </a:ln>
        </p:spPr>
        <p:txBody>
          <a:bodyPr lIns="326496" anchor="ctr"/>
          <a:lstStyle>
            <a:lvl1pPr algn="r">
              <a:buNone/>
              <a:defRPr sz="24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362" y="1905441"/>
            <a:ext cx="10968514" cy="4271237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714"/>
              </a:spcBef>
              <a:buNone/>
              <a:defRPr sz="38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362" y="1219482"/>
            <a:ext cx="10968514" cy="533524"/>
          </a:xfrm>
        </p:spPr>
        <p:txBody>
          <a:bodyPr anchor="ctr" anchorCtr="0"/>
          <a:lstStyle>
            <a:lvl1pPr marL="0" indent="0" algn="l">
              <a:buFontTx/>
              <a:buNone/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21/11/2024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09362" y="500972"/>
            <a:ext cx="243745" cy="685959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362" y="152435"/>
            <a:ext cx="10968514" cy="990829"/>
          </a:xfrm>
          <a:prstGeom prst="rect">
            <a:avLst/>
          </a:prstGeom>
        </p:spPr>
        <p:txBody>
          <a:bodyPr vert="horz" lIns="108832" tIns="54416" rIns="108832" bIns="54416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362" y="1219482"/>
            <a:ext cx="10968514" cy="4911465"/>
          </a:xfrm>
          <a:prstGeom prst="rect">
            <a:avLst/>
          </a:prstGeom>
        </p:spPr>
        <p:txBody>
          <a:bodyPr vert="horz" lIns="108832" tIns="54416" rIns="108832" bIns="54416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1067" y="6357822"/>
            <a:ext cx="3050872" cy="365845"/>
          </a:xfrm>
          <a:prstGeom prst="rect">
            <a:avLst/>
          </a:prstGeom>
        </p:spPr>
        <p:txBody>
          <a:bodyPr vert="horz" lIns="108832" tIns="54416" rIns="108832" bIns="54416"/>
          <a:lstStyle>
            <a:lvl1pPr algn="l" eaLnBrk="1" latinLnBrk="0" hangingPunct="1">
              <a:defRPr kumimoji="0" sz="1700">
                <a:solidFill>
                  <a:schemeClr val="tx2"/>
                </a:solidFill>
              </a:defRPr>
            </a:lvl1pPr>
          </a:lstStyle>
          <a:p>
            <a:fld id="{BE0E1E5F-E22C-4842-8748-0C44FC1EF623}" type="datetimeFigureOut">
              <a:rPr lang="id-ID" smtClean="0"/>
              <a:pPr/>
              <a:t>21/11/2024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3354" y="6357822"/>
            <a:ext cx="4671775" cy="365845"/>
          </a:xfrm>
          <a:prstGeom prst="rect">
            <a:avLst/>
          </a:prstGeom>
        </p:spPr>
        <p:txBody>
          <a:bodyPr vert="horz" lIns="108832" tIns="54416" rIns="108832" bIns="54416"/>
          <a:lstStyle>
            <a:lvl1pPr algn="r" eaLnBrk="1" latinLnBrk="0" hangingPunct="1">
              <a:defRPr kumimoji="0" sz="17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545" y="6357822"/>
            <a:ext cx="2640568" cy="365845"/>
          </a:xfrm>
          <a:prstGeom prst="rect">
            <a:avLst/>
          </a:prstGeom>
        </p:spPr>
        <p:txBody>
          <a:bodyPr vert="horz" lIns="108832" tIns="54416" rIns="108832" bIns="54416"/>
          <a:lstStyle>
            <a:lvl1pPr algn="l" eaLnBrk="1" latinLnBrk="0" hangingPunct="1">
              <a:defRPr kumimoji="0" sz="1700">
                <a:solidFill>
                  <a:schemeClr val="tx2"/>
                </a:solidFill>
              </a:defRPr>
            </a:lvl1pPr>
          </a:lstStyle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362" y="1143265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6496" indent="-326496" algn="l" rtl="0" eaLnBrk="1" latinLnBrk="0" hangingPunct="1">
        <a:spcBef>
          <a:spcPts val="714"/>
        </a:spcBef>
        <a:buClr>
          <a:schemeClr val="accent1"/>
        </a:buClr>
        <a:buSzPct val="76000"/>
        <a:buFont typeface="Wingdings 3"/>
        <a:buChar char="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652991" indent="-326496" algn="l" rtl="0" eaLnBrk="1" latinLnBrk="0" hangingPunct="1">
        <a:spcBef>
          <a:spcPts val="595"/>
        </a:spcBef>
        <a:buClr>
          <a:schemeClr val="accent2"/>
        </a:buClr>
        <a:buSzPct val="76000"/>
        <a:buFont typeface="Wingdings 3"/>
        <a:buChar char=""/>
        <a:defRPr kumimoji="0" sz="2700" kern="1200">
          <a:solidFill>
            <a:schemeClr val="tx2"/>
          </a:solidFill>
          <a:latin typeface="+mn-lt"/>
          <a:ea typeface="+mn-ea"/>
          <a:cs typeface="+mn-cs"/>
        </a:defRPr>
      </a:lvl2pPr>
      <a:lvl3pPr marL="979487" indent="-272080" algn="l" rtl="0" eaLnBrk="1" latinLnBrk="0" hangingPunct="1">
        <a:spcBef>
          <a:spcPts val="595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05983" indent="-272080" algn="l" rtl="0" eaLnBrk="1" latinLnBrk="0" hangingPunct="1">
        <a:spcBef>
          <a:spcPts val="476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478" indent="-272080" algn="l" rtl="0" eaLnBrk="1" latinLnBrk="0" hangingPunct="1">
        <a:spcBef>
          <a:spcPts val="357"/>
        </a:spcBef>
        <a:buClr>
          <a:schemeClr val="accent2"/>
        </a:buClr>
        <a:buSzPct val="70000"/>
        <a:buFont typeface="Wingdings"/>
        <a:buChar char="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958974" indent="-217664" algn="l" rtl="0" eaLnBrk="1" latinLnBrk="0" hangingPunct="1">
        <a:spcBef>
          <a:spcPts val="357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9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2176638" indent="-217664" algn="l" rtl="0" eaLnBrk="1" latinLnBrk="0" hangingPunct="1">
        <a:spcBef>
          <a:spcPts val="357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7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394302" indent="-217664" algn="l" rtl="0" eaLnBrk="1" latinLnBrk="0" hangingPunct="1">
        <a:spcBef>
          <a:spcPts val="357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7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611965" indent="-217664" algn="l" rtl="0" eaLnBrk="1" latinLnBrk="0" hangingPunct="1">
        <a:spcBef>
          <a:spcPts val="357"/>
        </a:spcBef>
        <a:buClr>
          <a:srgbClr val="9FB8CD"/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441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324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766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7207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649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8091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3532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slide" Target="slide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7" Type="http://schemas.openxmlformats.org/officeDocument/2006/relationships/image" Target="../media/image720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5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3059" y="3933850"/>
            <a:ext cx="9712335" cy="990829"/>
          </a:xfrm>
        </p:spPr>
        <p:txBody>
          <a:bodyPr>
            <a:noAutofit/>
          </a:bodyPr>
          <a:lstStyle/>
          <a:p>
            <a:r>
              <a:rPr lang="en-US" sz="5000" b="1" dirty="0" err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Uji</a:t>
            </a:r>
            <a:r>
              <a:rPr lang="en-US" sz="50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5000" b="1" dirty="0" err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Hipotesis</a:t>
            </a:r>
            <a:endParaRPr lang="id-ID" sz="5000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4965" y="5056510"/>
            <a:ext cx="9140429" cy="533524"/>
          </a:xfrm>
        </p:spPr>
        <p:txBody>
          <a:bodyPr>
            <a:noAutofit/>
          </a:bodyPr>
          <a:lstStyle/>
          <a:p>
            <a:r>
              <a:rPr lang="id-ID" sz="4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Fauzhia Rahmasari, </a:t>
            </a:r>
            <a:r>
              <a:rPr lang="en-US" sz="40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S.Si</a:t>
            </a:r>
            <a:r>
              <a:rPr lang="en-US" sz="4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id-ID" sz="4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M.Si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005387" y="2637706"/>
            <a:ext cx="7488832" cy="1008112"/>
          </a:xfrm>
          <a:prstGeom prst="rect">
            <a:avLst/>
          </a:prstGeom>
        </p:spPr>
        <p:txBody>
          <a:bodyPr vert="horz" lIns="108832" tIns="54416" rIns="108832" bIns="54416" anchor="t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Probabilitas</a:t>
            </a:r>
            <a:r>
              <a:rPr lang="en-US" sz="5400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Statistik</a:t>
            </a:r>
            <a:endParaRPr lang="en-US" sz="5400" b="1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690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549003" y="134709"/>
                <a:ext cx="10968514" cy="990829"/>
              </a:xfrm>
            </p:spPr>
            <p:txBody>
              <a:bodyPr>
                <a:normAutofit/>
              </a:bodyPr>
              <a:lstStyle/>
              <a:p>
                <a:r>
                  <a:rPr lang="en-US" sz="3600" b="1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Wilayah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Kritis</a:t>
                </a:r>
                <a:r>
                  <a:rPr lang="en-US" sz="3600" b="1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Daerah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Penolakan</a:t>
                </a:r>
                <a:r>
                  <a:rPr lang="en-US" sz="3600" b="1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3600" b="1" i="0" smtClean="0">
                            <a:solidFill>
                              <a:srgbClr val="0070C0"/>
                            </a:solidFill>
                            <a:latin typeface="Cambria Math"/>
                            <a:cs typeface="Calibri" pitchFamily="34" charset="0"/>
                          </a:rPr>
                          <m:t>𝐇</m:t>
                        </m:r>
                      </m:e>
                      <m:sub>
                        <m:r>
                          <a:rPr lang="en-US" sz="3600" b="1" i="0" smtClean="0">
                            <a:solidFill>
                              <a:srgbClr val="0070C0"/>
                            </a:solidFill>
                            <a:latin typeface="Cambria Math"/>
                            <a:cs typeface="Calibri" pitchFamily="34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sz="3600" b="1" dirty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4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49003" y="134709"/>
                <a:ext cx="10968514" cy="990829"/>
              </a:xfrm>
              <a:blipFill rotWithShape="1">
                <a:blip r:embed="rId2"/>
                <a:stretch>
                  <a:fillRect l="-1556" b="-22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1011" y="1152128"/>
                <a:ext cx="11017224" cy="580605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2.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θ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Calibri" pitchFamily="34" charset="0"/>
                      </a:rPr>
                      <m:t>&lt;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θ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3.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θ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Calibri" pitchFamily="34" charset="0"/>
                      </a:rPr>
                      <m:t>&gt;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θ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3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42950" indent="-40005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152128"/>
                <a:ext cx="11017224" cy="5806058"/>
              </a:xfrm>
              <a:prstGeom prst="rect">
                <a:avLst/>
              </a:prstGeom>
              <a:blipFill rotWithShape="1">
                <a:blip r:embed="rId3"/>
                <a:stretch>
                  <a:fillRect t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14"/>
              <p:cNvSpPr txBox="1">
                <a:spLocks noChangeArrowheads="1"/>
              </p:cNvSpPr>
              <p:nvPr/>
            </p:nvSpPr>
            <p:spPr bwMode="auto">
              <a:xfrm>
                <a:off x="7821811" y="1773610"/>
                <a:ext cx="5257800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r>
                  <a:rPr lang="en-US" altLang="en-US" sz="2800" dirty="0">
                    <a:latin typeface="Calibri" pitchFamily="34" charset="0"/>
                    <a:cs typeface="Calibri" pitchFamily="34" charset="0"/>
                  </a:rPr>
                  <a:t>Tolak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alt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28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r>
                  <a:rPr lang="en-US" altLang="en-US" sz="28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alt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800" dirty="0">
                        <a:latin typeface="Cambria Math"/>
                        <a:ea typeface="Cambria Math"/>
                        <a:cs typeface="Calibri" pitchFamily="34" charset="0"/>
                      </a:rPr>
                      <m:t>z</m:t>
                    </m:r>
                    <m:r>
                      <a:rPr lang="en-US" altLang="en-US" sz="2800" i="1" dirty="0" smtClean="0">
                        <a:latin typeface="Cambria Math"/>
                        <a:ea typeface="Cambria Math"/>
                        <a:cs typeface="Calibri" pitchFamily="34" charset="0"/>
                      </a:rPr>
                      <m:t>≤</m:t>
                    </m:r>
                    <m:r>
                      <a:rPr lang="en-US" altLang="en-US" sz="2800" i="0" dirty="0" smtClean="0">
                        <a:latin typeface="Cambria Math"/>
                        <a:cs typeface="Calibri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en-US" sz="2800" i="0" dirty="0" smtClean="0">
                        <a:latin typeface="Cambria Math"/>
                        <a:cs typeface="Calibri" pitchFamily="34" charset="0"/>
                      </a:rPr>
                      <m:t>z</m:t>
                    </m:r>
                    <m:r>
                      <a:rPr lang="en-US" altLang="en-US" sz="2800" i="0" baseline="-25000" dirty="0" smtClean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</m:t>
                    </m:r>
                  </m:oMath>
                </a14:m>
                <a:endParaRPr lang="en-US" altLang="en-US" sz="2800" baseline="-25000" dirty="0">
                  <a:latin typeface="Calibri" pitchFamily="34" charset="0"/>
                  <a:cs typeface="Calibri" pitchFamily="34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4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1811" y="1773610"/>
                <a:ext cx="5257800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2317" t="-5769" b="-1794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25"/>
          <p:cNvGrpSpPr>
            <a:grpSpLocks/>
          </p:cNvGrpSpPr>
          <p:nvPr/>
        </p:nvGrpSpPr>
        <p:grpSpPr bwMode="auto">
          <a:xfrm>
            <a:off x="3452590" y="1197546"/>
            <a:ext cx="4276725" cy="2864542"/>
            <a:chOff x="1818" y="784"/>
            <a:chExt cx="2694" cy="2258"/>
          </a:xfrm>
        </p:grpSpPr>
        <p:pic>
          <p:nvPicPr>
            <p:cNvPr id="36" name="Picture 2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8" y="784"/>
              <a:ext cx="2694" cy="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Line 8"/>
            <p:cNvSpPr>
              <a:spLocks noChangeShapeType="1"/>
            </p:cNvSpPr>
            <p:nvPr/>
          </p:nvSpPr>
          <p:spPr bwMode="auto">
            <a:xfrm>
              <a:off x="2352" y="2256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11"/>
            <p:cNvSpPr>
              <a:spLocks noChangeShapeType="1"/>
            </p:cNvSpPr>
            <p:nvPr/>
          </p:nvSpPr>
          <p:spPr bwMode="auto">
            <a:xfrm>
              <a:off x="1952" y="2544"/>
              <a:ext cx="3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Oval 15"/>
            <p:cNvSpPr>
              <a:spLocks noChangeArrowheads="1"/>
            </p:cNvSpPr>
            <p:nvPr/>
          </p:nvSpPr>
          <p:spPr bwMode="auto">
            <a:xfrm>
              <a:off x="1920" y="1776"/>
              <a:ext cx="624" cy="76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939" y="1919"/>
                  <a:ext cx="432" cy="3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0" dirty="0" smtClean="0">
                            <a:latin typeface="Cambria Math"/>
                            <a:sym typeface="Symbol" pitchFamily="18" charset="2"/>
                          </a:rPr>
                          <m:t></m:t>
                        </m:r>
                      </m:oMath>
                    </m:oMathPara>
                  </a14:m>
                  <a:endParaRPr lang="en-US" altLang="en-US" sz="2400" dirty="0"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44" name="Text 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939" y="1919"/>
                  <a:ext cx="432" cy="36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Line 19"/>
            <p:cNvSpPr>
              <a:spLocks noChangeShapeType="1"/>
            </p:cNvSpPr>
            <p:nvPr/>
          </p:nvSpPr>
          <p:spPr bwMode="auto">
            <a:xfrm flipH="1" flipV="1">
              <a:off x="2256" y="211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20"/>
            <p:cNvSpPr>
              <a:spLocks noChangeShapeType="1"/>
            </p:cNvSpPr>
            <p:nvPr/>
          </p:nvSpPr>
          <p:spPr bwMode="auto">
            <a:xfrm>
              <a:off x="2448" y="1776"/>
              <a:ext cx="0" cy="912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216" y="2678"/>
                  <a:ext cx="624" cy="364"/>
                </a:xfrm>
                <a:prstGeom prst="rect">
                  <a:avLst/>
                </a:prstGeom>
                <a:noFill/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/>
                          </a:rPr>
                          <m:t>−</m:t>
                        </m:r>
                        <m:r>
                          <a:rPr lang="en-US" altLang="en-US" sz="2400" i="1" dirty="0" smtClean="0">
                            <a:latin typeface="Cambria Math"/>
                          </a:rPr>
                          <m:t>𝑧</m:t>
                        </m:r>
                        <m:r>
                          <a:rPr lang="en-US" altLang="en-US" sz="2400" i="0" baseline="-25000" dirty="0">
                            <a:latin typeface="Cambria Math"/>
                            <a:sym typeface="Symbol" pitchFamily="18" charset="2"/>
                          </a:rPr>
                          <m:t></m:t>
                        </m:r>
                      </m:oMath>
                    </m:oMathPara>
                  </a14:m>
                  <a:endParaRPr lang="en-US" altLang="en-US" sz="2400" dirty="0"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47" name="Text 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16" y="2678"/>
                  <a:ext cx="624" cy="36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Box 11"/>
              <p:cNvSpPr txBox="1">
                <a:spLocks noChangeArrowheads="1"/>
              </p:cNvSpPr>
              <p:nvPr/>
            </p:nvSpPr>
            <p:spPr bwMode="auto">
              <a:xfrm>
                <a:off x="2108771" y="2877715"/>
                <a:ext cx="1752600" cy="1200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400" dirty="0">
                    <a:latin typeface="Calibri" pitchFamily="34" charset="0"/>
                    <a:cs typeface="Calibri" pitchFamily="34" charset="0"/>
                  </a:rPr>
                  <a:t>Daerah </a:t>
                </a:r>
                <a:r>
                  <a:rPr lang="en-US" altLang="en-US" sz="2400" dirty="0" err="1">
                    <a:latin typeface="Calibri" pitchFamily="34" charset="0"/>
                    <a:cs typeface="Calibri" pitchFamily="34" charset="0"/>
                  </a:rPr>
                  <a:t>Penolakan</a:t>
                </a:r>
                <a:r>
                  <a:rPr lang="en-US" alt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4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altLang="en-US" sz="24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en-US" sz="24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48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8771" y="2877715"/>
                <a:ext cx="1752600" cy="1200151"/>
              </a:xfrm>
              <a:prstGeom prst="rect">
                <a:avLst/>
              </a:prstGeom>
              <a:blipFill rotWithShape="1">
                <a:blip r:embed="rId8"/>
                <a:stretch>
                  <a:fillRect t="-40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 Box 8"/>
              <p:cNvSpPr txBox="1">
                <a:spLocks noChangeArrowheads="1"/>
              </p:cNvSpPr>
              <p:nvPr/>
            </p:nvSpPr>
            <p:spPr bwMode="auto">
              <a:xfrm>
                <a:off x="4773067" y="2013619"/>
                <a:ext cx="1752600" cy="1200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400" dirty="0">
                    <a:latin typeface="Calibri" pitchFamily="34" charset="0"/>
                    <a:cs typeface="Calibri" pitchFamily="34" charset="0"/>
                  </a:rPr>
                  <a:t>Daerah </a:t>
                </a:r>
                <a:r>
                  <a:rPr lang="en-US" altLang="en-US" sz="2400" dirty="0" err="1">
                    <a:latin typeface="Calibri" pitchFamily="34" charset="0"/>
                    <a:cs typeface="Calibri" pitchFamily="34" charset="0"/>
                  </a:rPr>
                  <a:t>Penerimaan</a:t>
                </a:r>
                <a:r>
                  <a:rPr lang="en-US" alt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400" b="0" i="0" smtClean="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altLang="en-US" sz="2400" b="0" i="0" smtClean="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en-US" sz="24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49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73067" y="2013619"/>
                <a:ext cx="1752600" cy="1200151"/>
              </a:xfrm>
              <a:prstGeom prst="rect">
                <a:avLst/>
              </a:prstGeom>
              <a:blipFill rotWithShape="1">
                <a:blip r:embed="rId9"/>
                <a:stretch>
                  <a:fillRect l="-2787" t="-4061" r="-313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5" name="Picture 3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611" y="3501802"/>
            <a:ext cx="428625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Line 30"/>
          <p:cNvSpPr>
            <a:spLocks noChangeShapeType="1"/>
          </p:cNvSpPr>
          <p:nvPr/>
        </p:nvSpPr>
        <p:spPr bwMode="auto">
          <a:xfrm>
            <a:off x="9679211" y="5584949"/>
            <a:ext cx="0" cy="3651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Line 32"/>
          <p:cNvSpPr>
            <a:spLocks noChangeShapeType="1"/>
          </p:cNvSpPr>
          <p:nvPr/>
        </p:nvSpPr>
        <p:spPr bwMode="auto">
          <a:xfrm>
            <a:off x="9679211" y="5950074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 Box 35"/>
              <p:cNvSpPr txBox="1">
                <a:spLocks noChangeArrowheads="1"/>
              </p:cNvSpPr>
              <p:nvPr/>
            </p:nvSpPr>
            <p:spPr bwMode="auto">
              <a:xfrm>
                <a:off x="9564911" y="4941962"/>
                <a:ext cx="6858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0" dirty="0" smtClean="0">
                          <a:latin typeface="Cambria Math"/>
                          <a:sym typeface="Symbol" pitchFamily="18" charset="2"/>
                        </a:rPr>
                        <m:t></m:t>
                      </m:r>
                    </m:oMath>
                  </m:oMathPara>
                </a14:m>
                <a:endParaRPr lang="en-US" altLang="en-US" sz="24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68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64911" y="4941962"/>
                <a:ext cx="685800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Line 37"/>
          <p:cNvSpPr>
            <a:spLocks noChangeShapeType="1"/>
          </p:cNvSpPr>
          <p:nvPr/>
        </p:nvSpPr>
        <p:spPr bwMode="auto">
          <a:xfrm>
            <a:off x="9374411" y="4725938"/>
            <a:ext cx="0" cy="115728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 Box 38"/>
              <p:cNvSpPr txBox="1">
                <a:spLocks noChangeArrowheads="1"/>
              </p:cNvSpPr>
              <p:nvPr/>
            </p:nvSpPr>
            <p:spPr bwMode="auto">
              <a:xfrm>
                <a:off x="8613899" y="5878066"/>
                <a:ext cx="990600" cy="461665"/>
              </a:xfrm>
              <a:prstGeom prst="rect">
                <a:avLst/>
              </a:prstGeom>
              <a:noFill/>
              <a:ln w="9525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2400" i="0" dirty="0" smtClean="0">
                          <a:latin typeface="Cambria Math"/>
                        </a:rPr>
                        <m:t>z</m:t>
                      </m:r>
                      <m:r>
                        <a:rPr lang="en-US" altLang="en-US" sz="2400" i="0" baseline="-25000" dirty="0">
                          <a:latin typeface="Cambria Math"/>
                          <a:sym typeface="Symbol" pitchFamily="18" charset="2"/>
                        </a:rPr>
                        <m:t></m:t>
                      </m:r>
                    </m:oMath>
                  </m:oMathPara>
                </a14:m>
                <a:endParaRPr lang="en-US" altLang="en-US" sz="24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70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13899" y="5878066"/>
                <a:ext cx="990600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 w="9525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Line 40"/>
          <p:cNvSpPr>
            <a:spLocks noChangeShapeType="1"/>
          </p:cNvSpPr>
          <p:nvPr/>
        </p:nvSpPr>
        <p:spPr bwMode="auto">
          <a:xfrm flipV="1">
            <a:off x="9450611" y="5250210"/>
            <a:ext cx="228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 Box 11"/>
              <p:cNvSpPr txBox="1">
                <a:spLocks noChangeArrowheads="1"/>
              </p:cNvSpPr>
              <p:nvPr/>
            </p:nvSpPr>
            <p:spPr bwMode="auto">
              <a:xfrm>
                <a:off x="10198075" y="5253979"/>
                <a:ext cx="1752600" cy="1200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400" dirty="0">
                    <a:latin typeface="Calibri" pitchFamily="34" charset="0"/>
                    <a:cs typeface="Calibri" pitchFamily="34" charset="0"/>
                  </a:rPr>
                  <a:t>Daerah </a:t>
                </a:r>
                <a:r>
                  <a:rPr lang="en-US" altLang="en-US" sz="2400" dirty="0" err="1">
                    <a:latin typeface="Calibri" pitchFamily="34" charset="0"/>
                    <a:cs typeface="Calibri" pitchFamily="34" charset="0"/>
                  </a:rPr>
                  <a:t>Penolakan</a:t>
                </a:r>
                <a:r>
                  <a:rPr lang="en-US" alt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4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altLang="en-US" sz="24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en-US" sz="24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72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98075" y="5253979"/>
                <a:ext cx="1752600" cy="1200151"/>
              </a:xfrm>
              <a:prstGeom prst="rect">
                <a:avLst/>
              </a:prstGeom>
              <a:blipFill rotWithShape="1">
                <a:blip r:embed="rId13"/>
                <a:stretch>
                  <a:fillRect t="-40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 Box 8"/>
              <p:cNvSpPr txBox="1">
                <a:spLocks noChangeArrowheads="1"/>
              </p:cNvSpPr>
              <p:nvPr/>
            </p:nvSpPr>
            <p:spPr bwMode="auto">
              <a:xfrm>
                <a:off x="7405688" y="4431059"/>
                <a:ext cx="1752600" cy="1200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400" dirty="0">
                    <a:latin typeface="Calibri" pitchFamily="34" charset="0"/>
                    <a:cs typeface="Calibri" pitchFamily="34" charset="0"/>
                  </a:rPr>
                  <a:t>Daerah </a:t>
                </a:r>
                <a:r>
                  <a:rPr lang="en-US" altLang="en-US" sz="2400" dirty="0" err="1">
                    <a:latin typeface="Calibri" pitchFamily="34" charset="0"/>
                    <a:cs typeface="Calibri" pitchFamily="34" charset="0"/>
                  </a:rPr>
                  <a:t>Penerimaan</a:t>
                </a:r>
                <a:r>
                  <a:rPr lang="en-US" alt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400" b="0" i="0" smtClean="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altLang="en-US" sz="2400" b="0" i="0" smtClean="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en-US" sz="24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73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05688" y="4431059"/>
                <a:ext cx="1752600" cy="1200151"/>
              </a:xfrm>
              <a:prstGeom prst="rect">
                <a:avLst/>
              </a:prstGeom>
              <a:blipFill rotWithShape="1">
                <a:blip r:embed="rId14"/>
                <a:stretch>
                  <a:fillRect l="-3136" t="-4061" r="-278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Oval 34"/>
          <p:cNvSpPr>
            <a:spLocks noChangeArrowheads="1"/>
          </p:cNvSpPr>
          <p:nvPr/>
        </p:nvSpPr>
        <p:spPr bwMode="auto">
          <a:xfrm>
            <a:off x="9207475" y="4898355"/>
            <a:ext cx="990600" cy="9731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 Box 14"/>
              <p:cNvSpPr txBox="1">
                <a:spLocks noChangeArrowheads="1"/>
              </p:cNvSpPr>
              <p:nvPr/>
            </p:nvSpPr>
            <p:spPr bwMode="auto">
              <a:xfrm>
                <a:off x="3789363" y="4923959"/>
                <a:ext cx="5257800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r>
                  <a:rPr lang="en-US" altLang="en-US" sz="2800" dirty="0">
                    <a:latin typeface="Calibri" pitchFamily="34" charset="0"/>
                    <a:cs typeface="Calibri" pitchFamily="34" charset="0"/>
                  </a:rPr>
                  <a:t>Tolak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alt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28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r>
                  <a:rPr lang="en-US" altLang="en-US" sz="28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14:m>
                  <m:oMath xmlns:m="http://schemas.openxmlformats.org/officeDocument/2006/math">
                    <m:r>
                      <a:rPr lang="en-US" altLang="en-US" sz="2800" b="0" i="0" dirty="0" smtClean="0">
                        <a:latin typeface="Cambria Math"/>
                        <a:ea typeface="Cambria Math"/>
                        <a:cs typeface="Calibri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sz="2800" b="0" i="0" dirty="0" smtClean="0">
                        <a:latin typeface="Cambria Math"/>
                        <a:ea typeface="Cambria Math"/>
                        <a:cs typeface="Calibri" pitchFamily="34" charset="0"/>
                      </a:rPr>
                      <m:t>z</m:t>
                    </m:r>
                    <m:r>
                      <a:rPr lang="en-US" altLang="en-US" sz="2800" i="1" dirty="0" smtClean="0">
                        <a:latin typeface="Cambria Math"/>
                        <a:ea typeface="Cambria Math"/>
                        <a:cs typeface="Calibri" pitchFamily="34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altLang="en-US" sz="2800" i="0" dirty="0" smtClean="0">
                        <a:latin typeface="Cambria Math"/>
                        <a:cs typeface="Calibri" pitchFamily="34" charset="0"/>
                      </a:rPr>
                      <m:t>z</m:t>
                    </m:r>
                    <m:r>
                      <a:rPr lang="en-US" altLang="en-US" sz="2800" i="0" baseline="-25000" dirty="0" smtClean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</m:t>
                    </m:r>
                  </m:oMath>
                </a14:m>
                <a:endParaRPr lang="en-US" altLang="en-US" sz="2800" baseline="-25000" dirty="0">
                  <a:latin typeface="Calibri" pitchFamily="34" charset="0"/>
                  <a:cs typeface="Calibri" pitchFamily="34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75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89363" y="4923959"/>
                <a:ext cx="5257800" cy="954107"/>
              </a:xfrm>
              <a:prstGeom prst="rect">
                <a:avLst/>
              </a:prstGeom>
              <a:blipFill rotWithShape="1">
                <a:blip r:embed="rId15"/>
                <a:stretch>
                  <a:fillRect l="-2436" t="-5769" b="-1794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6777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549003" y="134709"/>
                <a:ext cx="10968514" cy="99082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𝛂</m:t>
                    </m:r>
                  </m:oMath>
                </a14:m>
                <a:r>
                  <a:rPr lang="en-US" sz="3600" b="1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dan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3600" b="1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-P (P-Value)</a:t>
                </a:r>
              </a:p>
            </p:txBody>
          </p:sp>
        </mc:Choice>
        <mc:Fallback xmlns="">
          <p:sp>
            <p:nvSpPr>
              <p:cNvPr id="4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49003" y="134709"/>
                <a:ext cx="10968514" cy="990829"/>
              </a:xfrm>
              <a:blipFill rotWithShape="1">
                <a:blip r:embed="rId2"/>
                <a:stretch>
                  <a:fillRect b="-22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1011" y="1152128"/>
                <a:ext cx="11017224" cy="580605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spcAft>
                    <a:spcPts val="1200"/>
                  </a:spcAft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 smtClean="0">
                        <a:latin typeface="Cambria Math"/>
                        <a:ea typeface="Cambria Math"/>
                        <a:cs typeface="Calibri" pitchFamily="34" charset="0"/>
                      </a:rPr>
                      <m:t>α</m:t>
                    </m:r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taraf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nyata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uji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statistik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– p =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taraf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nyata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contoh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  <a:cs typeface="Calibri" pitchFamily="34" charset="0"/>
                      </a:rPr>
                      <m:t>→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peluang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  <a:cs typeface="Calibri" pitchFamily="34" charset="0"/>
                      </a:rPr>
                      <m:t>→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merupakan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suatu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ukuran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“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kewajaran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”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untuk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menerima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atau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menerima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Misalkan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  <a:cs typeface="Calibri" pitchFamily="34" charset="0"/>
                      </a:rPr>
                      <m:t>Z</m:t>
                    </m:r>
                    <m:r>
                      <a:rPr lang="en-US" sz="2800">
                        <a:latin typeface="Cambria Math"/>
                        <a:cs typeface="Calibri" pitchFamily="34" charset="0"/>
                      </a:rPr>
                      <m:t> ~ 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N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(0,1)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θ</m:t>
                    </m:r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θ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 i="1" smtClean="0">
                        <a:latin typeface="Cambria Math"/>
                        <a:ea typeface="Cambria Math"/>
                        <a:cs typeface="Calibri" pitchFamily="34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nilai</m:t>
                    </m:r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=2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Z</m:t>
                    </m:r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&gt;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z</m:t>
                    </m:r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2.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θ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Calibri" pitchFamily="34" charset="0"/>
                      </a:rPr>
                      <m:t>&lt;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θ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nilai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Z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altLang="en-US" sz="2800" b="0" i="0" dirty="0" smtClean="0">
                        <a:latin typeface="Cambria Math"/>
                        <a:ea typeface="Cambria Math"/>
                        <a:cs typeface="Calibri" pitchFamily="34" charset="0"/>
                      </a:rPr>
                      <m:t>z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3.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θ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Calibri" pitchFamily="34" charset="0"/>
                      </a:rPr>
                      <m:t>&gt;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θ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nilai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Z</m:t>
                    </m:r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&gt;</m:t>
                    </m:r>
                    <m:r>
                      <m:rPr>
                        <m:sty m:val="p"/>
                      </m:rPr>
                      <a:rPr lang="en-US" altLang="en-US" sz="2800" b="0" i="0" dirty="0" smtClean="0">
                        <a:latin typeface="Cambria Math"/>
                        <a:ea typeface="Cambria Math"/>
                        <a:cs typeface="Calibri" pitchFamily="34" charset="0"/>
                      </a:rPr>
                      <m:t>z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Tolak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-p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Calibri" pitchFamily="34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α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3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42950" indent="-40005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152128"/>
                <a:ext cx="11017224" cy="5806058"/>
              </a:xfrm>
              <a:prstGeom prst="rect">
                <a:avLst/>
              </a:prstGeom>
              <a:blipFill rotWithShape="1">
                <a:blip r:embed="rId3"/>
                <a:stretch>
                  <a:fillRect l="-443" t="-840" r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747" y="3501802"/>
            <a:ext cx="3830638" cy="2474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5"/>
              <p:cNvSpPr txBox="1">
                <a:spLocks noChangeArrowheads="1"/>
              </p:cNvSpPr>
              <p:nvPr/>
            </p:nvSpPr>
            <p:spPr bwMode="auto">
              <a:xfrm>
                <a:off x="9694019" y="5446018"/>
                <a:ext cx="8382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400" i="0" dirty="0" smtClean="0">
                          <a:latin typeface="Cambria Math"/>
                          <a:sym typeface="Symbol" pitchFamily="18" charset="2"/>
                        </a:rPr>
                        <m:t></m:t>
                      </m:r>
                    </m:oMath>
                  </m:oMathPara>
                </a14:m>
                <a:endParaRPr lang="en-US" altLang="en-US" sz="24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6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94019" y="5446018"/>
                <a:ext cx="838200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9993139" y="4869954"/>
            <a:ext cx="106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 err="1">
                <a:latin typeface="Calibri" pitchFamily="34" charset="0"/>
                <a:cs typeface="Calibri" pitchFamily="34" charset="0"/>
              </a:rPr>
              <a:t>Nilai</a:t>
            </a:r>
            <a:r>
              <a:rPr lang="en-US" altLang="en-US" sz="2400" dirty="0">
                <a:latin typeface="Calibri" pitchFamily="34" charset="0"/>
                <a:cs typeface="Calibri" pitchFamily="34" charset="0"/>
              </a:rPr>
              <a:t>-p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10079955" y="5255890"/>
            <a:ext cx="8382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8"/>
              <p:cNvSpPr txBox="1">
                <a:spLocks noChangeArrowheads="1"/>
              </p:cNvSpPr>
              <p:nvPr/>
            </p:nvSpPr>
            <p:spPr bwMode="auto">
              <a:xfrm>
                <a:off x="9459739" y="5878066"/>
                <a:ext cx="685800" cy="513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2800" i="0" dirty="0" smtClean="0">
                          <a:latin typeface="Cambria Math"/>
                        </a:rPr>
                        <m:t>z</m:t>
                      </m:r>
                      <m:r>
                        <a:rPr lang="en-US" altLang="en-US" sz="2800" i="0" baseline="-25000" dirty="0">
                          <a:latin typeface="Cambria Math"/>
                          <a:sym typeface="Symbol" pitchFamily="18" charset="2"/>
                        </a:rPr>
                        <m:t></m:t>
                      </m:r>
                    </m:oMath>
                  </m:oMathPara>
                </a14:m>
                <a:endParaRPr lang="en-US" altLang="en-US" sz="2800" baseline="-250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9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59739" y="5878066"/>
                <a:ext cx="685800" cy="51328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 Box 9"/>
              <p:cNvSpPr txBox="1">
                <a:spLocks noChangeArrowheads="1"/>
              </p:cNvSpPr>
              <p:nvPr/>
            </p:nvSpPr>
            <p:spPr bwMode="auto">
              <a:xfrm>
                <a:off x="9766027" y="5878066"/>
                <a:ext cx="685800" cy="513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2800" b="0" i="0" dirty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z</m:t>
                      </m:r>
                    </m:oMath>
                  </m:oMathPara>
                </a14:m>
                <a:endParaRPr lang="en-US" altLang="en-US" sz="2800" baseline="-250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40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66027" y="5878066"/>
                <a:ext cx="685800" cy="51328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5763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Tujuan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Pengujian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21011" y="1152128"/>
            <a:ext cx="11017224" cy="5806058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34290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34290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3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342900" indent="0" algn="just"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742950" indent="-400050" algn="just"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1" name="Group 61"/>
          <p:cNvGrpSpPr>
            <a:grpSpLocks/>
          </p:cNvGrpSpPr>
          <p:nvPr/>
        </p:nvGrpSpPr>
        <p:grpSpPr bwMode="auto">
          <a:xfrm>
            <a:off x="578570" y="1208906"/>
            <a:ext cx="11059665" cy="5162048"/>
            <a:chOff x="111" y="240"/>
            <a:chExt cx="5553" cy="4080"/>
          </a:xfrm>
        </p:grpSpPr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1795" y="240"/>
              <a:ext cx="1776" cy="38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600" dirty="0" err="1">
                  <a:latin typeface="Calibri" pitchFamily="34" charset="0"/>
                  <a:cs typeface="Calibri" pitchFamily="34" charset="0"/>
                </a:rPr>
                <a:t>Tujuan</a:t>
              </a:r>
              <a:r>
                <a:rPr lang="en-US" altLang="en-US" sz="2600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altLang="en-US" sz="2600" dirty="0" err="1">
                  <a:latin typeface="Calibri" pitchFamily="34" charset="0"/>
                  <a:cs typeface="Calibri" pitchFamily="34" charset="0"/>
                </a:rPr>
                <a:t>Pengujian</a:t>
              </a:r>
              <a:endParaRPr lang="en-US" altLang="en-US" sz="26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720" y="593"/>
              <a:ext cx="1056" cy="3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400" dirty="0" err="1">
                  <a:latin typeface="Calibri" pitchFamily="34" charset="0"/>
                  <a:cs typeface="Calibri" pitchFamily="34" charset="0"/>
                </a:rPr>
                <a:t>Satu</a:t>
              </a:r>
              <a:r>
                <a:rPr lang="en-US" altLang="en-US" sz="2400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altLang="en-US" sz="2400" dirty="0" err="1">
                  <a:latin typeface="Calibri" pitchFamily="34" charset="0"/>
                  <a:cs typeface="Calibri" pitchFamily="34" charset="0"/>
                </a:rPr>
                <a:t>Populasi</a:t>
              </a:r>
              <a:endParaRPr lang="en-US" altLang="en-US" sz="2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3603" y="659"/>
              <a:ext cx="1056" cy="3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400" dirty="0" err="1">
                  <a:latin typeface="Calibri" pitchFamily="34" charset="0"/>
                  <a:cs typeface="Calibri" pitchFamily="34" charset="0"/>
                </a:rPr>
                <a:t>Dua</a:t>
              </a:r>
              <a:r>
                <a:rPr lang="en-US" altLang="en-US" sz="2400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altLang="en-US" sz="2400" dirty="0" err="1">
                  <a:latin typeface="Calibri" pitchFamily="34" charset="0"/>
                  <a:cs typeface="Calibri" pitchFamily="34" charset="0"/>
                </a:rPr>
                <a:t>Populasi</a:t>
              </a:r>
              <a:endParaRPr lang="en-US" altLang="en-US" sz="2400" dirty="0">
                <a:latin typeface="Calibri" pitchFamily="34" charset="0"/>
                <a:cs typeface="Calibri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36" y="1104"/>
                  <a:ext cx="1098" cy="365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2400" dirty="0">
                      <a:latin typeface="Calibri" pitchFamily="34" charset="0"/>
                      <a:cs typeface="Calibri" pitchFamily="34" charset="0"/>
                    </a:rPr>
                    <a:t>Nilai Tengah</a:t>
                  </a:r>
                  <a14:m>
                    <m:oMath xmlns:m="http://schemas.openxmlformats.org/officeDocument/2006/math">
                      <m:r>
                        <a:rPr lang="en-US" altLang="en-US" sz="2400" b="0" i="0" dirty="0" smtClean="0">
                          <a:latin typeface="Cambria Math"/>
                          <a:cs typeface="Calibri" pitchFamily="34" charset="0"/>
                        </a:rPr>
                        <m:t> </m:t>
                      </m:r>
                      <m:r>
                        <a:rPr lang="en-US" altLang="en-US" sz="2400" i="1" dirty="0" smtClean="0">
                          <a:latin typeface="Cambria Math"/>
                          <a:cs typeface="Calibri" pitchFamily="34" charset="0"/>
                        </a:rPr>
                        <m:t>(</m:t>
                      </m:r>
                      <m:r>
                        <a:rPr lang="en-US" altLang="en-US" sz="2400" i="1" dirty="0">
                          <a:latin typeface="Cambria Math"/>
                          <a:cs typeface="Calibri" pitchFamily="34" charset="0"/>
                          <a:sym typeface="Symbol" pitchFamily="18" charset="2"/>
                        </a:rPr>
                        <m:t>)</m:t>
                      </m:r>
                    </m:oMath>
                  </a14:m>
                  <a:endParaRPr lang="en-US" altLang="en-US" sz="2400" dirty="0">
                    <a:latin typeface="Calibri" pitchFamily="34" charset="0"/>
                    <a:cs typeface="Calibri" pitchFamily="34" charset="0"/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15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6" y="1104"/>
                  <a:ext cx="1098" cy="36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3878" t="-9091" r="-1939" b="-28571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 Box 9"/>
            <p:cNvSpPr txBox="1">
              <a:spLocks noChangeArrowheads="1"/>
            </p:cNvSpPr>
            <p:nvPr/>
          </p:nvSpPr>
          <p:spPr bwMode="auto">
            <a:xfrm>
              <a:off x="1728" y="1104"/>
              <a:ext cx="912" cy="3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400" dirty="0" err="1">
                  <a:latin typeface="Calibri" pitchFamily="34" charset="0"/>
                  <a:cs typeface="Calibri" pitchFamily="34" charset="0"/>
                </a:rPr>
                <a:t>Proporsi</a:t>
              </a:r>
              <a:r>
                <a:rPr lang="en-US" altLang="en-US" sz="2400" dirty="0">
                  <a:latin typeface="Calibri" pitchFamily="34" charset="0"/>
                  <a:cs typeface="Calibri" pitchFamily="34" charset="0"/>
                </a:rPr>
                <a:t> (p)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AutoShape 10"/>
                <p:cNvSpPr>
                  <a:spLocks noChangeArrowheads="1"/>
                </p:cNvSpPr>
                <p:nvPr/>
              </p:nvSpPr>
              <p:spPr bwMode="auto">
                <a:xfrm>
                  <a:off x="288" y="1488"/>
                  <a:ext cx="902" cy="725"/>
                </a:xfrm>
                <a:prstGeom prst="diamond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/>
                            <a:sym typeface="Symbol" pitchFamily="18" charset="2"/>
                          </a:rPr>
                          <m:t></m:t>
                        </m:r>
                        <m:r>
                          <a:rPr lang="en-US" altLang="en-US" sz="2400" i="1" baseline="30000" dirty="0">
                            <a:latin typeface="Cambria Math"/>
                            <a:sym typeface="Symbol" pitchFamily="18" charset="2"/>
                          </a:rPr>
                          <m:t>2</m:t>
                        </m:r>
                      </m:oMath>
                    </m:oMathPara>
                  </a14:m>
                  <a:endParaRPr lang="en-US" altLang="en-US" sz="2400" dirty="0"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17" name="AutoShap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8" y="1488"/>
                  <a:ext cx="902" cy="725"/>
                </a:xfrm>
                <a:prstGeom prst="diamond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Line 11"/>
            <p:cNvSpPr>
              <a:spLocks noChangeShapeType="1"/>
            </p:cNvSpPr>
            <p:nvPr/>
          </p:nvSpPr>
          <p:spPr bwMode="auto">
            <a:xfrm>
              <a:off x="288" y="1874"/>
              <a:ext cx="0" cy="7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288" y="2187"/>
              <a:ext cx="912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dirty="0" err="1">
                  <a:latin typeface="Calibri" pitchFamily="34" charset="0"/>
                  <a:cs typeface="Calibri" pitchFamily="34" charset="0"/>
                </a:rPr>
                <a:t>diketahui</a:t>
              </a:r>
              <a:endParaRPr lang="en-US" altLang="en-US" sz="18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" name="Text Box 13"/>
            <p:cNvSpPr txBox="1">
              <a:spLocks noChangeArrowheads="1"/>
            </p:cNvSpPr>
            <p:nvPr/>
          </p:nvSpPr>
          <p:spPr bwMode="auto">
            <a:xfrm>
              <a:off x="111" y="2585"/>
              <a:ext cx="67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 err="1">
                  <a:solidFill>
                    <a:srgbClr val="000099"/>
                  </a:solidFill>
                  <a:latin typeface="Calibri" pitchFamily="34" charset="0"/>
                  <a:cs typeface="Calibri" pitchFamily="34" charset="0"/>
                </a:rPr>
                <a:t>Uji</a:t>
              </a:r>
              <a:r>
                <a:rPr lang="en-US" altLang="en-US" sz="2400" b="1" dirty="0">
                  <a:solidFill>
                    <a:srgbClr val="000099"/>
                  </a:solidFill>
                  <a:latin typeface="Calibri" pitchFamily="34" charset="0"/>
                  <a:cs typeface="Calibri" pitchFamily="34" charset="0"/>
                </a:rPr>
                <a:t> Z </a:t>
              </a:r>
            </a:p>
          </p:txBody>
        </p:sp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952" y="2562"/>
              <a:ext cx="67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 err="1">
                  <a:solidFill>
                    <a:srgbClr val="000099"/>
                  </a:solidFill>
                  <a:latin typeface="Calibri" pitchFamily="34" charset="0"/>
                  <a:cs typeface="Calibri" pitchFamily="34" charset="0"/>
                </a:rPr>
                <a:t>Uji</a:t>
              </a:r>
              <a:r>
                <a:rPr lang="en-US" altLang="en-US" sz="2400" b="1" dirty="0">
                  <a:solidFill>
                    <a:srgbClr val="000099"/>
                  </a:solidFill>
                  <a:latin typeface="Calibri" pitchFamily="34" charset="0"/>
                  <a:cs typeface="Calibri" pitchFamily="34" charset="0"/>
                </a:rPr>
                <a:t> t</a:t>
              </a:r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>
              <a:off x="1172" y="1874"/>
              <a:ext cx="0" cy="7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16"/>
            <p:cNvSpPr txBox="1">
              <a:spLocks noChangeArrowheads="1"/>
            </p:cNvSpPr>
            <p:nvPr/>
          </p:nvSpPr>
          <p:spPr bwMode="auto">
            <a:xfrm>
              <a:off x="1181" y="2088"/>
              <a:ext cx="912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dirty="0" err="1">
                  <a:latin typeface="Calibri" pitchFamily="34" charset="0"/>
                  <a:cs typeface="Calibri" pitchFamily="34" charset="0"/>
                </a:rPr>
                <a:t>tidak</a:t>
              </a:r>
              <a:r>
                <a:rPr lang="en-US" altLang="en-US" sz="1800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altLang="en-US" sz="1800" dirty="0" err="1">
                  <a:latin typeface="Calibri" pitchFamily="34" charset="0"/>
                  <a:cs typeface="Calibri" pitchFamily="34" charset="0"/>
                </a:rPr>
                <a:t>diketahui</a:t>
              </a:r>
              <a:endParaRPr lang="en-US" altLang="en-US" sz="18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" name="Line 17"/>
            <p:cNvSpPr>
              <a:spLocks noChangeShapeType="1"/>
            </p:cNvSpPr>
            <p:nvPr/>
          </p:nvSpPr>
          <p:spPr bwMode="auto">
            <a:xfrm>
              <a:off x="2112" y="1536"/>
              <a:ext cx="0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 Box 18"/>
            <p:cNvSpPr txBox="1">
              <a:spLocks noChangeArrowheads="1"/>
            </p:cNvSpPr>
            <p:nvPr/>
          </p:nvSpPr>
          <p:spPr bwMode="auto">
            <a:xfrm>
              <a:off x="1919" y="2357"/>
              <a:ext cx="67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 err="1">
                  <a:solidFill>
                    <a:srgbClr val="000099"/>
                  </a:solidFill>
                  <a:latin typeface="Calibri" pitchFamily="34" charset="0"/>
                  <a:cs typeface="Calibri" pitchFamily="34" charset="0"/>
                </a:rPr>
                <a:t>Uji</a:t>
              </a:r>
              <a:r>
                <a:rPr lang="en-US" altLang="en-US" sz="2400" b="1" dirty="0">
                  <a:solidFill>
                    <a:srgbClr val="000099"/>
                  </a:solidFill>
                  <a:latin typeface="Calibri" pitchFamily="34" charset="0"/>
                  <a:cs typeface="Calibri" pitchFamily="34" charset="0"/>
                </a:rPr>
                <a:t> Z</a:t>
              </a:r>
              <a:endParaRPr lang="en-US" altLang="en-US" sz="24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Text Box 19"/>
            <p:cNvSpPr txBox="1">
              <a:spLocks noChangeArrowheads="1"/>
            </p:cNvSpPr>
            <p:nvPr/>
          </p:nvSpPr>
          <p:spPr bwMode="auto">
            <a:xfrm>
              <a:off x="2784" y="1104"/>
              <a:ext cx="1248" cy="3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400" dirty="0">
                  <a:latin typeface="Calibri" pitchFamily="34" charset="0"/>
                  <a:cs typeface="Calibri" pitchFamily="34" charset="0"/>
                </a:rPr>
                <a:t>Data </a:t>
              </a:r>
              <a:r>
                <a:rPr lang="en-US" altLang="en-US" sz="2400" dirty="0" err="1">
                  <a:latin typeface="Calibri" pitchFamily="34" charset="0"/>
                  <a:cs typeface="Calibri" pitchFamily="34" charset="0"/>
                </a:rPr>
                <a:t>Saling</a:t>
              </a:r>
              <a:r>
                <a:rPr lang="en-US" altLang="en-US" sz="2400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altLang="en-US" sz="2400" dirty="0" err="1">
                  <a:latin typeface="Calibri" pitchFamily="34" charset="0"/>
                  <a:cs typeface="Calibri" pitchFamily="34" charset="0"/>
                </a:rPr>
                <a:t>Bebas</a:t>
              </a:r>
              <a:endParaRPr lang="en-US" altLang="en-US" sz="2400" dirty="0">
                <a:latin typeface="Calibri" pitchFamily="34" charset="0"/>
                <a:cs typeface="Calibri" pitchFamily="34" charset="0"/>
                <a:sym typeface="Symbol" pitchFamily="18" charset="2"/>
              </a:endParaRPr>
            </a:p>
          </p:txBody>
        </p:sp>
        <p:sp>
          <p:nvSpPr>
            <p:cNvPr id="27" name="Text Box 20"/>
            <p:cNvSpPr txBox="1">
              <a:spLocks noChangeArrowheads="1"/>
            </p:cNvSpPr>
            <p:nvPr/>
          </p:nvSpPr>
          <p:spPr bwMode="auto">
            <a:xfrm>
              <a:off x="4272" y="1104"/>
              <a:ext cx="1344" cy="3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400" dirty="0">
                  <a:latin typeface="Calibri" pitchFamily="34" charset="0"/>
                  <a:cs typeface="Calibri" pitchFamily="34" charset="0"/>
                </a:rPr>
                <a:t>Data </a:t>
              </a:r>
              <a:r>
                <a:rPr lang="en-US" altLang="en-US" sz="2400" dirty="0" err="1">
                  <a:latin typeface="Calibri" pitchFamily="34" charset="0"/>
                  <a:cs typeface="Calibri" pitchFamily="34" charset="0"/>
                </a:rPr>
                <a:t>Berpasangan</a:t>
              </a:r>
              <a:endParaRPr lang="en-US" altLang="en-US" sz="2400" dirty="0">
                <a:latin typeface="Calibri" pitchFamily="34" charset="0"/>
                <a:cs typeface="Calibri" pitchFamily="34" charset="0"/>
                <a:sym typeface="Symbol" pitchFamily="18" charset="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784" y="1737"/>
                  <a:ext cx="864" cy="365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0" dirty="0" smtClean="0">
                            <a:latin typeface="Cambria Math"/>
                            <a:sym typeface="Symbol" pitchFamily="18" charset="2"/>
                          </a:rPr>
                          <m:t></m:t>
                        </m:r>
                        <m:r>
                          <a:rPr lang="en-US" altLang="en-US" sz="2400" i="0" baseline="-25000" dirty="0">
                            <a:latin typeface="Cambria Math"/>
                            <a:sym typeface="Symbol" pitchFamily="18" charset="2"/>
                          </a:rPr>
                          <m:t>1</m:t>
                        </m:r>
                        <m:r>
                          <a:rPr lang="en-US" altLang="en-US" sz="2400" i="0" dirty="0">
                            <a:latin typeface="Cambria Math"/>
                            <a:sym typeface="Symbol" pitchFamily="18" charset="2"/>
                          </a:rPr>
                          <m:t> − </m:t>
                        </m:r>
                        <m:r>
                          <a:rPr lang="en-US" altLang="en-US" sz="2400" i="0" baseline="-25000" dirty="0">
                            <a:latin typeface="Cambria Math"/>
                            <a:sym typeface="Symbol" pitchFamily="18" charset="2"/>
                          </a:rPr>
                          <m:t>2</m:t>
                        </m:r>
                      </m:oMath>
                    </m:oMathPara>
                  </a14:m>
                  <a:endParaRPr lang="en-US" altLang="en-US" sz="2400" dirty="0"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28" name="Text 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784" y="1737"/>
                  <a:ext cx="864" cy="3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5128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3840" y="1737"/>
                  <a:ext cx="864" cy="365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en-US" sz="2400" i="0" dirty="0" smtClean="0">
                            <a:latin typeface="Cambria Math"/>
                            <a:sym typeface="Symbol" pitchFamily="18" charset="2"/>
                          </a:rPr>
                          <m:t>p</m:t>
                        </m:r>
                        <m:r>
                          <a:rPr lang="en-US" altLang="en-US" sz="2400" i="0" baseline="-25000" dirty="0">
                            <a:latin typeface="Cambria Math"/>
                            <a:sym typeface="Symbol" pitchFamily="18" charset="2"/>
                          </a:rPr>
                          <m:t>1</m:t>
                        </m:r>
                        <m:r>
                          <a:rPr lang="en-US" altLang="en-US" sz="2400" i="0" dirty="0">
                            <a:latin typeface="Cambria Math"/>
                            <a:sym typeface="Symbol" pitchFamily="18" charset="2"/>
                          </a:rPr>
                          <m:t> − </m:t>
                        </m:r>
                        <m:r>
                          <m:rPr>
                            <m:sty m:val="p"/>
                          </m:rPr>
                          <a:rPr lang="en-US" altLang="en-US" sz="2400" i="0" dirty="0">
                            <a:latin typeface="Cambria Math"/>
                            <a:sym typeface="Symbol" pitchFamily="18" charset="2"/>
                          </a:rPr>
                          <m:t>p</m:t>
                        </m:r>
                        <m:r>
                          <a:rPr lang="en-US" altLang="en-US" sz="2400" i="0" baseline="-25000" dirty="0">
                            <a:latin typeface="Cambria Math"/>
                            <a:sym typeface="Symbol" pitchFamily="18" charset="2"/>
                          </a:rPr>
                          <m:t>2</m:t>
                        </m:r>
                      </m:oMath>
                    </m:oMathPara>
                  </a14:m>
                  <a:endParaRPr lang="en-US" altLang="en-US" sz="2400" dirty="0"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29" name="Text 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40" y="1737"/>
                  <a:ext cx="864" cy="3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7692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896" y="1740"/>
                  <a:ext cx="576" cy="365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0" dirty="0" smtClean="0">
                            <a:latin typeface="Cambria Math"/>
                            <a:sym typeface="Symbol" pitchFamily="18" charset="2"/>
                          </a:rPr>
                          <m:t></m:t>
                        </m:r>
                        <m:r>
                          <m:rPr>
                            <m:sty m:val="p"/>
                          </m:rPr>
                          <a:rPr lang="en-US" altLang="en-US" sz="2400" i="0" baseline="-25000" dirty="0">
                            <a:latin typeface="Cambria Math"/>
                            <a:sym typeface="Symbol" pitchFamily="18" charset="2"/>
                          </a:rPr>
                          <m:t>d</m:t>
                        </m:r>
                      </m:oMath>
                    </m:oMathPara>
                  </a14:m>
                  <a:endParaRPr lang="en-US" altLang="en-US" sz="2400" dirty="0"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30" name="Text 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96" y="1740"/>
                  <a:ext cx="576" cy="3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6494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AutoShape 24"/>
                <p:cNvSpPr>
                  <a:spLocks noChangeArrowheads="1"/>
                </p:cNvSpPr>
                <p:nvPr/>
              </p:nvSpPr>
              <p:spPr bwMode="auto">
                <a:xfrm>
                  <a:off x="2482" y="2130"/>
                  <a:ext cx="1358" cy="725"/>
                </a:xfrm>
                <a:prstGeom prst="diamond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14:m>
                    <m:oMath xmlns:m="http://schemas.openxmlformats.org/officeDocument/2006/math">
                      <m:r>
                        <a:rPr lang="en-US" altLang="en-US" sz="2400" i="0" dirty="0" smtClean="0">
                          <a:latin typeface="Cambria Math"/>
                          <a:sym typeface="Symbol" pitchFamily="18" charset="2"/>
                        </a:rPr>
                        <m:t></m:t>
                      </m:r>
                      <m:r>
                        <a:rPr lang="en-US" altLang="en-US" sz="2400" i="0" baseline="-25000" dirty="0">
                          <a:latin typeface="Cambria Math"/>
                          <a:sym typeface="Symbol" pitchFamily="18" charset="2"/>
                        </a:rPr>
                        <m:t>1</m:t>
                      </m:r>
                      <m:r>
                        <a:rPr lang="en-US" altLang="en-US" sz="2400" i="0" baseline="30000" dirty="0">
                          <a:latin typeface="Cambria Math"/>
                          <a:sym typeface="Symbol" pitchFamily="18" charset="2"/>
                        </a:rPr>
                        <m:t>2</m:t>
                      </m:r>
                    </m:oMath>
                  </a14:m>
                  <a:r>
                    <a:rPr lang="en-US" altLang="en-US" sz="2400" dirty="0">
                      <a:sym typeface="Symbol" pitchFamily="18" charset="2"/>
                    </a:rPr>
                    <a:t> </a:t>
                  </a:r>
                  <a:r>
                    <a:rPr lang="en-US" altLang="en-US" sz="1800" dirty="0">
                      <a:sym typeface="Symbol" pitchFamily="18" charset="2"/>
                    </a:rPr>
                    <a:t>&amp;</a:t>
                  </a:r>
                  <a:r>
                    <a:rPr lang="en-US" altLang="en-US" sz="2400" dirty="0">
                      <a:sym typeface="Symbol" pitchFamily="18" charset="2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en-US" sz="2400" dirty="0">
                          <a:latin typeface="Cambria Math"/>
                          <a:sym typeface="Symbol" pitchFamily="18" charset="2"/>
                        </a:rPr>
                        <m:t></m:t>
                      </m:r>
                      <m:r>
                        <a:rPr lang="en-US" altLang="en-US" sz="2400" baseline="-25000" dirty="0">
                          <a:latin typeface="Cambria Math"/>
                          <a:sym typeface="Symbol" pitchFamily="18" charset="2"/>
                        </a:rPr>
                        <m:t>2</m:t>
                      </m:r>
                      <m:r>
                        <a:rPr lang="en-US" altLang="en-US" sz="2400" baseline="30000" dirty="0">
                          <a:latin typeface="Cambria Math"/>
                          <a:sym typeface="Symbol" pitchFamily="18" charset="2"/>
                        </a:rPr>
                        <m:t>2</m:t>
                      </m:r>
                    </m:oMath>
                  </a14:m>
                  <a:endParaRPr lang="en-US" altLang="en-US" sz="2400" dirty="0"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31" name="AutoShap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82" y="2130"/>
                  <a:ext cx="1358" cy="725"/>
                </a:xfrm>
                <a:prstGeom prst="diamond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Line 26"/>
            <p:cNvSpPr>
              <a:spLocks noChangeShapeType="1"/>
            </p:cNvSpPr>
            <p:nvPr/>
          </p:nvSpPr>
          <p:spPr bwMode="auto">
            <a:xfrm>
              <a:off x="2482" y="2500"/>
              <a:ext cx="0" cy="7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 Box 27"/>
            <p:cNvSpPr txBox="1">
              <a:spLocks noChangeArrowheads="1"/>
            </p:cNvSpPr>
            <p:nvPr/>
          </p:nvSpPr>
          <p:spPr bwMode="auto">
            <a:xfrm>
              <a:off x="2352" y="3211"/>
              <a:ext cx="67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 err="1">
                  <a:solidFill>
                    <a:srgbClr val="000099"/>
                  </a:solidFill>
                  <a:latin typeface="Calibri" pitchFamily="34" charset="0"/>
                  <a:cs typeface="Calibri" pitchFamily="34" charset="0"/>
                </a:rPr>
                <a:t>Uji</a:t>
              </a:r>
              <a:r>
                <a:rPr lang="en-US" altLang="en-US" sz="2400" b="1" dirty="0">
                  <a:solidFill>
                    <a:srgbClr val="000099"/>
                  </a:solidFill>
                  <a:latin typeface="Calibri" pitchFamily="34" charset="0"/>
                  <a:cs typeface="Calibri" pitchFamily="34" charset="0"/>
                </a:rPr>
                <a:t> Z</a:t>
              </a:r>
            </a:p>
          </p:txBody>
        </p:sp>
        <p:sp>
          <p:nvSpPr>
            <p:cNvPr id="34" name="Text Box 29"/>
            <p:cNvSpPr txBox="1">
              <a:spLocks noChangeArrowheads="1"/>
            </p:cNvSpPr>
            <p:nvPr/>
          </p:nvSpPr>
          <p:spPr bwMode="auto">
            <a:xfrm>
              <a:off x="2482" y="2905"/>
              <a:ext cx="912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dirty="0" err="1">
                  <a:latin typeface="Calibri" pitchFamily="34" charset="0"/>
                  <a:cs typeface="Calibri" pitchFamily="34" charset="0"/>
                </a:rPr>
                <a:t>diketahui</a:t>
              </a:r>
              <a:endParaRPr lang="en-US" altLang="en-US" sz="18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1" name="Line 30"/>
            <p:cNvSpPr>
              <a:spLocks noChangeShapeType="1"/>
            </p:cNvSpPr>
            <p:nvPr/>
          </p:nvSpPr>
          <p:spPr bwMode="auto">
            <a:xfrm flipH="1">
              <a:off x="3840" y="2512"/>
              <a:ext cx="0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Text Box 31"/>
            <p:cNvSpPr txBox="1">
              <a:spLocks noChangeArrowheads="1"/>
            </p:cNvSpPr>
            <p:nvPr/>
          </p:nvSpPr>
          <p:spPr bwMode="auto">
            <a:xfrm>
              <a:off x="3833" y="2654"/>
              <a:ext cx="912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dirty="0" err="1">
                  <a:latin typeface="Calibri" pitchFamily="34" charset="0"/>
                  <a:cs typeface="Calibri" pitchFamily="34" charset="0"/>
                </a:rPr>
                <a:t>tidak</a:t>
              </a:r>
              <a:r>
                <a:rPr lang="en-US" altLang="en-US" sz="1800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altLang="en-US" sz="1800" dirty="0" err="1">
                  <a:latin typeface="Calibri" pitchFamily="34" charset="0"/>
                  <a:cs typeface="Calibri" pitchFamily="34" charset="0"/>
                </a:rPr>
                <a:t>diketahui</a:t>
              </a:r>
              <a:endParaRPr lang="en-US" altLang="en-US" sz="1800" dirty="0">
                <a:latin typeface="Calibri" pitchFamily="34" charset="0"/>
                <a:cs typeface="Calibri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AutoShape 32"/>
                <p:cNvSpPr>
                  <a:spLocks noChangeArrowheads="1"/>
                </p:cNvSpPr>
                <p:nvPr/>
              </p:nvSpPr>
              <p:spPr bwMode="auto">
                <a:xfrm>
                  <a:off x="3205" y="3040"/>
                  <a:ext cx="1248" cy="725"/>
                </a:xfrm>
                <a:prstGeom prst="diamond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dirty="0">
                            <a:latin typeface="Cambria Math"/>
                            <a:sym typeface="Symbol" pitchFamily="18" charset="2"/>
                          </a:rPr>
                          <m:t></m:t>
                        </m:r>
                        <m:r>
                          <a:rPr lang="en-US" altLang="en-US" sz="2400" baseline="-25000" dirty="0">
                            <a:latin typeface="Cambria Math"/>
                            <a:sym typeface="Symbol" pitchFamily="18" charset="2"/>
                          </a:rPr>
                          <m:t>1</m:t>
                        </m:r>
                        <m:r>
                          <a:rPr lang="en-US" altLang="en-US" sz="2400" baseline="30000" dirty="0">
                            <a:latin typeface="Cambria Math"/>
                            <a:sym typeface="Symbol" pitchFamily="18" charset="2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en-US" sz="2400" dirty="0">
                            <a:sym typeface="Symbol" pitchFamily="18" charset="2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en-US" sz="1800" dirty="0">
                            <a:sym typeface="Symbol" pitchFamily="18" charset="2"/>
                          </a:rPr>
                          <m:t>&amp;</m:t>
                        </m:r>
                        <m:r>
                          <m:rPr>
                            <m:nor/>
                          </m:rPr>
                          <a:rPr lang="en-US" altLang="en-US" sz="2400" dirty="0">
                            <a:sym typeface="Symbol" pitchFamily="18" charset="2"/>
                          </a:rPr>
                          <m:t> </m:t>
                        </m:r>
                        <m:r>
                          <a:rPr lang="en-US" altLang="en-US" sz="2400" dirty="0">
                            <a:latin typeface="Cambria Math"/>
                            <a:sym typeface="Symbol" pitchFamily="18" charset="2"/>
                          </a:rPr>
                          <m:t></m:t>
                        </m:r>
                        <m:r>
                          <a:rPr lang="en-US" altLang="en-US" sz="2400" baseline="-25000" dirty="0">
                            <a:latin typeface="Cambria Math"/>
                            <a:sym typeface="Symbol" pitchFamily="18" charset="2"/>
                          </a:rPr>
                          <m:t>2</m:t>
                        </m:r>
                        <m:r>
                          <a:rPr lang="en-US" altLang="en-US" sz="2400" baseline="30000" dirty="0">
                            <a:latin typeface="Cambria Math"/>
                            <a:sym typeface="Symbol" pitchFamily="18" charset="2"/>
                          </a:rPr>
                          <m:t>2</m:t>
                        </m:r>
                      </m:oMath>
                    </m:oMathPara>
                  </a14:m>
                  <a:endParaRPr lang="en-US" altLang="en-US" sz="2400" dirty="0"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43" name="AutoShap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05" y="3040"/>
                  <a:ext cx="1248" cy="725"/>
                </a:xfrm>
                <a:prstGeom prst="diamond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Line 33"/>
            <p:cNvSpPr>
              <a:spLocks noChangeShapeType="1"/>
            </p:cNvSpPr>
            <p:nvPr/>
          </p:nvSpPr>
          <p:spPr bwMode="auto">
            <a:xfrm>
              <a:off x="3216" y="3390"/>
              <a:ext cx="0" cy="7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Text Box 34"/>
            <p:cNvSpPr txBox="1">
              <a:spLocks noChangeArrowheads="1"/>
            </p:cNvSpPr>
            <p:nvPr/>
          </p:nvSpPr>
          <p:spPr bwMode="auto">
            <a:xfrm>
              <a:off x="2836" y="3525"/>
              <a:ext cx="912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dirty="0" err="1">
                  <a:latin typeface="Calibri" pitchFamily="34" charset="0"/>
                  <a:cs typeface="Calibri" pitchFamily="34" charset="0"/>
                </a:rPr>
                <a:t>sama</a:t>
              </a:r>
              <a:endParaRPr lang="en-US" altLang="en-US" sz="18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6" name="Text Box 35"/>
            <p:cNvSpPr txBox="1">
              <a:spLocks noChangeArrowheads="1"/>
            </p:cNvSpPr>
            <p:nvPr/>
          </p:nvSpPr>
          <p:spPr bwMode="auto">
            <a:xfrm>
              <a:off x="2157" y="3955"/>
              <a:ext cx="111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 err="1">
                  <a:solidFill>
                    <a:srgbClr val="000099"/>
                  </a:solidFill>
                  <a:latin typeface="Calibri" pitchFamily="34" charset="0"/>
                  <a:cs typeface="Calibri" pitchFamily="34" charset="0"/>
                </a:rPr>
                <a:t>Uji</a:t>
              </a:r>
              <a:r>
                <a:rPr lang="en-US" altLang="en-US" sz="2400" b="1" dirty="0">
                  <a:solidFill>
                    <a:srgbClr val="000099"/>
                  </a:solidFill>
                  <a:latin typeface="Calibri" pitchFamily="34" charset="0"/>
                  <a:cs typeface="Calibri" pitchFamily="34" charset="0"/>
                </a:rPr>
                <a:t> t </a:t>
              </a:r>
              <a:r>
                <a:rPr lang="en-US" altLang="en-US" sz="2400" dirty="0">
                  <a:latin typeface="Calibri" pitchFamily="34" charset="0"/>
                  <a:cs typeface="Calibri" pitchFamily="34" charset="0"/>
                </a:rPr>
                <a:t>(formula 1)</a:t>
              </a:r>
              <a:endParaRPr lang="en-US" altLang="en-US" sz="24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" name="Line 37"/>
            <p:cNvSpPr>
              <a:spLocks noChangeShapeType="1"/>
            </p:cNvSpPr>
            <p:nvPr/>
          </p:nvSpPr>
          <p:spPr bwMode="auto">
            <a:xfrm>
              <a:off x="4471" y="3418"/>
              <a:ext cx="0" cy="7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Text Box 38"/>
            <p:cNvSpPr txBox="1">
              <a:spLocks noChangeArrowheads="1"/>
            </p:cNvSpPr>
            <p:nvPr/>
          </p:nvSpPr>
          <p:spPr bwMode="auto">
            <a:xfrm>
              <a:off x="4521" y="3635"/>
              <a:ext cx="912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dirty="0" err="1">
                  <a:latin typeface="Calibri" pitchFamily="34" charset="0"/>
                  <a:cs typeface="Calibri" pitchFamily="34" charset="0"/>
                </a:rPr>
                <a:t>tidak</a:t>
              </a:r>
              <a:r>
                <a:rPr lang="en-US" altLang="en-US" sz="1800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altLang="en-US" sz="1800" dirty="0" err="1">
                  <a:latin typeface="Calibri" pitchFamily="34" charset="0"/>
                  <a:cs typeface="Calibri" pitchFamily="34" charset="0"/>
                </a:rPr>
                <a:t>sama</a:t>
              </a:r>
              <a:endParaRPr lang="en-US" altLang="en-US" sz="18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2" name="Text Box 41"/>
            <p:cNvSpPr txBox="1">
              <a:spLocks noChangeArrowheads="1"/>
            </p:cNvSpPr>
            <p:nvPr/>
          </p:nvSpPr>
          <p:spPr bwMode="auto">
            <a:xfrm>
              <a:off x="4080" y="2352"/>
              <a:ext cx="67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 err="1">
                  <a:solidFill>
                    <a:srgbClr val="000099"/>
                  </a:solidFill>
                  <a:latin typeface="Calibri" pitchFamily="34" charset="0"/>
                  <a:cs typeface="Calibri" pitchFamily="34" charset="0"/>
                </a:rPr>
                <a:t>Uji</a:t>
              </a:r>
              <a:r>
                <a:rPr lang="en-US" altLang="en-US" sz="2400" b="1" dirty="0">
                  <a:solidFill>
                    <a:srgbClr val="000099"/>
                  </a:solidFill>
                  <a:latin typeface="Calibri" pitchFamily="34" charset="0"/>
                  <a:cs typeface="Calibri" pitchFamily="34" charset="0"/>
                </a:rPr>
                <a:t> Z </a:t>
              </a:r>
            </a:p>
          </p:txBody>
        </p:sp>
        <p:sp>
          <p:nvSpPr>
            <p:cNvPr id="53" name="Line 42"/>
            <p:cNvSpPr>
              <a:spLocks noChangeShapeType="1"/>
            </p:cNvSpPr>
            <p:nvPr/>
          </p:nvSpPr>
          <p:spPr bwMode="auto">
            <a:xfrm>
              <a:off x="4272" y="2126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43"/>
            <p:cNvSpPr>
              <a:spLocks noChangeShapeType="1"/>
            </p:cNvSpPr>
            <p:nvPr/>
          </p:nvSpPr>
          <p:spPr bwMode="auto">
            <a:xfrm>
              <a:off x="5184" y="2126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Text Box 44"/>
            <p:cNvSpPr txBox="1">
              <a:spLocks noChangeArrowheads="1"/>
            </p:cNvSpPr>
            <p:nvPr/>
          </p:nvSpPr>
          <p:spPr bwMode="auto">
            <a:xfrm>
              <a:off x="4992" y="2361"/>
              <a:ext cx="67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 err="1">
                  <a:solidFill>
                    <a:srgbClr val="000099"/>
                  </a:solidFill>
                  <a:latin typeface="Calibri" pitchFamily="34" charset="0"/>
                  <a:cs typeface="Calibri" pitchFamily="34" charset="0"/>
                </a:rPr>
                <a:t>Uji</a:t>
              </a:r>
              <a:r>
                <a:rPr lang="en-US" altLang="en-US" sz="2400" b="1" dirty="0">
                  <a:solidFill>
                    <a:srgbClr val="000099"/>
                  </a:solidFill>
                  <a:latin typeface="Calibri" pitchFamily="34" charset="0"/>
                  <a:cs typeface="Calibri" pitchFamily="34" charset="0"/>
                </a:rPr>
                <a:t> t </a:t>
              </a:r>
            </a:p>
          </p:txBody>
        </p:sp>
        <p:sp>
          <p:nvSpPr>
            <p:cNvPr id="56" name="Line 45"/>
            <p:cNvSpPr>
              <a:spLocks noChangeShapeType="1"/>
            </p:cNvSpPr>
            <p:nvPr/>
          </p:nvSpPr>
          <p:spPr bwMode="auto">
            <a:xfrm flipV="1">
              <a:off x="1248" y="326"/>
              <a:ext cx="528" cy="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46"/>
            <p:cNvSpPr>
              <a:spLocks noChangeShapeType="1"/>
            </p:cNvSpPr>
            <p:nvPr/>
          </p:nvSpPr>
          <p:spPr bwMode="auto">
            <a:xfrm>
              <a:off x="3600" y="336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47"/>
            <p:cNvSpPr>
              <a:spLocks noChangeShapeType="1"/>
            </p:cNvSpPr>
            <p:nvPr/>
          </p:nvSpPr>
          <p:spPr bwMode="auto">
            <a:xfrm>
              <a:off x="1248" y="326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48"/>
            <p:cNvSpPr>
              <a:spLocks noChangeShapeType="1"/>
            </p:cNvSpPr>
            <p:nvPr/>
          </p:nvSpPr>
          <p:spPr bwMode="auto">
            <a:xfrm>
              <a:off x="4032" y="336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50"/>
            <p:cNvSpPr>
              <a:spLocks noChangeShapeType="1"/>
            </p:cNvSpPr>
            <p:nvPr/>
          </p:nvSpPr>
          <p:spPr bwMode="auto">
            <a:xfrm>
              <a:off x="528" y="816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51"/>
            <p:cNvSpPr>
              <a:spLocks noChangeShapeType="1"/>
            </p:cNvSpPr>
            <p:nvPr/>
          </p:nvSpPr>
          <p:spPr bwMode="auto">
            <a:xfrm>
              <a:off x="528" y="816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52"/>
            <p:cNvSpPr>
              <a:spLocks noChangeShapeType="1"/>
            </p:cNvSpPr>
            <p:nvPr/>
          </p:nvSpPr>
          <p:spPr bwMode="auto">
            <a:xfrm>
              <a:off x="1776" y="816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53"/>
            <p:cNvSpPr>
              <a:spLocks noChangeShapeType="1"/>
            </p:cNvSpPr>
            <p:nvPr/>
          </p:nvSpPr>
          <p:spPr bwMode="auto">
            <a:xfrm>
              <a:off x="1968" y="816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54"/>
            <p:cNvSpPr>
              <a:spLocks noChangeShapeType="1"/>
            </p:cNvSpPr>
            <p:nvPr/>
          </p:nvSpPr>
          <p:spPr bwMode="auto">
            <a:xfrm>
              <a:off x="3360" y="816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55"/>
            <p:cNvSpPr>
              <a:spLocks noChangeShapeType="1"/>
            </p:cNvSpPr>
            <p:nvPr/>
          </p:nvSpPr>
          <p:spPr bwMode="auto">
            <a:xfrm>
              <a:off x="3360" y="816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56"/>
            <p:cNvSpPr>
              <a:spLocks noChangeShapeType="1"/>
            </p:cNvSpPr>
            <p:nvPr/>
          </p:nvSpPr>
          <p:spPr bwMode="auto">
            <a:xfrm>
              <a:off x="4656" y="816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57"/>
            <p:cNvSpPr>
              <a:spLocks noChangeShapeType="1"/>
            </p:cNvSpPr>
            <p:nvPr/>
          </p:nvSpPr>
          <p:spPr bwMode="auto">
            <a:xfrm>
              <a:off x="4992" y="816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58"/>
            <p:cNvSpPr>
              <a:spLocks noChangeShapeType="1"/>
            </p:cNvSpPr>
            <p:nvPr/>
          </p:nvSpPr>
          <p:spPr bwMode="auto">
            <a:xfrm>
              <a:off x="5136" y="148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59"/>
            <p:cNvSpPr>
              <a:spLocks noChangeShapeType="1"/>
            </p:cNvSpPr>
            <p:nvPr/>
          </p:nvSpPr>
          <p:spPr bwMode="auto">
            <a:xfrm flipH="1">
              <a:off x="3168" y="1536"/>
              <a:ext cx="38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60"/>
            <p:cNvSpPr>
              <a:spLocks noChangeShapeType="1"/>
            </p:cNvSpPr>
            <p:nvPr/>
          </p:nvSpPr>
          <p:spPr bwMode="auto">
            <a:xfrm>
              <a:off x="3552" y="1536"/>
              <a:ext cx="72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" name="Text Box 35"/>
          <p:cNvSpPr txBox="1">
            <a:spLocks noChangeArrowheads="1"/>
          </p:cNvSpPr>
          <p:nvPr/>
        </p:nvSpPr>
        <p:spPr bwMode="auto">
          <a:xfrm>
            <a:off x="9273523" y="5920321"/>
            <a:ext cx="2220696" cy="46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Uji</a:t>
            </a:r>
            <a:r>
              <a:rPr lang="en-US" altLang="en-US" sz="24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t </a:t>
            </a:r>
            <a:r>
              <a:rPr lang="en-US" altLang="en-US" sz="2400" dirty="0">
                <a:latin typeface="Calibri" pitchFamily="34" charset="0"/>
                <a:cs typeface="Calibri" pitchFamily="34" charset="0"/>
              </a:rPr>
              <a:t>(formula 2)</a:t>
            </a:r>
            <a:endParaRPr lang="en-US" altLang="en-US" sz="2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220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Uji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Hipotesis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Nilai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Tengah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Populasi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1011" y="1152128"/>
                <a:ext cx="11017224" cy="580605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Jenis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hipotesis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30238" indent="-325438" algn="just">
                  <a:spcBef>
                    <a:spcPts val="0"/>
                  </a:spcBef>
                  <a:buFont typeface="Courier New" pitchFamily="49" charset="0"/>
                  <a:buChar char="o"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Hipotesis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satu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arah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		</a:t>
                </a:r>
              </a:p>
              <a:p>
                <a:pPr marL="628650" indent="0" algn="just">
                  <a:spcBef>
                    <a:spcPts val="0"/>
                  </a:spcBef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 smtClean="0">
                        <a:latin typeface="Cambria Math"/>
                        <a:ea typeface="Cambria Math"/>
                        <a:cs typeface="Calibri" pitchFamily="34" charset="0"/>
                      </a:rPr>
                      <m:t>μ</m:t>
                    </m:r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≥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   </m:t>
                    </m:r>
                  </m:oMath>
                </a14:m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vs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μ</m:t>
                    </m:r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&lt;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28650" indent="0" algn="just">
                  <a:spcBef>
                    <a:spcPts val="0"/>
                  </a:spcBef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μ</m:t>
                    </m:r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   </m:t>
                    </m:r>
                  </m:oMath>
                </a14:m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vs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μ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Calibri" pitchFamily="34" charset="0"/>
                      </a:rPr>
                      <m:t>&gt;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28650" indent="-342900" algn="just" defTabSz="628650">
                  <a:spcBef>
                    <a:spcPts val="0"/>
                  </a:spcBef>
                  <a:buFont typeface="Courier New" pitchFamily="49" charset="0"/>
                  <a:buChar char="o"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Hipotesis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dua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arah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28650" indent="0" algn="just" defTabSz="628650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μ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   </m:t>
                    </m:r>
                  </m:oMath>
                </a14:m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vs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μ</m:t>
                    </m:r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Statistik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uji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28650" indent="-342900" algn="just">
                  <a:spcBef>
                    <a:spcPts val="0"/>
                  </a:spcBef>
                  <a:buFont typeface="Wingdings" pitchFamily="2" charset="2"/>
                  <a:buChar char="§"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ragam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populasi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altLang="en-US" sz="2800" i="1" dirty="0">
                            <a:latin typeface="Cambria Math"/>
                            <a:sym typeface="Symbol" pitchFamily="18" charset="2"/>
                          </a:rPr>
                          <m:t></m:t>
                        </m:r>
                        <m:r>
                          <a:rPr lang="en-US" altLang="en-US" sz="2800" i="1" baseline="30000" dirty="0">
                            <a:latin typeface="Cambria Math"/>
                            <a:sym typeface="Symbol" pitchFamily="18" charset="2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diketahui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  <a:cs typeface="Calibri" pitchFamily="34" charset="0"/>
                      </a:rPr>
                      <m:t>z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X</m:t>
                            </m:r>
                          </m:e>
                        </m:acc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μ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l-GR" sz="2800" b="0" i="1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σ</m:t>
                        </m:r>
                        <m: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/>
                                <a:cs typeface="Calibri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n</m:t>
                            </m:r>
                          </m:e>
                        </m:rad>
                      </m:den>
                    </m:f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28650" indent="-342900" algn="just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ragam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populasi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altLang="en-US" sz="2800" i="1" dirty="0">
                            <a:latin typeface="Cambria Math"/>
                            <a:sym typeface="Symbol" pitchFamily="18" charset="2"/>
                          </a:rPr>
                          <m:t></m:t>
                        </m:r>
                        <m:r>
                          <a:rPr lang="en-US" altLang="en-US" sz="2800" i="1" baseline="30000" dirty="0">
                            <a:latin typeface="Cambria Math"/>
                            <a:sym typeface="Symbol" pitchFamily="18" charset="2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tidak diketahui: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 smtClean="0">
                        <a:latin typeface="Cambria Math"/>
                        <a:cs typeface="Calibri" pitchFamily="34" charset="0"/>
                      </a:rPr>
                      <m:t>t</m:t>
                    </m:r>
                    <m:r>
                      <a:rPr lang="en-US" sz="2800">
                        <a:latin typeface="Cambria Math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  <a:cs typeface="Calibri" pitchFamily="34" charset="0"/>
                              </a:rPr>
                              <m:t>X</m:t>
                            </m:r>
                          </m:e>
                        </m:acc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μ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s</m:t>
                        </m:r>
                        <m: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/>
                                <a:cs typeface="Calibri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n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db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n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−1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Uji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z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digunakan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n</m:t>
                    </m:r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≥30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dan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uji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t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digunakan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n</m:t>
                    </m:r>
                    <m:r>
                      <a:rPr lang="en-US" sz="2800" b="0" i="1" smtClean="0">
                        <a:latin typeface="Cambria Math"/>
                        <a:cs typeface="Calibri" pitchFamily="34" charset="0"/>
                      </a:rPr>
                      <m:t>&lt;30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42950" indent="-40005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152128"/>
                <a:ext cx="11017224" cy="5806058"/>
              </a:xfrm>
              <a:prstGeom prst="rect">
                <a:avLst/>
              </a:prstGeom>
              <a:blipFill rotWithShape="1">
                <a:blip r:embed="rId3"/>
                <a:stretch>
                  <a:fillRect l="-443" t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112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Uji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Hipotesis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Nilai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Tengah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Populasi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1011" y="1296144"/>
                <a:ext cx="11017224" cy="580605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Daerah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penolakan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800100" indent="-457200" algn="just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q"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Uji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z</a:t>
                </a:r>
              </a:p>
              <a:p>
                <a:pPr marL="8001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μ</m:t>
                    </m:r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tolak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jika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Calibri" pitchFamily="34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en-US" sz="2800">
                            <a:latin typeface="Cambria Math"/>
                            <a:cs typeface="Calibri" pitchFamily="34" charset="0"/>
                            <a:sym typeface="Symbol" pitchFamily="18" charset="2"/>
                          </a:rPr>
                          <m:t>z</m:t>
                        </m:r>
                      </m:e>
                    </m:d>
                    <m:r>
                      <a:rPr lang="en-US" altLang="en-US" sz="2800" i="1">
                        <a:latin typeface="Cambria Math"/>
                        <a:ea typeface="Cambria Math"/>
                        <a:cs typeface="Calibri" pitchFamily="34" charset="0"/>
                        <a:sym typeface="Symbol" pitchFamily="18" charset="2"/>
                      </a:rPr>
                      <m:t>≥</m:t>
                    </m:r>
                    <m:sSub>
                      <m:sSubPr>
                        <m:ctrlPr>
                          <a:rPr lang="en-US" altLang="en-US" sz="2800" i="1" dirty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800" dirty="0">
                            <a:latin typeface="Cambria Math"/>
                            <a:cs typeface="Calibri" pitchFamily="34" charset="0"/>
                          </a:rPr>
                          <m:t>z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en-US" sz="2800" dirty="0">
                            <a:latin typeface="Cambria Math"/>
                            <a:ea typeface="Cambria Math"/>
                            <a:cs typeface="Calibri" pitchFamily="34" charset="0"/>
                          </a:rPr>
                          <m:t>α</m:t>
                        </m:r>
                        <m:r>
                          <a:rPr lang="en-US" altLang="en-US" sz="2800" dirty="0">
                            <a:latin typeface="Cambria Math"/>
                            <a:ea typeface="Cambria Math"/>
                            <a:cs typeface="Calibri" pitchFamily="34" charset="0"/>
                          </a:rPr>
                          <m:t>/2</m:t>
                        </m:r>
                      </m:sub>
                    </m:sSub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8001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2.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μ</m:t>
                    </m:r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&gt;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tolak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jika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800" dirty="0">
                        <a:latin typeface="Cambria Math"/>
                        <a:ea typeface="Cambria Math"/>
                        <a:cs typeface="Calibri" pitchFamily="34" charset="0"/>
                      </a:rPr>
                      <m:t>z</m:t>
                    </m:r>
                    <m:r>
                      <a:rPr lang="en-US" altLang="en-US" sz="2800" i="1" dirty="0">
                        <a:latin typeface="Cambria Math"/>
                        <a:ea typeface="Cambria Math"/>
                        <a:cs typeface="Calibri" pitchFamily="34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altLang="en-US" sz="2800" dirty="0">
                        <a:latin typeface="Cambria Math"/>
                        <a:cs typeface="Calibri" pitchFamily="34" charset="0"/>
                      </a:rPr>
                      <m:t>z</m:t>
                    </m:r>
                    <m:r>
                      <a:rPr lang="en-US" altLang="en-US" sz="2800" baseline="-25000" dirty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</m:t>
                    </m:r>
                  </m:oMath>
                </a14:m>
                <a:endParaRPr lang="en-US" altLang="en-US" sz="2800" baseline="-25000" dirty="0">
                  <a:latin typeface="Calibri" pitchFamily="34" charset="0"/>
                  <a:cs typeface="Calibri" pitchFamily="34" charset="0"/>
                  <a:sym typeface="Symbol" pitchFamily="18" charset="2"/>
                </a:endParaRPr>
              </a:p>
              <a:p>
                <a:pPr marL="8001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3.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μ</m:t>
                    </m:r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&lt;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tolak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jika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800" dirty="0">
                        <a:latin typeface="Cambria Math"/>
                        <a:ea typeface="Cambria Math"/>
                        <a:cs typeface="Calibri" pitchFamily="34" charset="0"/>
                      </a:rPr>
                      <m:t>z</m:t>
                    </m:r>
                    <m:r>
                      <a:rPr lang="en-US" altLang="en-US" sz="2800" i="1" dirty="0">
                        <a:latin typeface="Cambria Math"/>
                        <a:ea typeface="Cambria Math"/>
                        <a:cs typeface="Calibri" pitchFamily="34" charset="0"/>
                      </a:rPr>
                      <m:t>≤</m:t>
                    </m:r>
                    <m:r>
                      <a:rPr lang="en-US" altLang="en-US" sz="2800" b="0" i="0" dirty="0" smtClean="0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en-US" sz="2800" dirty="0">
                        <a:latin typeface="Cambria Math"/>
                        <a:cs typeface="Calibri" pitchFamily="34" charset="0"/>
                      </a:rPr>
                      <m:t>z</m:t>
                    </m:r>
                    <m:r>
                      <a:rPr lang="en-US" altLang="en-US" sz="2800" baseline="-25000" dirty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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800100" indent="-457200" algn="just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q"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Uji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t</a:t>
                </a:r>
              </a:p>
              <a:p>
                <a:pPr marL="8001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μ</m:t>
                    </m:r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tolak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jika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Calibri" pitchFamily="34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en-US" sz="2800" b="0" i="0" smtClean="0">
                            <a:latin typeface="Cambria Math"/>
                            <a:cs typeface="Calibri" pitchFamily="34" charset="0"/>
                            <a:sym typeface="Symbol" pitchFamily="18" charset="2"/>
                          </a:rPr>
                          <m:t>t</m:t>
                        </m:r>
                      </m:e>
                    </m:d>
                    <m:r>
                      <a:rPr lang="en-US" altLang="en-US" sz="2800" i="1">
                        <a:latin typeface="Cambria Math"/>
                        <a:ea typeface="Cambria Math"/>
                        <a:cs typeface="Calibri" pitchFamily="34" charset="0"/>
                        <a:sym typeface="Symbol" pitchFamily="18" charset="2"/>
                      </a:rPr>
                      <m:t>≥</m:t>
                    </m:r>
                    <m:sSub>
                      <m:sSubPr>
                        <m:ctrlPr>
                          <a:rPr lang="en-US" altLang="en-US" sz="2800" i="1" dirty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800" b="0" i="0" dirty="0" smtClean="0">
                            <a:latin typeface="Cambria Math"/>
                            <a:cs typeface="Calibri" pitchFamily="34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en-US" sz="2800" dirty="0">
                            <a:latin typeface="Cambria Math"/>
                            <a:ea typeface="Cambria Math"/>
                            <a:cs typeface="Calibri" pitchFamily="34" charset="0"/>
                          </a:rPr>
                          <m:t>α</m:t>
                        </m:r>
                        <m:r>
                          <a:rPr lang="en-US" altLang="en-US" sz="2800" dirty="0">
                            <a:latin typeface="Cambria Math"/>
                            <a:ea typeface="Cambria Math"/>
                            <a:cs typeface="Calibri" pitchFamily="34" charset="0"/>
                          </a:rPr>
                          <m:t>/2</m:t>
                        </m:r>
                      </m:sub>
                    </m:sSub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8001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2.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μ</m:t>
                    </m:r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&gt;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tolak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jika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>
                        <a:latin typeface="Cambria Math"/>
                        <a:ea typeface="Cambria Math"/>
                        <a:cs typeface="Calibri" pitchFamily="34" charset="0"/>
                      </a:rPr>
                      <m:t>t</m:t>
                    </m:r>
                    <m:r>
                      <a:rPr lang="en-US" altLang="en-US" sz="2800" i="1" dirty="0">
                        <a:latin typeface="Cambria Math"/>
                        <a:ea typeface="Cambria Math"/>
                        <a:cs typeface="Calibri" pitchFamily="34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altLang="en-US" sz="2800" b="0" i="0" dirty="0" smtClean="0">
                        <a:latin typeface="Cambria Math"/>
                        <a:ea typeface="Cambria Math"/>
                        <a:cs typeface="Calibri" pitchFamily="34" charset="0"/>
                      </a:rPr>
                      <m:t>t</m:t>
                    </m:r>
                    <m:r>
                      <a:rPr lang="en-US" altLang="en-US" sz="2800" baseline="-25000" dirty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</m:t>
                    </m:r>
                  </m:oMath>
                </a14:m>
                <a:endParaRPr lang="en-US" altLang="en-US" sz="2800" baseline="-25000" dirty="0">
                  <a:latin typeface="Calibri" pitchFamily="34" charset="0"/>
                  <a:cs typeface="Calibri" pitchFamily="34" charset="0"/>
                  <a:sym typeface="Symbol" pitchFamily="18" charset="2"/>
                </a:endParaRPr>
              </a:p>
              <a:p>
                <a:pPr marL="80010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3.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μ</m:t>
                    </m:r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&lt;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tolak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jika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>
                        <a:latin typeface="Cambria Math"/>
                        <a:ea typeface="Cambria Math"/>
                        <a:cs typeface="Calibri" pitchFamily="34" charset="0"/>
                      </a:rPr>
                      <m:t>t</m:t>
                    </m:r>
                    <m:r>
                      <a:rPr lang="en-US" altLang="en-US" sz="2800" i="1" dirty="0">
                        <a:latin typeface="Cambria Math"/>
                        <a:ea typeface="Cambria Math"/>
                        <a:cs typeface="Calibri" pitchFamily="34" charset="0"/>
                      </a:rPr>
                      <m:t>≤</m:t>
                    </m:r>
                    <m:r>
                      <a:rPr lang="en-US" altLang="en-US" sz="2800" b="0" i="0" dirty="0" smtClean="0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en-US" sz="2800" b="0" i="0" dirty="0" smtClean="0">
                        <a:latin typeface="Cambria Math"/>
                        <a:ea typeface="Cambria Math"/>
                        <a:cs typeface="Calibri" pitchFamily="34" charset="0"/>
                      </a:rPr>
                      <m:t>t</m:t>
                    </m:r>
                    <m:r>
                      <a:rPr lang="en-US" altLang="en-US" sz="2800" baseline="-25000" dirty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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800100" indent="0" algn="just">
                  <a:spcBef>
                    <a:spcPts val="0"/>
                  </a:spcBef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42950" indent="-40005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296144"/>
                <a:ext cx="11017224" cy="5806058"/>
              </a:xfrm>
              <a:prstGeom prst="rect">
                <a:avLst/>
              </a:prstGeom>
              <a:blipFill rotWithShape="1">
                <a:blip r:embed="rId2"/>
                <a:stretch>
                  <a:fillRect l="-443" t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1332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Uji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Hipotesis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Nilai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Tengah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Populasi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1011" y="1224136"/>
                <a:ext cx="11017224" cy="580605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Nilai-p:</a:t>
                </a:r>
              </a:p>
              <a:p>
                <a:pPr marL="800100" indent="-457200" algn="just">
                  <a:spcBef>
                    <a:spcPts val="0"/>
                  </a:spcBef>
                  <a:buFont typeface="Wingdings" pitchFamily="2" charset="2"/>
                  <a:buChar char="q"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Uji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z</a:t>
                </a:r>
              </a:p>
              <a:p>
                <a:pPr marL="80010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μ</m:t>
                    </m:r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nilai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=2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Z</m:t>
                        </m:r>
                        <m: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&gt;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z</m:t>
                        </m:r>
                      </m:e>
                    </m:d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80010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2.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μ</m:t>
                    </m:r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&gt;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nilai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Z</m:t>
                        </m:r>
                        <m: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&gt;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z</m:t>
                        </m:r>
                      </m:e>
                    </m:d>
                  </m:oMath>
                </a14:m>
                <a:endParaRPr lang="en-US" sz="2800" dirty="0">
                  <a:latin typeface="Calibri" pitchFamily="34" charset="0"/>
                  <a:ea typeface="Cambria Math"/>
                  <a:cs typeface="Calibri" pitchFamily="34" charset="0"/>
                </a:endParaRPr>
              </a:p>
              <a:p>
                <a:pPr marL="80010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3.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μ</m:t>
                    </m:r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&lt;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nilai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Z</m:t>
                        </m:r>
                        <m: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&lt;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z</m:t>
                        </m:r>
                      </m:e>
                    </m:d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8001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Tolak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-p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α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800100" indent="-457200" algn="just">
                  <a:spcBef>
                    <a:spcPts val="0"/>
                  </a:spcBef>
                  <a:buFont typeface="Wingdings" pitchFamily="2" charset="2"/>
                  <a:buChar char="q"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Uji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t</a:t>
                </a:r>
              </a:p>
              <a:p>
                <a:pPr marL="80010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μ</m:t>
                    </m:r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nilai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=2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T</m:t>
                        </m:r>
                        <m: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&gt;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t</m:t>
                        </m:r>
                      </m:e>
                    </m:d>
                  </m:oMath>
                </a14:m>
                <a:endParaRPr lang="en-US" sz="2800" dirty="0">
                  <a:latin typeface="Calibri" pitchFamily="34" charset="0"/>
                  <a:ea typeface="Cambria Math"/>
                  <a:cs typeface="Calibri" pitchFamily="34" charset="0"/>
                </a:endParaRPr>
              </a:p>
              <a:p>
                <a:pPr marL="80010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2.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μ</m:t>
                    </m:r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&gt;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nilai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T</m:t>
                        </m:r>
                        <m: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&gt;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t</m:t>
                        </m:r>
                      </m:e>
                    </m:d>
                  </m:oMath>
                </a14:m>
                <a:endParaRPr lang="en-US" sz="2800" dirty="0">
                  <a:latin typeface="Calibri" pitchFamily="34" charset="0"/>
                  <a:ea typeface="Cambria Math"/>
                  <a:cs typeface="Calibri" pitchFamily="34" charset="0"/>
                </a:endParaRPr>
              </a:p>
              <a:p>
                <a:pPr marL="80010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3.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μ</m:t>
                    </m:r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&lt;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nilai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T</m:t>
                        </m:r>
                        <m: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&lt;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t</m:t>
                        </m:r>
                      </m:e>
                    </m:d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8001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Tolak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-p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α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8001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42950" indent="-40005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224136"/>
                <a:ext cx="11017224" cy="5806058"/>
              </a:xfrm>
              <a:prstGeom prst="rect">
                <a:avLst/>
              </a:prstGeom>
              <a:blipFill rotWithShape="1">
                <a:blip r:embed="rId2"/>
                <a:stretch>
                  <a:fillRect l="-443" t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9773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1011" y="1080120"/>
                <a:ext cx="11017224" cy="580605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Batasan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ditentukan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oleh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pemerintah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terhadap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emisi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gas CO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kendaraan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bermotor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adalah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50 ppm.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Sebuah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perusahaan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baru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sedang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mengajukan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ijin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pemasaran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mobil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diperiksa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oleh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petugas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pemerintah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untuk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menentukan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apakah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perusahaan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tersebut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layak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diberikan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ijin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Sebanyak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30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mobil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di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ambil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secara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acak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di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uji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emisi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CO-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nya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 Dari data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didapatkan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rata-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ratanya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55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ragamnya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4,2.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menggunakan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taraf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nyata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5%,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layakkah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perusahaan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tersebut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mendapat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ijin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?</a:t>
                </a:r>
              </a:p>
              <a:p>
                <a:pPr marL="28575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u="sng" dirty="0" err="1">
                    <a:latin typeface="Calibri" pitchFamily="34" charset="0"/>
                    <a:cs typeface="Calibri" pitchFamily="34" charset="0"/>
                  </a:rPr>
                  <a:t>Jawab</a:t>
                </a:r>
                <a:endParaRPr lang="en-US" sz="2800" u="sng" dirty="0">
                  <a:latin typeface="Calibri" pitchFamily="34" charset="0"/>
                  <a:cs typeface="Calibri" pitchFamily="34" charset="0"/>
                </a:endParaRPr>
              </a:p>
              <a:p>
                <a:pPr marL="285750" indent="0" algn="just">
                  <a:spcBef>
                    <a:spcPts val="0"/>
                  </a:spcBef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μ</m:t>
                    </m:r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≤</m:t>
                    </m:r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50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   </m:t>
                    </m:r>
                  </m:oMath>
                </a14:m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vs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μ</m:t>
                    </m:r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&gt;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Calibri" pitchFamily="34" charset="0"/>
                      </a:rPr>
                      <m:t>50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285750" indent="0" algn="just">
                  <a:spcBef>
                    <a:spcPts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dirty="0" smtClean="0">
                          <a:latin typeface="Cambria Math"/>
                          <a:cs typeface="Calibri" pitchFamily="34" charset="0"/>
                        </a:rPr>
                        <m:t>z</m:t>
                      </m:r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X</m:t>
                              </m:r>
                            </m:e>
                          </m:acc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μ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280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σ</m:t>
                          </m:r>
                          <m: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n</m:t>
                              </m:r>
                            </m:e>
                          </m:rad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55−50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2,049/</m:t>
                          </m:r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30</m:t>
                              </m:r>
                            </m:e>
                          </m:rad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0,374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=13,369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048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42950" indent="-40005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080120"/>
                <a:ext cx="11017224" cy="5806058"/>
              </a:xfrm>
              <a:prstGeom prst="rect">
                <a:avLst/>
              </a:prstGeom>
              <a:blipFill rotWithShape="1">
                <a:blip r:embed="rId2"/>
                <a:stretch>
                  <a:fillRect l="-443" t="-735" r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5728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1011" y="1296144"/>
                <a:ext cx="11017224" cy="580605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0" algn="just">
                  <a:spcBef>
                    <a:spcPts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α</m:t>
                      </m:r>
                      <m: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=5%=0,05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285750" indent="0" algn="just">
                  <a:spcBef>
                    <a:spcPts val="0"/>
                  </a:spcBef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285750" indent="0" algn="just">
                  <a:spcBef>
                    <a:spcPts val="0"/>
                  </a:spcBef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285750" indent="0" algn="just">
                  <a:spcBef>
                    <a:spcPts val="0"/>
                  </a:spcBef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285750" indent="0" algn="just">
                  <a:spcBef>
                    <a:spcPts val="0"/>
                  </a:spcBef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285750" indent="0" algn="just">
                  <a:spcBef>
                    <a:spcPts val="0"/>
                  </a:spcBef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285750" indent="0" algn="just">
                  <a:spcBef>
                    <a:spcPts val="0"/>
                  </a:spcBef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285750" indent="0" algn="just">
                  <a:spcBef>
                    <a:spcPts val="0"/>
                  </a:spcBef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28575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Karena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800" b="0" i="0" dirty="0" smtClean="0">
                        <a:latin typeface="Cambria Math"/>
                        <a:ea typeface="Cambria Math"/>
                        <a:cs typeface="Calibri" pitchFamily="34" charset="0"/>
                      </a:rPr>
                      <m:t>z</m:t>
                    </m:r>
                    <m:r>
                      <a:rPr lang="en-US" altLang="en-US" sz="2800" i="1" dirty="0">
                        <a:latin typeface="Cambria Math"/>
                        <a:ea typeface="Cambria Math"/>
                        <a:cs typeface="Calibri" pitchFamily="34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altLang="en-US" sz="2800" dirty="0">
                        <a:latin typeface="Cambria Math"/>
                        <a:cs typeface="Calibri" pitchFamily="34" charset="0"/>
                      </a:rPr>
                      <m:t>z</m:t>
                    </m:r>
                    <m:r>
                      <a:rPr lang="en-US" altLang="en-US" sz="2800" baseline="-25000" dirty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</m:t>
                    </m:r>
                  </m:oMath>
                </a14:m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:r>
                  <a:rPr lang="en-US" altLang="en-US" sz="2800" dirty="0" err="1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yaitu</a:t>
                </a:r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13,369</m:t>
                    </m:r>
                    <m:r>
                      <a:rPr lang="en-US" altLang="en-US" sz="2800" b="0" i="1" smtClean="0">
                        <a:latin typeface="Cambria Math"/>
                        <a:ea typeface="Cambria Math"/>
                        <a:cs typeface="Calibri" pitchFamily="34" charset="0"/>
                        <a:sym typeface="Symbol" pitchFamily="18" charset="2"/>
                      </a:rPr>
                      <m:t>≥</m:t>
                    </m:r>
                    <m:r>
                      <a:rPr lang="en-US" altLang="en-US" sz="2800" b="0" i="1" smtClean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1,645</m:t>
                    </m:r>
                  </m:oMath>
                </a14:m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:r>
                  <a:rPr lang="en-US" altLang="en-US" sz="2800" dirty="0" err="1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maka</a:t>
                </a:r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:r>
                  <a:rPr lang="en-US" altLang="en-US" sz="2800" dirty="0" err="1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tolak</a:t>
                </a:r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cs typeface="Calibri" pitchFamily="34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800" b="0" i="0" smtClean="0">
                            <a:latin typeface="Cambria Math"/>
                            <a:cs typeface="Calibri" pitchFamily="34" charset="0"/>
                            <a:sym typeface="Symbol" pitchFamily="18" charset="2"/>
                          </a:rPr>
                          <m:t>H</m:t>
                        </m:r>
                      </m:e>
                      <m:sub>
                        <m:r>
                          <a:rPr lang="en-US" altLang="en-US" sz="2800" b="0" i="0" smtClean="0">
                            <a:latin typeface="Cambria Math"/>
                            <a:cs typeface="Calibri" pitchFamily="34" charset="0"/>
                            <a:sym typeface="Symbol" pitchFamily="18" charset="2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2800" baseline="-250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:r>
                  <a:rPr lang="en-US" altLang="en-US" sz="2800" dirty="0" err="1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atau</a:t>
                </a:r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:r>
                  <a:rPr lang="en-US" altLang="en-US" sz="2800" dirty="0" err="1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terima</a:t>
                </a:r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Calibri" pitchFamily="34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800">
                            <a:latin typeface="Cambria Math"/>
                            <a:cs typeface="Calibri" pitchFamily="34" charset="0"/>
                            <a:sym typeface="Symbol" pitchFamily="18" charset="2"/>
                          </a:rPr>
                          <m:t>H</m:t>
                        </m:r>
                      </m:e>
                      <m:sub>
                        <m:r>
                          <a:rPr lang="en-US" altLang="en-US" sz="2800" b="0" i="0" smtClean="0">
                            <a:latin typeface="Cambria Math"/>
                            <a:cs typeface="Calibri" pitchFamily="34" charset="0"/>
                            <a:sym typeface="Symbol" pitchFamily="18" charset="2"/>
                          </a:rPr>
                          <m:t>1</m:t>
                        </m:r>
                      </m:sub>
                    </m:sSub>
                    <m:r>
                      <a:rPr lang="en-US" altLang="en-US" sz="2800" b="0" i="1" smtClean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.</m:t>
                    </m:r>
                  </m:oMath>
                </a14:m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:endParaRPr lang="en-US" altLang="en-US" sz="2800" baseline="-25000" dirty="0">
                  <a:latin typeface="Calibri" pitchFamily="34" charset="0"/>
                  <a:cs typeface="Calibri" pitchFamily="34" charset="0"/>
                  <a:sym typeface="Symbol" pitchFamily="18" charset="2"/>
                </a:endParaRPr>
              </a:p>
              <a:p>
                <a:pPr marL="28575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Artinya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perusahaan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tersebut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tidak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layak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ijin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</a:t>
                </a:r>
              </a:p>
              <a:p>
                <a:pPr marL="285750" indent="0" algn="just">
                  <a:spcBef>
                    <a:spcPts val="0"/>
                  </a:spcBef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42950" indent="-40005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296144"/>
                <a:ext cx="11017224" cy="580605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059" y="2125003"/>
            <a:ext cx="428625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6"/>
          <p:cNvCxnSpPr>
            <a:cxnSpLocks noChangeShapeType="1"/>
          </p:cNvCxnSpPr>
          <p:nvPr/>
        </p:nvCxnSpPr>
        <p:spPr bwMode="auto">
          <a:xfrm>
            <a:off x="4710659" y="4071278"/>
            <a:ext cx="914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7"/>
              <p:cNvSpPr txBox="1">
                <a:spLocks noChangeArrowheads="1"/>
              </p:cNvSpPr>
              <p:nvPr/>
            </p:nvSpPr>
            <p:spPr bwMode="auto">
              <a:xfrm>
                <a:off x="5625059" y="3842678"/>
                <a:ext cx="219675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altLang="en-US" sz="2800" i="0" dirty="0" smtClean="0">
                          <a:latin typeface="Cambria Math"/>
                          <a:sym typeface="Symbol" pitchFamily="18" charset="2"/>
                        </a:rPr>
                        <m:t> = 5%</m:t>
                      </m:r>
                    </m:oMath>
                  </m:oMathPara>
                </a14:m>
                <a:endParaRPr lang="en-GB" altLang="en-US" sz="2800" dirty="0"/>
              </a:p>
            </p:txBody>
          </p:sp>
        </mc:Choice>
        <mc:Fallback xmlns="">
          <p:sp>
            <p:nvSpPr>
              <p:cNvPr id="9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25059" y="3842678"/>
                <a:ext cx="2196752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4405859" y="3156878"/>
            <a:ext cx="0" cy="110490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1"/>
              <p:cNvSpPr txBox="1">
                <a:spLocks noChangeArrowheads="1"/>
              </p:cNvSpPr>
              <p:nvPr/>
            </p:nvSpPr>
            <p:spPr bwMode="auto">
              <a:xfrm>
                <a:off x="4290343" y="3325560"/>
                <a:ext cx="20193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en-US" sz="2800" b="0" i="0" smtClean="0">
                              <a:latin typeface="Cambria Math"/>
                              <a:sym typeface="Symbol" pitchFamily="18" charset="2"/>
                            </a:rPr>
                            <m:t>z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altLang="en-US" sz="2800" i="0" smtClean="0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α</m:t>
                          </m:r>
                        </m:sub>
                      </m:sSub>
                      <m:r>
                        <a:rPr lang="en-US" altLang="en-US" sz="2800" b="0" i="0" smtClean="0">
                          <a:latin typeface="Cambria Math"/>
                          <a:sym typeface="Symbol" pitchFamily="18" charset="2"/>
                        </a:rPr>
                        <m:t>=1,645</m:t>
                      </m:r>
                    </m:oMath>
                  </m:oMathPara>
                </a14:m>
                <a:endParaRPr lang="en-US" altLang="en-US" sz="28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1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90343" y="3325560"/>
                <a:ext cx="2019300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0389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1011" y="1368152"/>
                <a:ext cx="11017224" cy="580605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Departemen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kesehatan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kota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ingin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menentukan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apakah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rata-rata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jumlah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bakteri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per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satuan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volume air di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danau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berada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dalam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tingkat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keamanan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yaitu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sama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200.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Seorang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peneliti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mengumpulkan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10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sampel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air per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satuan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volume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menghitung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jumlah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bakterinya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175   190   205   193   184</m:t>
                      </m:r>
                    </m:oMath>
                  </m:oMathPara>
                </a14:m>
                <a:endParaRPr lang="en-US" sz="2800" b="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207   204   193   196   180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Berdasarkan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data di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atas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apakah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tidak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terdapat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alasan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untuk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khawatir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mengonsumsi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air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danau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rata-rata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jumlah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bakteri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kurang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200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masih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aman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untuk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dikonsumsi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? (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Uji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α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=5%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)</a:t>
                </a:r>
              </a:p>
              <a:p>
                <a:pPr marL="34290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3048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42950" indent="-40005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368152"/>
                <a:ext cx="11017224" cy="5806058"/>
              </a:xfrm>
              <a:prstGeom prst="rect">
                <a:avLst/>
              </a:prstGeom>
              <a:blipFill rotWithShape="1">
                <a:blip r:embed="rId2"/>
                <a:stretch>
                  <a:fillRect l="-443" t="-735" r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7783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1011" y="1080120"/>
                <a:ext cx="11017224" cy="580605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u="sng" dirty="0">
                    <a:latin typeface="Calibri" pitchFamily="34" charset="0"/>
                    <a:cs typeface="Calibri" pitchFamily="34" charset="0"/>
                  </a:rPr>
                  <a:t>Jawab</a:t>
                </a:r>
              </a:p>
              <a:p>
                <a:pPr marL="285750" indent="0" algn="just">
                  <a:spcBef>
                    <a:spcPts val="0"/>
                  </a:spcBef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μ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200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   </m:t>
                    </m:r>
                  </m:oMath>
                </a14:m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vs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μ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Calibri" pitchFamily="34" charset="0"/>
                      </a:rPr>
                      <m:t>&lt;200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048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X</m:t>
                          </m:r>
                        </m:e>
                      </m:acc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175</m:t>
                          </m:r>
                          <m:r>
                            <a:rPr lang="en-US" sz="2800" i="1">
                              <a:latin typeface="Cambria Math"/>
                              <a:cs typeface="Calibri" pitchFamily="34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190</m:t>
                          </m:r>
                          <m:r>
                            <a:rPr lang="en-US" sz="2800" i="1">
                              <a:latin typeface="Cambria Math"/>
                              <a:cs typeface="Calibri" pitchFamily="34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205</m:t>
                          </m:r>
                          <m:r>
                            <a:rPr lang="en-US" sz="2800" i="1">
                              <a:latin typeface="Cambria Math"/>
                              <a:cs typeface="Calibri" pitchFamily="34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193</m:t>
                          </m:r>
                          <m:r>
                            <a:rPr lang="en-US" sz="2800" i="1">
                              <a:latin typeface="Cambria Math"/>
                              <a:cs typeface="Calibri" pitchFamily="34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184</m:t>
                          </m:r>
                          <m:r>
                            <a:rPr lang="en-US" sz="2800" i="1">
                              <a:latin typeface="Cambria Math"/>
                              <a:cs typeface="Calibri" pitchFamily="34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207</m:t>
                          </m:r>
                          <m:r>
                            <a:rPr lang="en-US" sz="2800" i="1">
                              <a:latin typeface="Cambria Math"/>
                              <a:cs typeface="Calibri" pitchFamily="34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204</m:t>
                          </m:r>
                          <m:r>
                            <a:rPr lang="en-US" sz="2800" i="1">
                              <a:latin typeface="Cambria Math"/>
                              <a:cs typeface="Calibri" pitchFamily="34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193+196+180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286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=192,7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2857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cs typeface="Calibri" pitchFamily="34" charset="0"/>
                        </a:rPr>
                        <m:t>s</m:t>
                      </m:r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cs typeface="Calibri" pitchFamily="34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  <a:cs typeface="Calibri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  <a:cs typeface="Calibri" pitchFamily="3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800">
                                                  <a:latin typeface="Cambria Math"/>
                                                  <a:cs typeface="Calibri" pitchFamily="34" charset="0"/>
                                                </a:rPr>
                                                <m:t>x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800">
                                                  <a:latin typeface="Cambria Math"/>
                                                  <a:cs typeface="Calibri" pitchFamily="34" charset="0"/>
                                                </a:rPr>
                                                <m:t>i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800">
                                              <a:latin typeface="Cambria Math"/>
                                              <a:cs typeface="Calibri" pitchFamily="34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  <a:cs typeface="Calibri" pitchFamily="34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800">
                                                  <a:latin typeface="Cambria Math"/>
                                                  <a:cs typeface="Calibri" pitchFamily="34" charset="0"/>
                                                </a:rPr>
                                                <m:t>x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/>
                                          <a:cs typeface="Calibri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n</m:t>
                              </m:r>
                              <m: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−1</m:t>
                              </m:r>
                            </m:den>
                          </m:f>
                        </m:e>
                      </m:rad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  <a:cs typeface="Calibri" pitchFamily="34" charset="0"/>
                                    </a:rPr>
                                    <m:t>(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  <a:cs typeface="Calibri" pitchFamily="34" charset="0"/>
                                    </a:rPr>
                                    <m:t>175</m:t>
                                  </m:r>
                                  <m:r>
                                    <a:rPr lang="en-US" sz="2800" i="1">
                                      <a:latin typeface="Cambria Math"/>
                                      <a:cs typeface="Calibri" pitchFamily="34" charset="0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  <a:cs typeface="Calibri" pitchFamily="34" charset="0"/>
                                    </a:rPr>
                                    <m:t>192,7)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  <a:cs typeface="Calibri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/>
                                  <a:cs typeface="Calibri" pitchFamily="34" charset="0"/>
                                </a:rPr>
                                <m:t>+…+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  <a:cs typeface="Calibri" pitchFamily="34" charset="0"/>
                                    </a:rPr>
                                    <m:t>(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  <a:cs typeface="Calibri" pitchFamily="34" charset="0"/>
                                    </a:rPr>
                                    <m:t>180−192,7</m:t>
                                  </m:r>
                                  <m:r>
                                    <a:rPr lang="en-US" sz="2800" i="1">
                                      <a:latin typeface="Cambria Math"/>
                                      <a:cs typeface="Calibri" pitchFamily="34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  <a:cs typeface="Calibri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10</m:t>
                              </m:r>
                              <m:r>
                                <a:rPr lang="en-US" sz="2800" i="1">
                                  <a:latin typeface="Cambria Math"/>
                                  <a:cs typeface="Calibri" pitchFamily="34" charset="0"/>
                                </a:rPr>
                                <m:t>−1</m:t>
                              </m:r>
                            </m:den>
                          </m:f>
                        </m:e>
                      </m:rad>
                      <m:r>
                        <a:rPr lang="en-US" sz="2800" i="1">
                          <a:latin typeface="Cambria Math"/>
                          <a:cs typeface="Calibri" pitchFamily="34" charset="0"/>
                        </a:rPr>
                        <m:t>=10,</m:t>
                      </m:r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81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2857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dirty="0">
                          <a:latin typeface="Cambria Math"/>
                          <a:cs typeface="Calibri" pitchFamily="34" charset="0"/>
                        </a:rPr>
                        <m:t>t</m:t>
                      </m:r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800" smtClean="0">
                                  <a:latin typeface="Cambria Math"/>
                                  <a:cs typeface="Calibri" pitchFamily="34" charset="0"/>
                                </a:rPr>
                                <m:t>X</m:t>
                              </m:r>
                            </m:e>
                          </m:acc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μ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s</m:t>
                          </m:r>
                          <m: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n</m:t>
                              </m:r>
                            </m:e>
                          </m:rad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192,7−200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10,81/</m:t>
                          </m:r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10</m:t>
                              </m:r>
                            </m:e>
                          </m:rad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=−2,14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2857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ea typeface="Cambria Math"/>
                          <a:cs typeface="Calibri" pitchFamily="34" charset="0"/>
                        </a:rPr>
                        <m:t>α</m:t>
                      </m:r>
                      <m:r>
                        <a:rPr lang="en-US" sz="2800">
                          <a:latin typeface="Cambria Math"/>
                          <a:ea typeface="Cambria Math"/>
                          <a:cs typeface="Calibri" pitchFamily="34" charset="0"/>
                        </a:rPr>
                        <m:t>=5%=0,05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2857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2857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048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42950" indent="-40005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080120"/>
                <a:ext cx="11017224" cy="5806058"/>
              </a:xfrm>
              <a:prstGeom prst="rect">
                <a:avLst/>
              </a:prstGeom>
              <a:blipFill>
                <a:blip r:embed="rId2"/>
                <a:stretch>
                  <a:fillRect t="-839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177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Pengujian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Hipotesis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1011" y="1197546"/>
                <a:ext cx="11017224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Merupakan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perkembangan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ilmu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eksperimental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  <a:cs typeface="Calibri" pitchFamily="34" charset="0"/>
                      </a:rPr>
                      <m:t>→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terminologi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subjek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Menggunakan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2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pendekatan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34290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1.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Metode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inferensia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induktif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  <a:cs typeface="Calibri" pitchFamily="34" charset="0"/>
                      </a:rPr>
                      <m:t>→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R.A. Fisher</a:t>
                </a:r>
              </a:p>
              <a:p>
                <a:pPr marL="742950" indent="-40005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2.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Metode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teori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keputusan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  <a:cs typeface="Calibri" pitchFamily="34" charset="0"/>
                      </a:rPr>
                      <m:t>→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J.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Neyman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&amp; E.S. Pearson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 </m:t>
                    </m:r>
                    <m:r>
                      <a:rPr lang="en-US" sz="2800" i="1" smtClean="0">
                        <a:latin typeface="Cambria Math"/>
                        <a:ea typeface="Cambria Math"/>
                        <a:cs typeface="Calibri" pitchFamily="34" charset="0"/>
                      </a:rPr>
                      <m:t>→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mengatasi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kekurangan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metode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inferensia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induktif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Unsur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pengujian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hipotesis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800100" indent="-457200" algn="just">
                  <a:spcBef>
                    <a:spcPts val="0"/>
                  </a:spcBef>
                  <a:buFont typeface="Wingdings" pitchFamily="2" charset="2"/>
                  <a:buChar char="q"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Hipotesis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Nol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800100" indent="-457200" algn="just">
                  <a:spcBef>
                    <a:spcPts val="0"/>
                  </a:spcBef>
                  <a:buFont typeface="Wingdings" pitchFamily="2" charset="2"/>
                  <a:buChar char="q"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Hipotesis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Alternatif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800100" indent="-457200" algn="just">
                  <a:spcBef>
                    <a:spcPts val="0"/>
                  </a:spcBef>
                  <a:buFont typeface="Wingdings" pitchFamily="2" charset="2"/>
                  <a:buChar char="q"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Statistik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Uji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800100" indent="-457200" algn="just">
                  <a:spcBef>
                    <a:spcPts val="0"/>
                  </a:spcBef>
                  <a:buFont typeface="Wingdings" pitchFamily="2" charset="2"/>
                  <a:buChar char="q"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Daerah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Penolakan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42950" indent="-40005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197546"/>
                <a:ext cx="11017224" cy="5184576"/>
              </a:xfrm>
              <a:prstGeom prst="rect">
                <a:avLst/>
              </a:prstGeom>
              <a:blipFill rotWithShape="1">
                <a:blip r:embed="rId2"/>
                <a:stretch>
                  <a:fillRect l="-443" t="-823" r="-941" b="-1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4870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1011" y="1152128"/>
                <a:ext cx="11017224" cy="580605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28650" indent="-342900" algn="just">
                  <a:spcBef>
                    <a:spcPts val="0"/>
                  </a:spcBef>
                  <a:buFont typeface="Wingdings" pitchFamily="2" charset="2"/>
                  <a:buChar char="§"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Menggunakan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daerah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penolakan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28650" indent="0" algn="just">
                  <a:spcBef>
                    <a:spcPts val="0"/>
                  </a:spcBef>
                  <a:buNone/>
                  <a:tabLst>
                    <a:tab pos="628650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t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α</m:t>
                          </m:r>
                          <m:r>
                            <a:rPr lang="en-US" sz="2800" b="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;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db</m:t>
                          </m:r>
                          <m:r>
                            <a:rPr lang="en-US" sz="2800" b="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)</m:t>
                          </m:r>
                        </m:sub>
                      </m:sSub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t</m:t>
                          </m:r>
                        </m:e>
                        <m:sub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(</m:t>
                          </m:r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0,05</m:t>
                          </m:r>
                          <m: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;</m:t>
                          </m:r>
                          <m:r>
                            <a:rPr lang="en-US" sz="2800" b="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9</m:t>
                          </m:r>
                          <m: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)</m:t>
                          </m:r>
                        </m:sub>
                      </m:sSub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=</m:t>
                      </m:r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1,833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2865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Karena</a:t>
                </a:r>
                <a14:m>
                  <m:oMath xmlns:m="http://schemas.openxmlformats.org/officeDocument/2006/math">
                    <m:r>
                      <a:rPr lang="en-US" altLang="en-US" sz="2800" b="0" i="0" smtClean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sz="2800" b="0" i="0" smtClean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t</m:t>
                    </m:r>
                    <m:r>
                      <a:rPr lang="en-US" altLang="en-US" sz="2800" i="1">
                        <a:latin typeface="Cambria Math"/>
                        <a:ea typeface="Cambria Math"/>
                        <a:cs typeface="Calibri" pitchFamily="34" charset="0"/>
                        <a:sym typeface="Symbol" pitchFamily="18" charset="2"/>
                      </a:rPr>
                      <m:t>≤</m:t>
                    </m:r>
                    <m:r>
                      <a:rPr lang="en-US" altLang="en-US" sz="2800" b="0" i="1" smtClean="0">
                        <a:latin typeface="Cambria Math"/>
                        <a:ea typeface="Cambria Math"/>
                        <a:cs typeface="Calibri" pitchFamily="34" charset="0"/>
                        <a:sym typeface="Symbol" pitchFamily="18" charset="2"/>
                      </a:rPr>
                      <m:t>−</m:t>
                    </m:r>
                    <m:sSub>
                      <m:sSubPr>
                        <m:ctrlPr>
                          <a:rPr lang="en-US" altLang="en-US" sz="2800" i="1" dirty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800" b="0" i="0" dirty="0" smtClean="0">
                            <a:latin typeface="Cambria Math"/>
                            <a:cs typeface="Calibri" pitchFamily="34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en-US" sz="2800" dirty="0">
                            <a:latin typeface="Cambria Math"/>
                            <a:ea typeface="Cambria Math"/>
                            <a:cs typeface="Calibri" pitchFamily="34" charset="0"/>
                          </a:rPr>
                          <m:t>α</m:t>
                        </m:r>
                      </m:sub>
                    </m:sSub>
                  </m:oMath>
                </a14:m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:r>
                  <a:rPr lang="en-US" altLang="en-US" sz="2800" dirty="0" err="1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yaitu</a:t>
                </a:r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0" smtClean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−2,14</m:t>
                    </m:r>
                    <m:r>
                      <a:rPr lang="en-US" altLang="en-US" sz="2800" i="1">
                        <a:latin typeface="Cambria Math"/>
                        <a:ea typeface="Cambria Math"/>
                        <a:cs typeface="Calibri" pitchFamily="34" charset="0"/>
                        <a:sym typeface="Symbol" pitchFamily="18" charset="2"/>
                      </a:rPr>
                      <m:t>≤</m:t>
                    </m:r>
                    <m:r>
                      <a:rPr lang="en-US" altLang="en-US" sz="2800" b="0" i="1" smtClean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−1,833</m:t>
                    </m:r>
                  </m:oMath>
                </a14:m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:r>
                  <a:rPr lang="en-US" altLang="en-US" sz="2800" dirty="0" err="1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maka</a:t>
                </a:r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:r>
                  <a:rPr lang="en-US" altLang="en-US" sz="2800" dirty="0" err="1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tolak</a:t>
                </a:r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Calibri" pitchFamily="34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800">
                            <a:latin typeface="Cambria Math"/>
                            <a:cs typeface="Calibri" pitchFamily="34" charset="0"/>
                            <a:sym typeface="Symbol" pitchFamily="18" charset="2"/>
                          </a:rPr>
                          <m:t>H</m:t>
                        </m:r>
                      </m:e>
                      <m:sub>
                        <m:r>
                          <a:rPr lang="en-US" altLang="en-US" sz="2800">
                            <a:latin typeface="Cambria Math"/>
                            <a:cs typeface="Calibri" pitchFamily="34" charset="0"/>
                            <a:sym typeface="Symbol" pitchFamily="18" charset="2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2800" baseline="-250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:r>
                  <a:rPr lang="en-US" altLang="en-US" sz="2800" dirty="0" err="1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atau</a:t>
                </a:r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:r>
                  <a:rPr lang="en-US" altLang="en-US" sz="2800" dirty="0" err="1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terima</a:t>
                </a:r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Calibri" pitchFamily="34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800">
                            <a:latin typeface="Cambria Math"/>
                            <a:cs typeface="Calibri" pitchFamily="34" charset="0"/>
                            <a:sym typeface="Symbol" pitchFamily="18" charset="2"/>
                          </a:rPr>
                          <m:t>H</m:t>
                        </m:r>
                      </m:e>
                      <m:sub>
                        <m:r>
                          <a:rPr lang="en-US" altLang="en-US" sz="2800" b="0" i="0" smtClean="0">
                            <a:latin typeface="Cambria Math"/>
                            <a:cs typeface="Calibri" pitchFamily="34" charset="0"/>
                            <a:sym typeface="Symbol" pitchFamily="18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:r>
                  <a:rPr lang="en-US" altLang="en-US" sz="2800" baseline="-250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</a:p>
              <a:p>
                <a:pPr marL="62865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Artinya,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tidak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terdapat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alasan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untuk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khawatir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mengonsumsi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air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danau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atau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kata lain air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danau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masih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aman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untuk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dikonsumsi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</a:t>
                </a:r>
              </a:p>
              <a:p>
                <a:pPr marL="628650" indent="-342900" algn="just" defTabSz="628650">
                  <a:spcBef>
                    <a:spcPts val="0"/>
                  </a:spcBef>
                  <a:buFont typeface="Wingdings" pitchFamily="2" charset="2"/>
                  <a:buChar char="§"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Menggunakan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-p</a:t>
                </a:r>
              </a:p>
              <a:p>
                <a:pPr marL="628650" indent="0" algn="just" defTabSz="628650">
                  <a:spcBef>
                    <a:spcPts val="0"/>
                  </a:spcBef>
                  <a:buNone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t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=−2,14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db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=9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28650" indent="0" algn="just" defTabSz="628650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ea typeface="Cambria Math"/>
                          <a:cs typeface="Calibri" pitchFamily="34" charset="0"/>
                        </a:rPr>
                        <m:t>nilai</m:t>
                      </m:r>
                      <m:r>
                        <a:rPr lang="en-US" sz="2800">
                          <a:latin typeface="Cambria Math"/>
                          <a:ea typeface="Cambria Math"/>
                          <a:cs typeface="Calibri" pitchFamily="34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ea typeface="Cambria Math"/>
                          <a:cs typeface="Calibri" pitchFamily="34" charset="0"/>
                        </a:rPr>
                        <m:t>p</m:t>
                      </m:r>
                      <m:r>
                        <a:rPr lang="en-US" sz="2800"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ea typeface="Cambria Math"/>
                          <a:cs typeface="Calibri" pitchFamily="34" charset="0"/>
                        </a:rPr>
                        <m:t>P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T</m:t>
                          </m:r>
                          <m: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&lt;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t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P</m:t>
                      </m:r>
                      <m: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T</m:t>
                      </m:r>
                      <m: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&lt;−2,14)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28650" indent="0" algn="just" defTabSz="628650">
                  <a:spcBef>
                    <a:spcPts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P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T</m:t>
                          </m:r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&lt;−1,833</m:t>
                          </m:r>
                        </m:e>
                      </m:d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=0,05</m:t>
                      </m:r>
                    </m:oMath>
                  </m:oMathPara>
                </a14:m>
                <a:endParaRPr lang="en-US" sz="2800" b="0" dirty="0">
                  <a:latin typeface="Calibri" pitchFamily="34" charset="0"/>
                  <a:cs typeface="Calibri" pitchFamily="34" charset="0"/>
                </a:endParaRPr>
              </a:p>
              <a:p>
                <a:pPr marL="628650" indent="0" algn="just" defTabSz="628650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P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T</m:t>
                          </m:r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&lt;−2,262</m:t>
                          </m:r>
                        </m:e>
                      </m:d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=0,025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286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Calibri" pitchFamily="34" charset="0"/>
                      </a:rPr>
                      <m:t>0,025&lt;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nilai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p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&lt;0,05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karena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 smtClean="0">
                        <a:latin typeface="Cambria Math"/>
                        <a:ea typeface="Cambria Math"/>
                        <a:cs typeface="Calibri" pitchFamily="34" charset="0"/>
                      </a:rPr>
                      <m:t>α</m:t>
                    </m:r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=0,05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maka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tolak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Calibri" pitchFamily="34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800">
                            <a:latin typeface="Cambria Math"/>
                            <a:cs typeface="Calibri" pitchFamily="34" charset="0"/>
                            <a:sym typeface="Symbol" pitchFamily="18" charset="2"/>
                          </a:rPr>
                          <m:t>H</m:t>
                        </m:r>
                      </m:e>
                      <m:sub>
                        <m:r>
                          <a:rPr lang="en-US" altLang="en-US" sz="2800">
                            <a:latin typeface="Cambria Math"/>
                            <a:cs typeface="Calibri" pitchFamily="34" charset="0"/>
                            <a:sym typeface="Symbol" pitchFamily="18" charset="2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3048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42950" indent="-40005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152128"/>
                <a:ext cx="11017224" cy="5806058"/>
              </a:xfrm>
              <a:prstGeom prst="rect">
                <a:avLst/>
              </a:prstGeom>
              <a:blipFill rotWithShape="1">
                <a:blip r:embed="rId4"/>
                <a:stretch>
                  <a:fillRect t="-840" r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Brace 2"/>
          <p:cNvSpPr/>
          <p:nvPr/>
        </p:nvSpPr>
        <p:spPr>
          <a:xfrm>
            <a:off x="5085507" y="5013970"/>
            <a:ext cx="288032" cy="576064"/>
          </a:xfrm>
          <a:prstGeom prst="rightBrac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45547" y="4797946"/>
                <a:ext cx="579103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Cari di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tabel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db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=9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t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mendekati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2,14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547" y="4797946"/>
                <a:ext cx="5791039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2105" t="-5732" r="-2000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2741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Uji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Hipotesis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Proporsi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1011" y="1197546"/>
                <a:ext cx="11017224" cy="580605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Jenis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hipotesis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30238" indent="-325438" algn="just">
                  <a:spcBef>
                    <a:spcPts val="0"/>
                  </a:spcBef>
                  <a:spcAft>
                    <a:spcPts val="600"/>
                  </a:spcAft>
                  <a:buFont typeface="Courier New" pitchFamily="49" charset="0"/>
                  <a:buChar char="o"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Hipotesis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satu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arah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		</a:t>
                </a:r>
              </a:p>
              <a:p>
                <a:pPr marL="6286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p</m:t>
                    </m:r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≥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p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   </m:t>
                    </m:r>
                  </m:oMath>
                </a14:m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vs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p</m:t>
                    </m:r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&lt;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p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286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p</m:t>
                    </m:r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p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   </m:t>
                    </m:r>
                  </m:oMath>
                </a14:m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vs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p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Calibri" pitchFamily="34" charset="0"/>
                      </a:rPr>
                      <m:t>&gt;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p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28650" indent="-342900" algn="just" defTabSz="628650">
                  <a:spcBef>
                    <a:spcPts val="0"/>
                  </a:spcBef>
                  <a:spcAft>
                    <a:spcPts val="600"/>
                  </a:spcAft>
                  <a:buFont typeface="Courier New" pitchFamily="49" charset="0"/>
                  <a:buChar char="o"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Hipotesis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dua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arah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28650" indent="0" algn="just" defTabSz="628650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p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p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   </m:t>
                    </m:r>
                  </m:oMath>
                </a14:m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vs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p</m:t>
                    </m:r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p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Statistik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uji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z</m:t>
                      </m:r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p</m:t>
                              </m:r>
                            </m:e>
                          </m:acc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p</m:t>
                              </m:r>
                            </m:e>
                            <m:sub>
                              <m: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Calibri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latin typeface="Cambria Math"/>
                                          <a:cs typeface="Calibri" pitchFamily="34" charset="0"/>
                                        </a:rPr>
                                        <m:t>p</m:t>
                                      </m:r>
                                    </m:e>
                                    <m:sub>
                                      <m:r>
                                        <a:rPr lang="en-US" sz="2800" b="0" i="0" smtClean="0">
                                          <a:latin typeface="Cambria Math"/>
                                          <a:cs typeface="Calibri" pitchFamily="34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(1−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Calibri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latin typeface="Cambria Math"/>
                                          <a:cs typeface="Calibri" pitchFamily="34" charset="0"/>
                                        </a:rPr>
                                        <m:t>p</m:t>
                                      </m:r>
                                    </m:e>
                                    <m:sub>
                                      <m:r>
                                        <a:rPr lang="en-US" sz="2800" b="0" i="0" smtClean="0">
                                          <a:latin typeface="Cambria Math"/>
                                          <a:cs typeface="Calibri" pitchFamily="34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/>
                                      <a:cs typeface="Calibri" pitchFamily="34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n</m:t>
                                  </m:r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en-US" sz="2800" i="1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42950" indent="-40005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197546"/>
                <a:ext cx="11017224" cy="5806058"/>
              </a:xfrm>
              <a:prstGeom prst="rect">
                <a:avLst/>
              </a:prstGeom>
              <a:blipFill rotWithShape="1">
                <a:blip r:embed="rId2"/>
                <a:stretch>
                  <a:fillRect l="-443" t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97898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Uji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Hipotesis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Proporsi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1011" y="1296144"/>
                <a:ext cx="11017224" cy="580605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Daerah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penolakan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p</m:t>
                    </m:r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p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tolak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jika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Calibri" pitchFamily="34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en-US" sz="2800">
                            <a:latin typeface="Cambria Math"/>
                            <a:cs typeface="Calibri" pitchFamily="34" charset="0"/>
                            <a:sym typeface="Symbol" pitchFamily="18" charset="2"/>
                          </a:rPr>
                          <m:t>z</m:t>
                        </m:r>
                      </m:e>
                    </m:d>
                    <m:r>
                      <a:rPr lang="en-US" altLang="en-US" sz="2800" i="1">
                        <a:latin typeface="Cambria Math"/>
                        <a:ea typeface="Cambria Math"/>
                        <a:cs typeface="Calibri" pitchFamily="34" charset="0"/>
                        <a:sym typeface="Symbol" pitchFamily="18" charset="2"/>
                      </a:rPr>
                      <m:t>≥</m:t>
                    </m:r>
                    <m:sSub>
                      <m:sSubPr>
                        <m:ctrlPr>
                          <a:rPr lang="en-US" altLang="en-US" sz="2800" i="1" dirty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800" dirty="0">
                            <a:latin typeface="Cambria Math"/>
                            <a:cs typeface="Calibri" pitchFamily="34" charset="0"/>
                          </a:rPr>
                          <m:t>z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en-US" sz="2800" dirty="0">
                            <a:latin typeface="Cambria Math"/>
                            <a:ea typeface="Cambria Math"/>
                            <a:cs typeface="Calibri" pitchFamily="34" charset="0"/>
                          </a:rPr>
                          <m:t>α</m:t>
                        </m:r>
                        <m:r>
                          <a:rPr lang="en-US" altLang="en-US" sz="2800" dirty="0">
                            <a:latin typeface="Cambria Math"/>
                            <a:ea typeface="Cambria Math"/>
                            <a:cs typeface="Calibri" pitchFamily="34" charset="0"/>
                          </a:rPr>
                          <m:t>/2</m:t>
                        </m:r>
                      </m:sub>
                    </m:sSub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2.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cs typeface="Calibri" pitchFamily="34" charset="0"/>
                      </a:rPr>
                      <m:t>p</m:t>
                    </m:r>
                    <m:r>
                      <a:rPr lang="en-US" sz="2800" b="0" i="1" smtClean="0">
                        <a:latin typeface="Cambria Math"/>
                        <a:cs typeface="Calibri" pitchFamily="34" charset="0"/>
                      </a:rPr>
                      <m:t>&gt;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p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tolak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jika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800" dirty="0">
                        <a:latin typeface="Cambria Math"/>
                        <a:ea typeface="Cambria Math"/>
                        <a:cs typeface="Calibri" pitchFamily="34" charset="0"/>
                      </a:rPr>
                      <m:t>z</m:t>
                    </m:r>
                    <m:r>
                      <a:rPr lang="en-US" altLang="en-US" sz="2800" i="1" dirty="0">
                        <a:latin typeface="Cambria Math"/>
                        <a:ea typeface="Cambria Math"/>
                        <a:cs typeface="Calibri" pitchFamily="34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altLang="en-US" sz="2800" dirty="0">
                        <a:latin typeface="Cambria Math"/>
                        <a:cs typeface="Calibri" pitchFamily="34" charset="0"/>
                      </a:rPr>
                      <m:t>z</m:t>
                    </m:r>
                    <m:r>
                      <a:rPr lang="en-US" altLang="en-US" sz="2800" baseline="-25000" dirty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</m:t>
                    </m:r>
                  </m:oMath>
                </a14:m>
                <a:endParaRPr lang="en-US" altLang="en-US" sz="2800" baseline="-25000" dirty="0">
                  <a:latin typeface="Calibri" pitchFamily="34" charset="0"/>
                  <a:cs typeface="Calibri" pitchFamily="34" charset="0"/>
                  <a:sym typeface="Symbol" pitchFamily="18" charset="2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3.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cs typeface="Calibri" pitchFamily="34" charset="0"/>
                      </a:rPr>
                      <m:t>p</m:t>
                    </m:r>
                    <m:r>
                      <a:rPr lang="en-US" sz="2800" b="0" i="1" smtClean="0">
                        <a:latin typeface="Cambria Math"/>
                        <a:cs typeface="Calibri" pitchFamily="34" charset="0"/>
                      </a:rPr>
                      <m:t>&lt;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p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tolak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jika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800" dirty="0">
                        <a:latin typeface="Cambria Math"/>
                        <a:ea typeface="Cambria Math"/>
                        <a:cs typeface="Calibri" pitchFamily="34" charset="0"/>
                      </a:rPr>
                      <m:t>z</m:t>
                    </m:r>
                    <m:r>
                      <a:rPr lang="en-US" altLang="en-US" sz="2800" i="1" dirty="0">
                        <a:latin typeface="Cambria Math"/>
                        <a:ea typeface="Cambria Math"/>
                        <a:cs typeface="Calibri" pitchFamily="34" charset="0"/>
                      </a:rPr>
                      <m:t>≤</m:t>
                    </m:r>
                    <m:r>
                      <a:rPr lang="en-US" altLang="en-US" sz="2800" b="0" i="0" dirty="0" smtClean="0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en-US" sz="2800" dirty="0">
                        <a:latin typeface="Cambria Math"/>
                        <a:cs typeface="Calibri" pitchFamily="34" charset="0"/>
                      </a:rPr>
                      <m:t>z</m:t>
                    </m:r>
                    <m:r>
                      <a:rPr lang="en-US" altLang="en-US" sz="2800" baseline="-25000" dirty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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Nilai-p:</a:t>
                </a: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cs typeface="Calibri" pitchFamily="34" charset="0"/>
                      </a:rPr>
                      <m:t>p</m:t>
                    </m:r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p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nilai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=2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Z</m:t>
                        </m:r>
                        <m: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&gt;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z</m:t>
                        </m:r>
                      </m:e>
                    </m:d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2.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cs typeface="Calibri" pitchFamily="34" charset="0"/>
                      </a:rPr>
                      <m:t>p</m:t>
                    </m:r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&gt;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p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nilai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Z</m:t>
                        </m:r>
                        <m: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&gt;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z</m:t>
                        </m:r>
                      </m:e>
                    </m:d>
                  </m:oMath>
                </a14:m>
                <a:endParaRPr lang="en-US" sz="2800" dirty="0">
                  <a:latin typeface="Calibri" pitchFamily="34" charset="0"/>
                  <a:ea typeface="Cambria Math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3.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cs typeface="Calibri" pitchFamily="34" charset="0"/>
                      </a:rPr>
                      <m:t>p</m:t>
                    </m:r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&lt;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p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nilai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Z</m:t>
                        </m:r>
                        <m: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&lt;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z</m:t>
                        </m:r>
                      </m:e>
                    </m:d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Tolak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-p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α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800100" indent="0" algn="just">
                  <a:spcBef>
                    <a:spcPts val="0"/>
                  </a:spcBef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42950" indent="-40005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296144"/>
                <a:ext cx="11017224" cy="5806058"/>
              </a:xfrm>
              <a:prstGeom prst="rect">
                <a:avLst/>
              </a:prstGeom>
              <a:blipFill rotWithShape="1">
                <a:blip r:embed="rId3"/>
                <a:stretch>
                  <a:fillRect l="-443" t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7419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1011" y="1269554"/>
                <a:ext cx="11017224" cy="580605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Sensus lima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tahunan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mencatat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20%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keluarga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di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sebuah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komunitas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besar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hidup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di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bawah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tingkat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kemiskinan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Untuk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menentukan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apakah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persentase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ini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berubah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400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keluarga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di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ambil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secara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acak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di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teliti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70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keluarga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ditemukan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hidup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di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bawah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tingkat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kemiskinan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Apakah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temuan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ini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menunjukkan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bahwa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persentase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keluarga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berpenghasilan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ini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hidup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di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bawah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tingkat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kemiskinan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berubah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apa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terjadi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lima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tahun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lalu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?</a:t>
                </a:r>
              </a:p>
              <a:p>
                <a:pPr marL="2857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u="sng" dirty="0" err="1">
                    <a:latin typeface="Calibri" pitchFamily="34" charset="0"/>
                    <a:cs typeface="Calibri" pitchFamily="34" charset="0"/>
                  </a:rPr>
                  <a:t>Jawab</a:t>
                </a:r>
                <a:endParaRPr lang="en-US" sz="2800" u="sng" dirty="0">
                  <a:latin typeface="Calibri" pitchFamily="34" charset="0"/>
                  <a:cs typeface="Calibri" pitchFamily="34" charset="0"/>
                </a:endParaRPr>
              </a:p>
              <a:p>
                <a:pPr marL="2857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p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  <a:cs typeface="Calibri" pitchFamily="34" charset="0"/>
                      </a:rPr>
                      <m:t>0,20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   </m:t>
                    </m:r>
                  </m:oMath>
                </a14:m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vs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p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Calibri" pitchFamily="34" charset="0"/>
                      </a:rPr>
                      <m:t>≠0,20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285750" indent="0" algn="just">
                  <a:spcBef>
                    <a:spcPts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p</m:t>
                          </m:r>
                        </m:e>
                      </m:acc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70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400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=0,175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42950" indent="-40005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269554"/>
                <a:ext cx="11017224" cy="5806058"/>
              </a:xfrm>
              <a:prstGeom prst="rect">
                <a:avLst/>
              </a:prstGeom>
              <a:blipFill rotWithShape="1">
                <a:blip r:embed="rId2"/>
                <a:stretch>
                  <a:fillRect l="-443" t="-735" r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94081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1011" y="1224136"/>
                <a:ext cx="11017224" cy="580605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dirty="0" smtClean="0">
                          <a:latin typeface="Cambria Math"/>
                          <a:cs typeface="Calibri" pitchFamily="34" charset="0"/>
                        </a:rPr>
                        <m:t>z</m:t>
                      </m:r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p</m:t>
                              </m:r>
                            </m:e>
                          </m:acc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p</m:t>
                              </m:r>
                            </m:e>
                            <m:sub>
                              <m: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cs typeface="Calibri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/>
                                          <a:cs typeface="Calibri" pitchFamily="34" charset="0"/>
                                        </a:rPr>
                                        <m:t>p</m:t>
                                      </m:r>
                                    </m:e>
                                    <m:sub>
                                      <m:r>
                                        <a:rPr lang="en-US" sz="2800">
                                          <a:latin typeface="Cambria Math"/>
                                          <a:cs typeface="Calibri" pitchFamily="34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(1−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cs typeface="Calibri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/>
                                          <a:cs typeface="Calibri" pitchFamily="34" charset="0"/>
                                        </a:rPr>
                                        <m:t>p</m:t>
                                      </m:r>
                                    </m:e>
                                    <m:sub>
                                      <m:r>
                                        <a:rPr lang="en-US" sz="2800">
                                          <a:latin typeface="Cambria Math"/>
                                          <a:cs typeface="Calibri" pitchFamily="34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latin typeface="Cambria Math"/>
                                      <a:cs typeface="Calibri" pitchFamily="34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n</m:t>
                                  </m:r>
                                </m:den>
                              </m:f>
                            </m:e>
                          </m:rad>
                        </m:den>
                      </m:f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0,175−0,20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/>
                                      <a:cs typeface="Calibri" pitchFamily="34" charset="0"/>
                                    </a:rPr>
                                    <m:t>0,20(0,80)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/>
                                      <a:cs typeface="Calibri" pitchFamily="34" charset="0"/>
                                    </a:rPr>
                                    <m:t>400</m:t>
                                  </m:r>
                                </m:den>
                              </m:f>
                            </m:e>
                          </m:rad>
                        </m:den>
                      </m:f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−0,025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0,02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=−1,25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2857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ea typeface="Cambria Math"/>
                          <a:cs typeface="Calibri" pitchFamily="34" charset="0"/>
                        </a:rPr>
                        <m:t>α</m:t>
                      </m:r>
                      <m:r>
                        <a:rPr lang="en-US" sz="2800">
                          <a:latin typeface="Cambria Math"/>
                          <a:ea typeface="Cambria Math"/>
                          <a:cs typeface="Calibri" pitchFamily="34" charset="0"/>
                        </a:rPr>
                        <m:t>=5%=0,05</m:t>
                      </m:r>
                      <m:r>
                        <a:rPr lang="en-US" sz="280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α</m:t>
                          </m:r>
                        </m:num>
                        <m:den>
                          <m:r>
                            <a:rPr lang="en-US" sz="2800" b="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=0,025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28650" indent="-342900" algn="just">
                  <a:spcBef>
                    <a:spcPts val="0"/>
                  </a:spcBef>
                  <a:buFont typeface="Wingdings" pitchFamily="2" charset="2"/>
                  <a:buChar char="§"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Menggunakan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daerah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penolakan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28650" indent="0" algn="just">
                  <a:spcBef>
                    <a:spcPts val="0"/>
                  </a:spcBef>
                  <a:buNone/>
                  <a:tabLst>
                    <a:tab pos="628650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z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α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/2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=1,96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2865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Karena</a:t>
                </a:r>
                <a14:m>
                  <m:oMath xmlns:m="http://schemas.openxmlformats.org/officeDocument/2006/math">
                    <m:r>
                      <a:rPr lang="en-US" altLang="en-US" sz="280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cs typeface="Calibri" pitchFamily="34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en-US" sz="2800" b="0" i="0" smtClean="0">
                            <a:latin typeface="Cambria Math"/>
                            <a:cs typeface="Calibri" pitchFamily="34" charset="0"/>
                            <a:sym typeface="Symbol" pitchFamily="18" charset="2"/>
                          </a:rPr>
                          <m:t>z</m:t>
                        </m:r>
                      </m:e>
                    </m:d>
                    <m:r>
                      <a:rPr lang="en-US" altLang="en-US" sz="2800" i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&lt;</m:t>
                    </m:r>
                    <m:sSub>
                      <m:sSubPr>
                        <m:ctrlPr>
                          <a:rPr lang="en-US" altLang="en-US" sz="2800" i="1" dirty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800" b="0" i="0" dirty="0" smtClean="0">
                            <a:latin typeface="Cambria Math"/>
                            <a:cs typeface="Calibri" pitchFamily="34" charset="0"/>
                          </a:rPr>
                          <m:t>z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en-US" sz="2800" dirty="0">
                            <a:latin typeface="Cambria Math"/>
                            <a:ea typeface="Cambria Math"/>
                            <a:cs typeface="Calibri" pitchFamily="34" charset="0"/>
                          </a:rPr>
                          <m:t>α</m:t>
                        </m:r>
                        <m:r>
                          <a:rPr lang="en-US" altLang="en-US" sz="2800" dirty="0">
                            <a:latin typeface="Cambria Math"/>
                            <a:ea typeface="Cambria Math"/>
                            <a:cs typeface="Calibri" pitchFamily="34" charset="0"/>
                          </a:rPr>
                          <m:t>/2</m:t>
                        </m:r>
                      </m:sub>
                    </m:sSub>
                  </m:oMath>
                </a14:m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:r>
                  <a:rPr lang="en-US" altLang="en-US" sz="2800" dirty="0" err="1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yaitu</a:t>
                </a:r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dirty="0" smtClean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1</m:t>
                    </m:r>
                    <m:r>
                      <a:rPr lang="en-US" altLang="en-US" sz="2800" b="0" i="0" dirty="0" smtClean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,25</m:t>
                    </m:r>
                    <m:r>
                      <a:rPr lang="en-US" altLang="en-US" sz="2800" i="1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&lt;</m:t>
                    </m:r>
                    <m:r>
                      <a:rPr lang="en-US" altLang="en-US" sz="2800" b="0" i="1" smtClean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1,96</m:t>
                    </m:r>
                  </m:oMath>
                </a14:m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:r>
                  <a:rPr lang="en-US" altLang="en-US" sz="2800" dirty="0" err="1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maka</a:t>
                </a:r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:r>
                  <a:rPr lang="en-US" altLang="en-US" sz="2800" dirty="0" err="1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terima</a:t>
                </a:r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Calibri" pitchFamily="34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800">
                            <a:latin typeface="Cambria Math"/>
                            <a:cs typeface="Calibri" pitchFamily="34" charset="0"/>
                            <a:sym typeface="Symbol" pitchFamily="18" charset="2"/>
                          </a:rPr>
                          <m:t>H</m:t>
                        </m:r>
                      </m:e>
                      <m:sub>
                        <m:r>
                          <a:rPr lang="en-US" altLang="en-US" sz="2800">
                            <a:latin typeface="Cambria Math"/>
                            <a:cs typeface="Calibri" pitchFamily="34" charset="0"/>
                            <a:sym typeface="Symbol" pitchFamily="18" charset="2"/>
                          </a:rPr>
                          <m:t>0</m:t>
                        </m:r>
                      </m:sub>
                    </m:sSub>
                  </m:oMath>
                </a14:m>
                <a:endParaRPr lang="en-US" altLang="en-US" sz="2800" baseline="-25000" dirty="0">
                  <a:latin typeface="Calibri" pitchFamily="34" charset="0"/>
                  <a:cs typeface="Calibri" pitchFamily="34" charset="0"/>
                  <a:sym typeface="Symbol" pitchFamily="18" charset="2"/>
                </a:endParaRPr>
              </a:p>
              <a:p>
                <a:pPr marL="62865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Artinya,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persentase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keluarga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berpenghasilan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ini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hidup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di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bawah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tingkat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kemiskinan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tidak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mengalami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perubahan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apa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terjadi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lima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tahun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lalu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</a:t>
                </a: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42950" indent="-40005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224136"/>
                <a:ext cx="11017224" cy="5806058"/>
              </a:xfrm>
              <a:prstGeom prst="rect">
                <a:avLst/>
              </a:prstGeom>
              <a:blipFill rotWithShape="1">
                <a:blip r:embed="rId2"/>
                <a:stretch>
                  <a:fillRect r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21170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1011" y="1152128"/>
                <a:ext cx="11017224" cy="580605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28650" indent="-342900" algn="just" defTabSz="628650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Menggunakan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-p</a:t>
                </a:r>
              </a:p>
              <a:p>
                <a:pPr marL="628650" indent="0" algn="just" defTabSz="628650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ea typeface="Cambria Math"/>
                          <a:cs typeface="Calibri" pitchFamily="34" charset="0"/>
                        </a:rPr>
                        <m:t>nilai</m:t>
                      </m:r>
                      <m:r>
                        <a:rPr lang="en-US" sz="2800">
                          <a:latin typeface="Cambria Math"/>
                          <a:ea typeface="Cambria Math"/>
                          <a:cs typeface="Calibri" pitchFamily="34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ea typeface="Cambria Math"/>
                          <a:cs typeface="Calibri" pitchFamily="34" charset="0"/>
                        </a:rPr>
                        <m:t>p</m:t>
                      </m:r>
                      <m:r>
                        <a:rPr lang="en-US" sz="2800">
                          <a:latin typeface="Cambria Math"/>
                          <a:ea typeface="Cambria Math"/>
                          <a:cs typeface="Calibri" pitchFamily="34" charset="0"/>
                        </a:rPr>
                        <m:t>=2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ea typeface="Cambria Math"/>
                          <a:cs typeface="Calibri" pitchFamily="34" charset="0"/>
                        </a:rPr>
                        <m:t>P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Z</m:t>
                          </m:r>
                          <m:r>
                            <a:rPr lang="en-US" sz="2800" i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&gt;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z</m:t>
                          </m:r>
                        </m:e>
                      </m:d>
                      <m: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=2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P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Z</m:t>
                              </m:r>
                              <m:r>
                                <a:rPr lang="en-US" sz="2800" b="0" i="0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&lt;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z</m:t>
                              </m:r>
                            </m:e>
                          </m:d>
                        </m:e>
                      </m:d>
                      <m: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=2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P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Z</m:t>
                              </m:r>
                              <m:r>
                                <a:rPr lang="en-US" sz="2800" b="0" i="0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&lt;−1,250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800" b="0" dirty="0">
                  <a:latin typeface="Calibri" pitchFamily="34" charset="0"/>
                  <a:ea typeface="Cambria Math"/>
                  <a:cs typeface="Calibri" pitchFamily="34" charset="0"/>
                </a:endParaRPr>
              </a:p>
              <a:p>
                <a:pPr marL="2057400" indent="0" algn="just" defTabSz="628650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=2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1−0,1056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=2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0,8944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=1,7888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286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Karena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-p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cs typeface="Calibri" pitchFamily="34" charset="0"/>
                          </a:rPr>
                          <m:t>1,7888</m:t>
                        </m:r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α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maka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terima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Calibri" pitchFamily="34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800">
                            <a:latin typeface="Cambria Math"/>
                            <a:cs typeface="Calibri" pitchFamily="34" charset="0"/>
                            <a:sym typeface="Symbol" pitchFamily="18" charset="2"/>
                          </a:rPr>
                          <m:t>H</m:t>
                        </m:r>
                      </m:e>
                      <m:sub>
                        <m:r>
                          <a:rPr lang="en-US" altLang="en-US" sz="2800">
                            <a:latin typeface="Cambria Math"/>
                            <a:cs typeface="Calibri" pitchFamily="34" charset="0"/>
                            <a:sym typeface="Symbol" pitchFamily="18" charset="2"/>
                          </a:rPr>
                          <m:t>0</m:t>
                        </m:r>
                      </m:sub>
                    </m:sSub>
                  </m:oMath>
                </a14:m>
                <a:endParaRPr lang="en-US" altLang="en-US" sz="2800" baseline="-25000" dirty="0">
                  <a:latin typeface="Calibri" pitchFamily="34" charset="0"/>
                  <a:cs typeface="Calibri" pitchFamily="34" charset="0"/>
                  <a:sym typeface="Symbol" pitchFamily="18" charset="2"/>
                </a:endParaRPr>
              </a:p>
              <a:p>
                <a:pPr marL="62865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Artinya,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persentase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keluarga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berpenghasilan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ini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hidup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di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bawah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tingkat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kemiskinan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tidak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mengalami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perubahan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apa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terjadi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lima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tahun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lalu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</a:t>
                </a:r>
              </a:p>
              <a:p>
                <a:pPr marL="628650" indent="0" algn="just" defTabSz="628650">
                  <a:spcBef>
                    <a:spcPts val="0"/>
                  </a:spcBef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048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42950" indent="-40005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152128"/>
                <a:ext cx="11017224" cy="5806058"/>
              </a:xfrm>
              <a:prstGeom prst="rect">
                <a:avLst/>
              </a:prstGeom>
              <a:blipFill rotWithShape="1">
                <a:blip r:embed="rId2"/>
                <a:stretch>
                  <a:fillRect t="-840" r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82443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Uji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Hipotesis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Selisih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Dua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Nilai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Tengah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Populasi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1011" y="1341562"/>
                <a:ext cx="11017224" cy="580605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Jenis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hipotesis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30238" indent="-325438" algn="just">
                  <a:spcBef>
                    <a:spcPts val="0"/>
                  </a:spcBef>
                  <a:spcAft>
                    <a:spcPts val="1200"/>
                  </a:spcAft>
                  <a:buFont typeface="Courier New" pitchFamily="49" charset="0"/>
                  <a:buChar char="o"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Hipotesis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satu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arah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		</a:t>
                </a:r>
              </a:p>
              <a:p>
                <a:pPr marL="62865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vs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  <a:ea typeface="Cambria Math"/>
                        <a:cs typeface="Calibri" pitchFamily="34" charset="0"/>
                      </a:rPr>
                      <m:t>&gt;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2865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 smtClean="0">
                        <a:latin typeface="Cambria Math"/>
                        <a:ea typeface="Cambria Math"/>
                        <a:cs typeface="Calibri" pitchFamily="34" charset="0"/>
                      </a:rPr>
                      <m:t>≥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vs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  <a:ea typeface="Cambria Math"/>
                        <a:cs typeface="Calibri" pitchFamily="34" charset="0"/>
                      </a:rPr>
                      <m:t>&lt;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28650" indent="-342900" algn="just" defTabSz="628650">
                  <a:spcBef>
                    <a:spcPts val="0"/>
                  </a:spcBef>
                  <a:spcAft>
                    <a:spcPts val="1200"/>
                  </a:spcAft>
                  <a:buFont typeface="Courier New" pitchFamily="49" charset="0"/>
                  <a:buChar char="o"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Hipotesis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dua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arah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28650" indent="0" algn="just" defTabSz="628650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vs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42950" indent="-40005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341562"/>
                <a:ext cx="11017224" cy="5806058"/>
              </a:xfrm>
              <a:prstGeom prst="rect">
                <a:avLst/>
              </a:prstGeom>
              <a:blipFill rotWithShape="1">
                <a:blip r:embed="rId2"/>
                <a:stretch>
                  <a:fillRect l="-443" t="-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83558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Uji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Hipotesis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Selisih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Dua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Nilai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Tengah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Populasi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21011" y="1152128"/>
            <a:ext cx="11017224" cy="5806058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defRPr/>
            </a:pPr>
            <a:r>
              <a:rPr lang="en-US" sz="2800" dirty="0" err="1">
                <a:latin typeface="Calibri" pitchFamily="34" charset="0"/>
                <a:cs typeface="Calibri" pitchFamily="34" charset="0"/>
              </a:rPr>
              <a:t>Statistik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uji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342900" indent="0" algn="just"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742950" indent="-400050" algn="just"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AutoShape 10"/>
              <p:cNvSpPr>
                <a:spLocks noChangeArrowheads="1"/>
              </p:cNvSpPr>
              <p:nvPr/>
            </p:nvSpPr>
            <p:spPr bwMode="auto">
              <a:xfrm>
                <a:off x="6751291" y="3408537"/>
                <a:ext cx="3181350" cy="1650742"/>
              </a:xfrm>
              <a:prstGeom prst="diamond">
                <a:avLst/>
              </a:prstGeom>
              <a:solidFill>
                <a:srgbClr val="00B0F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altLang="en-US" sz="2400" dirty="0" err="1">
                    <a:latin typeface="Arial" charset="0"/>
                  </a:rPr>
                  <a:t>Syarat</a:t>
                </a:r>
                <a:r>
                  <a:rPr lang="en-US" altLang="en-US" sz="2400" dirty="0">
                    <a:latin typeface="Arial" charset="0"/>
                  </a:rPr>
                  <a:t>: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altLang="en-US" sz="2400" dirty="0">
                        <a:latin typeface="Cambria Math"/>
                        <a:sym typeface="Symbol" pitchFamily="18" charset="2"/>
                      </a:rPr>
                      <m:t></m:t>
                    </m:r>
                    <m:r>
                      <a:rPr lang="en-US" altLang="en-US" sz="2400" baseline="-25000" dirty="0">
                        <a:latin typeface="Cambria Math"/>
                        <a:sym typeface="Symbol" pitchFamily="18" charset="2"/>
                      </a:rPr>
                      <m:t>1</m:t>
                    </m:r>
                    <m:r>
                      <a:rPr lang="en-US" altLang="en-US" sz="2400" baseline="30000" dirty="0">
                        <a:latin typeface="Cambria Math"/>
                        <a:sym typeface="Symbol" pitchFamily="18" charset="2"/>
                      </a:rPr>
                      <m:t>2</m:t>
                    </m:r>
                  </m:oMath>
                </a14:m>
                <a:r>
                  <a:rPr lang="en-US" altLang="en-US" sz="2400" dirty="0">
                    <a:sym typeface="Symbol" pitchFamily="18" charset="2"/>
                  </a:rPr>
                  <a:t> &amp; </a:t>
                </a:r>
                <a14:m>
                  <m:oMath xmlns:m="http://schemas.openxmlformats.org/officeDocument/2006/math">
                    <m:r>
                      <a:rPr lang="en-US" altLang="en-US" sz="2400" dirty="0">
                        <a:latin typeface="Cambria Math"/>
                        <a:sym typeface="Symbol" pitchFamily="18" charset="2"/>
                      </a:rPr>
                      <m:t></m:t>
                    </m:r>
                    <m:r>
                      <a:rPr lang="en-US" altLang="en-US" sz="2400" baseline="-25000" dirty="0">
                        <a:latin typeface="Cambria Math"/>
                        <a:sym typeface="Symbol" pitchFamily="18" charset="2"/>
                      </a:rPr>
                      <m:t>2</m:t>
                    </m:r>
                    <m:r>
                      <a:rPr lang="en-US" altLang="en-US" sz="2400" baseline="30000" dirty="0">
                        <a:latin typeface="Cambria Math"/>
                        <a:sym typeface="Symbol" pitchFamily="18" charset="2"/>
                      </a:rPr>
                      <m:t>2</m:t>
                    </m:r>
                  </m:oMath>
                </a14:m>
                <a:endParaRPr lang="en-US" altLang="en-US" sz="24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8" name="AutoShap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51291" y="3408537"/>
                <a:ext cx="3181350" cy="1650742"/>
              </a:xfrm>
              <a:prstGeom prst="diamond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8427691" y="2730674"/>
            <a:ext cx="137160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 err="1">
                <a:latin typeface="Calibri" pitchFamily="34" charset="0"/>
                <a:cs typeface="Calibri" pitchFamily="34" charset="0"/>
              </a:rPr>
              <a:t>diketahui</a:t>
            </a:r>
            <a:endParaRPr lang="en-US" alt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5658123" y="4437906"/>
            <a:ext cx="1371600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 altLang="en-US" sz="2400" dirty="0" err="1">
                <a:latin typeface="Calibri" pitchFamily="34" charset="0"/>
                <a:cs typeface="Calibri" pitchFamily="34" charset="0"/>
              </a:rPr>
              <a:t>tidak</a:t>
            </a:r>
            <a:endParaRPr lang="en-US" altLang="en-US" sz="2400" dirty="0">
              <a:latin typeface="Calibri" pitchFamily="34" charset="0"/>
              <a:cs typeface="Calibri" pitchFamily="34" charset="0"/>
            </a:endParaRPr>
          </a:p>
          <a:p>
            <a:pPr algn="ctr" eaLnBrk="1" hangingPunct="1"/>
            <a:r>
              <a:rPr lang="en-US" altLang="en-US" sz="2400" dirty="0" err="1">
                <a:latin typeface="Calibri" pitchFamily="34" charset="0"/>
                <a:cs typeface="Calibri" pitchFamily="34" charset="0"/>
              </a:rPr>
              <a:t>diketahui</a:t>
            </a:r>
            <a:endParaRPr lang="en-US" alt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H="1">
            <a:off x="5894041" y="4218033"/>
            <a:ext cx="838200" cy="158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8309992" y="2349674"/>
            <a:ext cx="15875" cy="1066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utoShape 15"/>
              <p:cNvSpPr>
                <a:spLocks noChangeArrowheads="1"/>
              </p:cNvSpPr>
              <p:nvPr/>
            </p:nvSpPr>
            <p:spPr bwMode="auto">
              <a:xfrm>
                <a:off x="2712691" y="3787120"/>
                <a:ext cx="3181350" cy="917079"/>
              </a:xfrm>
              <a:prstGeom prst="diamond">
                <a:avLst/>
              </a:prstGeom>
              <a:solidFill>
                <a:srgbClr val="00B0F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altLang="en-US" sz="2400" dirty="0">
                        <a:latin typeface="Cambria Math"/>
                        <a:sym typeface="Symbol" pitchFamily="18" charset="2"/>
                      </a:rPr>
                      <m:t></m:t>
                    </m:r>
                    <m:r>
                      <a:rPr lang="en-US" altLang="en-US" sz="2400" baseline="-25000" dirty="0">
                        <a:latin typeface="Cambria Math"/>
                        <a:sym typeface="Symbol" pitchFamily="18" charset="2"/>
                      </a:rPr>
                      <m:t>1</m:t>
                    </m:r>
                    <m:r>
                      <a:rPr lang="en-US" altLang="en-US" sz="2400" baseline="30000" dirty="0">
                        <a:latin typeface="Cambria Math"/>
                        <a:sym typeface="Symbol" pitchFamily="18" charset="2"/>
                      </a:rPr>
                      <m:t>2</m:t>
                    </m:r>
                  </m:oMath>
                </a14:m>
                <a:r>
                  <a:rPr lang="en-US" altLang="en-US" sz="2400" dirty="0">
                    <a:sym typeface="Symbol" pitchFamily="18" charset="2"/>
                  </a:rPr>
                  <a:t> &amp; </a:t>
                </a:r>
                <a14:m>
                  <m:oMath xmlns:m="http://schemas.openxmlformats.org/officeDocument/2006/math">
                    <m:r>
                      <a:rPr lang="en-US" altLang="en-US" sz="2400" dirty="0">
                        <a:latin typeface="Cambria Math"/>
                        <a:sym typeface="Symbol" pitchFamily="18" charset="2"/>
                      </a:rPr>
                      <m:t></m:t>
                    </m:r>
                    <m:r>
                      <a:rPr lang="en-US" altLang="en-US" sz="2400" baseline="-25000" dirty="0">
                        <a:latin typeface="Cambria Math"/>
                        <a:sym typeface="Symbol" pitchFamily="18" charset="2"/>
                      </a:rPr>
                      <m:t>2</m:t>
                    </m:r>
                    <m:r>
                      <a:rPr lang="en-US" altLang="en-US" sz="2400" baseline="30000" dirty="0">
                        <a:latin typeface="Cambria Math"/>
                        <a:sym typeface="Symbol" pitchFamily="18" charset="2"/>
                      </a:rPr>
                      <m:t>2</m:t>
                    </m:r>
                  </m:oMath>
                </a14:m>
                <a:endParaRPr lang="en-US" altLang="en-US" sz="24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3" name="AutoShap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12691" y="3787120"/>
                <a:ext cx="3181350" cy="917079"/>
              </a:xfrm>
              <a:prstGeom prst="diamond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2320603" y="4768329"/>
            <a:ext cx="182880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 err="1">
                <a:latin typeface="Calibri" pitchFamily="34" charset="0"/>
                <a:cs typeface="Calibri" pitchFamily="34" charset="0"/>
              </a:rPr>
              <a:t>tidak</a:t>
            </a:r>
            <a:r>
              <a:rPr lang="en-US" alt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2400" dirty="0" err="1">
                <a:latin typeface="Calibri" pitchFamily="34" charset="0"/>
                <a:cs typeface="Calibri" pitchFamily="34" charset="0"/>
              </a:rPr>
              <a:t>sama</a:t>
            </a:r>
            <a:endParaRPr lang="en-US" alt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477269" y="3782528"/>
            <a:ext cx="137160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 err="1">
                <a:latin typeface="Calibri" pitchFamily="34" charset="0"/>
                <a:cs typeface="Calibri" pitchFamily="34" charset="0"/>
              </a:rPr>
              <a:t>sama</a:t>
            </a:r>
            <a:endParaRPr lang="en-US" alt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 flipH="1">
            <a:off x="1950691" y="4221882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>
            <a:off x="4293419" y="4684018"/>
            <a:ext cx="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>
            <a:off x="1950691" y="3307482"/>
            <a:ext cx="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 Box 21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1053059" y="2829099"/>
            <a:ext cx="1659632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>
                <a:latin typeface="Calibri" pitchFamily="34" charset="0"/>
                <a:cs typeface="Calibri" pitchFamily="34" charset="0"/>
              </a:rPr>
              <a:t>Formula 1</a:t>
            </a:r>
          </a:p>
        </p:txBody>
      </p:sp>
      <p:sp>
        <p:nvSpPr>
          <p:cNvPr id="20" name="Text Box 2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550891" y="5560417"/>
            <a:ext cx="1606624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>
                <a:latin typeface="Calibri" pitchFamily="34" charset="0"/>
                <a:cs typeface="Calibri" pitchFamily="34" charset="0"/>
              </a:rPr>
              <a:t>Formula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245747" y="1125538"/>
                <a:ext cx="2434193" cy="12534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latin typeface="Cambria Math"/>
                          <a:cs typeface="Calibri" pitchFamily="34" charset="0"/>
                        </a:rPr>
                        <m:t>z</m:t>
                      </m:r>
                      <m:r>
                        <a:rPr lang="en-US" sz="2400" i="0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x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0" smtClean="0">
                                  <a:latin typeface="Cambria Math"/>
                                  <a:cs typeface="Calibri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0" smtClean="0">
                              <a:latin typeface="Cambria Math"/>
                              <a:cs typeface="Calibri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x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cs typeface="Calibri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  <a:cs typeface="Calibri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cs typeface="Calibri" pitchFamily="34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sz="2400" dirty="0">
                                      <a:latin typeface="Cambria Math"/>
                                      <a:sym typeface="Symbol" pitchFamily="18" charset="2"/>
                                    </a:rPr>
                                    <m:t></m:t>
                                  </m:r>
                                  <m:r>
                                    <a:rPr lang="en-US" altLang="en-US" sz="2400" baseline="-25000" dirty="0">
                                      <a:latin typeface="Cambria Math"/>
                                      <a:sym typeface="Symbol" pitchFamily="18" charset="2"/>
                                    </a:rPr>
                                    <m:t>1</m:t>
                                  </m:r>
                                  <m:r>
                                    <a:rPr lang="en-US" altLang="en-US" sz="2400" baseline="30000" dirty="0">
                                      <a:latin typeface="Cambria Math"/>
                                      <a:sym typeface="Symbol" pitchFamily="18" charset="2"/>
                                    </a:rPr>
                                    <m:t>2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  <a:ea typeface="Cambria Math"/>
                                          <a:cs typeface="Calibri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n</m:t>
                                      </m:r>
                                    </m:e>
                                    <m:sub>
                                      <m:r>
                                        <a:rPr lang="en-US" sz="2400" b="0" i="0" smtClean="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400" b="0" i="0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sz="2400" dirty="0">
                                      <a:latin typeface="Cambria Math"/>
                                      <a:sym typeface="Symbol" pitchFamily="18" charset="2"/>
                                    </a:rPr>
                                    <m:t></m:t>
                                  </m:r>
                                  <m:r>
                                    <a:rPr lang="en-US" altLang="en-US" sz="2400" baseline="-25000" dirty="0">
                                      <a:latin typeface="Cambria Math"/>
                                      <a:sym typeface="Symbol" pitchFamily="18" charset="2"/>
                                    </a:rPr>
                                    <m:t>2</m:t>
                                  </m:r>
                                  <m:r>
                                    <a:rPr lang="en-US" altLang="en-US" sz="2400" baseline="30000" dirty="0">
                                      <a:latin typeface="Cambria Math"/>
                                      <a:sym typeface="Symbol" pitchFamily="18" charset="2"/>
                                    </a:rPr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en-US" sz="2400" dirty="0">
                                      <a:sym typeface="Symbol" pitchFamily="18" charset="2"/>
                                    </a:rPr>
                                    <m:t> 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  <a:cs typeface="Calibri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n</m:t>
                                      </m:r>
                                    </m:e>
                                    <m:sub>
                                      <m:r>
                                        <a:rPr lang="en-US" sz="2400" b="0" i="0" smtClean="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5747" y="1125538"/>
                <a:ext cx="2434193" cy="125348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69330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Uji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Hipotesis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Selisih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Dua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Nilai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Tengah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Populasi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1011" y="1224136"/>
                <a:ext cx="11017224" cy="580605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Formula 1 (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σ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dan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σ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tidak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diketahui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diasumsikan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sama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)</a:t>
                </a: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latin typeface="Cambria Math"/>
                          <a:cs typeface="Calibri" pitchFamily="34" charset="0"/>
                        </a:rPr>
                        <m:t>t</m:t>
                      </m:r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x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x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cs typeface="Calibri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  <a:cs typeface="Calibri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cs typeface="Calibri" pitchFamily="34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gab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cs typeface="Calibri" pitchFamily="34" charset="0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cs typeface="Calibri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i="1">
                                          <a:latin typeface="Cambria Math"/>
                                          <a:cs typeface="Calibri" pitchFamily="34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  <a:cs typeface="Calibri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800">
                                              <a:latin typeface="Cambria Math"/>
                                              <a:cs typeface="Calibri" pitchFamily="34" charset="0"/>
                                            </a:rPr>
                                            <m:t>n</m:t>
                                          </m:r>
                                        </m:e>
                                        <m:sub>
                                          <m:r>
                                            <a:rPr lang="en-US" sz="2800">
                                              <a:latin typeface="Cambria Math"/>
                                              <a:cs typeface="Calibri" pitchFamily="34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cs typeface="Calibri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i="1">
                                          <a:latin typeface="Cambria Math"/>
                                          <a:cs typeface="Calibri" pitchFamily="34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  <a:cs typeface="Calibri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800">
                                              <a:latin typeface="Cambria Math"/>
                                              <a:cs typeface="Calibri" pitchFamily="34" charset="0"/>
                                            </a:rPr>
                                            <m:t>n</m:t>
                                          </m:r>
                                        </m:e>
                                        <m:sub>
                                          <m:r>
                                            <a:rPr lang="en-US" sz="2800">
                                              <a:latin typeface="Cambria Math"/>
                                              <a:cs typeface="Calibri" pitchFamily="34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rad>
                        </m:den>
                      </m:f>
                      <m: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 ;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gab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  <a:cs typeface="Calibri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−1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s</m:t>
                              </m:r>
                            </m:e>
                            <m:sub>
                              <m: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/>
                                  <a:cs typeface="Calibri" pitchFamily="34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−1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s</m:t>
                              </m:r>
                            </m:e>
                            <m:sub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/>
                                  <a:cs typeface="Calibri" pitchFamily="34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n</m:t>
                              </m:r>
                            </m:e>
                            <m:sub>
                              <m: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n</m:t>
                              </m:r>
                            </m:e>
                            <m:sub>
                              <m: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−2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  <a:cs typeface="Calibri" pitchFamily="34" charset="0"/>
                      </a:rPr>
                      <m:t>db</m:t>
                    </m:r>
                    <m:r>
                      <a:rPr lang="en-US" sz="2800">
                        <a:latin typeface="Cambria Math"/>
                        <a:cs typeface="Calibri" pitchFamily="34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n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latin typeface="Cambria Math"/>
                        <a:cs typeface="Calibri" pitchFamily="34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n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−2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Formula 2 (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σ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dan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σ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tidak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diketahui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diasumsikan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tidak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sama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)</a:t>
                </a: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cs typeface="Calibri" pitchFamily="34" charset="0"/>
                        </a:rPr>
                        <m:t>t</m:t>
                      </m:r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x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x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cs typeface="Calibri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  <a:cs typeface="Calibri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cs typeface="Calibri" pitchFamily="34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s</m:t>
                                  </m:r>
                                  <m:r>
                                    <a:rPr lang="en-US" altLang="en-US" sz="2800" baseline="-25000" dirty="0">
                                      <a:latin typeface="Cambria Math"/>
                                      <a:sym typeface="Symbol" pitchFamily="18" charset="2"/>
                                    </a:rPr>
                                    <m:t>1</m:t>
                                  </m:r>
                                  <m:r>
                                    <a:rPr lang="en-US" altLang="en-US" sz="2800" baseline="30000" dirty="0">
                                      <a:latin typeface="Cambria Math"/>
                                      <a:sym typeface="Symbol" pitchFamily="18" charset="2"/>
                                    </a:rPr>
                                    <m:t>2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/>
                                          <a:cs typeface="Calibri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n</m:t>
                                      </m:r>
                                    </m:e>
                                    <m:sub>
                                      <m:r>
                                        <a:rPr lang="en-US" sz="280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80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s</m:t>
                                  </m:r>
                                  <m:r>
                                    <a:rPr lang="en-US" altLang="en-US" sz="2800" baseline="-25000" dirty="0">
                                      <a:latin typeface="Cambria Math"/>
                                      <a:sym typeface="Symbol" pitchFamily="18" charset="2"/>
                                    </a:rPr>
                                    <m:t>2</m:t>
                                  </m:r>
                                  <m:r>
                                    <a:rPr lang="en-US" altLang="en-US" sz="2800" baseline="30000" dirty="0">
                                      <a:latin typeface="Cambria Math"/>
                                      <a:sym typeface="Symbol" pitchFamily="18" charset="2"/>
                                    </a:rPr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en-US" sz="2800" dirty="0">
                                      <a:sym typeface="Symbol" pitchFamily="18" charset="2"/>
                                    </a:rPr>
                                    <m:t> 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/>
                                          <a:cs typeface="Calibri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n</m:t>
                                      </m:r>
                                    </m:e>
                                    <m:sub>
                                      <m:r>
                                        <a:rPr lang="en-US" sz="280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den>
                      </m:f>
                      <m:r>
                        <a:rPr lang="en-US" sz="2800">
                          <a:latin typeface="Cambria Math"/>
                          <a:ea typeface="Cambria Math"/>
                          <a:cs typeface="Calibri" pitchFamily="34" charset="0"/>
                        </a:rPr>
                        <m:t> ;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cs typeface="Calibri" pitchFamily="34" charset="0"/>
                        </a:rPr>
                        <m:t>db</m:t>
                      </m:r>
                      <m:r>
                        <a:rPr lang="en-US" sz="2800" i="1">
                          <a:latin typeface="Cambria Math"/>
                          <a:cs typeface="Calibri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yang</m:t>
                      </m:r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lebih</m:t>
                      </m:r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kecil</m:t>
                      </m:r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diantara</m:t>
                      </m:r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n</m:t>
                          </m:r>
                        </m:e>
                        <m:sub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−1 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atau</m:t>
                      </m:r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n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−1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Ragam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dikatakan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tidak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sama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ragam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terbesar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  <a:cs typeface="Calibri" pitchFamily="34" charset="0"/>
                      </a:rPr>
                      <m:t>≈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Calibri" pitchFamily="34" charset="0"/>
                      </a:rPr>
                      <m:t>3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ragam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terkecil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42950" indent="-40005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224136"/>
                <a:ext cx="11017224" cy="5806058"/>
              </a:xfrm>
              <a:prstGeom prst="rect">
                <a:avLst/>
              </a:prstGeom>
              <a:blipFill>
                <a:blip r:embed="rId2"/>
                <a:stretch>
                  <a:fillRect l="-443" t="-84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05902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Uji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Hipotesis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Selisih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Dua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Nilai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Tengah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Populasi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1011" y="1125538"/>
                <a:ext cx="11017224" cy="580605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Uji z digunakan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n</m:t>
                        </m:r>
                      </m:e>
                      <m:sub>
                        <m: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dan</m:t>
                    </m:r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n</m:t>
                        </m:r>
                      </m:e>
                      <m:sub>
                        <m: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≥30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algn="just">
                  <a:spcBef>
                    <a:spcPts val="0"/>
                  </a:spcBef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Uji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t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digunakan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saat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n</m:t>
                        </m:r>
                      </m:e>
                      <m:sub>
                        <m: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≥30</m:t>
                    </m:r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dan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n</m:t>
                        </m:r>
                      </m:e>
                      <m:sub>
                        <m: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&lt;30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atau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n</m:t>
                        </m:r>
                      </m:e>
                      <m:sub>
                        <m: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  <a:ea typeface="Cambria Math"/>
                        <a:cs typeface="Calibri" pitchFamily="34" charset="0"/>
                      </a:rPr>
                      <m:t>&lt;</m:t>
                    </m:r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30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dan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n</m:t>
                        </m:r>
                      </m:e>
                      <m:sub>
                        <m: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≥30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atau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n</m:t>
                        </m:r>
                      </m:e>
                      <m:sub>
                        <m: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dan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n</m:t>
                        </m:r>
                      </m:e>
                      <m:sub>
                        <m: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  <a:ea typeface="Cambria Math"/>
                        <a:cs typeface="Calibri" pitchFamily="34" charset="0"/>
                      </a:rPr>
                      <m:t>&lt;</m:t>
                    </m:r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30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algn="just">
                  <a:spcBef>
                    <a:spcPts val="0"/>
                  </a:spcBef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Daerah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penolakan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800100" indent="-457200" algn="just">
                  <a:spcBef>
                    <a:spcPts val="0"/>
                  </a:spcBef>
                  <a:buFont typeface="Wingdings" pitchFamily="2" charset="2"/>
                  <a:buChar char="q"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Uji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z</a:t>
                </a:r>
              </a:p>
              <a:p>
                <a:pPr marL="80010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tolak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jika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Calibri" pitchFamily="34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en-US" sz="2800">
                            <a:latin typeface="Cambria Math"/>
                            <a:cs typeface="Calibri" pitchFamily="34" charset="0"/>
                            <a:sym typeface="Symbol" pitchFamily="18" charset="2"/>
                          </a:rPr>
                          <m:t>z</m:t>
                        </m:r>
                      </m:e>
                    </m:d>
                    <m:r>
                      <a:rPr lang="en-US" altLang="en-US" sz="2800" i="1">
                        <a:latin typeface="Cambria Math"/>
                        <a:ea typeface="Cambria Math"/>
                        <a:cs typeface="Calibri" pitchFamily="34" charset="0"/>
                        <a:sym typeface="Symbol" pitchFamily="18" charset="2"/>
                      </a:rPr>
                      <m:t>≥</m:t>
                    </m:r>
                    <m:sSub>
                      <m:sSubPr>
                        <m:ctrlPr>
                          <a:rPr lang="en-US" altLang="en-US" sz="2800" i="1" dirty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800" dirty="0">
                            <a:latin typeface="Cambria Math"/>
                            <a:cs typeface="Calibri" pitchFamily="34" charset="0"/>
                          </a:rPr>
                          <m:t>z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en-US" sz="2800" dirty="0">
                            <a:latin typeface="Cambria Math"/>
                            <a:ea typeface="Cambria Math"/>
                            <a:cs typeface="Calibri" pitchFamily="34" charset="0"/>
                          </a:rPr>
                          <m:t>α</m:t>
                        </m:r>
                        <m:r>
                          <a:rPr lang="en-US" altLang="en-US" sz="2800" dirty="0">
                            <a:latin typeface="Cambria Math"/>
                            <a:ea typeface="Cambria Math"/>
                            <a:cs typeface="Calibri" pitchFamily="34" charset="0"/>
                          </a:rPr>
                          <m:t>/2</m:t>
                        </m:r>
                      </m:sub>
                    </m:sSub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80010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2.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&gt;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tolak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jika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800" dirty="0">
                        <a:latin typeface="Cambria Math"/>
                        <a:ea typeface="Cambria Math"/>
                        <a:cs typeface="Calibri" pitchFamily="34" charset="0"/>
                      </a:rPr>
                      <m:t>z</m:t>
                    </m:r>
                    <m:r>
                      <a:rPr lang="en-US" altLang="en-US" sz="2800" i="1" dirty="0">
                        <a:latin typeface="Cambria Math"/>
                        <a:ea typeface="Cambria Math"/>
                        <a:cs typeface="Calibri" pitchFamily="34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altLang="en-US" sz="2800" dirty="0">
                        <a:latin typeface="Cambria Math"/>
                        <a:cs typeface="Calibri" pitchFamily="34" charset="0"/>
                      </a:rPr>
                      <m:t>z</m:t>
                    </m:r>
                    <m:r>
                      <a:rPr lang="en-US" altLang="en-US" sz="2800" baseline="-25000" dirty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</m:t>
                    </m:r>
                  </m:oMath>
                </a14:m>
                <a:endParaRPr lang="en-US" altLang="en-US" sz="2800" baseline="-25000" dirty="0">
                  <a:latin typeface="Calibri" pitchFamily="34" charset="0"/>
                  <a:cs typeface="Calibri" pitchFamily="34" charset="0"/>
                  <a:sym typeface="Symbol" pitchFamily="18" charset="2"/>
                </a:endParaRPr>
              </a:p>
              <a:p>
                <a:pPr marL="80010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3.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&lt;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tolak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jika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800" dirty="0">
                        <a:latin typeface="Cambria Math"/>
                        <a:ea typeface="Cambria Math"/>
                        <a:cs typeface="Calibri" pitchFamily="34" charset="0"/>
                      </a:rPr>
                      <m:t>z</m:t>
                    </m:r>
                    <m:r>
                      <a:rPr lang="en-US" altLang="en-US" sz="2800" i="1" dirty="0">
                        <a:latin typeface="Cambria Math"/>
                        <a:ea typeface="Cambria Math"/>
                        <a:cs typeface="Calibri" pitchFamily="34" charset="0"/>
                      </a:rPr>
                      <m:t>≤</m:t>
                    </m:r>
                    <m:r>
                      <a:rPr lang="en-US" altLang="en-US" sz="2800" b="0" i="0" dirty="0" smtClean="0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en-US" sz="2800" dirty="0">
                        <a:latin typeface="Cambria Math"/>
                        <a:cs typeface="Calibri" pitchFamily="34" charset="0"/>
                      </a:rPr>
                      <m:t>z</m:t>
                    </m:r>
                    <m:r>
                      <a:rPr lang="en-US" altLang="en-US" sz="2800" baseline="-25000" dirty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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800100" indent="-457200" algn="just">
                  <a:spcBef>
                    <a:spcPts val="0"/>
                  </a:spcBef>
                  <a:buFont typeface="Wingdings" pitchFamily="2" charset="2"/>
                  <a:buChar char="q"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Uji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t</a:t>
                </a:r>
              </a:p>
              <a:p>
                <a:pPr marL="80010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tolak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jika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Calibri" pitchFamily="34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en-US" sz="2800" b="0" i="0" smtClean="0">
                            <a:latin typeface="Cambria Math"/>
                            <a:cs typeface="Calibri" pitchFamily="34" charset="0"/>
                            <a:sym typeface="Symbol" pitchFamily="18" charset="2"/>
                          </a:rPr>
                          <m:t>t</m:t>
                        </m:r>
                      </m:e>
                    </m:d>
                    <m:r>
                      <a:rPr lang="en-US" altLang="en-US" sz="2800" i="1">
                        <a:latin typeface="Cambria Math"/>
                        <a:ea typeface="Cambria Math"/>
                        <a:cs typeface="Calibri" pitchFamily="34" charset="0"/>
                        <a:sym typeface="Symbol" pitchFamily="18" charset="2"/>
                      </a:rPr>
                      <m:t>≥</m:t>
                    </m:r>
                    <m:sSub>
                      <m:sSubPr>
                        <m:ctrlPr>
                          <a:rPr lang="en-US" altLang="en-US" sz="2800" i="1" dirty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800" b="0" i="0" dirty="0" smtClean="0">
                            <a:latin typeface="Cambria Math"/>
                            <a:cs typeface="Calibri" pitchFamily="34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en-US" sz="2800" dirty="0">
                            <a:latin typeface="Cambria Math"/>
                            <a:ea typeface="Cambria Math"/>
                            <a:cs typeface="Calibri" pitchFamily="34" charset="0"/>
                          </a:rPr>
                          <m:t>α</m:t>
                        </m:r>
                        <m:r>
                          <a:rPr lang="en-US" altLang="en-US" sz="2800" dirty="0">
                            <a:latin typeface="Cambria Math"/>
                            <a:ea typeface="Cambria Math"/>
                            <a:cs typeface="Calibri" pitchFamily="34" charset="0"/>
                          </a:rPr>
                          <m:t>/2</m:t>
                        </m:r>
                      </m:sub>
                    </m:sSub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80010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2.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&gt;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tolak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jika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>
                        <a:latin typeface="Cambria Math"/>
                        <a:ea typeface="Cambria Math"/>
                        <a:cs typeface="Calibri" pitchFamily="34" charset="0"/>
                      </a:rPr>
                      <m:t>t</m:t>
                    </m:r>
                    <m:r>
                      <a:rPr lang="en-US" altLang="en-US" sz="2800" i="1" dirty="0">
                        <a:latin typeface="Cambria Math"/>
                        <a:ea typeface="Cambria Math"/>
                        <a:cs typeface="Calibri" pitchFamily="34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altLang="en-US" sz="2800" b="0" i="0" dirty="0" smtClean="0">
                        <a:latin typeface="Cambria Math"/>
                        <a:ea typeface="Cambria Math"/>
                        <a:cs typeface="Calibri" pitchFamily="34" charset="0"/>
                      </a:rPr>
                      <m:t>t</m:t>
                    </m:r>
                    <m:r>
                      <a:rPr lang="en-US" altLang="en-US" sz="2800" baseline="-25000" dirty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</m:t>
                    </m:r>
                  </m:oMath>
                </a14:m>
                <a:endParaRPr lang="en-US" altLang="en-US" sz="2800" baseline="-25000" dirty="0">
                  <a:latin typeface="Calibri" pitchFamily="34" charset="0"/>
                  <a:cs typeface="Calibri" pitchFamily="34" charset="0"/>
                  <a:sym typeface="Symbol" pitchFamily="18" charset="2"/>
                </a:endParaRPr>
              </a:p>
              <a:p>
                <a:pPr marL="80010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3.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&lt;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tolak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jika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>
                        <a:latin typeface="Cambria Math"/>
                        <a:ea typeface="Cambria Math"/>
                        <a:cs typeface="Calibri" pitchFamily="34" charset="0"/>
                      </a:rPr>
                      <m:t>t</m:t>
                    </m:r>
                    <m:r>
                      <a:rPr lang="en-US" altLang="en-US" sz="2800" i="1" dirty="0">
                        <a:latin typeface="Cambria Math"/>
                        <a:ea typeface="Cambria Math"/>
                        <a:cs typeface="Calibri" pitchFamily="34" charset="0"/>
                      </a:rPr>
                      <m:t>≤</m:t>
                    </m:r>
                    <m:r>
                      <a:rPr lang="en-US" altLang="en-US" sz="2800" b="0" i="0" dirty="0" smtClean="0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en-US" sz="2800" b="0" i="0" dirty="0" smtClean="0">
                        <a:latin typeface="Cambria Math"/>
                        <a:ea typeface="Cambria Math"/>
                        <a:cs typeface="Calibri" pitchFamily="34" charset="0"/>
                      </a:rPr>
                      <m:t>t</m:t>
                    </m:r>
                    <m:r>
                      <a:rPr lang="en-US" altLang="en-US" sz="2800" baseline="-25000" dirty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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800100" indent="0" algn="just">
                  <a:spcBef>
                    <a:spcPts val="0"/>
                  </a:spcBef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42950" indent="-40005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125538"/>
                <a:ext cx="11017224" cy="5806058"/>
              </a:xfrm>
              <a:prstGeom prst="rect">
                <a:avLst/>
              </a:prstGeom>
              <a:blipFill rotWithShape="1">
                <a:blip r:embed="rId2"/>
                <a:stretch>
                  <a:fillRect l="-443" t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4758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Hipotesis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1011" y="1053530"/>
                <a:ext cx="11017224" cy="580605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Suatu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pernyataan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/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anggapan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mempunyai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mungkin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benar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/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atau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suatu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pernyataan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/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anggapan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mengandung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ketidakpastian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Misalnya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800100" indent="-457200" algn="just">
                  <a:spcBef>
                    <a:spcPts val="0"/>
                  </a:spcBef>
                  <a:buFont typeface="Wingdings" pitchFamily="2" charset="2"/>
                  <a:buChar char="§"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Besok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turun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hujan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  <a:cs typeface="Calibri" pitchFamily="34" charset="0"/>
                      </a:rPr>
                      <m:t>→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mungkin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benar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/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salah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800100" indent="-457200" algn="just">
                  <a:spcBef>
                    <a:spcPts val="0"/>
                  </a:spcBef>
                  <a:buFont typeface="Wingdings" pitchFamily="2" charset="2"/>
                  <a:buChar char="§"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Penambahan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pupuk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meningkatkan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produksi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→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mungkin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benar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/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salah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800100" indent="-457200" algn="just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Varietas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A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lebih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baik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dibandingkan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varietas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B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→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mungkin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benar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/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salah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Hipotesis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statistik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: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suatu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pernyataan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tentang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suatu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parameter</a:t>
                </a:r>
              </a:p>
              <a:p>
                <a:pPr marL="742950" indent="-457200" algn="just">
                  <a:spcBef>
                    <a:spcPts val="0"/>
                  </a:spcBef>
                  <a:buFont typeface="Wingdings" pitchFamily="2" charset="2"/>
                  <a:buChar char="ü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(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hipotesis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nol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):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suatu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pernyataan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bersifat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“status quo” (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tidak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ada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beda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tidak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ada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perubahan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)</a:t>
                </a:r>
              </a:p>
              <a:p>
                <a:pPr marL="742950" indent="-457200" algn="just">
                  <a:spcBef>
                    <a:spcPts val="0"/>
                  </a:spcBef>
                  <a:spcAft>
                    <a:spcPts val="1800"/>
                  </a:spcAft>
                  <a:buFont typeface="Wingdings" pitchFamily="2" charset="2"/>
                  <a:buChar char="ü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(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hipotesis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tandingan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):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pernyataan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lain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diterima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ditolak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(“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ada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perbedaan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” “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terjadi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perubahan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”)</a:t>
                </a: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42950" indent="-40005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053530"/>
                <a:ext cx="11017224" cy="5806058"/>
              </a:xfrm>
              <a:prstGeom prst="rect">
                <a:avLst/>
              </a:prstGeom>
              <a:blipFill rotWithShape="1">
                <a:blip r:embed="rId2"/>
                <a:stretch>
                  <a:fillRect l="-443" t="-840" r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67685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Uji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Hipotesis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Selisih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Dua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Nilai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Tengah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Populasi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1011" y="1269554"/>
                <a:ext cx="11017224" cy="580605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Nilai-p:</a:t>
                </a:r>
              </a:p>
              <a:p>
                <a:pPr marL="800100" indent="-457200" algn="just">
                  <a:spcBef>
                    <a:spcPts val="0"/>
                  </a:spcBef>
                  <a:buFont typeface="Wingdings" pitchFamily="2" charset="2"/>
                  <a:buChar char="q"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Uji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z</a:t>
                </a:r>
              </a:p>
              <a:p>
                <a:pPr marL="80010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nilai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=2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Z</m:t>
                        </m:r>
                        <m: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&gt;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z</m:t>
                        </m:r>
                      </m:e>
                    </m:d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80010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2.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  <a:ea typeface="Cambria Math"/>
                        <a:cs typeface="Calibri" pitchFamily="34" charset="0"/>
                      </a:rPr>
                      <m:t>&gt;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nilai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Z</m:t>
                        </m:r>
                        <m: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&gt;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z</m:t>
                        </m:r>
                      </m:e>
                    </m:d>
                  </m:oMath>
                </a14:m>
                <a:endParaRPr lang="en-US" sz="2800" dirty="0">
                  <a:latin typeface="Calibri" pitchFamily="34" charset="0"/>
                  <a:ea typeface="Cambria Math"/>
                  <a:cs typeface="Calibri" pitchFamily="34" charset="0"/>
                </a:endParaRPr>
              </a:p>
              <a:p>
                <a:pPr marL="80010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3.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&lt;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nilai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Z</m:t>
                        </m:r>
                        <m: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&lt;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z</m:t>
                        </m:r>
                      </m:e>
                    </m:d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8001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Tolak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-p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α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800100" indent="-457200" algn="just">
                  <a:spcBef>
                    <a:spcPts val="0"/>
                  </a:spcBef>
                  <a:buFont typeface="Wingdings" pitchFamily="2" charset="2"/>
                  <a:buChar char="q"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Uji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t</a:t>
                </a:r>
              </a:p>
              <a:p>
                <a:pPr marL="80010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nilai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=2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T</m:t>
                        </m:r>
                        <m: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&gt;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t</m:t>
                        </m:r>
                      </m:e>
                    </m:d>
                  </m:oMath>
                </a14:m>
                <a:endParaRPr lang="en-US" sz="2800" dirty="0">
                  <a:latin typeface="Calibri" pitchFamily="34" charset="0"/>
                  <a:ea typeface="Cambria Math"/>
                  <a:cs typeface="Calibri" pitchFamily="34" charset="0"/>
                </a:endParaRPr>
              </a:p>
              <a:p>
                <a:pPr marL="80010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2.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  <a:ea typeface="Cambria Math"/>
                        <a:cs typeface="Calibri" pitchFamily="34" charset="0"/>
                      </a:rPr>
                      <m:t>&gt;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nilai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T</m:t>
                        </m:r>
                        <m: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&gt;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t</m:t>
                        </m:r>
                      </m:e>
                    </m:d>
                  </m:oMath>
                </a14:m>
                <a:endParaRPr lang="en-US" sz="2800" dirty="0">
                  <a:latin typeface="Calibri" pitchFamily="34" charset="0"/>
                  <a:ea typeface="Cambria Math"/>
                  <a:cs typeface="Calibri" pitchFamily="34" charset="0"/>
                </a:endParaRPr>
              </a:p>
              <a:p>
                <a:pPr marL="80010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3.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&lt;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nilai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T</m:t>
                        </m:r>
                        <m: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&lt;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t</m:t>
                        </m:r>
                      </m:e>
                    </m:d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8001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Tolak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-p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α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8001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42950" indent="-40005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269554"/>
                <a:ext cx="11017224" cy="5806058"/>
              </a:xfrm>
              <a:prstGeom prst="rect">
                <a:avLst/>
              </a:prstGeom>
              <a:blipFill rotWithShape="1">
                <a:blip r:embed="rId2"/>
                <a:stretch>
                  <a:fillRect l="-443" t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59808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1011" y="1125538"/>
                <a:ext cx="11017224" cy="580605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Pada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bulan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Juni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2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tahun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lalu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analisis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kimia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dibuat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85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sampel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air (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setiap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volume unit) yang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diambil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berbagai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bagian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danau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kota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pengukuran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untuk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kadar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klorin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dicatat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.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Selama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dua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musim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dingin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berikutnya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penggunaan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garam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berkurang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secara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substansial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di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daerah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tangkapan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air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danau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.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Juni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ini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, 110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sampel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air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dianalisis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kadar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klorin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dicatat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.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Perhitungan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rata-rata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standar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deviasi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untuk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dua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gugus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data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diberikan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sebagai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berikut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endParaRPr lang="en-US" sz="26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endParaRPr lang="en-US" sz="26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6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1800"/>
                  </a:spcAft>
                  <a:buNone/>
                  <a:defRPr/>
                </a:pPr>
                <a:endParaRPr lang="en-US" sz="26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buNone/>
                  <a:defRPr/>
                </a:pP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Ujilah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klaim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mengatakan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bahwa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penggunaan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garam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lebih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rendah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telah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mengurangi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jumlah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klorin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di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danau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. (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Uji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>
                        <a:latin typeface="Cambria Math"/>
                        <a:ea typeface="Cambria Math"/>
                        <a:cs typeface="Calibri" pitchFamily="34" charset="0"/>
                      </a:rPr>
                      <m:t>α</m:t>
                    </m:r>
                    <m:r>
                      <a:rPr lang="en-US" sz="2600">
                        <a:latin typeface="Cambria Math"/>
                        <a:ea typeface="Cambria Math"/>
                        <a:cs typeface="Calibri" pitchFamily="34" charset="0"/>
                      </a:rPr>
                      <m:t>=5%</m:t>
                    </m:r>
                  </m:oMath>
                </a14:m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)  </a:t>
                </a:r>
              </a:p>
              <a:p>
                <a:pPr marL="342900" indent="0" algn="just">
                  <a:spcBef>
                    <a:spcPts val="0"/>
                  </a:spcBef>
                  <a:buNone/>
                  <a:defRPr/>
                </a:pP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3048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6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6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6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6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6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600" dirty="0">
                  <a:latin typeface="Calibri" pitchFamily="34" charset="0"/>
                  <a:cs typeface="Calibri" pitchFamily="34" charset="0"/>
                </a:endParaRPr>
              </a:p>
              <a:p>
                <a:pPr marL="742950" indent="-40005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6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125538"/>
                <a:ext cx="11017224" cy="5806058"/>
              </a:xfrm>
              <a:prstGeom prst="rect">
                <a:avLst/>
              </a:prstGeom>
              <a:blipFill rotWithShape="1">
                <a:blip r:embed="rId2"/>
                <a:stretch>
                  <a:fillRect l="-332" t="-735" r="-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52961434"/>
                  </p:ext>
                </p:extLst>
              </p:nvPr>
            </p:nvGraphicFramePr>
            <p:xfrm>
              <a:off x="2067210" y="3645818"/>
              <a:ext cx="8124825" cy="18288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7082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082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7082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Calibri" pitchFamily="34" charset="0"/>
                              <a:cs typeface="Calibri" pitchFamily="34" charset="0"/>
                            </a:rPr>
                            <a:t>Kadar </a:t>
                          </a:r>
                          <a:r>
                            <a:rPr lang="en-US" sz="2400" dirty="0" err="1">
                              <a:latin typeface="Calibri" pitchFamily="34" charset="0"/>
                              <a:cs typeface="Calibri" pitchFamily="34" charset="0"/>
                            </a:rPr>
                            <a:t>Klorin</a:t>
                          </a:r>
                          <a:endParaRPr lang="en-US" sz="24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>
                              <a:latin typeface="Calibri" pitchFamily="34" charset="0"/>
                              <a:cs typeface="Calibri" pitchFamily="34" charset="0"/>
                            </a:rPr>
                            <a:t>Dua</a:t>
                          </a:r>
                          <a:r>
                            <a:rPr lang="en-US" sz="2400" dirty="0">
                              <a:latin typeface="Calibri" pitchFamily="34" charset="0"/>
                              <a:cs typeface="Calibri" pitchFamily="34" charset="0"/>
                            </a:rPr>
                            <a:t> </a:t>
                          </a:r>
                          <a:r>
                            <a:rPr lang="en-US" sz="2400" dirty="0" err="1">
                              <a:latin typeface="Calibri" pitchFamily="34" charset="0"/>
                              <a:cs typeface="Calibri" pitchFamily="34" charset="0"/>
                            </a:rPr>
                            <a:t>Tahun</a:t>
                          </a:r>
                          <a:r>
                            <a:rPr lang="en-US" sz="2400" dirty="0">
                              <a:latin typeface="Calibri" pitchFamily="34" charset="0"/>
                              <a:cs typeface="Calibri" pitchFamily="34" charset="0"/>
                            </a:rPr>
                            <a:t> </a:t>
                          </a:r>
                          <a:r>
                            <a:rPr lang="en-US" sz="2400" dirty="0" err="1">
                              <a:latin typeface="Calibri" pitchFamily="34" charset="0"/>
                              <a:cs typeface="Calibri" pitchFamily="34" charset="0"/>
                            </a:rPr>
                            <a:t>Lalu</a:t>
                          </a:r>
                          <a:endParaRPr lang="en-US" sz="24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>
                              <a:latin typeface="Calibri" pitchFamily="34" charset="0"/>
                              <a:cs typeface="Calibri" pitchFamily="34" charset="0"/>
                            </a:rPr>
                            <a:t>Tahun</a:t>
                          </a:r>
                          <a:r>
                            <a:rPr lang="en-US" sz="2400" dirty="0">
                              <a:latin typeface="Calibri" pitchFamily="34" charset="0"/>
                              <a:cs typeface="Calibri" pitchFamily="34" charset="0"/>
                            </a:rPr>
                            <a:t> </a:t>
                          </a:r>
                          <a:r>
                            <a:rPr lang="en-US" sz="2400" dirty="0" err="1">
                              <a:latin typeface="Calibri" pitchFamily="34" charset="0"/>
                              <a:cs typeface="Calibri" pitchFamily="34" charset="0"/>
                            </a:rPr>
                            <a:t>Ini</a:t>
                          </a:r>
                          <a:endParaRPr lang="en-US" sz="24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Calibri" pitchFamily="34" charset="0"/>
                              <a:cs typeface="Calibri" pitchFamily="34" charset="0"/>
                            </a:rPr>
                            <a:t>Rata-Rata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18,3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17,8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 err="1">
                              <a:latin typeface="Calibri" pitchFamily="34" charset="0"/>
                              <a:cs typeface="Calibri" pitchFamily="34" charset="0"/>
                            </a:rPr>
                            <a:t>Standar</a:t>
                          </a:r>
                          <a:r>
                            <a:rPr lang="en-US" sz="2400" dirty="0">
                              <a:latin typeface="Calibri" pitchFamily="34" charset="0"/>
                              <a:cs typeface="Calibri" pitchFamily="34" charset="0"/>
                            </a:rPr>
                            <a:t> </a:t>
                          </a:r>
                          <a:r>
                            <a:rPr lang="en-US" sz="2400" dirty="0" err="1">
                              <a:latin typeface="Calibri" pitchFamily="34" charset="0"/>
                              <a:cs typeface="Calibri" pitchFamily="34" charset="0"/>
                            </a:rPr>
                            <a:t>Deviasi</a:t>
                          </a:r>
                          <a:endParaRPr lang="en-US" sz="24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1,2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1,8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52961434"/>
                  </p:ext>
                </p:extLst>
              </p:nvPr>
            </p:nvGraphicFramePr>
            <p:xfrm>
              <a:off x="2067210" y="3645818"/>
              <a:ext cx="8124825" cy="18288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708275"/>
                    <a:gridCol w="2708275"/>
                    <a:gridCol w="2708275"/>
                  </a:tblGrid>
                  <a:tr h="457200">
                    <a:tc rowSpan="2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alibri" pitchFamily="34" charset="0"/>
                              <a:cs typeface="Calibri" pitchFamily="34" charset="0"/>
                            </a:rPr>
                            <a:t>Kadar </a:t>
                          </a:r>
                          <a:r>
                            <a:rPr lang="en-US" sz="2400" dirty="0" err="1" smtClean="0">
                              <a:latin typeface="Calibri" pitchFamily="34" charset="0"/>
                              <a:cs typeface="Calibri" pitchFamily="34" charset="0"/>
                            </a:rPr>
                            <a:t>Klorin</a:t>
                          </a:r>
                          <a:endParaRPr lang="en-US" sz="24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45720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 smtClean="0">
                              <a:latin typeface="Calibri" pitchFamily="34" charset="0"/>
                              <a:cs typeface="Calibri" pitchFamily="34" charset="0"/>
                            </a:rPr>
                            <a:t>Dua</a:t>
                          </a:r>
                          <a:r>
                            <a:rPr lang="en-US" sz="2400" dirty="0" smtClean="0">
                              <a:latin typeface="Calibri" pitchFamily="34" charset="0"/>
                              <a:cs typeface="Calibri" pitchFamily="34" charset="0"/>
                            </a:rPr>
                            <a:t> </a:t>
                          </a:r>
                          <a:r>
                            <a:rPr lang="en-US" sz="2400" dirty="0" err="1" smtClean="0">
                              <a:latin typeface="Calibri" pitchFamily="34" charset="0"/>
                              <a:cs typeface="Calibri" pitchFamily="34" charset="0"/>
                            </a:rPr>
                            <a:t>Tahun</a:t>
                          </a:r>
                          <a:r>
                            <a:rPr lang="en-US" sz="2400" dirty="0" smtClean="0">
                              <a:latin typeface="Calibri" pitchFamily="34" charset="0"/>
                              <a:cs typeface="Calibri" pitchFamily="34" charset="0"/>
                            </a:rPr>
                            <a:t> </a:t>
                          </a:r>
                          <a:r>
                            <a:rPr lang="en-US" sz="2400" dirty="0" err="1" smtClean="0">
                              <a:latin typeface="Calibri" pitchFamily="34" charset="0"/>
                              <a:cs typeface="Calibri" pitchFamily="34" charset="0"/>
                            </a:rPr>
                            <a:t>Lalu</a:t>
                          </a:r>
                          <a:endParaRPr lang="en-US" sz="24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 smtClean="0">
                              <a:latin typeface="Calibri" pitchFamily="34" charset="0"/>
                              <a:cs typeface="Calibri" pitchFamily="34" charset="0"/>
                            </a:rPr>
                            <a:t>Tahun</a:t>
                          </a:r>
                          <a:r>
                            <a:rPr lang="en-US" sz="2400" dirty="0" smtClean="0">
                              <a:latin typeface="Calibri" pitchFamily="34" charset="0"/>
                              <a:cs typeface="Calibri" pitchFamily="34" charset="0"/>
                            </a:rPr>
                            <a:t> </a:t>
                          </a:r>
                          <a:r>
                            <a:rPr lang="en-US" sz="2400" dirty="0" err="1" smtClean="0">
                              <a:latin typeface="Calibri" pitchFamily="34" charset="0"/>
                              <a:cs typeface="Calibri" pitchFamily="34" charset="0"/>
                            </a:rPr>
                            <a:t>Ini</a:t>
                          </a:r>
                          <a:endParaRPr lang="en-US" sz="24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Calibri" pitchFamily="34" charset="0"/>
                              <a:cs typeface="Calibri" pitchFamily="34" charset="0"/>
                            </a:rPr>
                            <a:t>Rata-Rata</a:t>
                          </a:r>
                          <a:endParaRPr lang="en-US" sz="24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9775" t="-210667" r="-99775" b="-1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225" t="-210667" b="-130667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 err="1" smtClean="0">
                              <a:latin typeface="Calibri" pitchFamily="34" charset="0"/>
                              <a:cs typeface="Calibri" pitchFamily="34" charset="0"/>
                            </a:rPr>
                            <a:t>Standar</a:t>
                          </a:r>
                          <a:r>
                            <a:rPr lang="en-US" sz="2400" dirty="0" smtClean="0">
                              <a:latin typeface="Calibri" pitchFamily="34" charset="0"/>
                              <a:cs typeface="Calibri" pitchFamily="34" charset="0"/>
                            </a:rPr>
                            <a:t> </a:t>
                          </a:r>
                          <a:r>
                            <a:rPr lang="en-US" sz="2400" dirty="0" err="1" smtClean="0">
                              <a:latin typeface="Calibri" pitchFamily="34" charset="0"/>
                              <a:cs typeface="Calibri" pitchFamily="34" charset="0"/>
                            </a:rPr>
                            <a:t>Deviasi</a:t>
                          </a:r>
                          <a:endParaRPr lang="en-US" sz="24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9775" t="-310667" r="-99775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225" t="-310667" b="-30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360462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1011" y="1197546"/>
                <a:ext cx="11017224" cy="580605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u="sng" dirty="0">
                    <a:latin typeface="Calibri" pitchFamily="34" charset="0"/>
                    <a:cs typeface="Calibri" pitchFamily="34" charset="0"/>
                  </a:rPr>
                  <a:t>Jawab</a:t>
                </a:r>
              </a:p>
              <a:p>
                <a:pPr marL="2857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cs typeface="Calibri" pitchFamily="34" charset="0"/>
                        </a:rPr>
                        <m:t>: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μ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μ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μ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μ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=0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2857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cs typeface="Calibri" pitchFamily="34" charset="0"/>
                        </a:rPr>
                        <m:t>: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μ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&gt;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μ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ea typeface="Cambria Math"/>
                          <a:cs typeface="Calibri" pitchFamily="34" charset="0"/>
                        </a:rPr>
                        <m:t>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μ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ea typeface="Cambria Math"/>
                          <a:cs typeface="Calibri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μ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&gt;</m:t>
                      </m:r>
                      <m:r>
                        <a:rPr lang="en-US" sz="2800" i="1">
                          <a:latin typeface="Cambria Math"/>
                          <a:ea typeface="Cambria Math"/>
                          <a:cs typeface="Calibri" pitchFamily="34" charset="0"/>
                        </a:rPr>
                        <m:t>0</m:t>
                      </m:r>
                    </m:oMath>
                  </m:oMathPara>
                </a14:m>
                <a:endParaRPr lang="en-US" sz="2800" i="1" dirty="0">
                  <a:latin typeface="Cambria Math"/>
                  <a:ea typeface="Cambria Math"/>
                  <a:cs typeface="Calibri" pitchFamily="34" charset="0"/>
                </a:endParaRPr>
              </a:p>
              <a:p>
                <a:pPr marL="28575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cs typeface="Calibri" pitchFamily="34" charset="0"/>
                        </a:rPr>
                        <m:t>z</m:t>
                      </m:r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x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x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cs typeface="Calibri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  <a:cs typeface="Calibri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cs typeface="Calibri" pitchFamily="34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sz="2800" dirty="0">
                                      <a:latin typeface="Cambria Math"/>
                                      <a:sym typeface="Symbol" pitchFamily="18" charset="2"/>
                                    </a:rPr>
                                    <m:t></m:t>
                                  </m:r>
                                  <m:r>
                                    <a:rPr lang="en-US" altLang="en-US" sz="2800" baseline="-25000" dirty="0">
                                      <a:latin typeface="Cambria Math"/>
                                      <a:sym typeface="Symbol" pitchFamily="18" charset="2"/>
                                    </a:rPr>
                                    <m:t>1</m:t>
                                  </m:r>
                                  <m:r>
                                    <a:rPr lang="en-US" altLang="en-US" sz="2800" baseline="30000" dirty="0">
                                      <a:latin typeface="Cambria Math"/>
                                      <a:sym typeface="Symbol" pitchFamily="18" charset="2"/>
                                    </a:rPr>
                                    <m:t>2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/>
                                          <a:cs typeface="Calibri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n</m:t>
                                      </m:r>
                                    </m:e>
                                    <m:sub>
                                      <m:r>
                                        <a:rPr lang="en-US" sz="280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80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sz="2800" dirty="0">
                                      <a:latin typeface="Cambria Math"/>
                                      <a:sym typeface="Symbol" pitchFamily="18" charset="2"/>
                                    </a:rPr>
                                    <m:t></m:t>
                                  </m:r>
                                  <m:r>
                                    <a:rPr lang="en-US" altLang="en-US" sz="2800" baseline="-25000" dirty="0">
                                      <a:latin typeface="Cambria Math"/>
                                      <a:sym typeface="Symbol" pitchFamily="18" charset="2"/>
                                    </a:rPr>
                                    <m:t>2</m:t>
                                  </m:r>
                                  <m:r>
                                    <a:rPr lang="en-US" altLang="en-US" sz="2800" baseline="30000" dirty="0">
                                      <a:latin typeface="Cambria Math"/>
                                      <a:sym typeface="Symbol" pitchFamily="18" charset="2"/>
                                    </a:rPr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en-US" sz="2800" dirty="0">
                                      <a:sym typeface="Symbol" pitchFamily="18" charset="2"/>
                                    </a:rPr>
                                    <m:t> 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/>
                                          <a:cs typeface="Calibri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n</m:t>
                                      </m:r>
                                    </m:e>
                                    <m:sub>
                                      <m:r>
                                        <a:rPr lang="en-US" sz="280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18,3−17,8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  <a:cs typeface="Calibri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1,2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85</m:t>
                                  </m:r>
                                </m:den>
                              </m:f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  <a:cs typeface="Calibri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1,8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110</m:t>
                                  </m:r>
                                </m:den>
                              </m:f>
                            </m:e>
                          </m:rad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=2,32</m:t>
                      </m:r>
                    </m:oMath>
                  </m:oMathPara>
                </a14:m>
                <a:endParaRPr lang="en-US" sz="2800" dirty="0"/>
              </a:p>
              <a:p>
                <a:pPr marL="628650" indent="-342900" algn="just">
                  <a:spcBef>
                    <a:spcPts val="0"/>
                  </a:spcBef>
                  <a:buFont typeface="Wingdings" pitchFamily="2" charset="2"/>
                  <a:buChar char="§"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Menggunakan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daerah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penolakan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28650" indent="0" algn="just">
                  <a:spcBef>
                    <a:spcPts val="0"/>
                  </a:spcBef>
                  <a:buNone/>
                  <a:tabLst>
                    <a:tab pos="628650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z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α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ea typeface="Cambria Math"/>
                          <a:cs typeface="Calibri" pitchFamily="34" charset="0"/>
                        </a:rPr>
                        <m:t>=1,645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2865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Karena</a:t>
                </a:r>
                <a14:m>
                  <m:oMath xmlns:m="http://schemas.openxmlformats.org/officeDocument/2006/math">
                    <m:r>
                      <a:rPr lang="en-US" altLang="en-US" sz="280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sz="2800" b="0" i="0" smtClean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z</m:t>
                    </m:r>
                    <m:r>
                      <a:rPr lang="en-US" altLang="en-US" sz="2800" b="0" i="1" smtClean="0">
                        <a:latin typeface="Cambria Math"/>
                        <a:ea typeface="Cambria Math"/>
                        <a:cs typeface="Calibri" pitchFamily="34" charset="0"/>
                        <a:sym typeface="Symbol" pitchFamily="18" charset="2"/>
                      </a:rPr>
                      <m:t>≥</m:t>
                    </m:r>
                    <m:sSub>
                      <m:sSubPr>
                        <m:ctrlPr>
                          <a:rPr lang="en-US" altLang="en-US" sz="2800" i="1" dirty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800" dirty="0">
                            <a:latin typeface="Cambria Math"/>
                            <a:cs typeface="Calibri" pitchFamily="34" charset="0"/>
                          </a:rPr>
                          <m:t>z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en-US" sz="2800" dirty="0">
                            <a:latin typeface="Cambria Math"/>
                            <a:ea typeface="Cambria Math"/>
                            <a:cs typeface="Calibri" pitchFamily="34" charset="0"/>
                          </a:rPr>
                          <m:t>α</m:t>
                        </m:r>
                      </m:sub>
                    </m:sSub>
                  </m:oMath>
                </a14:m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:r>
                  <a:rPr lang="en-US" altLang="en-US" sz="2800" dirty="0" err="1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yaitu</a:t>
                </a:r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dirty="0" smtClean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2</m:t>
                    </m:r>
                    <m:r>
                      <a:rPr lang="en-US" altLang="en-US" sz="2800" b="0" i="0" dirty="0" smtClean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,32</m:t>
                    </m:r>
                    <m:r>
                      <a:rPr lang="en-US" altLang="en-US" sz="2800" i="1" dirty="0">
                        <a:latin typeface="Cambria Math"/>
                        <a:ea typeface="Cambria Math"/>
                        <a:cs typeface="Calibri" pitchFamily="34" charset="0"/>
                        <a:sym typeface="Symbol" pitchFamily="18" charset="2"/>
                      </a:rPr>
                      <m:t>≥</m:t>
                    </m:r>
                    <m:r>
                      <a:rPr lang="en-US" altLang="en-US" sz="2800" i="1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1,645</m:t>
                    </m:r>
                  </m:oMath>
                </a14:m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:r>
                  <a:rPr lang="en-US" altLang="en-US" sz="2800" dirty="0" err="1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maka</a:t>
                </a:r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:r>
                  <a:rPr lang="en-US" altLang="en-US" sz="2800" dirty="0" err="1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tolak</a:t>
                </a:r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Calibri" pitchFamily="34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800">
                            <a:latin typeface="Cambria Math"/>
                            <a:cs typeface="Calibri" pitchFamily="34" charset="0"/>
                            <a:sym typeface="Symbol" pitchFamily="18" charset="2"/>
                          </a:rPr>
                          <m:t>H</m:t>
                        </m:r>
                      </m:e>
                      <m:sub>
                        <m:r>
                          <a:rPr lang="en-US" altLang="en-US" sz="2800">
                            <a:latin typeface="Cambria Math"/>
                            <a:cs typeface="Calibri" pitchFamily="34" charset="0"/>
                            <a:sym typeface="Symbol" pitchFamily="18" charset="2"/>
                          </a:rPr>
                          <m:t>0</m:t>
                        </m:r>
                      </m:sub>
                    </m:sSub>
                  </m:oMath>
                </a14:m>
                <a:endParaRPr lang="en-US" altLang="en-US" sz="2800" baseline="-25000" dirty="0">
                  <a:latin typeface="Calibri" pitchFamily="34" charset="0"/>
                  <a:cs typeface="Calibri" pitchFamily="34" charset="0"/>
                  <a:sym typeface="Symbol" pitchFamily="18" charset="2"/>
                </a:endParaRPr>
              </a:p>
              <a:p>
                <a:pPr marL="62865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Artinya,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penggunaan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garam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lebih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rendah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mengurangi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jumlah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klorin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di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danau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  </a:t>
                </a:r>
              </a:p>
              <a:p>
                <a:pPr marL="3048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42950" indent="-40005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197546"/>
                <a:ext cx="11017224" cy="5806058"/>
              </a:xfrm>
              <a:prstGeom prst="rect">
                <a:avLst/>
              </a:prstGeom>
              <a:blipFill rotWithShape="1">
                <a:blip r:embed="rId3"/>
                <a:stretch>
                  <a:fillRect t="-735" r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81556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1011" y="1224136"/>
                <a:ext cx="11017224" cy="580605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28650" indent="-342900" algn="just" defTabSz="628650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Menggunakan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-p</a:t>
                </a:r>
              </a:p>
              <a:p>
                <a:pPr marL="628650" indent="0" algn="just" defTabSz="628650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ea typeface="Cambria Math"/>
                          <a:cs typeface="Calibri" pitchFamily="34" charset="0"/>
                        </a:rPr>
                        <m:t>nilai</m:t>
                      </m:r>
                      <m:r>
                        <a:rPr lang="en-US" sz="2800">
                          <a:latin typeface="Cambria Math"/>
                          <a:ea typeface="Cambria Math"/>
                          <a:cs typeface="Calibri" pitchFamily="34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ea typeface="Cambria Math"/>
                          <a:cs typeface="Calibri" pitchFamily="34" charset="0"/>
                        </a:rPr>
                        <m:t>p</m:t>
                      </m:r>
                      <m:r>
                        <a:rPr lang="en-US" sz="2800"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ea typeface="Cambria Math"/>
                          <a:cs typeface="Calibri" pitchFamily="34" charset="0"/>
                        </a:rPr>
                        <m:t>P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Z</m:t>
                          </m:r>
                          <m:r>
                            <a:rPr lang="en-US" sz="2800" i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&gt;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z</m:t>
                          </m:r>
                        </m:e>
                      </m:d>
                      <m: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P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Z</m:t>
                              </m:r>
                              <m:r>
                                <a:rPr lang="en-US" sz="2800" b="0" i="0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&lt;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z</m:t>
                              </m:r>
                            </m:e>
                          </m:d>
                        </m:e>
                      </m:d>
                      <m: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P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Z</m:t>
                              </m:r>
                              <m:r>
                                <a:rPr lang="en-US" sz="2800" b="0" i="0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&lt;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2,32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800" b="0" dirty="0">
                  <a:latin typeface="Calibri" pitchFamily="34" charset="0"/>
                  <a:ea typeface="Cambria Math"/>
                  <a:cs typeface="Calibri" pitchFamily="34" charset="0"/>
                </a:endParaRPr>
              </a:p>
              <a:p>
                <a:pPr marL="2057400" indent="0" algn="just" defTabSz="628650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1−0,9898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=0,0102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286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Karena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-p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cs typeface="Calibri" pitchFamily="34" charset="0"/>
                          </a:rPr>
                          <m:t>0,0102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cs typeface="Calibri" pitchFamily="34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α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maka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tolak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Calibri" pitchFamily="34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800">
                            <a:latin typeface="Cambria Math"/>
                            <a:cs typeface="Calibri" pitchFamily="34" charset="0"/>
                            <a:sym typeface="Symbol" pitchFamily="18" charset="2"/>
                          </a:rPr>
                          <m:t>H</m:t>
                        </m:r>
                      </m:e>
                      <m:sub>
                        <m:r>
                          <a:rPr lang="en-US" altLang="en-US" sz="2800">
                            <a:latin typeface="Cambria Math"/>
                            <a:cs typeface="Calibri" pitchFamily="34" charset="0"/>
                            <a:sym typeface="Symbol" pitchFamily="18" charset="2"/>
                          </a:rPr>
                          <m:t>0</m:t>
                        </m:r>
                      </m:sub>
                    </m:sSub>
                  </m:oMath>
                </a14:m>
                <a:endParaRPr lang="en-US" altLang="en-US" sz="2800" baseline="-25000" dirty="0">
                  <a:latin typeface="Calibri" pitchFamily="34" charset="0"/>
                  <a:cs typeface="Calibri" pitchFamily="34" charset="0"/>
                  <a:sym typeface="Symbol" pitchFamily="18" charset="2"/>
                </a:endParaRPr>
              </a:p>
              <a:p>
                <a:pPr marL="62865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Artinya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penggunaan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garam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lebih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rendah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mengurangi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jumlah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klorin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di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danau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  </a:t>
                </a:r>
              </a:p>
              <a:p>
                <a:pPr marL="628650" indent="0" algn="just" defTabSz="628650">
                  <a:spcBef>
                    <a:spcPts val="0"/>
                  </a:spcBef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048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42950" indent="-40005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224136"/>
                <a:ext cx="11017224" cy="5806058"/>
              </a:xfrm>
              <a:prstGeom prst="rect">
                <a:avLst/>
              </a:prstGeom>
              <a:blipFill rotWithShape="1">
                <a:blip r:embed="rId2"/>
                <a:stretch>
                  <a:fillRect t="-840" r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56687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1011" y="1224136"/>
                <a:ext cx="11017224" cy="580605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Menguji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tingkat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kepahaman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mahasiswa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laki-laki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perempuan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terhadap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seminar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diadakan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di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universitas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Ringkasan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data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statistik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nya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sebagai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berikut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u="sng" dirty="0" err="1">
                    <a:latin typeface="Calibri" pitchFamily="34" charset="0"/>
                    <a:cs typeface="Calibri" pitchFamily="34" charset="0"/>
                  </a:rPr>
                  <a:t>Perempuan</a:t>
                </a:r>
                <a:endParaRPr lang="en-US" sz="2800" u="sng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n</m:t>
                        </m:r>
                      </m:e>
                      <m:sub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=15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x</m:t>
                        </m:r>
                      </m:e>
                    </m:acc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=2514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s</m:t>
                        </m:r>
                      </m:e>
                      <m:sub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=0,773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u="sng" dirty="0" err="1">
                    <a:latin typeface="Calibri" pitchFamily="34" charset="0"/>
                    <a:cs typeface="Calibri" pitchFamily="34" charset="0"/>
                  </a:rPr>
                  <a:t>Laki-Laki</a:t>
                </a:r>
                <a:endParaRPr lang="en-US" sz="2800" u="sng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n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2</m:t>
                        </m:r>
                      </m:sub>
                    </m:sSub>
                    <m:r>
                      <a:rPr lang="en-US" sz="2800">
                        <a:latin typeface="Cambria Math"/>
                        <a:cs typeface="Calibri" pitchFamily="34" charset="0"/>
                      </a:rPr>
                      <m:t>=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20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y</m:t>
                        </m:r>
                      </m:e>
                    </m:acc>
                    <m:r>
                      <a:rPr lang="en-US" sz="2800">
                        <a:latin typeface="Cambria Math"/>
                        <a:cs typeface="Calibri" pitchFamily="34" charset="0"/>
                      </a:rPr>
                      <m:t>=2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963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s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2</m:t>
                        </m:r>
                      </m:sub>
                    </m:sSub>
                    <m:r>
                      <a:rPr lang="en-US" sz="2800">
                        <a:latin typeface="Cambria Math"/>
                        <a:cs typeface="Calibri" pitchFamily="34" charset="0"/>
                      </a:rPr>
                      <m:t>=0,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525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Apakah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data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ini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kuat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untuk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menunjukkan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bahwa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rata-rata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tingkat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kepahaman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mahasiswa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perempuan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lebih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rendah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daripada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untuk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mahasiwa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laki-laki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?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Ujilah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pada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level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0" smtClean="0">
                        <a:latin typeface="Cambria Math"/>
                        <a:ea typeface="Cambria Math"/>
                        <a:cs typeface="Calibri" pitchFamily="34" charset="0"/>
                      </a:rPr>
                      <m:t>α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=0,05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048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42950" indent="-40005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224136"/>
                <a:ext cx="11017224" cy="5806058"/>
              </a:xfrm>
              <a:prstGeom prst="rect">
                <a:avLst/>
              </a:prstGeom>
              <a:blipFill>
                <a:blip r:embed="rId2"/>
                <a:stretch>
                  <a:fillRect l="-443" t="-840" r="-94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28386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1011" y="1197546"/>
                <a:ext cx="11377264" cy="580605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u="sng" dirty="0">
                    <a:latin typeface="Calibri" pitchFamily="34" charset="0"/>
                    <a:cs typeface="Calibri" pitchFamily="34" charset="0"/>
                  </a:rPr>
                  <a:t>Jawab</a:t>
                </a:r>
              </a:p>
              <a:p>
                <a:pPr marL="2857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cs typeface="Calibri" pitchFamily="34" charset="0"/>
                        </a:rPr>
                        <m:t>: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μ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μ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μ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μ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=0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28575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cs typeface="Calibri" pitchFamily="34" charset="0"/>
                        </a:rPr>
                        <m:t>: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μ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&lt;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μ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ea typeface="Cambria Math"/>
                          <a:cs typeface="Calibri" pitchFamily="34" charset="0"/>
                        </a:rPr>
                        <m:t>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μ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ea typeface="Cambria Math"/>
                          <a:cs typeface="Calibri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μ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&lt;</m:t>
                      </m:r>
                      <m:r>
                        <a:rPr lang="en-US" sz="2800" i="1">
                          <a:latin typeface="Cambria Math"/>
                          <a:ea typeface="Cambria Math"/>
                          <a:cs typeface="Calibri" pitchFamily="34" charset="0"/>
                        </a:rPr>
                        <m:t>0</m:t>
                      </m:r>
                    </m:oMath>
                  </m:oMathPara>
                </a14:m>
                <a:endParaRPr lang="en-US" sz="2800" i="1" dirty="0">
                  <a:latin typeface="Cambria Math"/>
                  <a:ea typeface="Cambria Math"/>
                  <a:cs typeface="Calibri" pitchFamily="34" charset="0"/>
                </a:endParaRPr>
              </a:p>
              <a:p>
                <a:pPr marL="28575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gab</m:t>
                          </m:r>
                        </m:sub>
                      </m:sSub>
                      <m: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  <a:cs typeface="Calibri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n</m:t>
                                      </m:r>
                                    </m:e>
                                    <m:sub>
                                      <m:r>
                                        <a:rPr lang="en-US" sz="2800" b="0" i="0" smtClean="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800" b="0" i="0" smtClean="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−1</m:t>
                                  </m:r>
                                </m:e>
                              </m:d>
                              <m:sSubSup>
                                <m:sSub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a:rPr lang="en-US" sz="2800" b="0" i="0" smtClean="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800" b="0" i="0" smtClean="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800" b="0" i="0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/>
                                          <a:cs typeface="Calibri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n</m:t>
                                      </m:r>
                                    </m:e>
                                    <m:sub>
                                      <m:r>
                                        <a:rPr lang="en-US" sz="2800" b="0" i="0" smtClean="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80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−1</m:t>
                                  </m:r>
                                </m:e>
                              </m:d>
                              <m:sSubSup>
                                <m:sSub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a:rPr lang="en-US" sz="2800" b="0" i="0" smtClean="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80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a:rPr lang="en-US" sz="2800" b="0" i="0" smtClean="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0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a:rPr lang="en-US" sz="2800" b="0" i="0" smtClean="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b="0" i="0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−2</m:t>
                              </m:r>
                            </m:den>
                          </m:f>
                        </m:e>
                      </m:rad>
                      <m: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15−1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0,773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+(20−1)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0,525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15+20−2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800" dirty="0">
                  <a:latin typeface="Cambria Math"/>
                  <a:ea typeface="Cambria Math"/>
                  <a:cs typeface="Calibri" pitchFamily="34" charset="0"/>
                </a:endParaRPr>
              </a:p>
              <a:p>
                <a:pPr marL="102870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=0,642</m:t>
                      </m:r>
                    </m:oMath>
                  </m:oMathPara>
                </a14:m>
                <a:endParaRPr lang="en-US" sz="2800" dirty="0">
                  <a:latin typeface="Cambria Math"/>
                  <a:cs typeface="Calibri" pitchFamily="34" charset="0"/>
                </a:endParaRPr>
              </a:p>
              <a:p>
                <a:pPr marL="28575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cs typeface="Calibri" pitchFamily="34" charset="0"/>
                        </a:rPr>
                        <m:t>t</m:t>
                      </m:r>
                      <m:r>
                        <a:rPr lang="en-US" sz="2800" i="0"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x</m:t>
                              </m:r>
                            </m:e>
                          </m:acc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y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s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gab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0" smtClean="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/>
                                          <a:cs typeface="Calibri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n</m:t>
                                      </m:r>
                                    </m:e>
                                    <m:sub>
                                      <m:r>
                                        <a:rPr lang="en-US" sz="280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80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sz="2800" b="0" i="0" dirty="0" smtClean="0">
                                      <a:latin typeface="Cambria Math"/>
                                      <a:sym typeface="Symbol" pitchFamily="18" charset="2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/>
                                          <a:cs typeface="Calibri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n</m:t>
                                      </m:r>
                                    </m:e>
                                    <m:sub>
                                      <m:r>
                                        <a:rPr lang="en-US" sz="280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2,514−2,963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0,642</m:t>
                          </m:r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15</m:t>
                                  </m:r>
                                </m:den>
                              </m:f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20</m:t>
                                  </m:r>
                                </m:den>
                              </m:f>
                            </m:e>
                          </m:rad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=−2,05</m:t>
                      </m:r>
                    </m:oMath>
                  </m:oMathPara>
                </a14:m>
                <a:endParaRPr lang="en-US" sz="2800" dirty="0"/>
              </a:p>
              <a:p>
                <a:pPr marL="3048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42950" indent="-40005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197546"/>
                <a:ext cx="11377264" cy="5806058"/>
              </a:xfrm>
              <a:prstGeom prst="rect">
                <a:avLst/>
              </a:prstGeom>
              <a:blipFill rotWithShape="1">
                <a:blip r:embed="rId3"/>
                <a:stretch>
                  <a:fillRect t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97614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1011" y="1080120"/>
                <a:ext cx="11017224" cy="580605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28650" indent="-342900" algn="just">
                  <a:spcBef>
                    <a:spcPts val="0"/>
                  </a:spcBef>
                  <a:buFont typeface="Wingdings" pitchFamily="2" charset="2"/>
                  <a:buChar char="§"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Menggunakan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daerah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penolakan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28650" indent="0" algn="just">
                  <a:spcBef>
                    <a:spcPts val="0"/>
                  </a:spcBef>
                  <a:buNone/>
                  <a:tabLst>
                    <a:tab pos="628650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t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α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;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db</m:t>
                          </m:r>
                          <m:r>
                            <a:rPr lang="en-US" sz="2800" b="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)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t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cs typeface="Calibri" pitchFamily="34" charset="0"/>
                            </a:rPr>
                            <m:t>(</m:t>
                          </m:r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0,05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;</m:t>
                          </m:r>
                          <m:r>
                            <a:rPr lang="en-US" sz="2800" b="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33</m:t>
                          </m:r>
                          <m: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)</m:t>
                          </m:r>
                        </m:sub>
                      </m:sSub>
                      <m:r>
                        <a:rPr lang="en-US" sz="2800">
                          <a:latin typeface="Cambria Math"/>
                          <a:ea typeface="Cambria Math"/>
                          <a:cs typeface="Calibri" pitchFamily="34" charset="0"/>
                        </a:rPr>
                        <m:t>≈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1,697</m:t>
                      </m:r>
                    </m:oMath>
                  </m:oMathPara>
                </a14:m>
                <a:endParaRPr lang="en-US" sz="2800" b="0" i="1" dirty="0">
                  <a:latin typeface="Cambria Math"/>
                  <a:ea typeface="Cambria Math"/>
                  <a:cs typeface="Calibri" pitchFamily="34" charset="0"/>
                </a:endParaRPr>
              </a:p>
              <a:p>
                <a:pPr marL="628650" indent="0" algn="just">
                  <a:spcBef>
                    <a:spcPts val="0"/>
                  </a:spcBef>
                  <a:buNone/>
                  <a:tabLst>
                    <a:tab pos="628650" algn="l"/>
                  </a:tabLst>
                  <a:defRPr/>
                </a:pPr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Karena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t</m:t>
                    </m:r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≤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α</m:t>
                        </m:r>
                      </m:sub>
                    </m:sSub>
                  </m:oMath>
                </a14:m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:r>
                  <a:rPr lang="en-US" altLang="en-US" sz="2800" dirty="0" err="1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yaitu</a:t>
                </a:r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0" smtClean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−2,05</m:t>
                    </m:r>
                    <m:r>
                      <a:rPr lang="en-US" altLang="en-US" sz="2800" b="0" i="1" smtClean="0">
                        <a:latin typeface="Cambria Math"/>
                        <a:ea typeface="Cambria Math"/>
                        <a:cs typeface="Calibri" pitchFamily="34" charset="0"/>
                        <a:sym typeface="Symbol" pitchFamily="18" charset="2"/>
                      </a:rPr>
                      <m:t>≤−</m:t>
                    </m:r>
                    <m:r>
                      <a:rPr lang="en-US" altLang="en-US" sz="2800" b="0" i="1" smtClean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1,697</m:t>
                    </m:r>
                  </m:oMath>
                </a14:m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:r>
                  <a:rPr lang="en-US" altLang="en-US" sz="2800" dirty="0" err="1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maka</a:t>
                </a:r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:r>
                  <a:rPr lang="en-US" altLang="en-US" sz="2800" dirty="0" err="1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tolak</a:t>
                </a:r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Calibri" pitchFamily="34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800">
                            <a:latin typeface="Cambria Math"/>
                            <a:cs typeface="Calibri" pitchFamily="34" charset="0"/>
                            <a:sym typeface="Symbol" pitchFamily="18" charset="2"/>
                          </a:rPr>
                          <m:t>H</m:t>
                        </m:r>
                      </m:e>
                      <m:sub>
                        <m:r>
                          <a:rPr lang="en-US" altLang="en-US" sz="2800">
                            <a:latin typeface="Cambria Math"/>
                            <a:cs typeface="Calibri" pitchFamily="34" charset="0"/>
                            <a:sym typeface="Symbol" pitchFamily="18" charset="2"/>
                          </a:rPr>
                          <m:t>0</m:t>
                        </m:r>
                      </m:sub>
                    </m:sSub>
                  </m:oMath>
                </a14:m>
                <a:endParaRPr lang="en-US" altLang="en-US" sz="2800" baseline="-25000" dirty="0">
                  <a:latin typeface="Calibri" pitchFamily="34" charset="0"/>
                  <a:cs typeface="Calibri" pitchFamily="34" charset="0"/>
                  <a:sym typeface="Symbol" pitchFamily="18" charset="2"/>
                </a:endParaRPr>
              </a:p>
              <a:p>
                <a:pPr marL="62865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Artinya, rata-rata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tingkat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kepahaman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mahasiswa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perempuan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lebih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rendah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daripada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tingkat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kepahaman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mahasiswa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laki-laki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28650" indent="-342900" algn="just" defTabSz="628650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Menggunakan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-p</a:t>
                </a:r>
              </a:p>
              <a:p>
                <a:pPr marL="628650" indent="0" algn="just" defTabSz="628650">
                  <a:spcBef>
                    <a:spcPts val="0"/>
                  </a:spcBef>
                  <a:buNone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  <a:cs typeface="Calibri" pitchFamily="34" charset="0"/>
                      </a:rPr>
                      <m:t>t</m:t>
                    </m:r>
                    <m:r>
                      <a:rPr lang="en-US" sz="2800">
                        <a:latin typeface="Cambria Math"/>
                        <a:cs typeface="Calibri" pitchFamily="34" charset="0"/>
                      </a:rPr>
                      <m:t>=−2,05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  <a:cs typeface="Calibri" pitchFamily="34" charset="0"/>
                      </a:rPr>
                      <m:t>db</m:t>
                    </m:r>
                    <m:r>
                      <a:rPr lang="en-US" sz="2800">
                        <a:latin typeface="Cambria Math"/>
                        <a:cs typeface="Calibri" pitchFamily="34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n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latin typeface="Cambria Math"/>
                        <a:cs typeface="Calibri" pitchFamily="34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n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−2</m:t>
                    </m:r>
                    <m:r>
                      <a:rPr lang="en-US" sz="2800" b="0" i="1" smtClean="0">
                        <a:latin typeface="Cambria Math"/>
                        <a:cs typeface="Calibri" pitchFamily="34" charset="0"/>
                      </a:rPr>
                      <m:t>=33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28650" indent="0" algn="just" defTabSz="628650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ea typeface="Cambria Math"/>
                          <a:cs typeface="Calibri" pitchFamily="34" charset="0"/>
                        </a:rPr>
                        <m:t>nilai</m:t>
                      </m:r>
                      <m:r>
                        <a:rPr lang="en-US" sz="2800">
                          <a:latin typeface="Cambria Math"/>
                          <a:ea typeface="Cambria Math"/>
                          <a:cs typeface="Calibri" pitchFamily="34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ea typeface="Cambria Math"/>
                          <a:cs typeface="Calibri" pitchFamily="34" charset="0"/>
                        </a:rPr>
                        <m:t>p</m:t>
                      </m:r>
                      <m:r>
                        <a:rPr lang="en-US" sz="2800"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ea typeface="Cambria Math"/>
                          <a:cs typeface="Calibri" pitchFamily="34" charset="0"/>
                        </a:rPr>
                        <m:t>P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T</m:t>
                          </m:r>
                          <m: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&lt;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t</m:t>
                          </m:r>
                        </m:e>
                      </m:d>
                      <m:r>
                        <a:rPr lang="en-US" sz="2800" i="1"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ea typeface="Cambria Math"/>
                          <a:cs typeface="Calibri" pitchFamily="34" charset="0"/>
                        </a:rPr>
                        <m:t>P</m:t>
                      </m:r>
                      <m:r>
                        <a:rPr lang="en-US" sz="2800">
                          <a:latin typeface="Cambria Math"/>
                          <a:ea typeface="Cambria Math"/>
                          <a:cs typeface="Calibri" pitchFamily="34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ea typeface="Cambria Math"/>
                          <a:cs typeface="Calibri" pitchFamily="34" charset="0"/>
                        </a:rPr>
                        <m:t>T</m:t>
                      </m:r>
                      <m:r>
                        <a:rPr lang="en-US" sz="2800">
                          <a:latin typeface="Cambria Math"/>
                          <a:ea typeface="Cambria Math"/>
                          <a:cs typeface="Calibri" pitchFamily="34" charset="0"/>
                        </a:rPr>
                        <m:t>&lt;−2,05)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28650" indent="0" algn="just" defTabSz="628650">
                  <a:spcBef>
                    <a:spcPts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cs typeface="Calibri" pitchFamily="34" charset="0"/>
                        </a:rPr>
                        <m:t>P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T</m:t>
                          </m:r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&lt;−</m:t>
                          </m:r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2,042</m:t>
                          </m:r>
                        </m:e>
                      </m:d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=0,0</m:t>
                      </m:r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28650" indent="0" algn="just" defTabSz="628650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cs typeface="Calibri" pitchFamily="34" charset="0"/>
                        </a:rPr>
                        <m:t>P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T</m:t>
                          </m:r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&lt;−2,</m:t>
                          </m:r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457</m:t>
                          </m:r>
                        </m:e>
                      </m:d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=0,025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286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0,0</m:t>
                    </m:r>
                    <m:r>
                      <a:rPr lang="en-US" sz="2800" b="0" i="1" smtClean="0">
                        <a:latin typeface="Cambria Math"/>
                        <a:cs typeface="Calibri" pitchFamily="34" charset="0"/>
                      </a:rPr>
                      <m:t>1</m:t>
                    </m:r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cs typeface="Calibri" pitchFamily="34" charset="0"/>
                      </a:rPr>
                      <m:t>nilai</m:t>
                    </m:r>
                    <m:r>
                      <a:rPr lang="en-US" sz="2800">
                        <a:latin typeface="Cambria Math"/>
                        <a:cs typeface="Calibri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cs typeface="Calibri" pitchFamily="34" charset="0"/>
                      </a:rPr>
                      <m:t>p</m:t>
                    </m:r>
                    <m:r>
                      <a:rPr lang="en-US" sz="2800">
                        <a:latin typeface="Cambria Math"/>
                        <a:cs typeface="Calibri" pitchFamily="34" charset="0"/>
                      </a:rPr>
                      <m:t>&lt;0,025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karena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α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=0,05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maka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tolak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Calibri" pitchFamily="34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800">
                            <a:latin typeface="Cambria Math"/>
                            <a:cs typeface="Calibri" pitchFamily="34" charset="0"/>
                            <a:sym typeface="Symbol" pitchFamily="18" charset="2"/>
                          </a:rPr>
                          <m:t>H</m:t>
                        </m:r>
                      </m:e>
                      <m:sub>
                        <m:r>
                          <a:rPr lang="en-US" altLang="en-US" sz="2800">
                            <a:latin typeface="Cambria Math"/>
                            <a:cs typeface="Calibri" pitchFamily="34" charset="0"/>
                            <a:sym typeface="Symbol" pitchFamily="18" charset="2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628650" indent="0" algn="just" defTabSz="628650">
                  <a:spcBef>
                    <a:spcPts val="0"/>
                  </a:spcBef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048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42950" indent="-40005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080120"/>
                <a:ext cx="11017224" cy="5806058"/>
              </a:xfrm>
              <a:prstGeom prst="rect">
                <a:avLst/>
              </a:prstGeom>
              <a:blipFill>
                <a:blip r:embed="rId2"/>
                <a:stretch>
                  <a:fillRect t="-839" r="-94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Brace 6"/>
          <p:cNvSpPr/>
          <p:nvPr/>
        </p:nvSpPr>
        <p:spPr>
          <a:xfrm>
            <a:off x="5085507" y="5013970"/>
            <a:ext cx="288032" cy="576064"/>
          </a:xfrm>
          <a:prstGeom prst="rightBrac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445547" y="4797946"/>
                <a:ext cx="579103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Cari di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tabel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db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=33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t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mendekati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Calibri" pitchFamily="34" charset="0"/>
                      </a:rPr>
                      <m:t>2,05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547" y="4797946"/>
                <a:ext cx="5791039" cy="954107"/>
              </a:xfrm>
              <a:prstGeom prst="rect">
                <a:avLst/>
              </a:prstGeom>
              <a:blipFill rotWithShape="1">
                <a:blip r:embed="rId7"/>
                <a:stretch>
                  <a:fillRect l="-2105" t="-5732" r="-316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82597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21011" y="1224136"/>
            <a:ext cx="11017224" cy="5806058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defRPr/>
            </a:pPr>
            <a:r>
              <a:rPr lang="en-US" sz="2800" dirty="0" err="1">
                <a:latin typeface="Calibri" pitchFamily="34" charset="0"/>
                <a:cs typeface="Calibri" pitchFamily="34" charset="0"/>
              </a:rPr>
              <a:t>Menguji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kesetaraan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hasil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rata-rata gas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hijau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342900" indent="0" algn="just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Salah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satu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proses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pembuatan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bensin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hijau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bukan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hanya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bensin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aditif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mengambil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biomassa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dalam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bentuk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sukrosa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mengubahnya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menjadi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bensin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menggunakan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reaksi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katalis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Penelitian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ini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masih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dalam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tahap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pabrik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percontohan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Pada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satu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langkah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dalam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tahap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pabrik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percontohan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, volume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produk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(liter)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terdiri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dari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rantai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karbon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panjang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tiga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Sebanyak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9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contoh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dibuat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masing-masing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dua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katalis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lalu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volume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produk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diukur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342900" indent="0" algn="just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342900" indent="0" algn="just"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742950" indent="-400050" algn="just"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1420515"/>
                  </p:ext>
                </p:extLst>
              </p:nvPr>
            </p:nvGraphicFramePr>
            <p:xfrm>
              <a:off x="1125067" y="4869954"/>
              <a:ext cx="10513170" cy="10363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7220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008112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878499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051317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1051317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  <a:gridCol w="1051317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 err="1">
                              <a:latin typeface="Calibri" pitchFamily="34" charset="0"/>
                              <a:cs typeface="Calibri" pitchFamily="34" charset="0"/>
                            </a:rPr>
                            <a:t>Katalis</a:t>
                          </a:r>
                          <a:r>
                            <a:rPr lang="en-US" sz="2800" b="0" dirty="0">
                              <a:latin typeface="Calibri" pitchFamily="34" charset="0"/>
                              <a:cs typeface="Calibri" pitchFamily="34" charset="0"/>
                            </a:rPr>
                            <a:t>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1,86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2,05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2,06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1,88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1,75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1,64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1,86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1,75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2,13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 err="1">
                              <a:latin typeface="Calibri" pitchFamily="34" charset="0"/>
                              <a:cs typeface="Calibri" pitchFamily="34" charset="0"/>
                            </a:rPr>
                            <a:t>Katalis</a:t>
                          </a:r>
                          <a:r>
                            <a:rPr lang="en-US" sz="2800" b="0" dirty="0">
                              <a:latin typeface="Calibri" pitchFamily="34" charset="0"/>
                              <a:cs typeface="Calibri" pitchFamily="34" charset="0"/>
                            </a:rPr>
                            <a:t>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0,32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1,32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0,93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0,84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0,55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0,84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0,37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0,52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0,34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1420515"/>
                  </p:ext>
                </p:extLst>
              </p:nvPr>
            </p:nvGraphicFramePr>
            <p:xfrm>
              <a:off x="1125067" y="4869954"/>
              <a:ext cx="10513170" cy="10363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72208"/>
                    <a:gridCol w="936104"/>
                    <a:gridCol w="936104"/>
                    <a:gridCol w="864096"/>
                    <a:gridCol w="864096"/>
                    <a:gridCol w="1008112"/>
                    <a:gridCol w="878499"/>
                    <a:gridCol w="1051317"/>
                    <a:gridCol w="1051317"/>
                    <a:gridCol w="1051317"/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 err="1" smtClean="0">
                              <a:latin typeface="Calibri" pitchFamily="34" charset="0"/>
                              <a:cs typeface="Calibri" pitchFamily="34" charset="0"/>
                            </a:rPr>
                            <a:t>Katalis</a:t>
                          </a:r>
                          <a:r>
                            <a:rPr lang="en-US" sz="2800" b="0" dirty="0" smtClean="0">
                              <a:latin typeface="Calibri" pitchFamily="34" charset="0"/>
                              <a:cs typeface="Calibri" pitchFamily="34" charset="0"/>
                            </a:rPr>
                            <a:t> 1</a:t>
                          </a:r>
                          <a:endParaRPr lang="en-US" sz="2800" b="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000" t="-10588" r="-820779" b="-1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1961" t="-10588" r="-726144" b="-1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33099" t="-10588" r="-682394" b="-1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36879" t="-10588" r="-587234" b="-1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40964" t="-10588" r="-398795" b="-1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738889" t="-10588" r="-359722" b="-1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702326" t="-10588" r="-201163" b="-1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797688" t="-10588" r="-100000" b="-1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02907" t="-10588" r="-581" b="-134118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 err="1" smtClean="0">
                              <a:latin typeface="Calibri" pitchFamily="34" charset="0"/>
                              <a:cs typeface="Calibri" pitchFamily="34" charset="0"/>
                            </a:rPr>
                            <a:t>Katalis</a:t>
                          </a:r>
                          <a:r>
                            <a:rPr lang="en-US" sz="2800" b="0" dirty="0" smtClean="0">
                              <a:latin typeface="Calibri" pitchFamily="34" charset="0"/>
                              <a:cs typeface="Calibri" pitchFamily="34" charset="0"/>
                            </a:rPr>
                            <a:t> 2</a:t>
                          </a:r>
                          <a:endParaRPr lang="en-US" sz="2800" b="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000" t="-110588" r="-820779" b="-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1961" t="-110588" r="-726144" b="-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33099" t="-110588" r="-682394" b="-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36879" t="-110588" r="-587234" b="-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40964" t="-110588" r="-398795" b="-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738889" t="-110588" r="-359722" b="-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702326" t="-110588" r="-201163" b="-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797688" t="-110588" r="-100000" b="-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02907" t="-110588" r="-581" b="-3411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925171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1011" y="1224136"/>
                <a:ext cx="11017224" cy="580605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Ukuran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sampel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n</m:t>
                        </m:r>
                      </m:e>
                      <m:sub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n</m:t>
                        </m:r>
                      </m:e>
                      <m:sub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2</m:t>
                        </m:r>
                      </m:sub>
                    </m:sSub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=9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ringkasan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data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statistiknya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sebagai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berikut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6858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x</m:t>
                          </m:r>
                        </m:e>
                      </m:acc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=1,887               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s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=0,0269            </m:t>
                      </m:r>
                      <m:acc>
                        <m:accPr>
                          <m:chr m:val="̅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y</m:t>
                          </m:r>
                        </m:e>
                      </m:acc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=0,670</m:t>
                      </m:r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           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s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=0</m:t>
                      </m:r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,1133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Apakah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hasil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rata-rata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menggunakan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katalis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1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lebih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besar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Calibri" pitchFamily="34" charset="0"/>
                      </a:rPr>
                      <m:t>0,80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liter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pada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menggunakan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katalis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2? Ujilah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pada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level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/>
                        <a:ea typeface="Cambria Math"/>
                        <a:cs typeface="Calibri" pitchFamily="34" charset="0"/>
                      </a:rPr>
                      <m:t>α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=0,05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u="sng" dirty="0" err="1">
                    <a:latin typeface="Calibri" pitchFamily="34" charset="0"/>
                    <a:cs typeface="Calibri" pitchFamily="34" charset="0"/>
                  </a:rPr>
                  <a:t>Jawab</a:t>
                </a:r>
                <a:endParaRPr lang="en-US" sz="2800" u="sng" dirty="0">
                  <a:latin typeface="Calibri" pitchFamily="34" charset="0"/>
                  <a:cs typeface="Calibri" pitchFamily="34" charset="0"/>
                </a:endParaRPr>
              </a:p>
              <a:p>
                <a:pPr marL="2857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cs typeface="Calibri" pitchFamily="34" charset="0"/>
                        </a:rPr>
                        <m:t>: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μ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ea typeface="Cambria Math"/>
                          <a:cs typeface="Calibri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μ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ea typeface="Cambria Math"/>
                          <a:cs typeface="Calibri" pitchFamily="34" charset="0"/>
                        </a:rPr>
                        <m:t>=0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,80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2857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cs typeface="Calibri" pitchFamily="34" charset="0"/>
                        </a:rPr>
                        <m:t>: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μ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ea typeface="Cambria Math"/>
                          <a:cs typeface="Calibri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μ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&gt;</m:t>
                      </m:r>
                      <m:r>
                        <a:rPr lang="en-US" sz="2800" i="1">
                          <a:latin typeface="Cambria Math"/>
                          <a:ea typeface="Cambria Math"/>
                          <a:cs typeface="Calibri" pitchFamily="34" charset="0"/>
                        </a:rPr>
                        <m:t>0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,80</m:t>
                      </m:r>
                    </m:oMath>
                  </m:oMathPara>
                </a14:m>
                <a:endParaRPr lang="en-US" sz="2800" i="1" dirty="0">
                  <a:latin typeface="Cambria Math"/>
                  <a:ea typeface="Cambria Math"/>
                  <a:cs typeface="Calibri" pitchFamily="34" charset="0"/>
                </a:endParaRPr>
              </a:p>
              <a:p>
                <a:pPr marL="2857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 err="1">
                    <a:latin typeface="Calibri" pitchFamily="34" charset="0"/>
                    <a:ea typeface="Cambria Math"/>
                    <a:cs typeface="Calibri" pitchFamily="34" charset="0"/>
                  </a:rPr>
                  <a:t>Ragam</a:t>
                </a:r>
                <a:r>
                  <a:rPr lang="en-US" sz="2800" dirty="0">
                    <a:latin typeface="Calibri" pitchFamily="34" charset="0"/>
                    <a:ea typeface="Cambria Math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ea typeface="Cambria Math"/>
                    <a:cs typeface="Calibri" pitchFamily="34" charset="0"/>
                  </a:rPr>
                  <a:t>terbesar</a:t>
                </a:r>
                <a:r>
                  <a:rPr lang="en-US" sz="2800" dirty="0">
                    <a:latin typeface="Cambria Math"/>
                    <a:ea typeface="Cambria Math"/>
                    <a:cs typeface="Calibri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0,1133</m:t>
                    </m:r>
                  </m:oMath>
                </a14:m>
                <a:endParaRPr lang="en-US" sz="2800" dirty="0">
                  <a:latin typeface="Cambria Math"/>
                  <a:ea typeface="Cambria Math"/>
                  <a:cs typeface="Calibri" pitchFamily="34" charset="0"/>
                </a:endParaRPr>
              </a:p>
              <a:p>
                <a:pPr marL="28575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r>
                  <a:rPr lang="en-US" sz="2800" dirty="0" err="1">
                    <a:latin typeface="Cambria Math"/>
                    <a:ea typeface="Cambria Math"/>
                    <a:cs typeface="Calibri" pitchFamily="34" charset="0"/>
                  </a:rPr>
                  <a:t>Ragam</a:t>
                </a:r>
                <a:r>
                  <a:rPr lang="en-US" sz="2800" dirty="0">
                    <a:latin typeface="Cambria Math"/>
                    <a:ea typeface="Cambria Math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mbria Math"/>
                    <a:ea typeface="Cambria Math"/>
                    <a:cs typeface="Calibri" pitchFamily="34" charset="0"/>
                  </a:rPr>
                  <a:t>terkecil</a:t>
                </a:r>
                <a:r>
                  <a:rPr lang="en-US" sz="2800" dirty="0">
                    <a:latin typeface="Cambria Math"/>
                    <a:ea typeface="Cambria Math"/>
                    <a:cs typeface="Calibri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Cambria Math"/>
                        <a:cs typeface="Calibri" pitchFamily="34" charset="0"/>
                      </a:rPr>
                      <m:t>0,0269</m:t>
                    </m:r>
                  </m:oMath>
                </a14:m>
                <a:endParaRPr lang="en-US" sz="2800" dirty="0">
                  <a:latin typeface="Cambria Math"/>
                  <a:ea typeface="Cambria Math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42950" indent="-40005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224136"/>
                <a:ext cx="11017224" cy="5806058"/>
              </a:xfrm>
              <a:prstGeom prst="rect">
                <a:avLst/>
              </a:prstGeom>
              <a:blipFill rotWithShape="1">
                <a:blip r:embed="rId2"/>
                <a:stretch>
                  <a:fillRect t="-840" r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Brace 6"/>
          <p:cNvSpPr/>
          <p:nvPr/>
        </p:nvSpPr>
        <p:spPr>
          <a:xfrm>
            <a:off x="4725467" y="5374010"/>
            <a:ext cx="288032" cy="576064"/>
          </a:xfrm>
          <a:prstGeom prst="rightBrac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085507" y="5283999"/>
                <a:ext cx="5791039" cy="7369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Calibri" pitchFamily="34" charset="0"/>
                          </a:rPr>
                          <m:t>0,1133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Calibri" pitchFamily="34" charset="0"/>
                          </a:rPr>
                          <m:t>0,0269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  <a:cs typeface="Calibri" pitchFamily="34" charset="0"/>
                      </a:rPr>
                      <m:t>=4,2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Calibri" pitchFamily="34" charset="0"/>
                      </a:rPr>
                      <m:t>→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Ragam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tidak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sama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507" y="5283999"/>
                <a:ext cx="5791039" cy="736933"/>
              </a:xfrm>
              <a:prstGeom prst="rect">
                <a:avLst/>
              </a:prstGeom>
              <a:blipFill rotWithShape="1">
                <a:blip r:embed="rId3"/>
                <a:stretch>
                  <a:fillRect b="-6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32123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1011" y="1296144"/>
                <a:ext cx="11377264" cy="580605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latin typeface="Cambria Math"/>
                          <a:cs typeface="Calibri" pitchFamily="34" charset="0"/>
                        </a:rPr>
                        <m:t>t</m:t>
                      </m:r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x</m:t>
                              </m:r>
                            </m:e>
                          </m:acc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y</m:t>
                              </m:r>
                            </m:e>
                          </m:acc>
                          <m:r>
                            <a:rPr lang="en-US" sz="2800" i="1">
                              <a:latin typeface="Cambria Math"/>
                              <a:cs typeface="Calibri" pitchFamily="34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0,80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s</m:t>
                                  </m:r>
                                  <m:r>
                                    <a:rPr lang="en-US" altLang="en-US" sz="2800" baseline="-25000" dirty="0">
                                      <a:latin typeface="Cambria Math"/>
                                      <a:sym typeface="Symbol" pitchFamily="18" charset="2"/>
                                    </a:rPr>
                                    <m:t>1</m:t>
                                  </m:r>
                                  <m:r>
                                    <a:rPr lang="en-US" altLang="en-US" sz="2800" baseline="30000" dirty="0">
                                      <a:latin typeface="Cambria Math"/>
                                      <a:sym typeface="Symbol" pitchFamily="18" charset="2"/>
                                    </a:rPr>
                                    <m:t>2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/>
                                          <a:cs typeface="Calibri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n</m:t>
                                      </m:r>
                                    </m:e>
                                    <m:sub>
                                      <m:r>
                                        <a:rPr lang="en-US" sz="280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80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s</m:t>
                                  </m:r>
                                  <m:r>
                                    <a:rPr lang="en-US" altLang="en-US" sz="2800" baseline="-25000" dirty="0">
                                      <a:latin typeface="Cambria Math"/>
                                      <a:sym typeface="Symbol" pitchFamily="18" charset="2"/>
                                    </a:rPr>
                                    <m:t>2</m:t>
                                  </m:r>
                                  <m:r>
                                    <a:rPr lang="en-US" altLang="en-US" sz="2800" baseline="30000" dirty="0">
                                      <a:latin typeface="Cambria Math"/>
                                      <a:sym typeface="Symbol" pitchFamily="18" charset="2"/>
                                    </a:rPr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en-US" sz="2800" dirty="0">
                                      <a:sym typeface="Symbol" pitchFamily="18" charset="2"/>
                                    </a:rPr>
                                    <m:t> 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/>
                                          <a:cs typeface="Calibri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n</m:t>
                                      </m:r>
                                    </m:e>
                                    <m:sub>
                                      <m:r>
                                        <a:rPr lang="en-US" sz="280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den>
                      </m:f>
                      <m:r>
                        <a:rPr lang="en-US" sz="2800" i="1"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8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87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0,670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/>
                                          <a:cs typeface="Calibri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0,0269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9</m:t>
                                  </m:r>
                                </m:den>
                              </m:f>
                              <m:r>
                                <a:rPr lang="en-US" sz="2800" i="1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/>
                                          <a:cs typeface="Calibri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0,1133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9</m:t>
                                  </m:r>
                                </m:den>
                              </m:f>
                            </m:e>
                          </m:rad>
                        </m:den>
                      </m:f>
                      <m:r>
                        <a:rPr lang="en-US" sz="2800" i="1"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3</m:t>
                      </m:r>
                      <m:r>
                        <a:rPr lang="en-US" sz="2800" i="1">
                          <a:latin typeface="Cambria Math"/>
                          <a:ea typeface="Cambria Math"/>
                          <a:cs typeface="Calibri" pitchFamily="34" charset="0"/>
                        </a:rPr>
                        <m:t>,34</m:t>
                      </m:r>
                    </m:oMath>
                  </m:oMathPara>
                </a14:m>
                <a:endParaRPr lang="en-US" sz="2800" dirty="0"/>
              </a:p>
              <a:p>
                <a:pPr marL="285750" indent="0" algn="just">
                  <a:spcBef>
                    <a:spcPts val="0"/>
                  </a:spcBef>
                  <a:spcAft>
                    <a:spcPts val="600"/>
                  </a:spcAft>
                  <a:buNone/>
                  <a:tabLst>
                    <a:tab pos="628650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t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cs typeface="Calibri" pitchFamily="34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α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;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db</m:t>
                          </m:r>
                          <m: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)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t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cs typeface="Calibri" pitchFamily="34" charset="0"/>
                            </a:rPr>
                            <m:t>(</m:t>
                          </m:r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0,05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;</m:t>
                          </m:r>
                          <m:r>
                            <a:rPr lang="en-US" sz="2800" b="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9</m:t>
                          </m:r>
                          <m: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)</m:t>
                          </m:r>
                        </m:sub>
                      </m:sSub>
                      <m: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0,860</m:t>
                      </m:r>
                    </m:oMath>
                  </m:oMathPara>
                </a14:m>
                <a:endParaRPr lang="en-US" sz="2800" i="1" dirty="0">
                  <a:latin typeface="Cambria Math"/>
                  <a:ea typeface="Cambria Math"/>
                  <a:cs typeface="Calibri" pitchFamily="34" charset="0"/>
                </a:endParaRPr>
              </a:p>
              <a:p>
                <a:pPr marL="285750" indent="0" algn="just">
                  <a:spcBef>
                    <a:spcPts val="0"/>
                  </a:spcBef>
                  <a:spcAft>
                    <a:spcPts val="600"/>
                  </a:spcAft>
                  <a:buNone/>
                  <a:tabLst>
                    <a:tab pos="628650" algn="l"/>
                  </a:tabLst>
                  <a:defRPr/>
                </a:pPr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Karena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t</m:t>
                    </m:r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≥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α</m:t>
                        </m:r>
                      </m:sub>
                    </m:sSub>
                  </m:oMath>
                </a14:m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:r>
                  <a:rPr lang="en-US" altLang="en-US" sz="2800" dirty="0" err="1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yaitu</a:t>
                </a:r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dirty="0" smtClean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3</m:t>
                    </m:r>
                    <m:r>
                      <a:rPr lang="en-US" altLang="en-US" sz="2800" b="0" i="0" dirty="0" smtClean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,34</m:t>
                    </m:r>
                    <m:r>
                      <a:rPr lang="en-US" altLang="en-US" sz="2800" b="0" i="1" dirty="0" smtClean="0">
                        <a:latin typeface="Cambria Math"/>
                        <a:ea typeface="Cambria Math"/>
                        <a:cs typeface="Calibri" pitchFamily="34" charset="0"/>
                        <a:sym typeface="Symbol" pitchFamily="18" charset="2"/>
                      </a:rPr>
                      <m:t>≥</m:t>
                    </m:r>
                    <m:r>
                      <a:rPr lang="en-US" altLang="en-US" sz="2800" b="0" i="1" smtClean="0">
                        <a:latin typeface="Cambria Math"/>
                        <a:ea typeface="Cambria Math"/>
                        <a:cs typeface="Calibri" pitchFamily="34" charset="0"/>
                        <a:sym typeface="Symbol" pitchFamily="18" charset="2"/>
                      </a:rPr>
                      <m:t>0860</m:t>
                    </m:r>
                  </m:oMath>
                </a14:m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:r>
                  <a:rPr lang="en-US" altLang="en-US" sz="2800" dirty="0" err="1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maka</a:t>
                </a:r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:r>
                  <a:rPr lang="en-US" altLang="en-US" sz="2800" dirty="0" err="1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tolak</a:t>
                </a:r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Calibri" pitchFamily="34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800">
                            <a:latin typeface="Cambria Math"/>
                            <a:cs typeface="Calibri" pitchFamily="34" charset="0"/>
                            <a:sym typeface="Symbol" pitchFamily="18" charset="2"/>
                          </a:rPr>
                          <m:t>H</m:t>
                        </m:r>
                      </m:e>
                      <m:sub>
                        <m:r>
                          <a:rPr lang="en-US" altLang="en-US" sz="2800">
                            <a:latin typeface="Cambria Math"/>
                            <a:cs typeface="Calibri" pitchFamily="34" charset="0"/>
                            <a:sym typeface="Symbol" pitchFamily="18" charset="2"/>
                          </a:rPr>
                          <m:t>0</m:t>
                        </m:r>
                      </m:sub>
                    </m:sSub>
                  </m:oMath>
                </a14:m>
                <a:endParaRPr lang="en-US" altLang="en-US" sz="2800" baseline="-25000" dirty="0">
                  <a:latin typeface="Calibri" pitchFamily="34" charset="0"/>
                  <a:cs typeface="Calibri" pitchFamily="34" charset="0"/>
                  <a:sym typeface="Symbol" pitchFamily="18" charset="2"/>
                </a:endParaRPr>
              </a:p>
              <a:p>
                <a:pPr marL="28575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Artinya,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benar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bahwa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hasil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rata-rata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menggunakan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katalis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1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lebih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besar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0,80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liter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pada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menggunakan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katalis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2</a:t>
                </a: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42950" indent="-40005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296144"/>
                <a:ext cx="11377264" cy="5806058"/>
              </a:xfrm>
              <a:prstGeom prst="rect">
                <a:avLst/>
              </a:prstGeom>
              <a:blipFill rotWithShape="1">
                <a:blip r:embed="rId2"/>
                <a:stretch>
                  <a:fillRect r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0865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Dua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Tipe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Galat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1011" y="1296144"/>
                <a:ext cx="11017224" cy="580605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Dalam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pegambilan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keputusan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memungkinkan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untuk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terjadi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kesalahan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P(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jenis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I) = P(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tolak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benar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)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 smtClean="0">
                        <a:latin typeface="Cambria Math"/>
                        <a:ea typeface="Cambria Math"/>
                        <a:cs typeface="Calibri" pitchFamily="34" charset="0"/>
                      </a:rPr>
                      <m:t>α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P(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jenis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II) = P(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terima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|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salah)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 smtClean="0">
                        <a:latin typeface="Cambria Math"/>
                        <a:ea typeface="Cambria Math"/>
                        <a:cs typeface="Calibri" pitchFamily="34" charset="0"/>
                      </a:rPr>
                      <m:t>β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42950" indent="-40005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296144"/>
                <a:ext cx="11017224" cy="5806058"/>
              </a:xfrm>
              <a:prstGeom prst="rect">
                <a:avLst/>
              </a:prstGeom>
              <a:blipFill rotWithShape="1">
                <a:blip r:embed="rId2"/>
                <a:stretch>
                  <a:fillRect l="-443" t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171898"/>
                  </p:ext>
                </p:extLst>
              </p:nvPr>
            </p:nvGraphicFramePr>
            <p:xfrm>
              <a:off x="1125067" y="1989634"/>
              <a:ext cx="10009113" cy="24079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33637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33637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33637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dirty="0">
                              <a:latin typeface="Calibri" pitchFamily="34" charset="0"/>
                              <a:cs typeface="Calibri" pitchFamily="34" charset="0"/>
                            </a:rPr>
                            <a:t> benar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dirty="0">
                              <a:latin typeface="Calibri" pitchFamily="34" charset="0"/>
                              <a:cs typeface="Calibri" pitchFamily="34" charset="0"/>
                            </a:rPr>
                            <a:t> salah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>
                              <a:latin typeface="Calibri" pitchFamily="34" charset="0"/>
                              <a:cs typeface="Calibri" pitchFamily="34" charset="0"/>
                            </a:rPr>
                            <a:t>Tolak</a:t>
                          </a:r>
                          <a:r>
                            <a:rPr lang="en-US" sz="2800" dirty="0">
                              <a:latin typeface="Calibri" pitchFamily="34" charset="0"/>
                              <a:cs typeface="Calibri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Calibri" pitchFamily="34" charset="0"/>
                              <a:cs typeface="Calibri" pitchFamily="34" charset="0"/>
                            </a:rPr>
                            <a:t>Peluang </a:t>
                          </a:r>
                          <a:r>
                            <a:rPr lang="en-US" sz="2800" dirty="0" err="1">
                              <a:latin typeface="Calibri" pitchFamily="34" charset="0"/>
                              <a:cs typeface="Calibri" pitchFamily="34" charset="0"/>
                            </a:rPr>
                            <a:t>salah</a:t>
                          </a:r>
                          <a:r>
                            <a:rPr lang="en-US" sz="2800" dirty="0">
                              <a:latin typeface="Calibri" pitchFamily="34" charset="0"/>
                              <a:cs typeface="Calibri" pitchFamily="34" charset="0"/>
                            </a:rPr>
                            <a:t> </a:t>
                          </a:r>
                          <a:r>
                            <a:rPr lang="en-US" sz="2800" dirty="0" err="1">
                              <a:latin typeface="Calibri" pitchFamily="34" charset="0"/>
                              <a:cs typeface="Calibri" pitchFamily="34" charset="0"/>
                            </a:rPr>
                            <a:t>jenis</a:t>
                          </a:r>
                          <a:r>
                            <a:rPr lang="en-US" sz="2800" dirty="0">
                              <a:latin typeface="Calibri" pitchFamily="34" charset="0"/>
                              <a:cs typeface="Calibri" pitchFamily="34" charset="0"/>
                            </a:rPr>
                            <a:t> I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0" smtClean="0">
                                    <a:latin typeface="Cambria Math"/>
                                    <a:ea typeface="Cambria Math"/>
                                    <a:cs typeface="Calibri" pitchFamily="34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i="0" smtClean="0">
                                    <a:latin typeface="Cambria Math"/>
                                    <a:ea typeface="Cambria Math"/>
                                    <a:cs typeface="Calibri" pitchFamily="34" charset="0"/>
                                  </a:rPr>
                                  <m:t>α</m:t>
                                </m:r>
                                <m:r>
                                  <a:rPr lang="en-US" sz="2800" b="0" i="0" smtClean="0">
                                    <a:latin typeface="Cambria Math"/>
                                    <a:ea typeface="Cambria Math"/>
                                    <a:cs typeface="Calibri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i="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Calibri" pitchFamily="34" charset="0"/>
                              <a:cs typeface="Calibri" pitchFamily="34" charset="0"/>
                            </a:rPr>
                            <a:t>Kuasa </a:t>
                          </a:r>
                          <a:r>
                            <a:rPr lang="en-US" sz="2800" dirty="0" err="1">
                              <a:latin typeface="Calibri" pitchFamily="34" charset="0"/>
                              <a:cs typeface="Calibri" pitchFamily="34" charset="0"/>
                            </a:rPr>
                            <a:t>pengujian</a:t>
                          </a:r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(1−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/>
                                    <a:ea typeface="Cambria Math"/>
                                    <a:cs typeface="Calibri" pitchFamily="34" charset="0"/>
                                  </a:rPr>
                                  <m:t>β</m:t>
                                </m:r>
                                <m:r>
                                  <a:rPr lang="en-US" sz="2800" b="0" i="0" smtClean="0">
                                    <a:latin typeface="Cambria Math"/>
                                    <a:ea typeface="Cambria Math"/>
                                    <a:cs typeface="Calibri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i="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>
                              <a:latin typeface="Calibri" pitchFamily="34" charset="0"/>
                              <a:cs typeface="Calibri" pitchFamily="34" charset="0"/>
                            </a:rPr>
                            <a:t>Terima</a:t>
                          </a:r>
                          <a:r>
                            <a:rPr lang="en-US" sz="2800" dirty="0">
                              <a:latin typeface="Calibri" pitchFamily="34" charset="0"/>
                              <a:cs typeface="Calibri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Calibri" pitchFamily="34" charset="0"/>
                              <a:cs typeface="Calibri" pitchFamily="34" charset="0"/>
                            </a:rPr>
                            <a:t>Tingkat </a:t>
                          </a:r>
                          <a:r>
                            <a:rPr lang="en-US" sz="2800" dirty="0" err="1">
                              <a:latin typeface="Calibri" pitchFamily="34" charset="0"/>
                              <a:cs typeface="Calibri" pitchFamily="34" charset="0"/>
                            </a:rPr>
                            <a:t>kepercayaan</a:t>
                          </a:r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(1−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/>
                                    <a:ea typeface="Cambria Math"/>
                                    <a:cs typeface="Calibri" pitchFamily="34" charset="0"/>
                                  </a:rPr>
                                  <m:t>α</m:t>
                                </m:r>
                                <m:r>
                                  <a:rPr lang="en-US" sz="2800" b="0" i="0" smtClean="0">
                                    <a:latin typeface="Cambria Math"/>
                                    <a:ea typeface="Cambria Math"/>
                                    <a:cs typeface="Calibri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i="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>
                              <a:latin typeface="Calibri" pitchFamily="34" charset="0"/>
                              <a:cs typeface="Calibri" pitchFamily="34" charset="0"/>
                            </a:rPr>
                            <a:t>Peluang </a:t>
                          </a:r>
                          <a:r>
                            <a:rPr lang="en-US" sz="2800" dirty="0" err="1">
                              <a:latin typeface="Calibri" pitchFamily="34" charset="0"/>
                              <a:cs typeface="Calibri" pitchFamily="34" charset="0"/>
                            </a:rPr>
                            <a:t>salah</a:t>
                          </a:r>
                          <a:r>
                            <a:rPr lang="en-US" sz="2800" dirty="0">
                              <a:latin typeface="Calibri" pitchFamily="34" charset="0"/>
                              <a:cs typeface="Calibri" pitchFamily="34" charset="0"/>
                            </a:rPr>
                            <a:t> </a:t>
                          </a:r>
                          <a:r>
                            <a:rPr lang="en-US" sz="2800" dirty="0" err="1">
                              <a:latin typeface="Calibri" pitchFamily="34" charset="0"/>
                              <a:cs typeface="Calibri" pitchFamily="34" charset="0"/>
                            </a:rPr>
                            <a:t>jenis</a:t>
                          </a:r>
                          <a:r>
                            <a:rPr lang="en-US" sz="2800" dirty="0">
                              <a:latin typeface="Calibri" pitchFamily="34" charset="0"/>
                              <a:cs typeface="Calibri" pitchFamily="34" charset="0"/>
                            </a:rPr>
                            <a:t> II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/>
                                    <a:ea typeface="Cambria Math"/>
                                    <a:cs typeface="Calibri" pitchFamily="34" charset="0"/>
                                  </a:rPr>
                                  <m:t>β</m:t>
                                </m:r>
                                <m:r>
                                  <a:rPr lang="en-US" sz="2800" b="0" i="0" smtClean="0">
                                    <a:latin typeface="Cambria Math"/>
                                    <a:ea typeface="Cambria Math"/>
                                    <a:cs typeface="Calibri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i="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171898"/>
                  </p:ext>
                </p:extLst>
              </p:nvPr>
            </p:nvGraphicFramePr>
            <p:xfrm>
              <a:off x="1125067" y="1989634"/>
              <a:ext cx="10009113" cy="24079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336371"/>
                    <a:gridCol w="3336371"/>
                    <a:gridCol w="3336371"/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183" t="-10588" r="-100183" b="-36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183" t="-10588" r="-183" b="-365882"/>
                          </a:stretch>
                        </a:blipFill>
                      </a:tcPr>
                    </a:tc>
                  </a:tr>
                  <a:tr h="944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83" t="-60645" r="-200183" b="-1006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183" t="-60645" r="-100183" b="-1006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183" t="-60645" r="-183" b="-100645"/>
                          </a:stretch>
                        </a:blipFill>
                      </a:tcPr>
                    </a:tc>
                  </a:tr>
                  <a:tr h="944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83" t="-160645" r="-200183" b="-6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183" t="-160645" r="-100183" b="-6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183" t="-160645" r="-183" b="-64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321173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Uji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Hipotesis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– Data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Berpasangan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1011" y="1341562"/>
                <a:ext cx="11017224" cy="580605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Struktur data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untuk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data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berpasangan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algn="just">
                  <a:spcBef>
                    <a:spcPts val="0"/>
                  </a:spcBef>
                  <a:spcAft>
                    <a:spcPts val="1200"/>
                  </a:spcAft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1200"/>
                  </a:spcAft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1200"/>
                  </a:spcAft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1200"/>
                  </a:spcAft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1200"/>
                  </a:spcAft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D</m:t>
                          </m:r>
                        </m:e>
                      </m:acc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n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i</m:t>
                          </m:r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n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D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i</m:t>
                              </m:r>
                            </m:sub>
                          </m:sSub>
                        </m:e>
                      </m:nary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                                 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D</m:t>
                          </m:r>
                        </m:sub>
                        <m:sup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  <m:brk m:alnAt="23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i</m:t>
                              </m:r>
                              <m: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n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Calibri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  <a:cs typeface="Calibri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800" b="0" i="0" smtClean="0">
                                              <a:latin typeface="Cambria Math"/>
                                              <a:cs typeface="Calibri" pitchFamily="34" charset="0"/>
                                            </a:rPr>
                                            <m:t>D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800" b="0" i="0" smtClean="0">
                                              <a:latin typeface="Cambria Math"/>
                                              <a:cs typeface="Calibri" pitchFamily="34" charset="0"/>
                                            </a:rPr>
                                            <m:t>i</m:t>
                                          </m:r>
                                        </m:sub>
                                      </m:sSub>
                                      <m:r>
                                        <a:rPr lang="en-US" sz="2800" b="0" i="1" smtClean="0">
                                          <a:latin typeface="Cambria Math"/>
                                          <a:cs typeface="Calibri" pitchFamily="34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  <a:cs typeface="Calibri" pitchFamily="34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800" b="0" i="0" smtClean="0">
                                              <a:latin typeface="Cambria Math"/>
                                              <a:cs typeface="Calibri" pitchFamily="34" charset="0"/>
                                            </a:rPr>
                                            <m:t>D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n</m:t>
                          </m:r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048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42950" indent="-40005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341562"/>
                <a:ext cx="11017224" cy="5806058"/>
              </a:xfrm>
              <a:prstGeom prst="rect">
                <a:avLst/>
              </a:prstGeom>
              <a:blipFill rotWithShape="1">
                <a:blip r:embed="rId4"/>
                <a:stretch>
                  <a:fillRect l="-443" t="-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89356"/>
                  </p:ext>
                </p:extLst>
              </p:nvPr>
            </p:nvGraphicFramePr>
            <p:xfrm>
              <a:off x="1516098" y="1989634"/>
              <a:ext cx="8970009" cy="25908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32225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2225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0323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32225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err="1">
                              <a:latin typeface="Calibri" pitchFamily="34" charset="0"/>
                              <a:cs typeface="Calibri" pitchFamily="34" charset="0"/>
                            </a:rPr>
                            <a:t>Pasangan</a:t>
                          </a:r>
                          <a:endParaRPr lang="en-US" sz="2800" b="1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err="1">
                              <a:latin typeface="Calibri" pitchFamily="34" charset="0"/>
                              <a:cs typeface="Calibri" pitchFamily="34" charset="0"/>
                            </a:rPr>
                            <a:t>Perlakuan</a:t>
                          </a:r>
                          <a:r>
                            <a:rPr lang="en-US" sz="2800" b="1" dirty="0">
                              <a:latin typeface="Calibri" pitchFamily="34" charset="0"/>
                              <a:cs typeface="Calibri" pitchFamily="34" charset="0"/>
                            </a:rPr>
                            <a:t> 1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err="1">
                              <a:latin typeface="Calibri" pitchFamily="34" charset="0"/>
                              <a:cs typeface="Calibri" pitchFamily="34" charset="0"/>
                            </a:rPr>
                            <a:t>Perlakuan</a:t>
                          </a:r>
                          <a:r>
                            <a:rPr lang="en-US" sz="2800" b="1" dirty="0">
                              <a:latin typeface="Calibri" pitchFamily="34" charset="0"/>
                              <a:cs typeface="Calibri" pitchFamily="34" charset="0"/>
                            </a:rPr>
                            <a:t> 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err="1">
                              <a:latin typeface="Calibri" pitchFamily="34" charset="0"/>
                              <a:cs typeface="Calibri" pitchFamily="34" charset="0"/>
                            </a:rPr>
                            <a:t>Perbedaan</a:t>
                          </a:r>
                          <a:endParaRPr lang="en-US" sz="2800" b="1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Calibri" pitchFamily="34" charset="0"/>
                              <a:cs typeface="Calibri" pitchFamily="34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i="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y</m:t>
                                    </m:r>
                                  </m:e>
                                  <m:sub>
                                    <m: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D</m:t>
                                    </m:r>
                                  </m:e>
                                  <m:sub>
                                    <m: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y</m:t>
                                    </m:r>
                                  </m:e>
                                  <m:sub>
                                    <m: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Calibri" pitchFamily="34" charset="0"/>
                              <a:cs typeface="Calibri" pitchFamily="34" charset="0"/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y</m:t>
                                    </m:r>
                                  </m:e>
                                  <m:sub>
                                    <m: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D</m:t>
                                    </m:r>
                                  </m:e>
                                  <m:sub>
                                    <m: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y</m:t>
                                    </m:r>
                                  </m:e>
                                  <m:sub>
                                    <m: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latin typeface="Cambria Math"/>
                                    <a:cs typeface="Calibri" pitchFamily="34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latin typeface="Cambria Math"/>
                                    <a:cs typeface="Calibri" pitchFamily="34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latin typeface="Cambria Math"/>
                                    <a:cs typeface="Calibri" pitchFamily="34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latin typeface="Cambria Math"/>
                                    <a:cs typeface="Calibri" pitchFamily="34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Calibri" pitchFamily="34" charset="0"/>
                              <a:cs typeface="Calibri" pitchFamily="34" charset="0"/>
                            </a:rPr>
                            <a:t>n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n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y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n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D</m:t>
                                    </m:r>
                                  </m:e>
                                  <m:sub>
                                    <m: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y</m:t>
                                    </m:r>
                                  </m:e>
                                  <m:sub>
                                    <m: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89356"/>
                  </p:ext>
                </p:extLst>
              </p:nvPr>
            </p:nvGraphicFramePr>
            <p:xfrm>
              <a:off x="1516098" y="1989634"/>
              <a:ext cx="8970009" cy="25908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322258"/>
                    <a:gridCol w="2322258"/>
                    <a:gridCol w="2003235"/>
                    <a:gridCol w="2322258"/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err="1" smtClean="0">
                              <a:latin typeface="Calibri" pitchFamily="34" charset="0"/>
                              <a:cs typeface="Calibri" pitchFamily="34" charset="0"/>
                            </a:rPr>
                            <a:t>Pasangan</a:t>
                          </a:r>
                          <a:endParaRPr lang="en-US" sz="2800" b="1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err="1" smtClean="0">
                              <a:latin typeface="Calibri" pitchFamily="34" charset="0"/>
                              <a:cs typeface="Calibri" pitchFamily="34" charset="0"/>
                            </a:rPr>
                            <a:t>Perlakuan</a:t>
                          </a:r>
                          <a:r>
                            <a:rPr lang="en-US" sz="2800" b="1" dirty="0" smtClean="0">
                              <a:latin typeface="Calibri" pitchFamily="34" charset="0"/>
                              <a:cs typeface="Calibri" pitchFamily="34" charset="0"/>
                            </a:rPr>
                            <a:t> 1</a:t>
                          </a:r>
                          <a:endParaRPr lang="en-US" sz="2800" b="1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err="1" smtClean="0">
                              <a:latin typeface="Calibri" pitchFamily="34" charset="0"/>
                              <a:cs typeface="Calibri" pitchFamily="34" charset="0"/>
                            </a:rPr>
                            <a:t>Perlakuan</a:t>
                          </a:r>
                          <a:r>
                            <a:rPr lang="en-US" sz="2800" b="1" dirty="0" smtClean="0">
                              <a:latin typeface="Calibri" pitchFamily="34" charset="0"/>
                              <a:cs typeface="Calibri" pitchFamily="34" charset="0"/>
                            </a:rPr>
                            <a:t> 2</a:t>
                          </a:r>
                          <a:endParaRPr lang="en-US" sz="2800" b="1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err="1" smtClean="0">
                              <a:latin typeface="Calibri" pitchFamily="34" charset="0"/>
                              <a:cs typeface="Calibri" pitchFamily="34" charset="0"/>
                            </a:rPr>
                            <a:t>Perbedaan</a:t>
                          </a:r>
                          <a:endParaRPr lang="en-US" sz="2800" b="1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alibri" pitchFamily="34" charset="0"/>
                              <a:cs typeface="Calibri" pitchFamily="34" charset="0"/>
                            </a:rPr>
                            <a:t>1</a:t>
                          </a:r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00262" t="-110588" r="-186352" b="-3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232622" t="-110588" r="-116463" b="-3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286352" t="-110588" r="-262" b="-334118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alibri" pitchFamily="34" charset="0"/>
                              <a:cs typeface="Calibri" pitchFamily="34" charset="0"/>
                            </a:rPr>
                            <a:t>2</a:t>
                          </a:r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00262" t="-210588" r="-186352" b="-2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232622" t="-210588" r="-116463" b="-2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286352" t="-210588" r="-262" b="-234118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262" t="-310588" r="-286352" b="-1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00262" t="-310588" r="-186352" b="-1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232622" t="-310588" r="-116463" b="-1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286352" t="-310588" r="-262" b="-134118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alibri" pitchFamily="34" charset="0"/>
                              <a:cs typeface="Calibri" pitchFamily="34" charset="0"/>
                            </a:rPr>
                            <a:t>n</a:t>
                          </a:r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00262" t="-410588" r="-186352" b="-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232622" t="-410588" r="-116463" b="-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286352" t="-410588" r="-262" b="-3411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047494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Uji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Hipotesis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– Data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Berpasangan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1011" y="1125538"/>
                <a:ext cx="11017224" cy="580605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Jenis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hipotesis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30238" indent="-325438" algn="just">
                  <a:spcBef>
                    <a:spcPts val="0"/>
                  </a:spcBef>
                  <a:spcAft>
                    <a:spcPts val="600"/>
                  </a:spcAft>
                  <a:buFont typeface="Courier New" pitchFamily="49" charset="0"/>
                  <a:buChar char="o"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Hipotesis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satu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arah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		</a:t>
                </a:r>
              </a:p>
              <a:p>
                <a:pPr marL="6286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D</m:t>
                        </m:r>
                      </m:sub>
                    </m:sSub>
                    <m:r>
                      <a:rPr lang="en-US" sz="2800" i="1" smtClean="0">
                        <a:latin typeface="Cambria Math"/>
                        <a:ea typeface="Cambria Math"/>
                        <a:cs typeface="Calibri" pitchFamily="34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vs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D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  <a:ea typeface="Cambria Math"/>
                        <a:cs typeface="Calibri" pitchFamily="34" charset="0"/>
                      </a:rPr>
                      <m:t>&gt;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286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D</m:t>
                        </m:r>
                      </m:sub>
                    </m:sSub>
                    <m:r>
                      <a:rPr lang="en-US" sz="2800" i="1" smtClean="0">
                        <a:latin typeface="Cambria Math"/>
                        <a:ea typeface="Cambria Math"/>
                        <a:cs typeface="Calibri" pitchFamily="34" charset="0"/>
                      </a:rPr>
                      <m:t>≥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vs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D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  <a:ea typeface="Cambria Math"/>
                        <a:cs typeface="Calibri" pitchFamily="34" charset="0"/>
                      </a:rPr>
                      <m:t>&lt;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28650" indent="-342900" algn="just" defTabSz="628650">
                  <a:spcBef>
                    <a:spcPts val="0"/>
                  </a:spcBef>
                  <a:spcAft>
                    <a:spcPts val="600"/>
                  </a:spcAft>
                  <a:buFont typeface="Courier New" pitchFamily="49" charset="0"/>
                  <a:buChar char="o"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Hipotesis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dua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arah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28650" indent="0" algn="just" defTabSz="628650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cs typeface="Calibri" pitchFamily="34" charset="0"/>
                        </a:rPr>
                        <m:t>: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D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δ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800" dirty="0">
                          <a:latin typeface="Calibri" pitchFamily="34" charset="0"/>
                          <a:cs typeface="Calibri" pitchFamily="34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en-US" sz="2800" dirty="0">
                          <a:latin typeface="Calibri" pitchFamily="34" charset="0"/>
                          <a:cs typeface="Calibri" pitchFamily="34" charset="0"/>
                        </a:rPr>
                        <m:t>vs</m:t>
                      </m:r>
                      <m:r>
                        <m:rPr>
                          <m:nor/>
                        </m:rPr>
                        <a:rPr lang="en-US" sz="2800" dirty="0">
                          <a:latin typeface="Calibri" pitchFamily="34" charset="0"/>
                          <a:cs typeface="Calibri" pitchFamily="34" charset="0"/>
                        </a:rPr>
                        <m:t>    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cs typeface="Calibri" pitchFamily="34" charset="0"/>
                        </a:rPr>
                        <m:t>: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D</m:t>
                          </m:r>
                        </m:sub>
                      </m:sSub>
                      <m:r>
                        <a:rPr lang="en-US" sz="280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≠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δ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Statistik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uji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28650" indent="-342900" algn="just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ukuran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sampel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besar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  <a:cs typeface="Calibri" pitchFamily="34" charset="0"/>
                      </a:rPr>
                      <m:t>z</m:t>
                    </m:r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D</m:t>
                            </m:r>
                          </m:e>
                        </m:acc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s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D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/>
                                <a:cs typeface="Calibri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n</m:t>
                            </m:r>
                          </m:e>
                        </m:rad>
                      </m:den>
                    </m:f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28650" indent="-342900" algn="just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ukuran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sampel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kecil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>
                        <a:latin typeface="Cambria Math"/>
                        <a:cs typeface="Calibri" pitchFamily="34" charset="0"/>
                      </a:rPr>
                      <m:t>t</m:t>
                    </m:r>
                    <m:r>
                      <a:rPr lang="en-US" sz="2800">
                        <a:latin typeface="Cambria Math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  <a:cs typeface="Calibri" pitchFamily="34" charset="0"/>
                              </a:rPr>
                              <m:t>D</m:t>
                            </m:r>
                          </m:e>
                        </m:acc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s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D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/>
                                <a:cs typeface="Calibri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n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db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n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−1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 defTabSz="628650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42950" indent="-40005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125538"/>
                <a:ext cx="11017224" cy="5806058"/>
              </a:xfrm>
              <a:prstGeom prst="rect">
                <a:avLst/>
              </a:prstGeom>
              <a:blipFill rotWithShape="1">
                <a:blip r:embed="rId4"/>
                <a:stretch>
                  <a:fillRect l="-443" t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06240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Uji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Hipotesis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– Data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Berpasangan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1011" y="1296144"/>
                <a:ext cx="11017224" cy="580605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Daerah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penolakan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800100" indent="-457200" algn="just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q"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Uji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z</a:t>
                </a:r>
              </a:p>
              <a:p>
                <a:pPr marL="8001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D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tolak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jika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Calibri" pitchFamily="34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en-US" sz="2800">
                            <a:latin typeface="Cambria Math"/>
                            <a:cs typeface="Calibri" pitchFamily="34" charset="0"/>
                            <a:sym typeface="Symbol" pitchFamily="18" charset="2"/>
                          </a:rPr>
                          <m:t>z</m:t>
                        </m:r>
                      </m:e>
                    </m:d>
                    <m:r>
                      <a:rPr lang="en-US" altLang="en-US" sz="2800" i="1">
                        <a:latin typeface="Cambria Math"/>
                        <a:ea typeface="Cambria Math"/>
                        <a:cs typeface="Calibri" pitchFamily="34" charset="0"/>
                        <a:sym typeface="Symbol" pitchFamily="18" charset="2"/>
                      </a:rPr>
                      <m:t>≥</m:t>
                    </m:r>
                    <m:sSub>
                      <m:sSubPr>
                        <m:ctrlPr>
                          <a:rPr lang="en-US" altLang="en-US" sz="2800" i="1" dirty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800" dirty="0">
                            <a:latin typeface="Cambria Math"/>
                            <a:cs typeface="Calibri" pitchFamily="34" charset="0"/>
                          </a:rPr>
                          <m:t>z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en-US" sz="2800" dirty="0">
                            <a:latin typeface="Cambria Math"/>
                            <a:ea typeface="Cambria Math"/>
                            <a:cs typeface="Calibri" pitchFamily="34" charset="0"/>
                          </a:rPr>
                          <m:t>α</m:t>
                        </m:r>
                        <m:r>
                          <a:rPr lang="en-US" altLang="en-US" sz="2800" dirty="0">
                            <a:latin typeface="Cambria Math"/>
                            <a:ea typeface="Cambria Math"/>
                            <a:cs typeface="Calibri" pitchFamily="34" charset="0"/>
                          </a:rPr>
                          <m:t>/2</m:t>
                        </m:r>
                      </m:sub>
                    </m:sSub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8001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2.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D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&gt;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tolak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jika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800" dirty="0">
                        <a:latin typeface="Cambria Math"/>
                        <a:ea typeface="Cambria Math"/>
                        <a:cs typeface="Calibri" pitchFamily="34" charset="0"/>
                      </a:rPr>
                      <m:t>z</m:t>
                    </m:r>
                    <m:r>
                      <a:rPr lang="en-US" altLang="en-US" sz="2800" i="1" dirty="0">
                        <a:latin typeface="Cambria Math"/>
                        <a:ea typeface="Cambria Math"/>
                        <a:cs typeface="Calibri" pitchFamily="34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altLang="en-US" sz="2800" dirty="0">
                        <a:latin typeface="Cambria Math"/>
                        <a:cs typeface="Calibri" pitchFamily="34" charset="0"/>
                      </a:rPr>
                      <m:t>z</m:t>
                    </m:r>
                    <m:r>
                      <a:rPr lang="en-US" altLang="en-US" sz="2800" baseline="-25000" dirty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</m:t>
                    </m:r>
                  </m:oMath>
                </a14:m>
                <a:endParaRPr lang="en-US" altLang="en-US" sz="2800" baseline="-25000" dirty="0">
                  <a:latin typeface="Calibri" pitchFamily="34" charset="0"/>
                  <a:cs typeface="Calibri" pitchFamily="34" charset="0"/>
                  <a:sym typeface="Symbol" pitchFamily="18" charset="2"/>
                </a:endParaRPr>
              </a:p>
              <a:p>
                <a:pPr marL="8001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3.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D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&lt;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tolak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jika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800" dirty="0">
                        <a:latin typeface="Cambria Math"/>
                        <a:ea typeface="Cambria Math"/>
                        <a:cs typeface="Calibri" pitchFamily="34" charset="0"/>
                      </a:rPr>
                      <m:t>z</m:t>
                    </m:r>
                    <m:r>
                      <a:rPr lang="en-US" altLang="en-US" sz="2800" i="1" dirty="0">
                        <a:latin typeface="Cambria Math"/>
                        <a:ea typeface="Cambria Math"/>
                        <a:cs typeface="Calibri" pitchFamily="34" charset="0"/>
                      </a:rPr>
                      <m:t>≤</m:t>
                    </m:r>
                    <m:r>
                      <a:rPr lang="en-US" altLang="en-US" sz="2800" b="0" i="0" dirty="0" smtClean="0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en-US" sz="2800" dirty="0">
                        <a:latin typeface="Cambria Math"/>
                        <a:cs typeface="Calibri" pitchFamily="34" charset="0"/>
                      </a:rPr>
                      <m:t>z</m:t>
                    </m:r>
                    <m:r>
                      <a:rPr lang="en-US" altLang="en-US" sz="2800" baseline="-25000" dirty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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800100" indent="-457200" algn="just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q"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Uji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t</a:t>
                </a:r>
              </a:p>
              <a:p>
                <a:pPr marL="8001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D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tolak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jika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Calibri" pitchFamily="34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en-US" sz="2800" b="0" i="0" smtClean="0">
                            <a:latin typeface="Cambria Math"/>
                            <a:cs typeface="Calibri" pitchFamily="34" charset="0"/>
                            <a:sym typeface="Symbol" pitchFamily="18" charset="2"/>
                          </a:rPr>
                          <m:t>t</m:t>
                        </m:r>
                      </m:e>
                    </m:d>
                    <m:r>
                      <a:rPr lang="en-US" altLang="en-US" sz="2800" i="1">
                        <a:latin typeface="Cambria Math"/>
                        <a:ea typeface="Cambria Math"/>
                        <a:cs typeface="Calibri" pitchFamily="34" charset="0"/>
                        <a:sym typeface="Symbol" pitchFamily="18" charset="2"/>
                      </a:rPr>
                      <m:t>≥</m:t>
                    </m:r>
                    <m:sSub>
                      <m:sSubPr>
                        <m:ctrlPr>
                          <a:rPr lang="en-US" altLang="en-US" sz="2800" i="1" dirty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800" b="0" i="0" dirty="0" smtClean="0">
                            <a:latin typeface="Cambria Math"/>
                            <a:cs typeface="Calibri" pitchFamily="34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en-US" sz="2800" dirty="0">
                            <a:latin typeface="Cambria Math"/>
                            <a:ea typeface="Cambria Math"/>
                            <a:cs typeface="Calibri" pitchFamily="34" charset="0"/>
                          </a:rPr>
                          <m:t>α</m:t>
                        </m:r>
                        <m:r>
                          <a:rPr lang="en-US" altLang="en-US" sz="2800" dirty="0">
                            <a:latin typeface="Cambria Math"/>
                            <a:ea typeface="Cambria Math"/>
                            <a:cs typeface="Calibri" pitchFamily="34" charset="0"/>
                          </a:rPr>
                          <m:t>/2</m:t>
                        </m:r>
                      </m:sub>
                    </m:sSub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8001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2.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D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&gt;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tolak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jika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>
                        <a:latin typeface="Cambria Math"/>
                        <a:ea typeface="Cambria Math"/>
                        <a:cs typeface="Calibri" pitchFamily="34" charset="0"/>
                      </a:rPr>
                      <m:t>t</m:t>
                    </m:r>
                    <m:r>
                      <a:rPr lang="en-US" altLang="en-US" sz="2800" i="1" dirty="0">
                        <a:latin typeface="Cambria Math"/>
                        <a:ea typeface="Cambria Math"/>
                        <a:cs typeface="Calibri" pitchFamily="34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altLang="en-US" sz="2800" b="0" i="0" dirty="0" smtClean="0">
                        <a:latin typeface="Cambria Math"/>
                        <a:ea typeface="Cambria Math"/>
                        <a:cs typeface="Calibri" pitchFamily="34" charset="0"/>
                      </a:rPr>
                      <m:t>t</m:t>
                    </m:r>
                    <m:r>
                      <a:rPr lang="en-US" altLang="en-US" sz="2800" baseline="-25000" dirty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</m:t>
                    </m:r>
                  </m:oMath>
                </a14:m>
                <a:endParaRPr lang="en-US" altLang="en-US" sz="2800" baseline="-25000" dirty="0">
                  <a:latin typeface="Calibri" pitchFamily="34" charset="0"/>
                  <a:cs typeface="Calibri" pitchFamily="34" charset="0"/>
                  <a:sym typeface="Symbol" pitchFamily="18" charset="2"/>
                </a:endParaRPr>
              </a:p>
              <a:p>
                <a:pPr marL="80010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3.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D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&lt;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tolak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jika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>
                        <a:latin typeface="Cambria Math"/>
                        <a:ea typeface="Cambria Math"/>
                        <a:cs typeface="Calibri" pitchFamily="34" charset="0"/>
                      </a:rPr>
                      <m:t>t</m:t>
                    </m:r>
                    <m:r>
                      <a:rPr lang="en-US" altLang="en-US" sz="2800" i="1" dirty="0">
                        <a:latin typeface="Cambria Math"/>
                        <a:ea typeface="Cambria Math"/>
                        <a:cs typeface="Calibri" pitchFamily="34" charset="0"/>
                      </a:rPr>
                      <m:t>≤</m:t>
                    </m:r>
                    <m:r>
                      <a:rPr lang="en-US" altLang="en-US" sz="2800" b="0" i="0" dirty="0" smtClean="0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en-US" sz="2800" b="0" i="0" dirty="0" smtClean="0">
                        <a:latin typeface="Cambria Math"/>
                        <a:ea typeface="Cambria Math"/>
                        <a:cs typeface="Calibri" pitchFamily="34" charset="0"/>
                      </a:rPr>
                      <m:t>t</m:t>
                    </m:r>
                    <m:r>
                      <a:rPr lang="en-US" altLang="en-US" sz="2800" baseline="-25000" dirty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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800100" indent="0" algn="just">
                  <a:spcBef>
                    <a:spcPts val="0"/>
                  </a:spcBef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42950" indent="-40005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296144"/>
                <a:ext cx="11017224" cy="5806058"/>
              </a:xfrm>
              <a:prstGeom prst="rect">
                <a:avLst/>
              </a:prstGeom>
              <a:blipFill rotWithShape="1">
                <a:blip r:embed="rId2"/>
                <a:stretch>
                  <a:fillRect l="-443" t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45725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Uji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Hipotesis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Nilai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Tengah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Populasi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1011" y="1269554"/>
                <a:ext cx="11017224" cy="580605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Nilai-p:</a:t>
                </a:r>
              </a:p>
              <a:p>
                <a:pPr marL="800100" indent="-457200" algn="just">
                  <a:spcBef>
                    <a:spcPts val="0"/>
                  </a:spcBef>
                  <a:buFont typeface="Wingdings" pitchFamily="2" charset="2"/>
                  <a:buChar char="q"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Uji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z</a:t>
                </a:r>
              </a:p>
              <a:p>
                <a:pPr marL="80010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D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nilai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=2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Z</m:t>
                        </m:r>
                        <m: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&gt;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z</m:t>
                        </m:r>
                      </m:e>
                    </m:d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80010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2.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D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&gt;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nilai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Z</m:t>
                        </m:r>
                        <m: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&gt;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z</m:t>
                        </m:r>
                      </m:e>
                    </m:d>
                  </m:oMath>
                </a14:m>
                <a:endParaRPr lang="en-US" sz="2800" dirty="0">
                  <a:latin typeface="Calibri" pitchFamily="34" charset="0"/>
                  <a:ea typeface="Cambria Math"/>
                  <a:cs typeface="Calibri" pitchFamily="34" charset="0"/>
                </a:endParaRPr>
              </a:p>
              <a:p>
                <a:pPr marL="80010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3.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D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&lt;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nilai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Z</m:t>
                        </m:r>
                        <m: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&lt;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z</m:t>
                        </m:r>
                      </m:e>
                    </m:d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8001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Tolak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-p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α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800100" indent="-457200" algn="just">
                  <a:spcBef>
                    <a:spcPts val="0"/>
                  </a:spcBef>
                  <a:buFont typeface="Wingdings" pitchFamily="2" charset="2"/>
                  <a:buChar char="q"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Uji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t</a:t>
                </a:r>
              </a:p>
              <a:p>
                <a:pPr marL="80010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D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nilai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=2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T</m:t>
                        </m:r>
                        <m: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&gt;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t</m:t>
                        </m:r>
                      </m:e>
                    </m:d>
                  </m:oMath>
                </a14:m>
                <a:endParaRPr lang="en-US" sz="2800" dirty="0">
                  <a:latin typeface="Calibri" pitchFamily="34" charset="0"/>
                  <a:ea typeface="Cambria Math"/>
                  <a:cs typeface="Calibri" pitchFamily="34" charset="0"/>
                </a:endParaRPr>
              </a:p>
              <a:p>
                <a:pPr marL="80010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2.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D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&gt;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nilai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T</m:t>
                        </m:r>
                        <m: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&gt;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t</m:t>
                        </m:r>
                      </m:e>
                    </m:d>
                  </m:oMath>
                </a14:m>
                <a:endParaRPr lang="en-US" sz="2800" dirty="0">
                  <a:latin typeface="Calibri" pitchFamily="34" charset="0"/>
                  <a:ea typeface="Cambria Math"/>
                  <a:cs typeface="Calibri" pitchFamily="34" charset="0"/>
                </a:endParaRPr>
              </a:p>
              <a:p>
                <a:pPr marL="80010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3.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D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&lt;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nilai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T</m:t>
                        </m:r>
                        <m: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&lt;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t</m:t>
                        </m:r>
                      </m:e>
                    </m:d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8001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Tolak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-p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α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8001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42950" indent="-40005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269554"/>
                <a:ext cx="11017224" cy="5806058"/>
              </a:xfrm>
              <a:prstGeom prst="rect">
                <a:avLst/>
              </a:prstGeom>
              <a:blipFill rotWithShape="1">
                <a:blip r:embed="rId2"/>
                <a:stretch>
                  <a:fillRect l="-443" t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84818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1011" y="1368152"/>
                <a:ext cx="11017224" cy="580605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Apakah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pil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secara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tidak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sengaja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dapat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menurunkan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tekanan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?</a:t>
                </a: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Seorang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peneliti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medis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ingin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menentukan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apakah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sebuah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pil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memiliki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efek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samping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tidak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diinginkan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untuk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mengurangi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tekanan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15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wanita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usia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sekolah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Setelah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mereka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menggunakan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pil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secara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teratur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selama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enam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bulan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tekanan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mereka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kembali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dicatat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Peneliti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ingin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menarik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kesimpulan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tentang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efek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pil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pada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tekanan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pengamatan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diberikan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dalam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tabel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Apakah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data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dapat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memperkuat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klaim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bahwa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penggunaan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pil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dapat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mengurangi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tekanan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? Ujilah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pada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level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/>
                        <a:ea typeface="Cambria Math"/>
                        <a:cs typeface="Calibri" pitchFamily="34" charset="0"/>
                      </a:rPr>
                      <m:t>α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=0,0</m:t>
                    </m:r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2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</a:t>
                </a: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42950" indent="-40005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368152"/>
                <a:ext cx="11017224" cy="5806058"/>
              </a:xfrm>
              <a:prstGeom prst="rect">
                <a:avLst/>
              </a:prstGeom>
              <a:blipFill rotWithShape="1">
                <a:blip r:embed="rId2"/>
                <a:stretch>
                  <a:fillRect l="-443" t="-735" r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00275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1011" y="1224136"/>
                <a:ext cx="11017224" cy="580605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3000"/>
                  </a:spcAft>
                  <a:buNone/>
                  <a:defRPr/>
                </a:pPr>
                <a:endParaRPr lang="en-US" sz="2800" u="sng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u="sng" dirty="0" err="1">
                    <a:latin typeface="Calibri" pitchFamily="34" charset="0"/>
                    <a:cs typeface="Calibri" pitchFamily="34" charset="0"/>
                  </a:rPr>
                  <a:t>Jawab</a:t>
                </a:r>
                <a:endParaRPr lang="en-US" sz="2800" u="sng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cs typeface="Calibri" pitchFamily="34" charset="0"/>
                        </a:rPr>
                        <m:t>: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D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en-US" sz="2800" dirty="0">
                          <a:latin typeface="Calibri" pitchFamily="34" charset="0"/>
                          <a:cs typeface="Calibri" pitchFamily="34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en-US" sz="2800" dirty="0">
                          <a:latin typeface="Calibri" pitchFamily="34" charset="0"/>
                          <a:cs typeface="Calibri" pitchFamily="34" charset="0"/>
                        </a:rPr>
                        <m:t>vs</m:t>
                      </m:r>
                      <m:r>
                        <m:rPr>
                          <m:nor/>
                        </m:rPr>
                        <a:rPr lang="en-US" sz="2800" dirty="0">
                          <a:latin typeface="Calibri" pitchFamily="34" charset="0"/>
                          <a:cs typeface="Calibri" pitchFamily="34" charset="0"/>
                        </a:rPr>
                        <m:t>    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cs typeface="Calibri" pitchFamily="34" charset="0"/>
                        </a:rPr>
                        <m:t>: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D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ea typeface="Cambria Math"/>
                          <a:cs typeface="Calibri" pitchFamily="34" charset="0"/>
                        </a:rPr>
                        <m:t>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0</m:t>
                      </m:r>
                    </m:oMath>
                  </m:oMathPara>
                </a14:m>
                <a:endParaRPr lang="en-US" sz="2800" u="sng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dirty="0">
                          <a:latin typeface="Cambria Math"/>
                          <a:cs typeface="Calibri" pitchFamily="34" charset="0"/>
                        </a:rPr>
                        <m:t>t</m:t>
                      </m:r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D</m:t>
                              </m:r>
                            </m:e>
                          </m:acc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s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D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n</m:t>
                              </m:r>
                            </m:e>
                          </m:rad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8,80−0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10,98/</m:t>
                          </m:r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15</m:t>
                              </m:r>
                            </m:e>
                          </m:rad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8,80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2,84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=3,10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tabLst>
                    <a:tab pos="628650" algn="l"/>
                  </a:tabLs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t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cs typeface="Calibri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α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/2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db</m:t>
                        </m:r>
                        <m: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)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t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cs typeface="Calibri" pitchFamily="34" charset="0"/>
                          </a:rPr>
                          <m:t>(</m:t>
                        </m:r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0,0</m:t>
                        </m:r>
                        <m:r>
                          <a:rPr lang="en-US" sz="2800" b="0" i="1" smtClean="0">
                            <a:latin typeface="Cambria Math"/>
                            <a:cs typeface="Calibri" pitchFamily="34" charset="0"/>
                          </a:rPr>
                          <m:t>1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;</m:t>
                        </m:r>
                        <m: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14</m:t>
                        </m:r>
                        <m: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)</m:t>
                        </m:r>
                      </m:sub>
                    </m:sSub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Calibri" pitchFamily="34" charset="0"/>
                      </a:rPr>
                      <m:t>2,624</m:t>
                    </m:r>
                  </m:oMath>
                </a14:m>
                <a:r>
                  <a:rPr lang="en-US" sz="2800" i="1" dirty="0">
                    <a:latin typeface="Cambria Math"/>
                    <a:ea typeface="Cambria Math"/>
                    <a:cs typeface="Calibri" pitchFamily="34" charset="0"/>
                  </a:rPr>
                  <a:t>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k</a:t>
                </a:r>
                <a:r>
                  <a:rPr lang="en-US" altLang="en-US" sz="2800" dirty="0" err="1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arena</a:t>
                </a:r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t</m:t>
                    </m:r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≥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α</m:t>
                        </m:r>
                      </m:sub>
                    </m:sSub>
                  </m:oMath>
                </a14:m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maka </a:t>
                </a:r>
                <a:r>
                  <a:rPr lang="en-US" altLang="en-US" sz="2800" dirty="0" err="1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tolak</a:t>
                </a:r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Calibri" pitchFamily="34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800">
                            <a:latin typeface="Cambria Math"/>
                            <a:cs typeface="Calibri" pitchFamily="34" charset="0"/>
                            <a:sym typeface="Symbol" pitchFamily="18" charset="2"/>
                          </a:rPr>
                          <m:t>H</m:t>
                        </m:r>
                      </m:e>
                      <m:sub>
                        <m:r>
                          <a:rPr lang="en-US" altLang="en-US" sz="2800">
                            <a:latin typeface="Cambria Math"/>
                            <a:cs typeface="Calibri" pitchFamily="34" charset="0"/>
                            <a:sym typeface="Symbol" pitchFamily="18" charset="2"/>
                          </a:rPr>
                          <m:t>0</m:t>
                        </m:r>
                      </m:sub>
                    </m:sSub>
                  </m:oMath>
                </a14:m>
                <a:endParaRPr lang="en-US" sz="2800" i="1" dirty="0">
                  <a:latin typeface="Cambria Math"/>
                  <a:ea typeface="Cambria Math"/>
                  <a:cs typeface="Calibri" pitchFamily="34" charset="0"/>
                </a:endParaRPr>
              </a:p>
              <a:p>
                <a:pPr marL="285750" indent="0" algn="just">
                  <a:spcBef>
                    <a:spcPts val="0"/>
                  </a:spcBef>
                  <a:spcAft>
                    <a:spcPts val="600"/>
                  </a:spcAft>
                  <a:buNone/>
                  <a:tabLst>
                    <a:tab pos="628650" algn="l"/>
                  </a:tabLst>
                  <a:defRPr/>
                </a:pPr>
                <a:endParaRPr lang="en-US" altLang="en-US" sz="2800" baseline="-25000" dirty="0">
                  <a:latin typeface="Calibri" pitchFamily="34" charset="0"/>
                  <a:cs typeface="Calibri" pitchFamily="34" charset="0"/>
                  <a:sym typeface="Symbol" pitchFamily="18" charset="2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42950" indent="-40005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224136"/>
                <a:ext cx="11017224" cy="580605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24466504"/>
                  </p:ext>
                </p:extLst>
              </p:nvPr>
            </p:nvGraphicFramePr>
            <p:xfrm>
              <a:off x="476991" y="1197546"/>
              <a:ext cx="11449276" cy="25908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3482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053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053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8714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8714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660534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513749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660534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660534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  <a:gridCol w="660534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  <a:gridCol w="660534">
                      <a:extLst>
                        <a:ext uri="{9D8B030D-6E8A-4147-A177-3AD203B41FA5}">
                          <a16:colId xmlns:a16="http://schemas.microsoft.com/office/drawing/2014/main" val="20010"/>
                        </a:ext>
                      </a:extLst>
                    </a:gridCol>
                    <a:gridCol w="660534">
                      <a:extLst>
                        <a:ext uri="{9D8B030D-6E8A-4147-A177-3AD203B41FA5}">
                          <a16:colId xmlns:a16="http://schemas.microsoft.com/office/drawing/2014/main" val="20011"/>
                        </a:ext>
                      </a:extLst>
                    </a:gridCol>
                    <a:gridCol w="660534">
                      <a:extLst>
                        <a:ext uri="{9D8B030D-6E8A-4147-A177-3AD203B41FA5}">
                          <a16:colId xmlns:a16="http://schemas.microsoft.com/office/drawing/2014/main" val="20012"/>
                        </a:ext>
                      </a:extLst>
                    </a:gridCol>
                    <a:gridCol w="733927">
                      <a:extLst>
                        <a:ext uri="{9D8B030D-6E8A-4147-A177-3AD203B41FA5}">
                          <a16:colId xmlns:a16="http://schemas.microsoft.com/office/drawing/2014/main" val="20013"/>
                        </a:ext>
                      </a:extLst>
                    </a:gridCol>
                    <a:gridCol w="660534">
                      <a:extLst>
                        <a:ext uri="{9D8B030D-6E8A-4147-A177-3AD203B41FA5}">
                          <a16:colId xmlns:a16="http://schemas.microsoft.com/office/drawing/2014/main" val="20014"/>
                        </a:ext>
                      </a:extLst>
                    </a:gridCol>
                    <a:gridCol w="587150">
                      <a:extLst>
                        <a:ext uri="{9D8B030D-6E8A-4147-A177-3AD203B41FA5}">
                          <a16:colId xmlns:a16="http://schemas.microsoft.com/office/drawing/2014/main" val="20015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 gridSpan="15"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>
                              <a:latin typeface="Calibri" pitchFamily="34" charset="0"/>
                              <a:cs typeface="Calibri" pitchFamily="34" charset="0"/>
                            </a:rPr>
                            <a:t>Subjek</a:t>
                          </a:r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Calibri" pitchFamily="34" charset="0"/>
                              <a:cs typeface="Calibri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Calibri" pitchFamily="34" charset="0"/>
                              <a:cs typeface="Calibri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Calibri" pitchFamily="34" charset="0"/>
                              <a:cs typeface="Calibri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Calibri" pitchFamily="34" charset="0"/>
                              <a:cs typeface="Calibri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Calibri" pitchFamily="34" charset="0"/>
                              <a:cs typeface="Calibri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Calibri" pitchFamily="34" charset="0"/>
                              <a:cs typeface="Calibri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Calibri" pitchFamily="34" charset="0"/>
                              <a:cs typeface="Calibri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Calibri" pitchFamily="34" charset="0"/>
                              <a:cs typeface="Calibri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Calibri" pitchFamily="34" charset="0"/>
                              <a:cs typeface="Calibri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Calibri" pitchFamily="34" charset="0"/>
                              <a:cs typeface="Calibri" pitchFamily="34" charset="0"/>
                            </a:rPr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Calibri" pitchFamily="34" charset="0"/>
                              <a:cs typeface="Calibri" pitchFamily="34" charset="0"/>
                            </a:rPr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Calibri" pitchFamily="34" charset="0"/>
                              <a:cs typeface="Calibri" pitchFamily="34" charset="0"/>
                            </a:rPr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Calibri" pitchFamily="34" charset="0"/>
                              <a:cs typeface="Calibri" pitchFamily="34" charset="0"/>
                            </a:rPr>
                            <a:t>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Calibri" pitchFamily="34" charset="0"/>
                              <a:cs typeface="Calibri" pitchFamily="34" charset="0"/>
                            </a:rPr>
                            <a:t>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Calibri" pitchFamily="34" charset="0"/>
                              <a:cs typeface="Calibri" pitchFamily="34" charset="0"/>
                            </a:rPr>
                            <a:t>15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Calibri" pitchFamily="34" charset="0"/>
                              <a:cs typeface="Calibri" pitchFamily="34" charset="0"/>
                            </a:rPr>
                            <a:t>Before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/>
                                  <a:cs typeface="Calibri" pitchFamily="34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x</m:t>
                              </m:r>
                              <m: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800" dirty="0">
                              <a:latin typeface="Calibri" pitchFamily="34" charset="0"/>
                              <a:cs typeface="Calibri" pitchFamily="34" charset="0"/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70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80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72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76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76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76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72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78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82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64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74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92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74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68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84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Calibri" pitchFamily="34" charset="0"/>
                              <a:cs typeface="Calibri" pitchFamily="34" charset="0"/>
                            </a:rPr>
                            <a:t>After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/>
                                  <a:cs typeface="Calibri" pitchFamily="34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y</m:t>
                              </m:r>
                              <m: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)</m:t>
                              </m:r>
                            </m:oMath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68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72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62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70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58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66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68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52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64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72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74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Calibri" pitchFamily="34" charset="0"/>
                              <a:cs typeface="Calibri" pitchFamily="34" charset="0"/>
                            </a:rPr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74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72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74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/>
                                    <a:cs typeface="Calibri" pitchFamily="34" charset="0"/>
                                  </a:rPr>
                                  <m:t>d</m:t>
                                </m:r>
                                <m:r>
                                  <a:rPr lang="en-US" sz="2800" b="0" i="0" smtClean="0">
                                    <a:latin typeface="Cambria Math"/>
                                    <a:cs typeface="Calibri" pitchFamily="34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/>
                                    <a:cs typeface="Calibri" pitchFamily="34" charset="0"/>
                                  </a:rPr>
                                  <m:t>x</m:t>
                                </m:r>
                                <m:r>
                                  <a:rPr lang="en-US" sz="2800" b="0" i="0" smtClean="0">
                                    <a:latin typeface="Cambria Math"/>
                                    <a:cs typeface="Calibri" pitchFamily="34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/>
                                    <a:cs typeface="Calibri" pitchFamily="34" charset="0"/>
                                  </a:rPr>
                                  <m:t>y</m:t>
                                </m:r>
                              </m:oMath>
                            </m:oMathPara>
                          </a14:m>
                          <a:endParaRPr lang="en-US" sz="2800" i="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18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26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18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−8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Calibri" pitchFamily="34" charset="0"/>
                              <a:cs typeface="Calibri" pitchFamily="34" charset="0"/>
                            </a:rPr>
                            <a:t>32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Calibri" pitchFamily="34" charset="0"/>
                              <a:cs typeface="Calibri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24466504"/>
                  </p:ext>
                </p:extLst>
              </p:nvPr>
            </p:nvGraphicFramePr>
            <p:xfrm>
              <a:off x="476991" y="1197546"/>
              <a:ext cx="11449276" cy="25908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34826"/>
                    <a:gridCol w="660534"/>
                    <a:gridCol w="660534"/>
                    <a:gridCol w="587142"/>
                    <a:gridCol w="587142"/>
                    <a:gridCol w="660534"/>
                    <a:gridCol w="513749"/>
                    <a:gridCol w="660534"/>
                    <a:gridCol w="660534"/>
                    <a:gridCol w="660534"/>
                    <a:gridCol w="660534"/>
                    <a:gridCol w="660534"/>
                    <a:gridCol w="660534"/>
                    <a:gridCol w="733927"/>
                    <a:gridCol w="660534"/>
                    <a:gridCol w="587150"/>
                  </a:tblGrid>
                  <a:tr h="518160">
                    <a:tc rowSpan="2"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 gridSpan="15"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 smtClean="0">
                              <a:latin typeface="Calibri" pitchFamily="34" charset="0"/>
                              <a:cs typeface="Calibri" pitchFamily="34" charset="0"/>
                            </a:rPr>
                            <a:t>Subjek</a:t>
                          </a:r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</a:tr>
                  <a:tr h="518160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alibri" pitchFamily="34" charset="0"/>
                              <a:cs typeface="Calibri" pitchFamily="34" charset="0"/>
                            </a:rPr>
                            <a:t>1</a:t>
                          </a:r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alibri" pitchFamily="34" charset="0"/>
                              <a:cs typeface="Calibri" pitchFamily="34" charset="0"/>
                            </a:rPr>
                            <a:t>2</a:t>
                          </a:r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alibri" pitchFamily="34" charset="0"/>
                              <a:cs typeface="Calibri" pitchFamily="34" charset="0"/>
                            </a:rPr>
                            <a:t>3</a:t>
                          </a:r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alibri" pitchFamily="34" charset="0"/>
                              <a:cs typeface="Calibri" pitchFamily="34" charset="0"/>
                            </a:rPr>
                            <a:t>4</a:t>
                          </a:r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alibri" pitchFamily="34" charset="0"/>
                              <a:cs typeface="Calibri" pitchFamily="34" charset="0"/>
                            </a:rPr>
                            <a:t>5</a:t>
                          </a:r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alibri" pitchFamily="34" charset="0"/>
                              <a:cs typeface="Calibri" pitchFamily="34" charset="0"/>
                            </a:rPr>
                            <a:t>6</a:t>
                          </a:r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alibri" pitchFamily="34" charset="0"/>
                              <a:cs typeface="Calibri" pitchFamily="34" charset="0"/>
                            </a:rPr>
                            <a:t>7</a:t>
                          </a:r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alibri" pitchFamily="34" charset="0"/>
                              <a:cs typeface="Calibri" pitchFamily="34" charset="0"/>
                            </a:rPr>
                            <a:t>8</a:t>
                          </a:r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alibri" pitchFamily="34" charset="0"/>
                              <a:cs typeface="Calibri" pitchFamily="34" charset="0"/>
                            </a:rPr>
                            <a:t>9</a:t>
                          </a:r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alibri" pitchFamily="34" charset="0"/>
                              <a:cs typeface="Calibri" pitchFamily="34" charset="0"/>
                            </a:rPr>
                            <a:t>10</a:t>
                          </a:r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alibri" pitchFamily="34" charset="0"/>
                              <a:cs typeface="Calibri" pitchFamily="34" charset="0"/>
                            </a:rPr>
                            <a:t>11</a:t>
                          </a:r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alibri" pitchFamily="34" charset="0"/>
                              <a:cs typeface="Calibri" pitchFamily="34" charset="0"/>
                            </a:rPr>
                            <a:t>12</a:t>
                          </a:r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alibri" pitchFamily="34" charset="0"/>
                              <a:cs typeface="Calibri" pitchFamily="34" charset="0"/>
                            </a:rPr>
                            <a:t>13</a:t>
                          </a:r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alibri" pitchFamily="34" charset="0"/>
                              <a:cs typeface="Calibri" pitchFamily="34" charset="0"/>
                            </a:rPr>
                            <a:t>14</a:t>
                          </a:r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alibri" pitchFamily="34" charset="0"/>
                              <a:cs typeface="Calibri" pitchFamily="34" charset="0"/>
                            </a:rPr>
                            <a:t>15</a:t>
                          </a:r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210588" r="-524252" b="-2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78704" t="-210588" r="-1361111" b="-2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75229" t="-210588" r="-1248624" b="-2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39583" t="-210588" r="-1317708" b="-2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639583" t="-210588" r="-1217708" b="-2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651376" t="-210588" r="-972477" b="-2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75000" t="-210588" r="-1161905" b="-2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836111" t="-210588" r="-803704" b="-2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27523" t="-210588" r="-696330" b="-2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37037" t="-210588" r="-602778" b="-2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137037" t="-210588" r="-502778" b="-2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25688" t="-210588" r="-398165" b="-2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337963" t="-210588" r="-301852" b="-2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94167" t="-210588" r="-171667" b="-2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534862" t="-210588" r="-88991" b="-2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856250" t="-210588" r="-1042" b="-234118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310588" r="-524252" b="-1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78704" t="-310588" r="-1361111" b="-1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75229" t="-310588" r="-1248624" b="-1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39583" t="-310588" r="-1317708" b="-1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639583" t="-310588" r="-1217708" b="-1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651376" t="-310588" r="-972477" b="-1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75000" t="-310588" r="-1161905" b="-1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836111" t="-310588" r="-803704" b="-1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27523" t="-310588" r="-696330" b="-1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37037" t="-310588" r="-602778" b="-1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137037" t="-310588" r="-502778" b="-1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25688" t="-310588" r="-398165" b="-1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alibri" pitchFamily="34" charset="0"/>
                              <a:cs typeface="Calibri" pitchFamily="34" charset="0"/>
                            </a:rPr>
                            <a:t>60</a:t>
                          </a:r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94167" t="-310588" r="-171667" b="-1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534862" t="-310588" r="-88991" b="-1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856250" t="-310588" r="-1042" b="-134118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410588" r="-524252" b="-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78704" t="-410588" r="-1361111" b="-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75229" t="-410588" r="-1248624" b="-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39583" t="-410588" r="-1317708" b="-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639583" t="-410588" r="-1217708" b="-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651376" t="-410588" r="-972477" b="-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75000" t="-410588" r="-1161905" b="-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836111" t="-410588" r="-803704" b="-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27523" t="-410588" r="-696330" b="-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37037" t="-410588" r="-602778" b="-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137037" t="-410588" r="-502778" b="-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25688" t="-410588" r="-398165" b="-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alibri" pitchFamily="34" charset="0"/>
                              <a:cs typeface="Calibri" pitchFamily="34" charset="0"/>
                            </a:rPr>
                            <a:t>32</a:t>
                          </a:r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alibri" pitchFamily="34" charset="0"/>
                              <a:cs typeface="Calibri" pitchFamily="34" charset="0"/>
                            </a:rPr>
                            <a:t>0</a:t>
                          </a:r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534862" t="-410588" r="-88991" b="-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856250" t="-410588" r="-1042" b="-3411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738809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Uji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Hipotesis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Selisih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Dua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Proporsi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1011" y="1224136"/>
                <a:ext cx="11017224" cy="580605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Jenis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hipotesis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30238" indent="-325438" algn="just">
                  <a:spcBef>
                    <a:spcPts val="0"/>
                  </a:spcBef>
                  <a:spcAft>
                    <a:spcPts val="600"/>
                  </a:spcAft>
                  <a:buFont typeface="Courier New" pitchFamily="49" charset="0"/>
                  <a:buChar char="o"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Hipotesis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satu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arah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		</a:t>
                </a:r>
              </a:p>
              <a:p>
                <a:pPr marL="6286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p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p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vs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p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p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  <a:ea typeface="Cambria Math"/>
                        <a:cs typeface="Calibri" pitchFamily="34" charset="0"/>
                      </a:rPr>
                      <m:t>&gt;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286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p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p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 smtClean="0">
                        <a:latin typeface="Cambria Math"/>
                        <a:ea typeface="Cambria Math"/>
                        <a:cs typeface="Calibri" pitchFamily="34" charset="0"/>
                      </a:rPr>
                      <m:t>≥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vs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p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p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  <a:ea typeface="Cambria Math"/>
                        <a:cs typeface="Calibri" pitchFamily="34" charset="0"/>
                      </a:rPr>
                      <m:t>&lt;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28650" indent="-342900" algn="just" defTabSz="628650">
                  <a:spcBef>
                    <a:spcPts val="0"/>
                  </a:spcBef>
                  <a:spcAft>
                    <a:spcPts val="600"/>
                  </a:spcAft>
                  <a:buFont typeface="Courier New" pitchFamily="49" charset="0"/>
                  <a:buChar char="o"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Hipotesis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dua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arah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28650" indent="0" algn="just" defTabSz="628650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p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p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vs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p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p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>
                  <a:latin typeface="Calibri" pitchFamily="34" charset="0"/>
                  <a:ea typeface="Cambria Math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Statistik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uji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cs typeface="Calibri" pitchFamily="34" charset="0"/>
                        </a:rPr>
                        <m:t>z</m:t>
                      </m:r>
                      <m:r>
                        <a:rPr lang="en-US" sz="2800" i="0"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p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p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radPr>
                            <m:deg/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p</m:t>
                                  </m:r>
                                </m:e>
                              </m:acc>
                              <m: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(1−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p</m:t>
                                  </m:r>
                                </m:e>
                              </m:acc>
                              <m: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)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/>
                                          <a:cs typeface="Calibri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n</m:t>
                                      </m:r>
                                    </m:e>
                                    <m:sub>
                                      <m:r>
                                        <a:rPr lang="en-US" sz="280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80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sz="2800" dirty="0">
                                      <a:latin typeface="Cambria Math"/>
                                      <a:sym typeface="Symbol" pitchFamily="18" charset="2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/>
                                          <a:cs typeface="Calibri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n</m:t>
                                      </m:r>
                                    </m:e>
                                    <m:sub>
                                      <m:r>
                                        <a:rPr lang="en-US" sz="280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den>
                      </m:f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;    </m:t>
                      </m:r>
                      <m:acc>
                        <m:accPr>
                          <m:chr m:val="̂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p</m:t>
                          </m:r>
                        </m:e>
                      </m:acc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x</m:t>
                          </m:r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y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n</m:t>
                              </m:r>
                            </m:e>
                            <m:sub>
                              <m: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n</m:t>
                              </m:r>
                            </m:e>
                            <m:sub>
                              <m: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 defTabSz="628650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42950" indent="-40005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224136"/>
                <a:ext cx="11017224" cy="5806058"/>
              </a:xfrm>
              <a:prstGeom prst="rect">
                <a:avLst/>
              </a:prstGeom>
              <a:blipFill rotWithShape="1">
                <a:blip r:embed="rId2"/>
                <a:stretch>
                  <a:fillRect l="-443" t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55155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Uji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Hipotesis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Selisih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Dua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Proporsi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1011" y="1296144"/>
                <a:ext cx="11017224" cy="580605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Daerah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penolakan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p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p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tolak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jika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Calibri" pitchFamily="34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en-US" sz="2800">
                            <a:latin typeface="Cambria Math"/>
                            <a:cs typeface="Calibri" pitchFamily="34" charset="0"/>
                            <a:sym typeface="Symbol" pitchFamily="18" charset="2"/>
                          </a:rPr>
                          <m:t>z</m:t>
                        </m:r>
                      </m:e>
                    </m:d>
                    <m:r>
                      <a:rPr lang="en-US" altLang="en-US" sz="2800" i="1">
                        <a:latin typeface="Cambria Math"/>
                        <a:ea typeface="Cambria Math"/>
                        <a:cs typeface="Calibri" pitchFamily="34" charset="0"/>
                        <a:sym typeface="Symbol" pitchFamily="18" charset="2"/>
                      </a:rPr>
                      <m:t>≥</m:t>
                    </m:r>
                    <m:sSub>
                      <m:sSubPr>
                        <m:ctrlPr>
                          <a:rPr lang="en-US" altLang="en-US" sz="2800" i="1" dirty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800" dirty="0">
                            <a:latin typeface="Cambria Math"/>
                            <a:cs typeface="Calibri" pitchFamily="34" charset="0"/>
                          </a:rPr>
                          <m:t>z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en-US" sz="2800" dirty="0">
                            <a:latin typeface="Cambria Math"/>
                            <a:ea typeface="Cambria Math"/>
                            <a:cs typeface="Calibri" pitchFamily="34" charset="0"/>
                          </a:rPr>
                          <m:t>α</m:t>
                        </m:r>
                        <m:r>
                          <a:rPr lang="en-US" altLang="en-US" sz="2800" dirty="0">
                            <a:latin typeface="Cambria Math"/>
                            <a:ea typeface="Cambria Math"/>
                            <a:cs typeface="Calibri" pitchFamily="34" charset="0"/>
                          </a:rPr>
                          <m:t>/2</m:t>
                        </m:r>
                      </m:sub>
                    </m:sSub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2.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p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p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&gt;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tolak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jika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800" dirty="0">
                        <a:latin typeface="Cambria Math"/>
                        <a:ea typeface="Cambria Math"/>
                        <a:cs typeface="Calibri" pitchFamily="34" charset="0"/>
                      </a:rPr>
                      <m:t>z</m:t>
                    </m:r>
                    <m:r>
                      <a:rPr lang="en-US" altLang="en-US" sz="2800" i="1" dirty="0">
                        <a:latin typeface="Cambria Math"/>
                        <a:ea typeface="Cambria Math"/>
                        <a:cs typeface="Calibri" pitchFamily="34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altLang="en-US" sz="2800" dirty="0">
                        <a:latin typeface="Cambria Math"/>
                        <a:cs typeface="Calibri" pitchFamily="34" charset="0"/>
                      </a:rPr>
                      <m:t>z</m:t>
                    </m:r>
                    <m:r>
                      <a:rPr lang="en-US" altLang="en-US" sz="2800" baseline="-25000" dirty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</m:t>
                    </m:r>
                  </m:oMath>
                </a14:m>
                <a:endParaRPr lang="en-US" altLang="en-US" sz="2800" baseline="-25000" dirty="0">
                  <a:latin typeface="Calibri" pitchFamily="34" charset="0"/>
                  <a:cs typeface="Calibri" pitchFamily="34" charset="0"/>
                  <a:sym typeface="Symbol" pitchFamily="18" charset="2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3.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p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p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&lt;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tolak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jika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800" dirty="0">
                        <a:latin typeface="Cambria Math"/>
                        <a:ea typeface="Cambria Math"/>
                        <a:cs typeface="Calibri" pitchFamily="34" charset="0"/>
                      </a:rPr>
                      <m:t>z</m:t>
                    </m:r>
                    <m:r>
                      <a:rPr lang="en-US" altLang="en-US" sz="2800" i="1" dirty="0">
                        <a:latin typeface="Cambria Math"/>
                        <a:ea typeface="Cambria Math"/>
                        <a:cs typeface="Calibri" pitchFamily="34" charset="0"/>
                      </a:rPr>
                      <m:t>≤</m:t>
                    </m:r>
                    <m:r>
                      <a:rPr lang="en-US" altLang="en-US" sz="2800" b="0" i="0" dirty="0" smtClean="0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en-US" sz="2800" dirty="0">
                        <a:latin typeface="Cambria Math"/>
                        <a:cs typeface="Calibri" pitchFamily="34" charset="0"/>
                      </a:rPr>
                      <m:t>z</m:t>
                    </m:r>
                    <m:r>
                      <a:rPr lang="en-US" altLang="en-US" sz="2800" baseline="-25000" dirty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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Nilai-p:</a:t>
                </a: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p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p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nilai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=2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Z</m:t>
                        </m:r>
                        <m: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&gt;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z</m:t>
                        </m:r>
                      </m:e>
                    </m:d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2.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p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p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&gt;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nilai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Z</m:t>
                        </m:r>
                        <m: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&gt;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z</m:t>
                        </m:r>
                      </m:e>
                    </m:d>
                  </m:oMath>
                </a14:m>
                <a:endParaRPr lang="en-US" sz="2800" dirty="0">
                  <a:latin typeface="Calibri" pitchFamily="34" charset="0"/>
                  <a:ea typeface="Cambria Math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3.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p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p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&lt;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nilai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Z</m:t>
                        </m:r>
                        <m: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&lt;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z</m:t>
                        </m:r>
                      </m:e>
                    </m:d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Tolak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-p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α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800100" indent="0" algn="just">
                  <a:spcBef>
                    <a:spcPts val="0"/>
                  </a:spcBef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42950" indent="-40005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296144"/>
                <a:ext cx="11017224" cy="5806058"/>
              </a:xfrm>
              <a:prstGeom prst="rect">
                <a:avLst/>
              </a:prstGeom>
              <a:blipFill rotWithShape="1">
                <a:blip r:embed="rId2"/>
                <a:stretch>
                  <a:fillRect l="-443" t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82313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1011" y="1197546"/>
                <a:ext cx="11017224" cy="580605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Menguji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kesetaraan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prevelensi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virus</a:t>
                </a: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Sebuah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penelitian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dilakukan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untuk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membandingkan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tingkat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prevelensi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antibodi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CF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terhadap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virus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parainfluenza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I di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antara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anak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laki-laki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perempuan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dalam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kelompok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usia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5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hingga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9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tahun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 Di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antara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113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anak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laki-laki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diuji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34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ditemukan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memiliki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antibodi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 Di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antara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139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anak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perempuan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diuji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54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memiliki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antibodi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Apakah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data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memberikan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bukti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kuat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bahwa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tingkat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prevelensi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antibodi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secara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signifikan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lebih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tinggi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pada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anak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perempuan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daripada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anak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laki-laki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?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Gunakan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/>
                        <a:ea typeface="Cambria Math"/>
                        <a:cs typeface="Calibri" pitchFamily="34" charset="0"/>
                      </a:rPr>
                      <m:t>α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=0,0</m:t>
                    </m:r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5</m:t>
                    </m:r>
                  </m:oMath>
                </a14:m>
                <a:endParaRPr lang="en-US" sz="2800" b="0" dirty="0">
                  <a:latin typeface="Calibri" pitchFamily="34" charset="0"/>
                  <a:ea typeface="Cambria Math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u="sng" dirty="0" err="1">
                    <a:latin typeface="Calibri" pitchFamily="34" charset="0"/>
                    <a:cs typeface="Calibri" pitchFamily="34" charset="0"/>
                  </a:rPr>
                  <a:t>Jawab</a:t>
                </a:r>
                <a:endParaRPr lang="en-US" sz="2800" u="sng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p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p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 smtClean="0">
                        <a:latin typeface="Cambria Math"/>
                        <a:ea typeface="Cambria Math"/>
                        <a:cs typeface="Calibri" pitchFamily="34" charset="0"/>
                      </a:rPr>
                      <m:t>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p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p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  <a:ea typeface="Cambria Math"/>
                        <a:cs typeface="Calibri" pitchFamily="34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</a:t>
                </a:r>
              </a:p>
              <a:p>
                <a:pPr marL="342900" indent="0" algn="just">
                  <a:spcBef>
                    <a:spcPts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cs typeface="Calibri" pitchFamily="34" charset="0"/>
                        </a:rPr>
                        <m:t>: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p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p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→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p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ea typeface="Cambria Math"/>
                          <a:cs typeface="Calibri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p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ea typeface="Cambria Math"/>
                          <a:cs typeface="Calibri" pitchFamily="34" charset="0"/>
                        </a:rPr>
                        <m:t>&lt;0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42950" indent="-40005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197546"/>
                <a:ext cx="11017224" cy="5806058"/>
              </a:xfrm>
              <a:prstGeom prst="rect">
                <a:avLst/>
              </a:prstGeom>
              <a:blipFill rotWithShape="1">
                <a:blip r:embed="rId2"/>
                <a:stretch>
                  <a:fillRect l="-443" t="-735" r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24110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1011" y="1296144"/>
                <a:ext cx="11017224" cy="580605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p</m:t>
                              </m:r>
                            </m:e>
                          </m:acc>
                        </m:e>
                        <m:sub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34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113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=0,301;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p</m:t>
                              </m:r>
                            </m:e>
                          </m:acc>
                        </m:e>
                        <m:sub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54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139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=0,388; </m:t>
                      </m:r>
                      <m:acc>
                        <m:accPr>
                          <m:chr m:val="̂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p</m:t>
                          </m:r>
                        </m:e>
                      </m:acc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34+54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113+139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=0,349</m:t>
                      </m:r>
                    </m:oMath>
                  </m:oMathPara>
                </a14:m>
                <a:endParaRPr lang="en-US" sz="2800" dirty="0">
                  <a:latin typeface="Cambria Math"/>
                  <a:cs typeface="Calibri" pitchFamily="34" charset="0"/>
                </a:endParaRPr>
              </a:p>
              <a:p>
                <a:pPr marL="2857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cs typeface="Calibri" pitchFamily="34" charset="0"/>
                        </a:rPr>
                        <m:t>z</m:t>
                      </m:r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p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p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radPr>
                            <m:deg/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p</m:t>
                                  </m:r>
                                </m:e>
                              </m:acc>
                              <m: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(1−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p</m:t>
                                  </m:r>
                                </m:e>
                              </m:acc>
                              <m: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)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/>
                                          <a:cs typeface="Calibri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n</m:t>
                                      </m:r>
                                    </m:e>
                                    <m:sub>
                                      <m:r>
                                        <a:rPr lang="en-US" sz="280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80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sz="2800" dirty="0">
                                      <a:latin typeface="Cambria Math"/>
                                      <a:sym typeface="Symbol" pitchFamily="18" charset="2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/>
                                          <a:cs typeface="Calibri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n</m:t>
                                      </m:r>
                                    </m:e>
                                    <m:sub>
                                      <m:r>
                                        <a:rPr lang="en-US" sz="280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den>
                      </m:f>
                      <m: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0,301−0,388−0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0,349×0,651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113</m:t>
                                  </m:r>
                                </m:den>
                              </m:f>
                              <m:r>
                                <a:rPr lang="en-US" sz="280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sz="2800" dirty="0">
                                      <a:latin typeface="Cambria Math"/>
                                      <a:sym typeface="Symbol" pitchFamily="18" charset="2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139</m:t>
                                  </m:r>
                                </m:den>
                              </m:f>
                            </m:e>
                          </m:rad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=−1,44</m:t>
                      </m:r>
                    </m:oMath>
                  </m:oMathPara>
                </a14:m>
                <a:endParaRPr lang="en-US" sz="2800" dirty="0">
                  <a:latin typeface="Cambria Math"/>
                  <a:cs typeface="Calibri" pitchFamily="34" charset="0"/>
                </a:endParaRPr>
              </a:p>
              <a:p>
                <a:pPr marL="2857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ea typeface="Cambria Math"/>
                          <a:cs typeface="Calibri" pitchFamily="34" charset="0"/>
                        </a:rPr>
                        <m:t>α</m:t>
                      </m:r>
                      <m:r>
                        <a:rPr lang="en-US" sz="2800">
                          <a:latin typeface="Cambria Math"/>
                          <a:ea typeface="Cambria Math"/>
                          <a:cs typeface="Calibri" pitchFamily="34" charset="0"/>
                        </a:rPr>
                        <m:t>=5%=0,05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28650" indent="-342900" algn="just">
                  <a:spcBef>
                    <a:spcPts val="0"/>
                  </a:spcBef>
                  <a:buFont typeface="Wingdings" pitchFamily="2" charset="2"/>
                  <a:buChar char="§"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Menggunakan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daerah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penolakan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28650" indent="0" algn="just">
                  <a:spcBef>
                    <a:spcPts val="0"/>
                  </a:spcBef>
                  <a:buNone/>
                  <a:tabLst>
                    <a:tab pos="628650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z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α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=1,645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2865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Karena</a:t>
                </a:r>
                <a14:m>
                  <m:oMath xmlns:m="http://schemas.openxmlformats.org/officeDocument/2006/math">
                    <m:r>
                      <a:rPr lang="en-US" altLang="en-US" sz="280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sz="2800" b="0" i="0" smtClean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z</m:t>
                    </m:r>
                    <m:r>
                      <a:rPr lang="en-US" altLang="en-US" sz="2800" b="0" i="0" smtClean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&gt;</m:t>
                    </m:r>
                    <m:sSub>
                      <m:sSubPr>
                        <m:ctrlPr>
                          <a:rPr lang="en-US" altLang="en-US" sz="2800" i="1" dirty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altLang="en-US" sz="2800" b="0" i="0" dirty="0" smtClean="0">
                            <a:latin typeface="Cambria Math"/>
                            <a:cs typeface="Calibri" pitchFamily="34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en-US" sz="2800" b="0" i="0" dirty="0" smtClean="0">
                            <a:latin typeface="Cambria Math"/>
                            <a:cs typeface="Calibri" pitchFamily="34" charset="0"/>
                          </a:rPr>
                          <m:t>z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en-US" sz="2800" dirty="0">
                            <a:latin typeface="Cambria Math"/>
                            <a:ea typeface="Cambria Math"/>
                            <a:cs typeface="Calibri" pitchFamily="34" charset="0"/>
                          </a:rPr>
                          <m:t>α</m:t>
                        </m:r>
                      </m:sub>
                    </m:sSub>
                  </m:oMath>
                </a14:m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:r>
                  <a:rPr lang="en-US" altLang="en-US" sz="2800" dirty="0" err="1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yaitu</a:t>
                </a:r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0" dirty="0" smtClean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−</m:t>
                    </m:r>
                    <m:r>
                      <a:rPr lang="en-US" altLang="en-US" sz="2800" dirty="0" smtClean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1</m:t>
                    </m:r>
                    <m:r>
                      <a:rPr lang="en-US" altLang="en-US" sz="2800" b="0" i="0" dirty="0" smtClean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,</m:t>
                    </m:r>
                    <m:r>
                      <a:rPr lang="en-US" altLang="en-US" sz="2800" b="0" i="1" dirty="0" smtClean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44&gt;−</m:t>
                    </m:r>
                    <m:r>
                      <a:rPr lang="en-US" altLang="en-US" sz="2800" b="0" i="1" smtClean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1,645</m:t>
                    </m:r>
                  </m:oMath>
                </a14:m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:r>
                  <a:rPr lang="en-US" altLang="en-US" sz="2800" dirty="0" err="1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maka</a:t>
                </a:r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:r>
                  <a:rPr lang="en-US" altLang="en-US" sz="2800" dirty="0" err="1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terima</a:t>
                </a:r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Calibri" pitchFamily="34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800">
                            <a:latin typeface="Cambria Math"/>
                            <a:cs typeface="Calibri" pitchFamily="34" charset="0"/>
                            <a:sym typeface="Symbol" pitchFamily="18" charset="2"/>
                          </a:rPr>
                          <m:t>H</m:t>
                        </m:r>
                      </m:e>
                      <m:sub>
                        <m:r>
                          <a:rPr lang="en-US" altLang="en-US" sz="2800">
                            <a:latin typeface="Cambria Math"/>
                            <a:cs typeface="Calibri" pitchFamily="34" charset="0"/>
                            <a:sym typeface="Symbol" pitchFamily="18" charset="2"/>
                          </a:rPr>
                          <m:t>0</m:t>
                        </m:r>
                      </m:sub>
                    </m:sSub>
                  </m:oMath>
                </a14:m>
                <a:endParaRPr lang="en-US" altLang="en-US" sz="2800" baseline="-25000" dirty="0">
                  <a:latin typeface="Calibri" pitchFamily="34" charset="0"/>
                  <a:cs typeface="Calibri" pitchFamily="34" charset="0"/>
                  <a:sym typeface="Symbol" pitchFamily="18" charset="2"/>
                </a:endParaRPr>
              </a:p>
              <a:p>
                <a:pPr marL="62865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Artinya,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tingkat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prevelensi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antibodi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pada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anak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perempuan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tidak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berbeda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anak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laki-laki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42950" indent="-40005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296144"/>
                <a:ext cx="11017224" cy="5806058"/>
              </a:xfrm>
              <a:prstGeom prst="rect">
                <a:avLst/>
              </a:prstGeom>
              <a:blipFill rotWithShape="1">
                <a:blip r:embed="rId2"/>
                <a:stretch>
                  <a:fillRect r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3458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Dua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Tipe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Galat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1011" y="1296144"/>
                <a:ext cx="11017224" cy="580605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cs typeface="Calibri" pitchFamily="34" charset="0"/>
                        </a:rPr>
                        <m:t>    22</m:t>
                      </m:r>
                    </m:oMath>
                  </m:oMathPara>
                </a14:m>
                <a:endParaRPr lang="en-US" sz="26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6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i="0" smtClean="0">
                        <a:latin typeface="Cambria Math"/>
                        <a:ea typeface="Cambria Math"/>
                        <a:cs typeface="Calibri" pitchFamily="34" charset="0"/>
                      </a:rPr>
                      <m:t>θ</m:t>
                    </m:r>
                  </m:oMath>
                </a14:m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merupakan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sembarang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parameter</a:t>
                </a: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42950" indent="-40005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296144"/>
                <a:ext cx="11017224" cy="580605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899" y="1296144"/>
            <a:ext cx="4953000" cy="3257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20"/>
              <p:cNvSpPr txBox="1">
                <a:spLocks noChangeArrowheads="1"/>
              </p:cNvSpPr>
              <p:nvPr/>
            </p:nvSpPr>
            <p:spPr bwMode="auto">
              <a:xfrm>
                <a:off x="4725467" y="2781722"/>
                <a:ext cx="1476164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Calibri" pitchFamily="34" charset="0"/>
                    <a:cs typeface="Calibri" pitchFamily="34" charset="0"/>
                  </a:rPr>
                  <a:t>Daerah Penerimaan</a:t>
                </a:r>
                <a14:m>
                  <m:oMath xmlns:m="http://schemas.openxmlformats.org/officeDocument/2006/math">
                    <m:r>
                      <a:rPr lang="en-US" altLang="en-US" sz="2000" dirty="0">
                        <a:latin typeface="Cambria Math"/>
                        <a:cs typeface="Calibri" pitchFamily="34" charset="0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0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en-US" sz="20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8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5467" y="2781722"/>
                <a:ext cx="1476164" cy="1015663"/>
              </a:xfrm>
              <a:prstGeom prst="rect">
                <a:avLst/>
              </a:prstGeom>
              <a:blipFill rotWithShape="1">
                <a:blip r:embed="rId4"/>
                <a:stretch>
                  <a:fillRect l="-2893" t="-2994" r="-330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20"/>
              <p:cNvSpPr txBox="1">
                <a:spLocks noChangeArrowheads="1"/>
              </p:cNvSpPr>
              <p:nvPr/>
            </p:nvSpPr>
            <p:spPr bwMode="auto">
              <a:xfrm>
                <a:off x="6345647" y="2774171"/>
                <a:ext cx="1476164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Calibri" pitchFamily="34" charset="0"/>
                    <a:cs typeface="Calibri" pitchFamily="34" charset="0"/>
                  </a:rPr>
                  <a:t>Daerah Penolakan</a:t>
                </a:r>
                <a:endParaRPr lang="en-US" altLang="en-US" sz="2000" dirty="0">
                  <a:latin typeface="Cambria Math"/>
                  <a:cs typeface="Calibri" pitchFamily="34" charset="0"/>
                </a:endParaRPr>
              </a:p>
              <a:p>
                <a:pPr algn="ctr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dirty="0">
                          <a:latin typeface="Cambria Math"/>
                          <a:cs typeface="Calibri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  <a:cs typeface="Calibri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sz="2000">
                              <a:latin typeface="Cambria Math"/>
                              <a:cs typeface="Calibri" pitchFamily="34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en-US" sz="20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9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45647" y="2774171"/>
                <a:ext cx="1476164" cy="1015663"/>
              </a:xfrm>
              <a:prstGeom prst="rect">
                <a:avLst/>
              </a:prstGeom>
              <a:blipFill rotWithShape="1">
                <a:blip r:embed="rId5"/>
                <a:stretch>
                  <a:fillRect t="-299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Line 14"/>
          <p:cNvSpPr>
            <a:spLocks noChangeShapeType="1"/>
          </p:cNvSpPr>
          <p:nvPr/>
        </p:nvSpPr>
        <p:spPr bwMode="auto">
          <a:xfrm>
            <a:off x="6309643" y="1208162"/>
            <a:ext cx="0" cy="373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23"/>
          <p:cNvSpPr>
            <a:spLocks noChangeShapeType="1"/>
          </p:cNvSpPr>
          <p:nvPr/>
        </p:nvSpPr>
        <p:spPr bwMode="auto">
          <a:xfrm>
            <a:off x="6513835" y="3885059"/>
            <a:ext cx="0" cy="1676400"/>
          </a:xfrm>
          <a:prstGeom prst="line">
            <a:avLst/>
          </a:prstGeom>
          <a:noFill/>
          <a:ln w="7620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24"/>
          <p:cNvSpPr>
            <a:spLocks noChangeShapeType="1"/>
          </p:cNvSpPr>
          <p:nvPr/>
        </p:nvSpPr>
        <p:spPr bwMode="auto">
          <a:xfrm>
            <a:off x="6513835" y="5590034"/>
            <a:ext cx="1524000" cy="0"/>
          </a:xfrm>
          <a:prstGeom prst="line">
            <a:avLst/>
          </a:prstGeom>
          <a:noFill/>
          <a:ln w="7620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23"/>
          <p:cNvSpPr>
            <a:spLocks noChangeShapeType="1"/>
          </p:cNvSpPr>
          <p:nvPr/>
        </p:nvSpPr>
        <p:spPr bwMode="auto">
          <a:xfrm>
            <a:off x="6093619" y="3885059"/>
            <a:ext cx="0" cy="1676400"/>
          </a:xfrm>
          <a:prstGeom prst="line">
            <a:avLst/>
          </a:prstGeom>
          <a:noFill/>
          <a:ln w="762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24"/>
          <p:cNvSpPr>
            <a:spLocks noChangeShapeType="1"/>
          </p:cNvSpPr>
          <p:nvPr/>
        </p:nvSpPr>
        <p:spPr bwMode="auto">
          <a:xfrm flipH="1" flipV="1">
            <a:off x="4941491" y="5561459"/>
            <a:ext cx="1152128" cy="28575"/>
          </a:xfrm>
          <a:prstGeom prst="line">
            <a:avLst/>
          </a:prstGeom>
          <a:noFill/>
          <a:ln w="76200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423781" y="4581922"/>
                <a:ext cx="2029878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600">
                              <a:latin typeface="Cambria Math"/>
                              <a:cs typeface="Calibri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sz="2600">
                              <a:latin typeface="Cambria Math"/>
                              <a:cs typeface="Calibri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  <a:cs typeface="Calibri" pitchFamily="34" charset="0"/>
                        </a:rPr>
                        <m:t>:</m:t>
                      </m:r>
                    </m:oMath>
                  </m:oMathPara>
                </a14:m>
                <a:endParaRPr lang="en-US" sz="2600" b="0" dirty="0">
                  <a:cs typeface="Calibri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600" i="0" smtClean="0">
                          <a:latin typeface="Cambria Math"/>
                          <a:ea typeface="Cambria Math"/>
                        </a:rPr>
                        <m:t>θ</m:t>
                      </m:r>
                      <m:r>
                        <a:rPr lang="en-US" sz="2600" b="0" i="0" smtClean="0">
                          <a:latin typeface="Cambria Math"/>
                          <a:ea typeface="Cambria Math"/>
                        </a:rPr>
                        <m:t>=20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781" y="4581922"/>
                <a:ext cx="2029878" cy="89255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151973" y="4581922"/>
                <a:ext cx="2029878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600">
                              <a:latin typeface="Cambria Math"/>
                              <a:cs typeface="Calibri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sz="2600" b="0" i="0" smtClean="0">
                              <a:latin typeface="Cambria Math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  <a:cs typeface="Calibri" pitchFamily="34" charset="0"/>
                        </a:rPr>
                        <m:t>:</m:t>
                      </m:r>
                    </m:oMath>
                  </m:oMathPara>
                </a14:m>
                <a:endParaRPr lang="en-US" sz="2600" b="0" dirty="0">
                  <a:cs typeface="Calibri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600" i="0" smtClean="0">
                          <a:latin typeface="Cambria Math"/>
                          <a:ea typeface="Cambria Math"/>
                        </a:rPr>
                        <m:t>θ</m:t>
                      </m:r>
                      <m:r>
                        <a:rPr lang="en-US" sz="2600" b="0" i="0" smtClean="0">
                          <a:latin typeface="Cambria Math"/>
                          <a:ea typeface="Cambria Math"/>
                        </a:rPr>
                        <m:t>=24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973" y="4581922"/>
                <a:ext cx="2029878" cy="89255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325867" y="4615021"/>
                <a:ext cx="4392488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smtClean="0">
                        <a:latin typeface="Cambria Math"/>
                        <a:ea typeface="Cambria Math"/>
                        <a:cs typeface="Calibri" pitchFamily="34" charset="0"/>
                      </a:rPr>
                      <m:t>α</m:t>
                    </m:r>
                    <m:r>
                      <a:rPr lang="en-US" sz="26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</m:oMath>
                </a14:m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P(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tolak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6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6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6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6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benar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)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6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α</m:t>
                      </m:r>
                      <m:r>
                        <a:rPr lang="en-US" sz="2600" b="0" i="1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latin typeface="Cambria Math"/>
                          <a:cs typeface="Calibri" pitchFamily="34" charset="0"/>
                        </a:rPr>
                        <m:t>P</m:t>
                      </m:r>
                      <m:r>
                        <a:rPr lang="en-US" sz="2600" b="0" i="0" smtClean="0">
                          <a:latin typeface="Cambria Math"/>
                          <a:cs typeface="Calibri" pitchFamily="34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sz="26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θ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&gt;22|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θ</m:t>
                      </m:r>
                      <m:r>
                        <a:rPr lang="en-US" sz="26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=20)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5867" y="4615021"/>
                <a:ext cx="4392488" cy="892552"/>
              </a:xfrm>
              <a:prstGeom prst="rect">
                <a:avLst/>
              </a:prstGeom>
              <a:blipFill rotWithShape="1">
                <a:blip r:embed="rId8"/>
                <a:stretch>
                  <a:fillRect t="-5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21011" y="4744749"/>
                <a:ext cx="4392488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600" b="0" i="1" smtClean="0">
                        <a:latin typeface="Cambria Math"/>
                        <a:ea typeface="Cambria Math"/>
                        <a:cs typeface="Calibri" pitchFamily="34" charset="0"/>
                      </a:rPr>
                      <m:t>β</m:t>
                    </m:r>
                    <m:r>
                      <a:rPr lang="en-US" sz="26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</m:oMath>
                </a14:m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P(terima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6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6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6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6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salah)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6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β</m:t>
                      </m:r>
                      <m:r>
                        <a:rPr lang="en-US" sz="2600" b="0" i="1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latin typeface="Cambria Math"/>
                          <a:cs typeface="Calibri" pitchFamily="34" charset="0"/>
                        </a:rPr>
                        <m:t>P</m:t>
                      </m:r>
                      <m:r>
                        <a:rPr lang="en-US" sz="2600" b="0" i="0" smtClean="0">
                          <a:latin typeface="Cambria Math"/>
                          <a:cs typeface="Calibri" pitchFamily="34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sz="26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θ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&lt;22|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θ</m:t>
                      </m:r>
                      <m:r>
                        <a:rPr lang="en-US" sz="26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=24)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4744749"/>
                <a:ext cx="4392488" cy="892552"/>
              </a:xfrm>
              <a:prstGeom prst="rect">
                <a:avLst/>
              </a:prstGeom>
              <a:blipFill rotWithShape="1">
                <a:blip r:embed="rId9"/>
                <a:stretch>
                  <a:fillRect t="-5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9911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1011" y="1152128"/>
                <a:ext cx="11017224" cy="580605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28650" indent="-342900" algn="just" defTabSz="628650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Menggunakan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-p</a:t>
                </a:r>
              </a:p>
              <a:p>
                <a:pPr marL="628650" indent="0" algn="just" defTabSz="628650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ea typeface="Cambria Math"/>
                          <a:cs typeface="Calibri" pitchFamily="34" charset="0"/>
                        </a:rPr>
                        <m:t>nilai</m:t>
                      </m:r>
                      <m:r>
                        <a:rPr lang="en-US" sz="2800">
                          <a:latin typeface="Cambria Math"/>
                          <a:ea typeface="Cambria Math"/>
                          <a:cs typeface="Calibri" pitchFamily="34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ea typeface="Cambria Math"/>
                          <a:cs typeface="Calibri" pitchFamily="34" charset="0"/>
                        </a:rPr>
                        <m:t>p</m:t>
                      </m:r>
                      <m:r>
                        <a:rPr lang="en-US" sz="2800"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ea typeface="Cambria Math"/>
                          <a:cs typeface="Calibri" pitchFamily="34" charset="0"/>
                        </a:rPr>
                        <m:t>P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Z</m:t>
                          </m:r>
                          <m:r>
                            <a:rPr lang="en-US" sz="2800" b="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&lt;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z</m:t>
                          </m:r>
                        </m:e>
                      </m:d>
                      <m: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P</m:t>
                      </m:r>
                      <m: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Z</m:t>
                      </m:r>
                      <m: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&lt;−1,44)</m:t>
                      </m:r>
                    </m:oMath>
                  </m:oMathPara>
                </a14:m>
                <a:endParaRPr lang="en-US" sz="2800" b="0" dirty="0">
                  <a:latin typeface="Calibri" pitchFamily="34" charset="0"/>
                  <a:ea typeface="Cambria Math"/>
                  <a:cs typeface="Calibri" pitchFamily="34" charset="0"/>
                </a:endParaRPr>
              </a:p>
              <a:p>
                <a:pPr marL="2057400" indent="0" algn="just" defTabSz="628650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=0,0749</m:t>
                      </m:r>
                    </m:oMath>
                  </m:oMathPara>
                </a14:m>
                <a:endParaRPr lang="en-US" sz="2800" b="0" dirty="0">
                  <a:latin typeface="Calibri" pitchFamily="34" charset="0"/>
                  <a:cs typeface="Calibri" pitchFamily="34" charset="0"/>
                </a:endParaRPr>
              </a:p>
              <a:p>
                <a:pPr marL="628650" indent="0" algn="just" defTabSz="628650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Karena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-p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cs typeface="Calibri" pitchFamily="34" charset="0"/>
                          </a:rPr>
                          <m:t>0,0749</m:t>
                        </m:r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α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maka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terima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Calibri" pitchFamily="34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800">
                            <a:latin typeface="Cambria Math"/>
                            <a:cs typeface="Calibri" pitchFamily="34" charset="0"/>
                            <a:sym typeface="Symbol" pitchFamily="18" charset="2"/>
                          </a:rPr>
                          <m:t>H</m:t>
                        </m:r>
                      </m:e>
                      <m:sub>
                        <m:r>
                          <a:rPr lang="en-US" altLang="en-US" sz="2800">
                            <a:latin typeface="Cambria Math"/>
                            <a:cs typeface="Calibri" pitchFamily="34" charset="0"/>
                            <a:sym typeface="Symbol" pitchFamily="18" charset="2"/>
                          </a:rPr>
                          <m:t>0</m:t>
                        </m:r>
                      </m:sub>
                    </m:sSub>
                  </m:oMath>
                </a14:m>
                <a:endParaRPr lang="en-US" altLang="en-US" sz="2800" baseline="-25000" dirty="0">
                  <a:latin typeface="Calibri" pitchFamily="34" charset="0"/>
                  <a:cs typeface="Calibri" pitchFamily="34" charset="0"/>
                  <a:sym typeface="Symbol" pitchFamily="18" charset="2"/>
                </a:endParaRPr>
              </a:p>
              <a:p>
                <a:pPr marL="62865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Artinya,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tingkat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prevelensi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antibodi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pada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anak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perempuan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tidak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berbeda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anak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laki-laki</a:t>
                </a:r>
                <a:r>
                  <a:rPr lang="en-US" sz="2800">
                    <a:latin typeface="Calibri" pitchFamily="34" charset="0"/>
                    <a:cs typeface="Calibri" pitchFamily="34" charset="0"/>
                  </a:rPr>
                  <a:t>.</a:t>
                </a:r>
              </a:p>
              <a:p>
                <a:pPr marL="628650" indent="0" algn="just" defTabSz="628650">
                  <a:spcBef>
                    <a:spcPts val="0"/>
                  </a:spcBef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048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42950" indent="-40005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152128"/>
                <a:ext cx="11017224" cy="5806058"/>
              </a:xfrm>
              <a:prstGeom prst="rect">
                <a:avLst/>
              </a:prstGeom>
              <a:blipFill rotWithShape="1">
                <a:blip r:embed="rId2"/>
                <a:stretch>
                  <a:fillRect t="-840" r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3300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936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1011" y="1296144"/>
                <a:ext cx="11017224" cy="580605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Sampel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diambil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secara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acak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populasi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normal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ragam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bernilai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9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sampel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berukuran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35.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Hipotesis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di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uji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: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μ</m:t>
                      </m:r>
                      <m: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=15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: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μ</m:t>
                      </m:r>
                      <m: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=10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Tolak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rata-rata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kurang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atau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sama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12,5.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Berapakah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besarnya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peluang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jenis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I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jenis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II?</a:t>
                </a: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u="sng" dirty="0" err="1">
                    <a:latin typeface="Calibri" pitchFamily="34" charset="0"/>
                    <a:cs typeface="Calibri" pitchFamily="34" charset="0"/>
                  </a:rPr>
                  <a:t>Jawab</a:t>
                </a:r>
                <a:endParaRPr lang="en-US" sz="2800" u="sng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P(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jenis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I)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P(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tolak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|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μ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=15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Z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≤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/>
                                <a:cs typeface="Calibri" pitchFamily="34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12,5−15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3/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/>
                                    <a:cs typeface="Calibri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  <a:cs typeface="Calibri" pitchFamily="34" charset="0"/>
                                  </a:rPr>
                                  <m:t>35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P(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jenis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II)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P(terima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|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μ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=10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Z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≤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/>
                                <a:cs typeface="Calibri" pitchFamily="34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12,5−10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3/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/>
                                    <a:cs typeface="Calibri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  <a:cs typeface="Calibri" pitchFamily="34" charset="0"/>
                                  </a:rPr>
                                  <m:t>35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42950" indent="-40005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296144"/>
                <a:ext cx="11017224" cy="5806058"/>
              </a:xfrm>
              <a:prstGeom prst="rect">
                <a:avLst/>
              </a:prstGeom>
              <a:blipFill rotWithShape="1">
                <a:blip r:embed="rId2"/>
                <a:stretch>
                  <a:fillRect l="-443" t="-840" r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2069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549003" y="134709"/>
                <a:ext cx="10968514" cy="990829"/>
              </a:xfrm>
            </p:spPr>
            <p:txBody>
              <a:bodyPr>
                <a:normAutofit/>
              </a:bodyPr>
              <a:lstStyle/>
              <a:p>
                <a:r>
                  <a:rPr lang="en-US" sz="3600" b="1" dirty="0" err="1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Sifat</a:t>
                </a:r>
                <a:r>
                  <a:rPr lang="en-US" sz="3600" b="1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𝛂</m:t>
                    </m:r>
                  </m:oMath>
                </a14:m>
                <a:r>
                  <a:rPr lang="en-US" sz="3600" b="1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3600" b="1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𝛃</m:t>
                    </m:r>
                  </m:oMath>
                </a14:m>
                <a:endParaRPr lang="en-US" sz="3600" b="1" dirty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4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49003" y="134709"/>
                <a:ext cx="10968514" cy="990829"/>
              </a:xfrm>
              <a:blipFill rotWithShape="1">
                <a:blip r:embed="rId2"/>
                <a:stretch>
                  <a:fillRect l="-1556" b="-22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21011" y="1296144"/>
            <a:ext cx="11017224" cy="5806058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342900" indent="0" algn="just"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742950" indent="-400050" algn="just"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19" y="1197546"/>
            <a:ext cx="3848941" cy="27186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875585" y="2251647"/>
                <a:ext cx="62382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  <a:cs typeface="Calibri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sz="2400">
                              <a:latin typeface="Cambria Math"/>
                              <a:cs typeface="Calibri" pitchFamily="34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585" y="2251647"/>
                <a:ext cx="623825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884624" y="2248049"/>
                <a:ext cx="6167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  <a:cs typeface="Calibri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4624" y="2248049"/>
                <a:ext cx="616707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061171" y="3357786"/>
                <a:ext cx="441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>
                          <a:latin typeface="Cambria Math"/>
                          <a:ea typeface="Cambria Math"/>
                          <a:cs typeface="Calibri" pitchFamily="34" charset="0"/>
                        </a:rPr>
                        <m:t>β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1171" y="3357786"/>
                <a:ext cx="441146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389" r="-2778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551319" y="3328169"/>
                <a:ext cx="44595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 smtClean="0">
                          <a:latin typeface="Cambria Math"/>
                          <a:ea typeface="Cambria Math"/>
                        </a:rPr>
                        <m:t>α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319" y="3328169"/>
                <a:ext cx="445956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459" y="1197546"/>
            <a:ext cx="4020891" cy="26444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045858" y="2404047"/>
                <a:ext cx="62382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  <a:cs typeface="Calibri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sz="2400">
                              <a:latin typeface="Cambria Math"/>
                              <a:cs typeface="Calibri" pitchFamily="34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858" y="2404047"/>
                <a:ext cx="623825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029723" y="2400449"/>
                <a:ext cx="6167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  <a:cs typeface="Calibri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9723" y="2400449"/>
                <a:ext cx="616707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799791" y="3184153"/>
                <a:ext cx="44595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 smtClean="0">
                          <a:latin typeface="Cambria Math"/>
                          <a:ea typeface="Cambria Math"/>
                        </a:rPr>
                        <m:t>α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9791" y="3184153"/>
                <a:ext cx="445956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372553" y="3213770"/>
                <a:ext cx="441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>
                          <a:latin typeface="Cambria Math"/>
                          <a:ea typeface="Cambria Math"/>
                          <a:cs typeface="Calibri" pitchFamily="34" charset="0"/>
                        </a:rPr>
                        <m:t>β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553" y="3213770"/>
                <a:ext cx="441146" cy="461665"/>
              </a:xfrm>
              <a:prstGeom prst="rect">
                <a:avLst/>
              </a:prstGeom>
              <a:blipFill rotWithShape="1">
                <a:blip r:embed="rId12"/>
                <a:stretch>
                  <a:fillRect l="-1370" r="-1370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819" y="3912999"/>
            <a:ext cx="3470399" cy="23971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998186" y="4984353"/>
                <a:ext cx="62382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  <a:cs typeface="Calibri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sz="2400">
                              <a:latin typeface="Cambria Math"/>
                              <a:cs typeface="Calibri" pitchFamily="34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8186" y="4984353"/>
                <a:ext cx="623825" cy="461665"/>
              </a:xfrm>
              <a:prstGeom prst="rect">
                <a:avLst/>
              </a:prstGeom>
              <a:blipFill rotWithShape="1">
                <a:blip r:embed="rId14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0013416" y="4984353"/>
                <a:ext cx="6167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  <a:cs typeface="Calibri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3416" y="4984353"/>
                <a:ext cx="616707" cy="461665"/>
              </a:xfrm>
              <a:prstGeom prst="rect">
                <a:avLst/>
              </a:prstGeom>
              <a:blipFill rotWithShape="1">
                <a:blip r:embed="rId15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9396889" y="5704433"/>
                <a:ext cx="441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>
                          <a:latin typeface="Cambria Math"/>
                          <a:ea typeface="Cambria Math"/>
                          <a:cs typeface="Calibri" pitchFamily="34" charset="0"/>
                        </a:rPr>
                        <m:t>β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6889" y="5704433"/>
                <a:ext cx="441146" cy="461665"/>
              </a:xfrm>
              <a:prstGeom prst="rect">
                <a:avLst/>
              </a:prstGeom>
              <a:blipFill rotWithShape="1">
                <a:blip r:embed="rId16"/>
                <a:stretch>
                  <a:fillRect l="-1370" r="-137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9824127" y="5704433"/>
                <a:ext cx="44595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 smtClean="0">
                          <a:latin typeface="Cambria Math"/>
                          <a:ea typeface="Cambria Math"/>
                        </a:rPr>
                        <m:t>α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4127" y="5704433"/>
                <a:ext cx="445956" cy="46166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8"/>
              <p:cNvSpPr txBox="1">
                <a:spLocks noChangeArrowheads="1"/>
              </p:cNvSpPr>
              <p:nvPr/>
            </p:nvSpPr>
            <p:spPr bwMode="auto">
              <a:xfrm>
                <a:off x="1663775" y="4210297"/>
                <a:ext cx="2667000" cy="1169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/>
                        <a:sym typeface="Symbol" pitchFamily="18" charset="2"/>
                      </a:rPr>
                      <m:t></m:t>
                    </m:r>
                    <m:r>
                      <a:rPr lang="en-US" altLang="en-US" sz="2800" b="0" i="1" dirty="0" smtClean="0">
                        <a:latin typeface="Cambria Math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altLang="en-US" sz="2800" dirty="0">
                    <a:sym typeface="Symbol" pitchFamily="18" charset="2"/>
                  </a:rPr>
                  <a:t>     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/>
                        <a:sym typeface="Symbol" pitchFamily="18" charset="2"/>
                      </a:rPr>
                      <m:t></m:t>
                    </m:r>
                    <m:r>
                      <a:rPr lang="en-US" altLang="en-US" sz="2800" b="0" i="1" dirty="0" smtClean="0">
                        <a:latin typeface="Cambria Math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altLang="en-US" sz="2800" dirty="0">
                    <a:sym typeface="Symbol" pitchFamily="18" charset="2"/>
                  </a:rPr>
                  <a:t></a:t>
                </a:r>
              </a:p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/>
                        <a:sym typeface="Symbol" pitchFamily="18" charset="2"/>
                      </a:rPr>
                      <m:t></m:t>
                    </m:r>
                  </m:oMath>
                </a14:m>
                <a:r>
                  <a:rPr lang="en-US" altLang="en-US" sz="2800" dirty="0">
                    <a:sym typeface="Symbol" pitchFamily="18" charset="2"/>
                  </a:rPr>
                  <a:t>      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/>
                        <a:sym typeface="Symbol" pitchFamily="18" charset="2"/>
                      </a:rPr>
                      <m:t></m:t>
                    </m:r>
                  </m:oMath>
                </a14:m>
                <a:r>
                  <a:rPr lang="en-US" altLang="en-US" sz="2800" dirty="0">
                    <a:sym typeface="Symbol" pitchFamily="18" charset="2"/>
                  </a:rPr>
                  <a:t> </a:t>
                </a:r>
              </a:p>
            </p:txBody>
          </p:sp>
        </mc:Choice>
        <mc:Fallback xmlns="">
          <p:sp>
            <p:nvSpPr>
              <p:cNvPr id="21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63775" y="4210297"/>
                <a:ext cx="2667000" cy="1169551"/>
              </a:xfrm>
              <a:prstGeom prst="rect">
                <a:avLst/>
              </a:prstGeom>
              <a:blipFill rotWithShape="1">
                <a:blip r:embed="rId18"/>
                <a:stretch>
                  <a:fillRect t="-5729" b="-1302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21"/>
              <p:cNvSpPr txBox="1">
                <a:spLocks noChangeArrowheads="1"/>
              </p:cNvSpPr>
              <p:nvPr/>
            </p:nvSpPr>
            <p:spPr bwMode="auto">
              <a:xfrm>
                <a:off x="2187497" y="5570870"/>
                <a:ext cx="505825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8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altLang="en-US" sz="2800" dirty="0">
                    <a:latin typeface="Calibri" pitchFamily="34" charset="0"/>
                    <a:cs typeface="Calibri" pitchFamily="34" charset="0"/>
                  </a:rPr>
                  <a:t> n </a:t>
                </a:r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 </a:t>
                </a:r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Wingdings" pitchFamily="2" charset="2"/>
                  </a:rPr>
                  <a:t>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</m:t>
                    </m:r>
                  </m:oMath>
                </a14:m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:r>
                  <a:rPr lang="en-US" altLang="en-US" sz="2800" dirty="0" err="1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dan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 </m:t>
                    </m:r>
                  </m:oMath>
                </a14:m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:r>
                  <a:rPr lang="en-US" altLang="en-US" sz="2800" dirty="0" err="1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akan</a:t>
                </a:r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:r>
                  <a:rPr lang="en-US" altLang="en-US" sz="2800" dirty="0" err="1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menurun</a:t>
                </a:r>
                <a:endParaRPr lang="en-US" altLang="en-US" sz="2800" dirty="0">
                  <a:latin typeface="Calibri" pitchFamily="34" charset="0"/>
                  <a:cs typeface="Calibri" pitchFamily="34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2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87497" y="5570870"/>
                <a:ext cx="5058250" cy="523220"/>
              </a:xfrm>
              <a:prstGeom prst="rect">
                <a:avLst/>
              </a:prstGeom>
              <a:blipFill rotWithShape="1">
                <a:blip r:embed="rId19"/>
                <a:stretch>
                  <a:fillRect l="-1687" t="-13953" r="-1566" b="-325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8082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Hipotesis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yang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Diuji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1011" y="1125538"/>
                <a:ext cx="11017224" cy="580605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Jenis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hipotesis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30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Statistik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uji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2800">
                          <a:latin typeface="Cambria Math"/>
                          <a:cs typeface="Calibri" pitchFamily="34" charset="0"/>
                        </a:rPr>
                        <m:t>v</m:t>
                      </m:r>
                      <m:r>
                        <a:rPr lang="en-US" altLang="en-US" sz="2800"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lang="en-US" alt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en-US" sz="280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θ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en-US" alt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en-US" sz="2800">
                                  <a:latin typeface="Cambria Math"/>
                                  <a:cs typeface="Calibri" pitchFamily="34" charset="0"/>
                                </a:rPr>
                                <m:t>s</m:t>
                              </m:r>
                            </m:e>
                            <m:sub>
                              <m:acc>
                                <m:accPr>
                                  <m:chr m:val="̂"/>
                                  <m:ctrlPr>
                                    <a:rPr lang="en-US" alt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en-US" sz="280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θ</m:t>
                                  </m:r>
                                </m:e>
                              </m:acc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2857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0" smtClean="0">
                        <a:latin typeface="Cambria Math"/>
                        <a:ea typeface="Cambria Math"/>
                        <a:cs typeface="Calibri" pitchFamily="34" charset="0"/>
                      </a:rPr>
                      <m:t>θ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merupakan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sembarang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parameter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v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merupakan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sembarang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statistik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uji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42950" indent="-40005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125538"/>
                <a:ext cx="11017224" cy="5806058"/>
              </a:xfrm>
              <a:prstGeom prst="rect">
                <a:avLst/>
              </a:prstGeom>
              <a:blipFill rotWithShape="1">
                <a:blip r:embed="rId2"/>
                <a:stretch>
                  <a:fillRect l="-443" t="-840" r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855918" y="1629594"/>
                <a:ext cx="1995546" cy="14003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θ</m:t>
                      </m:r>
                      <m: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b="0" dirty="0">
                  <a:ea typeface="Cambria Math"/>
                  <a:cs typeface="Calibri" pitchFamily="34" charset="0"/>
                </a:endParaRPr>
              </a:p>
              <a:p>
                <a:r>
                  <a:rPr lang="en-US" sz="2800" dirty="0"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  <a:cs typeface="Calibri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θ</m:t>
                    </m:r>
                    <m:r>
                      <a:rPr lang="en-US" sz="2800" i="1" smtClean="0">
                        <a:latin typeface="Cambria Math"/>
                        <a:ea typeface="Cambria Math"/>
                        <a:cs typeface="Calibri" pitchFamily="34" charset="0"/>
                      </a:rPr>
                      <m:t>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θ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b="0" dirty="0">
                  <a:ea typeface="Cambria Math"/>
                  <a:cs typeface="Calibri" pitchFamily="34" charset="0"/>
                </a:endParaRP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918" y="1629594"/>
                <a:ext cx="1995546" cy="14003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1341091" y="3266614"/>
            <a:ext cx="30963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dirty="0" err="1">
                <a:latin typeface="Calibri" pitchFamily="34" charset="0"/>
                <a:cs typeface="Calibri" pitchFamily="34" charset="0"/>
              </a:rPr>
              <a:t>Hipotesis</a:t>
            </a:r>
            <a:r>
              <a:rPr lang="en-US" alt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  <a:cs typeface="Calibri" pitchFamily="34" charset="0"/>
              </a:rPr>
              <a:t>dua</a:t>
            </a:r>
            <a:r>
              <a:rPr lang="en-US" alt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  <a:cs typeface="Calibri" pitchFamily="34" charset="0"/>
              </a:rPr>
              <a:t>arah</a:t>
            </a:r>
            <a:endParaRPr lang="en-US" altLang="en-US" sz="2800" dirty="0"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  <p:sp>
        <p:nvSpPr>
          <p:cNvPr id="9" name="AutoShape 7"/>
          <p:cNvSpPr>
            <a:spLocks/>
          </p:cNvSpPr>
          <p:nvPr/>
        </p:nvSpPr>
        <p:spPr bwMode="auto">
          <a:xfrm rot="5400000">
            <a:off x="2512591" y="2339429"/>
            <a:ext cx="618455" cy="1359024"/>
          </a:xfrm>
          <a:prstGeom prst="rightBrace">
            <a:avLst>
              <a:gd name="adj1" fmla="val 2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042289" y="1629594"/>
                <a:ext cx="1968296" cy="14003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θ</m:t>
                      </m:r>
                      <m:r>
                        <a:rPr lang="en-US" sz="2800" i="1">
                          <a:latin typeface="Cambria Math"/>
                          <a:ea typeface="Cambria Math"/>
                          <a:cs typeface="Calibri" pitchFamily="34" charset="0"/>
                        </a:rPr>
                        <m:t>≥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b="0" dirty="0">
                  <a:ea typeface="Cambria Math"/>
                  <a:cs typeface="Calibri" pitchFamily="34" charset="0"/>
                </a:endParaRPr>
              </a:p>
              <a:p>
                <a:r>
                  <a:rPr lang="en-US" sz="2800" dirty="0"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  <a:cs typeface="Calibri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θ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Calibri" pitchFamily="34" charset="0"/>
                      </a:rPr>
                      <m:t>&lt;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θ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b="0" dirty="0">
                  <a:ea typeface="Cambria Math"/>
                  <a:cs typeface="Calibri" pitchFamily="34" charset="0"/>
                </a:endParaRP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2289" y="1629594"/>
                <a:ext cx="1968296" cy="14003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301787" y="1629594"/>
                <a:ext cx="1968296" cy="14003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θ</m:t>
                      </m:r>
                      <m:r>
                        <a:rPr lang="en-US" sz="280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≤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b="0" dirty="0">
                  <a:ea typeface="Cambria Math"/>
                  <a:cs typeface="Calibri" pitchFamily="34" charset="0"/>
                </a:endParaRPr>
              </a:p>
              <a:p>
                <a:r>
                  <a:rPr lang="en-US" sz="2800" dirty="0"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  <a:cs typeface="Calibri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θ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Calibri" pitchFamily="34" charset="0"/>
                      </a:rPr>
                      <m:t>&gt;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θ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b="0" dirty="0">
                  <a:ea typeface="Cambria Math"/>
                  <a:cs typeface="Calibri" pitchFamily="34" charset="0"/>
                </a:endParaRP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787" y="1629594"/>
                <a:ext cx="1968296" cy="140038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utoShape 7"/>
          <p:cNvSpPr>
            <a:spLocks/>
          </p:cNvSpPr>
          <p:nvPr/>
        </p:nvSpPr>
        <p:spPr bwMode="auto">
          <a:xfrm rot="5400000">
            <a:off x="7872624" y="1146734"/>
            <a:ext cx="618455" cy="3744417"/>
          </a:xfrm>
          <a:prstGeom prst="rightBrace">
            <a:avLst>
              <a:gd name="adj1" fmla="val 2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6741691" y="3285778"/>
            <a:ext cx="30963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dirty="0" err="1">
                <a:latin typeface="Calibri" pitchFamily="34" charset="0"/>
                <a:cs typeface="Calibri" pitchFamily="34" charset="0"/>
              </a:rPr>
              <a:t>Hipotesis</a:t>
            </a:r>
            <a:r>
              <a:rPr lang="en-US" alt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  <a:cs typeface="Calibri" pitchFamily="34" charset="0"/>
              </a:rPr>
              <a:t>satu</a:t>
            </a:r>
            <a:r>
              <a:rPr lang="en-US" alt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  <a:cs typeface="Calibri" pitchFamily="34" charset="0"/>
              </a:rPr>
              <a:t>arah</a:t>
            </a:r>
            <a:endParaRPr lang="en-US" altLang="en-US" sz="2800" dirty="0"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91870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549003" y="134709"/>
                <a:ext cx="10968514" cy="990829"/>
              </a:xfrm>
            </p:spPr>
            <p:txBody>
              <a:bodyPr>
                <a:normAutofit/>
              </a:bodyPr>
              <a:lstStyle/>
              <a:p>
                <a:r>
                  <a:rPr lang="en-US" sz="3600" b="1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Wilayah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Kritis</a:t>
                </a:r>
                <a:r>
                  <a:rPr lang="en-US" sz="3600" b="1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Daerah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Penolakan</a:t>
                </a:r>
                <a:r>
                  <a:rPr lang="en-US" sz="3600" b="1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3600" b="1" i="0" smtClean="0">
                            <a:solidFill>
                              <a:srgbClr val="0070C0"/>
                            </a:solidFill>
                            <a:latin typeface="Cambria Math"/>
                            <a:cs typeface="Calibri" pitchFamily="34" charset="0"/>
                          </a:rPr>
                          <m:t>𝐇</m:t>
                        </m:r>
                      </m:e>
                      <m:sub>
                        <m:r>
                          <a:rPr lang="en-US" sz="3600" b="1" i="0" smtClean="0">
                            <a:solidFill>
                              <a:srgbClr val="0070C0"/>
                            </a:solidFill>
                            <a:latin typeface="Cambria Math"/>
                            <a:cs typeface="Calibri" pitchFamily="34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sz="3600" b="1" dirty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4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49003" y="134709"/>
                <a:ext cx="10968514" cy="990829"/>
              </a:xfrm>
              <a:blipFill rotWithShape="1">
                <a:blip r:embed="rId2"/>
                <a:stretch>
                  <a:fillRect l="-1556" b="-22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1011" y="1152128"/>
                <a:ext cx="11017224" cy="580605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Wilayah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kritis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daerah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penolakan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tergantung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kepada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Misalkan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Z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 ~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N</m:t>
                    </m:r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(0,1)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θ</m:t>
                    </m:r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θ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3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42950" indent="-40005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152128"/>
                <a:ext cx="11017224" cy="5806058"/>
              </a:xfrm>
              <a:prstGeom prst="rect">
                <a:avLst/>
              </a:prstGeom>
              <a:blipFill rotWithShape="1">
                <a:blip r:embed="rId3"/>
                <a:stretch>
                  <a:fillRect l="-443" t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27"/>
          <p:cNvGrpSpPr>
            <a:grpSpLocks/>
          </p:cNvGrpSpPr>
          <p:nvPr/>
        </p:nvGrpSpPr>
        <p:grpSpPr bwMode="auto">
          <a:xfrm>
            <a:off x="1845147" y="2739378"/>
            <a:ext cx="4495800" cy="3714752"/>
            <a:chOff x="1680" y="1632"/>
            <a:chExt cx="2832" cy="2340"/>
          </a:xfrm>
        </p:grpSpPr>
        <p:pic>
          <p:nvPicPr>
            <p:cNvPr id="16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632"/>
              <a:ext cx="2700" cy="154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496" y="2304"/>
                  <a:ext cx="1104" cy="7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2400" dirty="0">
                      <a:latin typeface="Calibri" pitchFamily="34" charset="0"/>
                      <a:cs typeface="Calibri" pitchFamily="34" charset="0"/>
                    </a:rPr>
                    <a:t>Daerah </a:t>
                  </a:r>
                  <a:r>
                    <a:rPr lang="en-US" altLang="en-US" sz="2400" dirty="0" err="1">
                      <a:latin typeface="Calibri" pitchFamily="34" charset="0"/>
                      <a:cs typeface="Calibri" pitchFamily="34" charset="0"/>
                    </a:rPr>
                    <a:t>Penerimaan</a:t>
                  </a:r>
                  <a:r>
                    <a:rPr lang="en-US" altLang="en-US" sz="2400" dirty="0">
                      <a:latin typeface="Calibri" pitchFamily="34" charset="0"/>
                      <a:cs typeface="Calibri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latin typeface="Cambria Math"/>
                              <a:cs typeface="Calibri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altLang="en-US" sz="2400" b="0" i="0" smtClean="0">
                              <a:latin typeface="Cambria Math"/>
                              <a:cs typeface="Calibri" pitchFamily="34" charset="0"/>
                            </a:rPr>
                            <m:t>0</m:t>
                          </m:r>
                        </m:sub>
                      </m:sSub>
                    </m:oMath>
                  </a14:m>
                  <a:endParaRPr lang="en-US" altLang="en-US" sz="2400" dirty="0">
                    <a:latin typeface="Calibri" pitchFamily="34" charset="0"/>
                    <a:cs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17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96" y="2304"/>
                  <a:ext cx="1104" cy="75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2778" t="-4061" r="-277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Line 9"/>
            <p:cNvSpPr>
              <a:spLocks noChangeShapeType="1"/>
            </p:cNvSpPr>
            <p:nvPr/>
          </p:nvSpPr>
          <p:spPr bwMode="auto">
            <a:xfrm>
              <a:off x="2112" y="3120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0"/>
            <p:cNvSpPr>
              <a:spLocks noChangeShapeType="1"/>
            </p:cNvSpPr>
            <p:nvPr/>
          </p:nvSpPr>
          <p:spPr bwMode="auto">
            <a:xfrm>
              <a:off x="4062" y="3102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617" y="3216"/>
                  <a:ext cx="1104" cy="7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2400" dirty="0">
                      <a:latin typeface="Calibri" pitchFamily="34" charset="0"/>
                      <a:cs typeface="Calibri" pitchFamily="34" charset="0"/>
                    </a:rPr>
                    <a:t>Daerah </a:t>
                  </a:r>
                  <a:r>
                    <a:rPr lang="en-US" altLang="en-US" sz="2400" dirty="0" err="1">
                      <a:latin typeface="Calibri" pitchFamily="34" charset="0"/>
                      <a:cs typeface="Calibri" pitchFamily="34" charset="0"/>
                    </a:rPr>
                    <a:t>Penolakan</a:t>
                  </a:r>
                  <a:r>
                    <a:rPr lang="en-US" altLang="en-US" sz="2400" dirty="0">
                      <a:latin typeface="Calibri" pitchFamily="34" charset="0"/>
                      <a:cs typeface="Calibri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en-US" sz="2400">
                              <a:latin typeface="Cambria Math"/>
                              <a:cs typeface="Calibri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altLang="en-US" sz="2400">
                              <a:latin typeface="Cambria Math"/>
                              <a:cs typeface="Calibri" pitchFamily="34" charset="0"/>
                            </a:rPr>
                            <m:t>0</m:t>
                          </m:r>
                        </m:sub>
                      </m:sSub>
                    </m:oMath>
                  </a14:m>
                  <a:endParaRPr lang="en-US" altLang="en-US" sz="2400" dirty="0">
                    <a:latin typeface="Calibri" pitchFamily="34" charset="0"/>
                    <a:cs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20" name="Text 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17" y="3216"/>
                  <a:ext cx="1104" cy="75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406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Line 12"/>
            <p:cNvSpPr>
              <a:spLocks noChangeShapeType="1"/>
            </p:cNvSpPr>
            <p:nvPr/>
          </p:nvSpPr>
          <p:spPr bwMode="auto">
            <a:xfrm>
              <a:off x="2112" y="3408"/>
              <a:ext cx="3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3"/>
            <p:cNvSpPr>
              <a:spLocks noChangeShapeType="1"/>
            </p:cNvSpPr>
            <p:nvPr/>
          </p:nvSpPr>
          <p:spPr bwMode="auto">
            <a:xfrm>
              <a:off x="3648" y="3408"/>
              <a:ext cx="43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Oval 15"/>
            <p:cNvSpPr>
              <a:spLocks noChangeArrowheads="1"/>
            </p:cNvSpPr>
            <p:nvPr/>
          </p:nvSpPr>
          <p:spPr bwMode="auto">
            <a:xfrm>
              <a:off x="3888" y="2640"/>
              <a:ext cx="624" cy="76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5" name="Oval 16"/>
            <p:cNvSpPr>
              <a:spLocks noChangeArrowheads="1"/>
            </p:cNvSpPr>
            <p:nvPr/>
          </p:nvSpPr>
          <p:spPr bwMode="auto">
            <a:xfrm>
              <a:off x="1680" y="2640"/>
              <a:ext cx="624" cy="76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4061" y="2812"/>
                  <a:ext cx="432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000" i="0" dirty="0" smtClean="0">
                            <a:latin typeface="Cambria Math"/>
                            <a:sym typeface="Symbol" pitchFamily="18" charset="2"/>
                          </a:rPr>
                          <m:t>/2</m:t>
                        </m:r>
                      </m:oMath>
                    </m:oMathPara>
                  </a14:m>
                  <a:endParaRPr lang="en-US" altLang="en-US" sz="2000" dirty="0"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26" name="Text 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61" y="2812"/>
                  <a:ext cx="432" cy="25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692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776" y="2773"/>
                  <a:ext cx="432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000" i="0" dirty="0" smtClean="0">
                            <a:latin typeface="Cambria Math"/>
                            <a:sym typeface="Symbol" pitchFamily="18" charset="2"/>
                          </a:rPr>
                          <m:t>/2</m:t>
                        </m:r>
                      </m:oMath>
                    </m:oMathPara>
                  </a14:m>
                  <a:endParaRPr lang="en-US" altLang="en-US" sz="2000" dirty="0"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27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76" y="2773"/>
                  <a:ext cx="432" cy="25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692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Line 19"/>
            <p:cNvSpPr>
              <a:spLocks noChangeShapeType="1"/>
            </p:cNvSpPr>
            <p:nvPr/>
          </p:nvSpPr>
          <p:spPr bwMode="auto">
            <a:xfrm flipV="1">
              <a:off x="3984" y="2976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0"/>
            <p:cNvSpPr>
              <a:spLocks noChangeShapeType="1"/>
            </p:cNvSpPr>
            <p:nvPr/>
          </p:nvSpPr>
          <p:spPr bwMode="auto">
            <a:xfrm flipH="1" flipV="1">
              <a:off x="2016" y="297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2"/>
            <p:cNvSpPr>
              <a:spLocks noChangeShapeType="1"/>
            </p:cNvSpPr>
            <p:nvPr/>
          </p:nvSpPr>
          <p:spPr bwMode="auto">
            <a:xfrm>
              <a:off x="2208" y="2640"/>
              <a:ext cx="0" cy="912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3"/>
            <p:cNvSpPr>
              <a:spLocks noChangeShapeType="1"/>
            </p:cNvSpPr>
            <p:nvPr/>
          </p:nvSpPr>
          <p:spPr bwMode="auto">
            <a:xfrm>
              <a:off x="3936" y="2592"/>
              <a:ext cx="0" cy="912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976" y="3542"/>
                  <a:ext cx="624" cy="291"/>
                </a:xfrm>
                <a:prstGeom prst="rect">
                  <a:avLst/>
                </a:prstGeom>
                <a:noFill/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000" i="0" dirty="0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en-US" sz="2400" i="1" dirty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en-US" sz="2400" dirty="0">
                                <a:latin typeface="Cambria Math"/>
                                <a:cs typeface="Calibri" pitchFamily="34" charset="0"/>
                              </a:rPr>
                              <m:t>z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altLang="en-US" sz="2400" dirty="0"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α</m:t>
                            </m:r>
                            <m:r>
                              <a:rPr lang="en-US" altLang="en-US" sz="2400" dirty="0"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/2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32" name="Text 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976" y="3542"/>
                  <a:ext cx="624" cy="291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12821"/>
                  </a:stretch>
                </a:blipFill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3744" y="3504"/>
                  <a:ext cx="624" cy="312"/>
                </a:xfrm>
                <a:prstGeom prst="rect">
                  <a:avLst/>
                </a:prstGeom>
                <a:noFill/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en-US" sz="2400" dirty="0">
                                <a:latin typeface="Cambria Math"/>
                                <a:cs typeface="Calibri" pitchFamily="34" charset="0"/>
                              </a:rPr>
                              <m:t>z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altLang="en-US" sz="2400" dirty="0"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α</m:t>
                            </m:r>
                            <m:r>
                              <a:rPr lang="en-US" altLang="en-US" sz="2400" dirty="0"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/2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33" name="Text 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44" y="3504"/>
                  <a:ext cx="624" cy="31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10843"/>
                  </a:stretch>
                </a:blipFill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14"/>
              <p:cNvSpPr txBox="1">
                <a:spLocks noChangeArrowheads="1"/>
              </p:cNvSpPr>
              <p:nvPr/>
            </p:nvSpPr>
            <p:spPr bwMode="auto">
              <a:xfrm>
                <a:off x="6453659" y="3069754"/>
                <a:ext cx="5257800" cy="1893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r>
                  <a:rPr lang="en-US" altLang="en-US" sz="2800" dirty="0">
                    <a:latin typeface="Calibri" pitchFamily="34" charset="0"/>
                    <a:cs typeface="Calibri" pitchFamily="34" charset="0"/>
                  </a:rPr>
                  <a:t>Tolak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alt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28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r>
                  <a:rPr lang="en-US" altLang="en-US" sz="28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alt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800" dirty="0">
                        <a:latin typeface="Cambria Math"/>
                        <a:ea typeface="Cambria Math"/>
                        <a:cs typeface="Calibri" pitchFamily="34" charset="0"/>
                      </a:rPr>
                      <m:t>z</m:t>
                    </m:r>
                    <m:r>
                      <a:rPr lang="en-US" altLang="en-US" sz="2800" i="1" dirty="0" smtClean="0">
                        <a:latin typeface="Cambria Math"/>
                        <a:ea typeface="Cambria Math"/>
                        <a:cs typeface="Calibri" pitchFamily="34" charset="0"/>
                      </a:rPr>
                      <m:t>≤</m:t>
                    </m:r>
                    <m:r>
                      <a:rPr lang="en-US" altLang="en-US" sz="2800" i="0" dirty="0" smtClean="0">
                        <a:latin typeface="Cambria Math"/>
                        <a:cs typeface="Calibri" pitchFamily="34" charset="0"/>
                      </a:rPr>
                      <m:t>−</m:t>
                    </m:r>
                    <m:sSub>
                      <m:sSubPr>
                        <m:ctrlPr>
                          <a:rPr lang="en-US" altLang="en-US" sz="2800" i="1" dirty="0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800" b="0" i="0" dirty="0" smtClean="0">
                            <a:latin typeface="Cambria Math"/>
                            <a:cs typeface="Calibri" pitchFamily="34" charset="0"/>
                          </a:rPr>
                          <m:t>z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en-US" sz="2800" i="0" dirty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α</m:t>
                        </m:r>
                        <m:r>
                          <a:rPr lang="en-US" altLang="en-US" sz="2800" b="0" i="0" dirty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/2</m:t>
                        </m:r>
                      </m:sub>
                    </m:sSub>
                    <m:r>
                      <a:rPr lang="en-US" altLang="en-US" sz="2800" i="0" dirty="0" smtClean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atau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800" dirty="0" smtClean="0">
                        <a:latin typeface="Cambria Math"/>
                        <a:ea typeface="Cambria Math"/>
                        <a:cs typeface="Calibri" pitchFamily="34" charset="0"/>
                        <a:sym typeface="Symbol" pitchFamily="18" charset="2"/>
                      </a:rPr>
                      <m:t>z</m:t>
                    </m:r>
                    <m:r>
                      <a:rPr lang="en-US" altLang="en-US" sz="2800" i="1" dirty="0" smtClean="0">
                        <a:latin typeface="Cambria Math"/>
                        <a:ea typeface="Cambria Math"/>
                        <a:cs typeface="Calibri" pitchFamily="34" charset="0"/>
                        <a:sym typeface="Symbol" pitchFamily="18" charset="2"/>
                      </a:rPr>
                      <m:t>≥</m:t>
                    </m:r>
                    <m:sSub>
                      <m:sSubPr>
                        <m:ctrlPr>
                          <a:rPr lang="en-US" altLang="en-US" sz="2800" i="1" dirty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800" dirty="0">
                            <a:latin typeface="Cambria Math"/>
                            <a:cs typeface="Calibri" pitchFamily="34" charset="0"/>
                          </a:rPr>
                          <m:t>z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en-US" sz="2800" dirty="0">
                            <a:latin typeface="Cambria Math"/>
                            <a:ea typeface="Cambria Math"/>
                            <a:cs typeface="Calibri" pitchFamily="34" charset="0"/>
                          </a:rPr>
                          <m:t>α</m:t>
                        </m:r>
                        <m:r>
                          <a:rPr lang="en-US" altLang="en-US" sz="2800" dirty="0">
                            <a:latin typeface="Cambria Math"/>
                            <a:ea typeface="Cambria Math"/>
                            <a:cs typeface="Calibri" pitchFamily="34" charset="0"/>
                          </a:rPr>
                          <m:t>/2</m:t>
                        </m:r>
                      </m:sub>
                    </m:sSub>
                  </m:oMath>
                </a14:m>
                <a:endParaRPr lang="en-US" altLang="en-US" sz="2800" baseline="-25000" dirty="0">
                  <a:latin typeface="Calibri" pitchFamily="34" charset="0"/>
                  <a:cs typeface="Calibri" pitchFamily="34" charset="0"/>
                  <a:sym typeface="Symbol" pitchFamily="18" charset="2"/>
                </a:endParaRPr>
              </a:p>
              <a:p>
                <a:r>
                  <a:rPr lang="en-US" altLang="en-US" sz="2800" dirty="0" err="1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atau</a:t>
                </a:r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:r>
                  <a:rPr lang="en-US" altLang="en-US" sz="2800" dirty="0" err="1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secara</a:t>
                </a:r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:r>
                  <a:rPr lang="en-US" altLang="en-US" sz="2800" dirty="0" err="1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keseluruhan</a:t>
                </a:r>
                <a:endParaRPr lang="en-US" altLang="en-US" sz="2800" dirty="0">
                  <a:latin typeface="Calibri" pitchFamily="34" charset="0"/>
                  <a:cs typeface="Calibri" pitchFamily="34" charset="0"/>
                  <a:sym typeface="Symbol" pitchFamily="18" charset="2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en-US" sz="2800" i="1" smtClean="0">
                              <a:latin typeface="Cambria Math" panose="02040503050406030204" pitchFamily="18" charset="0"/>
                              <a:cs typeface="Calibri" pitchFamily="34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en-US" sz="2800" b="0" i="0" smtClean="0">
                              <a:latin typeface="Cambria Math"/>
                              <a:cs typeface="Calibri" pitchFamily="34" charset="0"/>
                              <a:sym typeface="Symbol" pitchFamily="18" charset="2"/>
                            </a:rPr>
                            <m:t>z</m:t>
                          </m:r>
                        </m:e>
                      </m:d>
                      <m:r>
                        <a:rPr lang="en-US" altLang="en-US" sz="2800" i="1" smtClean="0">
                          <a:latin typeface="Cambria Math"/>
                          <a:ea typeface="Cambria Math"/>
                          <a:cs typeface="Calibri" pitchFamily="34" charset="0"/>
                          <a:sym typeface="Symbol" pitchFamily="18" charset="2"/>
                        </a:rPr>
                        <m:t>≥</m:t>
                      </m:r>
                      <m:sSub>
                        <m:sSubPr>
                          <m:ctrlPr>
                            <a:rPr lang="en-US" altLang="en-US" sz="2800" i="1" dirty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en-US" sz="2800" dirty="0">
                              <a:latin typeface="Cambria Math"/>
                              <a:cs typeface="Calibri" pitchFamily="34" charset="0"/>
                            </a:rPr>
                            <m:t>z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altLang="en-US" sz="2800" dirty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α</m:t>
                          </m:r>
                          <m:r>
                            <a:rPr lang="en-US" altLang="en-US" sz="2800" dirty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/2</m:t>
                          </m:r>
                        </m:sub>
                      </m:sSub>
                    </m:oMath>
                  </m:oMathPara>
                </a14:m>
                <a:endParaRPr lang="en-US" altLang="en-US" sz="2800" dirty="0">
                  <a:latin typeface="Calibri" pitchFamily="34" charset="0"/>
                  <a:cs typeface="Calibri" pitchFamily="34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4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53659" y="3069754"/>
                <a:ext cx="5257800" cy="1893211"/>
              </a:xfrm>
              <a:prstGeom prst="rect">
                <a:avLst/>
              </a:prstGeom>
              <a:blipFill rotWithShape="1">
                <a:blip r:embed="rId11"/>
                <a:stretch>
                  <a:fillRect l="-2436" t="-290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40773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13117</TotalTime>
  <Words>3834</Words>
  <Application>Microsoft Office PowerPoint</Application>
  <PresentationFormat>Custom</PresentationFormat>
  <Paragraphs>851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1" baseType="lpstr">
      <vt:lpstr>Arial</vt:lpstr>
      <vt:lpstr>Bookman Old Style</vt:lpstr>
      <vt:lpstr>Calibri</vt:lpstr>
      <vt:lpstr>Cambria Math</vt:lpstr>
      <vt:lpstr>Courier New</vt:lpstr>
      <vt:lpstr>Gill Sans MT</vt:lpstr>
      <vt:lpstr>Symbol</vt:lpstr>
      <vt:lpstr>Wingdings</vt:lpstr>
      <vt:lpstr>Wingdings 3</vt:lpstr>
      <vt:lpstr>Origin</vt:lpstr>
      <vt:lpstr>Uji Hipotesis</vt:lpstr>
      <vt:lpstr>Pengujian Hipotesis</vt:lpstr>
      <vt:lpstr>Hipotesis</vt:lpstr>
      <vt:lpstr>Dua Tipe Galat</vt:lpstr>
      <vt:lpstr>Dua Tipe Galat</vt:lpstr>
      <vt:lpstr>Contoh</vt:lpstr>
      <vt:lpstr>Sifat α dan β</vt:lpstr>
      <vt:lpstr>Hipotesis yang Diuji</vt:lpstr>
      <vt:lpstr>Wilayah Kritis Daerah Penolakan H_0</vt:lpstr>
      <vt:lpstr>Wilayah Kritis Daerah Penolakan H_0</vt:lpstr>
      <vt:lpstr>α dan Nilai-P (P-Value)</vt:lpstr>
      <vt:lpstr>Tujuan Pengujian</vt:lpstr>
      <vt:lpstr>Uji Hipotesis – Nilai Tengah Populasi</vt:lpstr>
      <vt:lpstr>Uji Hipotesis – Nilai Tengah Populasi</vt:lpstr>
      <vt:lpstr>Uji Hipotesis – Nilai Tengah Populasi</vt:lpstr>
      <vt:lpstr>Contoh</vt:lpstr>
      <vt:lpstr>Contoh</vt:lpstr>
      <vt:lpstr>Contoh</vt:lpstr>
      <vt:lpstr>Contoh</vt:lpstr>
      <vt:lpstr>Contoh</vt:lpstr>
      <vt:lpstr>Uji Hipotesis – Proporsi</vt:lpstr>
      <vt:lpstr>Uji Hipotesis – Proporsi</vt:lpstr>
      <vt:lpstr>Contoh</vt:lpstr>
      <vt:lpstr>Contoh</vt:lpstr>
      <vt:lpstr>Contoh</vt:lpstr>
      <vt:lpstr>Uji Hipotesis – Selisih Dua Nilai Tengah Populasi</vt:lpstr>
      <vt:lpstr>Uji Hipotesis – Selisih Dua Nilai Tengah Populasi</vt:lpstr>
      <vt:lpstr>Uji Hipotesis – Selisih Dua Nilai Tengah Populasi</vt:lpstr>
      <vt:lpstr>Uji Hipotesis – Selisih Dua Nilai Tengah Populasi</vt:lpstr>
      <vt:lpstr>Uji Hipotesis – Selisih Dua Nilai Tengah Populasi</vt:lpstr>
      <vt:lpstr>Contoh</vt:lpstr>
      <vt:lpstr>Contoh</vt:lpstr>
      <vt:lpstr>Contoh</vt:lpstr>
      <vt:lpstr>Contoh</vt:lpstr>
      <vt:lpstr>Contoh</vt:lpstr>
      <vt:lpstr>Contoh</vt:lpstr>
      <vt:lpstr>Contoh</vt:lpstr>
      <vt:lpstr>Contoh</vt:lpstr>
      <vt:lpstr>Contoh</vt:lpstr>
      <vt:lpstr>Uji Hipotesis – Data Berpasangan</vt:lpstr>
      <vt:lpstr>Uji Hipotesis – Data Berpasangan</vt:lpstr>
      <vt:lpstr>Uji Hipotesis – Data Berpasangan</vt:lpstr>
      <vt:lpstr>Uji Hipotesis – Nilai Tengah Populasi</vt:lpstr>
      <vt:lpstr>Contoh</vt:lpstr>
      <vt:lpstr>Contoh</vt:lpstr>
      <vt:lpstr>Uji Hipotesis – Selisih Dua Proporsi</vt:lpstr>
      <vt:lpstr>Uji Hipotesis – Selisih Dua Proporsi</vt:lpstr>
      <vt:lpstr>Contoh</vt:lpstr>
      <vt:lpstr>Contoh</vt:lpstr>
      <vt:lpstr>Contoh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Analisis Regresi Sederhana</dc:title>
  <dc:creator>RIZKY</dc:creator>
  <cp:lastModifiedBy>Fauzhia Rahmasari</cp:lastModifiedBy>
  <cp:revision>567</cp:revision>
  <dcterms:created xsi:type="dcterms:W3CDTF">2017-11-13T05:19:11Z</dcterms:created>
  <dcterms:modified xsi:type="dcterms:W3CDTF">2024-11-21T14:38:35Z</dcterms:modified>
</cp:coreProperties>
</file>