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57" r:id="rId3"/>
    <p:sldId id="356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75" r:id="rId21"/>
    <p:sldId id="372" r:id="rId22"/>
    <p:sldId id="376" r:id="rId23"/>
    <p:sldId id="377" r:id="rId24"/>
    <p:sldId id="378" r:id="rId25"/>
    <p:sldId id="379" r:id="rId26"/>
    <p:sldId id="271" r:id="rId27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01/12/2023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933850"/>
            <a:ext cx="9712335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18" y="5128518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97675" y="2781722"/>
            <a:ext cx="4302810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634694"/>
                  </p:ext>
                </p:extLst>
              </p:nvPr>
            </p:nvGraphicFramePr>
            <p:xfrm>
              <a:off x="1053059" y="1197546"/>
              <a:ext cx="10081119" cy="51222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85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sz="2600" i="0" smtClean="0">
                                            <a:latin typeface="Cambria Math"/>
                                            <a:ea typeface="Cambria Math"/>
                                            <a:cs typeface="Calibri" pitchFamily="34" charset="0"/>
                                          </a:rPr>
                                          <m:t>π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i="0" smtClean="0">
                                            <a:latin typeface="Cambria Math"/>
                                            <a:ea typeface="Cambria Math"/>
                                            <a:cs typeface="Calibri" pitchFamily="34" charset="0"/>
                                          </a:rPr>
                                          <m:t>π</m:t>
                                        </m:r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p>
                                </m:sSup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n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positif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bulat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n</m:t>
                                        </m:r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ct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c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konstanta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p>
                                </m:sSup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n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positif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bukat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6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a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n</m:t>
                                        </m:r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029634694"/>
                  </p:ext>
                </p:extLst>
              </p:nvPr>
            </p:nvGraphicFramePr>
            <p:xfrm>
              <a:off x="1053059" y="1197546"/>
              <a:ext cx="10081119" cy="51222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/>
                    <a:gridCol w="4104456"/>
                    <a:gridCol w="4968551"/>
                  </a:tblGrid>
                  <a:tr h="8977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r="-902424" b="-472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r="-121248" b="-472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r="-123" b="-472109"/>
                          </a:stretch>
                        </a:blipFill>
                      </a:tcPr>
                    </a:tc>
                  </a:tr>
                  <a:tr h="895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100000" r="-902424" b="-372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100000" r="-121248" b="-3721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100000" r="-123" b="-372109"/>
                          </a:stretch>
                        </a:blipFill>
                      </a:tcPr>
                    </a:tc>
                  </a:tr>
                  <a:tr h="833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214599" r="-902424" b="-299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214599" r="-121248" b="-299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214599" r="-123" b="-299270"/>
                          </a:stretch>
                        </a:blipFill>
                      </a:tcPr>
                    </a:tc>
                  </a:tr>
                  <a:tr h="770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339370" r="-902424" b="-222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339370" r="-121248" b="-222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339370" r="-123" b="-222835"/>
                          </a:stretch>
                        </a:blipFill>
                      </a:tcPr>
                    </a:tc>
                  </a:tr>
                  <a:tr h="8358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407299" r="-902424" b="-106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407299" r="-121248" b="-106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407299" r="-123" b="-106569"/>
                          </a:stretch>
                        </a:blipFill>
                      </a:tcPr>
                    </a:tc>
                  </a:tr>
                  <a:tr h="889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476027" r="-90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476027" r="-121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476027" r="-1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155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382363"/>
                  </p:ext>
                </p:extLst>
              </p:nvPr>
            </p:nvGraphicFramePr>
            <p:xfrm>
              <a:off x="1053059" y="1197546"/>
              <a:ext cx="10081119" cy="5193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85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6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</m:e>
                                          <m:sup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a</m:t>
                                            </m:r>
                                          </m:e>
                                          <m:sup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cos</m:t>
                                </m:r>
                                <m: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cs typeface="Calibri" pitchFamily="34" charset="0"/>
                                  </a:rPr>
                                  <m:t>at</m:t>
                                </m:r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6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</m:e>
                                          <m:sup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a</m:t>
                                            </m:r>
                                          </m:e>
                                          <m:sup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bt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6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6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b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bt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b</m:t>
                                    </m:r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6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  <m: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6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b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en-US" sz="26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6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862382363"/>
                  </p:ext>
                </p:extLst>
              </p:nvPr>
            </p:nvGraphicFramePr>
            <p:xfrm>
              <a:off x="1053059" y="1197546"/>
              <a:ext cx="10081119" cy="5193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/>
                    <a:gridCol w="4104456"/>
                    <a:gridCol w="4968551"/>
                  </a:tblGrid>
                  <a:tr h="9062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r="-902424" b="-472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r="-121248" b="-472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r="-123" b="-472483"/>
                          </a:stretch>
                        </a:blipFill>
                      </a:tcPr>
                    </a:tc>
                  </a:tr>
                  <a:tr h="9062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100676" r="-902424" b="-375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100676" r="-121248" b="-375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100676" r="-123" b="-375676"/>
                          </a:stretch>
                        </a:blipFill>
                      </a:tcPr>
                    </a:tc>
                  </a:tr>
                  <a:tr h="826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218382" r="-902424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218382" r="-121248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218382" r="-123" b="-308824"/>
                          </a:stretch>
                        </a:blipFill>
                      </a:tcPr>
                    </a:tc>
                  </a:tr>
                  <a:tr h="826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320741" r="-902424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320741" r="-121248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320741" r="-123" b="-211111"/>
                          </a:stretch>
                        </a:blipFill>
                      </a:tcPr>
                    </a:tc>
                  </a:tr>
                  <a:tr h="826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417647" r="-902424" b="-10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417647" r="-121248" b="-10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417647" r="-123" b="-109559"/>
                          </a:stretch>
                        </a:blipFill>
                      </a:tcPr>
                    </a:tc>
                  </a:tr>
                  <a:tr h="902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475676" r="-902424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475676" r="-121248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475676" r="-123" b="-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10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365401"/>
                  </p:ext>
                </p:extLst>
              </p:nvPr>
            </p:nvGraphicFramePr>
            <p:xfrm>
              <a:off x="1053059" y="1436809"/>
              <a:ext cx="10081119" cy="47345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85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t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as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i="1" smtClean="0">
                                                    <a:latin typeface="Cambria Math" panose="02040503050406030204" pitchFamily="18" charset="0"/>
                                                    <a:cs typeface="Calibri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s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cs typeface="Calibri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a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t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i="1" smtClean="0">
                                                    <a:latin typeface="Cambria Math" panose="02040503050406030204" pitchFamily="18" charset="0"/>
                                                    <a:cs typeface="Calibri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s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cs typeface="Calibri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a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cos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at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i="1" smtClean="0">
                                                    <a:latin typeface="Cambria Math" panose="02040503050406030204" pitchFamily="18" charset="0"/>
                                                    <a:cs typeface="Calibri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s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cs typeface="Calibri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a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0" smtClean="0">
                                                    <a:latin typeface="Cambria Math"/>
                                                    <a:cs typeface="Calibri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sinh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at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a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a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cosh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at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libri" pitchFamily="34" charset="0"/>
                                    <a:cs typeface="Calibri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s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cs typeface="Calibri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a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0" smtClean="0">
                                                <a:latin typeface="Cambria Math"/>
                                                <a:cs typeface="Calibri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963365401"/>
                  </p:ext>
                </p:extLst>
              </p:nvPr>
            </p:nvGraphicFramePr>
            <p:xfrm>
              <a:off x="1053059" y="1436809"/>
              <a:ext cx="10081119" cy="47345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/>
                    <a:gridCol w="4104456"/>
                    <a:gridCol w="4968551"/>
                  </a:tblGrid>
                  <a:tr h="953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641" r="-902424" b="-3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641" r="-121248" b="-3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641" r="-123" b="-398077"/>
                          </a:stretch>
                        </a:blipFill>
                      </a:tcPr>
                    </a:tc>
                  </a:tr>
                  <a:tr h="1007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95152" r="-902424" b="-2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95152" r="-121248" b="-2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95152" r="-123" b="-276364"/>
                          </a:stretch>
                        </a:blipFill>
                      </a:tcPr>
                    </a:tc>
                  </a:tr>
                  <a:tr h="1007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193976" r="-902424" b="-174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193976" r="-121248" b="-174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193976" r="-123" b="-174699"/>
                          </a:stretch>
                        </a:blipFill>
                      </a:tcPr>
                    </a:tc>
                  </a:tr>
                  <a:tr h="8825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338889" r="-90242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338889" r="-121248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338889" r="-123" b="-101389"/>
                          </a:stretch>
                        </a:blipFill>
                      </a:tcPr>
                    </a:tc>
                  </a:tr>
                  <a:tr h="8825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06" t="-435862" r="-902424" b="-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666" t="-435862" r="-121248" b="-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2945" t="-435862" r="-123" b="-6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282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Sifat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Teorema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69554"/>
                <a:ext cx="11577878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k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k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k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konstanta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g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G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g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G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konstanta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at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g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t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&gt;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           0,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g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as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</m:den>
                        </m:f>
                      </m:e>
                    </m:d>
                  </m:oMath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dengan turunan-turunannya: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"(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), …,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n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′(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f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(0)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69554"/>
                <a:ext cx="11577878" cy="6094090"/>
              </a:xfrm>
              <a:blipFill>
                <a:blip r:embed="rId2"/>
                <a:stretch>
                  <a:fillRect l="-421" t="-8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97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Sifat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Teorema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"(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f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′(0)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7432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Calibri" pitchFamily="34" charset="0"/>
                        </a:rPr>
                        <m:t>⋮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−…−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(0)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-342900" algn="just">
                  <a:spcBef>
                    <a:spcPts val="0"/>
                  </a:spcBef>
                  <a:spcAft>
                    <a:spcPts val="1200"/>
                  </a:spcAft>
                  <a:tabLst>
                    <a:tab pos="228600" algn="l"/>
                  </a:tabLs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u</m:t>
                                </m:r>
                              </m:e>
                            </m:d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du</m:t>
                            </m:r>
                          </m:e>
                        </m:nary>
                      </m:e>
                    </m:d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-342900" algn="just">
                  <a:spcBef>
                    <a:spcPts val="0"/>
                  </a:spcBef>
                  <a:spcAft>
                    <a:spcPts val="600"/>
                  </a:spcAft>
                  <a:tabLst>
                    <a:tab pos="228600" algn="l"/>
                  </a:tabLs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34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"(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); …;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tabLst>
                    <a:tab pos="0" algn="l"/>
                  </a:tabLs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f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4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u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du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tabLst>
                    <a:tab pos="0" algn="l"/>
                  </a:tabLs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periodik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periode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&gt;0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=…=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np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maka: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  <a:blipFill>
                <a:blip r:embed="rId2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1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Sifat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Teorema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ps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dt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2857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  <a:cs typeface="Calibri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28575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  <a:cs typeface="Calibri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t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s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→0</m:t>
                                </m:r>
                              </m:lim>
                            </m:limLow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.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F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g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G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maka: 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○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g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G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L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G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○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g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 err="1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  <a:blipFill>
                <a:blip r:embed="rId2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81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152128"/>
                <a:ext cx="10945216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Transformasi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adalah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0861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3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360+3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Carilah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func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func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x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cos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sin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152128"/>
                <a:ext cx="10945216" cy="6094090"/>
              </a:xfrm>
              <a:blipFill>
                <a:blip r:embed="rId2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11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96144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22860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2860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2860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22860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96144"/>
                <a:ext cx="10945216" cy="609409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6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Invers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Dapatkan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+9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+9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func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7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+4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+2)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0">
                                      <a:latin typeface="Cambria Math"/>
                                      <a:cs typeface="Calibri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sin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3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t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+1)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  <a:blipFill>
                <a:blip r:embed="rId2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Invers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+1)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+1)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Bs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C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+1)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As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Bs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C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+1)</m:t>
                          </m:r>
                        </m:num>
                        <m:den>
                          <m: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+1)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4574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1=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As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Bs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Cs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=−1</m:t>
                      </m:r>
                    </m:oMath>
                  </m:oMathPara>
                </a14:m>
                <a:endParaRPr lang="en-US" sz="2800" dirty="0">
                  <a:latin typeface="Cambria Math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=−1   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=−1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=1/2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  <a:blipFill>
                <a:blip r:embed="rId2"/>
                <a:stretch>
                  <a:fillRect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25067" y="595007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323" y="595007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09443" y="595007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13699" y="595007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5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Definisi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368152"/>
                <a:ext cx="10956867" cy="609409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suatu fungsi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didefinisikan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≥0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integral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takwajar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st</m:t>
                            </m:r>
                          </m:sup>
                        </m:sSup>
                      </m:e>
                    </m:nary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dt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konvergen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disebut transformasi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L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Jadi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dt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Selanjutnya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invers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s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L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dirty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L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s</m:t>
                        </m:r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368152"/>
                <a:ext cx="10956867" cy="6094090"/>
              </a:xfrm>
              <a:blipFill>
                <a:blip r:embed="rId2"/>
                <a:stretch>
                  <a:fillRect l="-1002" t="-800" r="-9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2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Invers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C</m:t>
                      </m:r>
                      <m:r>
                        <a:rPr lang="en-US" sz="280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000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A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B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0005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+1)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3771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1/2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1/2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771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func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000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91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Selesaikan PD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menggunakan Laplace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9144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3716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5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00025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+5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2004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  <a:blipFill>
                <a:blip r:embed="rId2"/>
                <a:stretch>
                  <a:fillRect l="-445"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3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PUPD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268605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268605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t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98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Serentak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Selesaikan PD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serentak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</a:t>
                </a: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x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x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−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x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−2 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+3 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+3 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-457200" algn="just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y</m:t>
                        </m:r>
                      </m:e>
                      <m:sup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x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 − 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s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24136"/>
                <a:ext cx="10945216" cy="6094090"/>
              </a:xfrm>
              <a:blipFill>
                <a:blip r:embed="rId2"/>
                <a:stretch>
                  <a:fillRect l="-445"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4941491" y="1917626"/>
            <a:ext cx="360040" cy="50405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3539" y="1898462"/>
                <a:ext cx="36949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dan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39" y="1898462"/>
                <a:ext cx="3694922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7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Serentak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800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−1)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−2)</m:t>
                                    </m:r>
                                  </m:e>
                                  <m:e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−1)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−17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+1)(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−4)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1943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+1)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−4)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y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  <m:r>
                            <a:rPr lang="en-US" sz="2800" i="0">
                              <a:latin typeface="Cambria Math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800" i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−2)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−2)</m:t>
                                    </m:r>
                                  </m:e>
                                  <m:e>
                                    <m: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  <m:r>
                                      <a:rPr lang="en-US" sz="2800">
                                        <a:latin typeface="Cambria Math"/>
                                        <a:cs typeface="Calibri" pitchFamily="34" charset="0"/>
                                      </a:rPr>
                                      <m:t>−1)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22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22</m:t>
                          </m:r>
                        </m:num>
                        <m:den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+1)(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−4)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9431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+1)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−4)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125538"/>
                <a:ext cx="10945216" cy="609409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51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Serentak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9003" y="1296144"/>
                <a:ext cx="10945216" cy="6094090"/>
              </a:xfrm>
            </p:spPr>
            <p:txBody>
              <a:bodyPr>
                <a:noAutofit/>
              </a:bodyPr>
              <a:lstStyle/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x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3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−4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=5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+3 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485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001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  <a:cs typeface="Calibri" pitchFamily="34" charset="0"/>
                        </a:rPr>
                        <m:t>y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5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−4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=5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−2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4859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1485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9003" y="1296144"/>
                <a:ext cx="10945216" cy="609409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9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 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053530"/>
                <a:ext cx="11577878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Dapatkan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.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st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func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1430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ps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0−1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=2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.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 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st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func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|</m:t>
                          </m:r>
                        </m:e>
                        <m:sub>
                          <m: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053530"/>
                <a:ext cx="11577878" cy="6094090"/>
              </a:xfrm>
              <a:blipFill>
                <a:blip r:embed="rId2"/>
                <a:stretch>
                  <a:fillRect l="-421" t="-8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99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053530"/>
                <a:ext cx="11577878" cy="6094090"/>
              </a:xfrm>
            </p:spPr>
            <p:txBody>
              <a:bodyPr>
                <a:noAutofit/>
              </a:bodyPr>
              <a:lstStyle/>
              <a:p>
                <a:pPr marL="11430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ps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0−1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None/>
                </a:pPr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t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.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t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st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st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dt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10287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ps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st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den>
                          </m:f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053530"/>
                <a:ext cx="11577878" cy="6094090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81251" y="2133650"/>
                <a:ext cx="6984776" cy="100811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Kesimpulan: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𝐜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konstanta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𝐋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𝐜</m:t>
                        </m:r>
                      </m:num>
                      <m:den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𝐬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51" y="2133650"/>
                <a:ext cx="6984776" cy="1008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6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59" y="1152128"/>
                <a:ext cx="11964979" cy="6094090"/>
              </a:xfrm>
            </p:spPr>
            <p:txBody>
              <a:bodyPr>
                <a:noAutofit/>
              </a:bodyPr>
              <a:lstStyle/>
              <a:p>
                <a:pPr marL="10287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e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ps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*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L’Hospitals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bentuk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0287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0+0−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Dapatkan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t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.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 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t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st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st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dt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102870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59" y="1152128"/>
                <a:ext cx="11964979" cy="6094090"/>
              </a:xfrm>
              <a:blipFill>
                <a:blip r:embed="rId2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12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60" y="1224136"/>
                <a:ext cx="11577878" cy="6094090"/>
              </a:xfrm>
            </p:spPr>
            <p:txBody>
              <a:bodyPr>
                <a:noAutofit/>
              </a:bodyPr>
              <a:lstStyle/>
              <a:p>
                <a:pPr marL="10287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ps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st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den>
                          </m:f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marL="10287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e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ps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*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L’Hospitals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cs typeface="Calibri" pitchFamily="34" charset="0"/>
                          </a:rPr>
                          <m:t>bentuk</m:t>
                        </m:r>
                        <m:r>
                          <a:rPr lang="en-US" sz="280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02870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cs typeface="Calibri" pitchFamily="34" charset="0"/>
                                        </a:rPr>
                                        <m:t>ps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0+0−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60" y="1224136"/>
                <a:ext cx="11577878" cy="60940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33379" y="5157986"/>
                <a:ext cx="3888432" cy="100811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Kesimpulan: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𝐋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𝐜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𝐭</m:t>
                        </m:r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𝐜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9" y="5157986"/>
                <a:ext cx="3888432" cy="10081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21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59" y="1125538"/>
                <a:ext cx="11964979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Dapatkan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st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dt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1430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t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dt</m:t>
                              </m:r>
                            </m:e>
                          </m:nary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</m:sSubSup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s</m:t>
                                          </m:r>
                                          <m: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0−1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59" y="1125538"/>
                <a:ext cx="11964979" cy="6094090"/>
              </a:xfrm>
              <a:blipFill>
                <a:blip r:embed="rId2"/>
                <a:stretch>
                  <a:fillRect l="-408"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12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359" y="1125538"/>
                <a:ext cx="11964979" cy="609409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Dapatkan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transformasi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Laplace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L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  <a:cs typeface="Calibri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st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Calibri" pitchFamily="34" charset="0"/>
                        </a:rPr>
                        <m:t>dt</m:t>
                      </m:r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st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dt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37160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cs typeface="Calibri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t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−2)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dt</m:t>
                              </m:r>
                            </m:e>
                          </m:nary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cs typeface="Calibri" pitchFamily="34" charset="0"/>
                                </a:rPr>
                                <m:t>t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s</m:t>
                                  </m:r>
                                  <m:r>
                                    <a:rPr lang="en-US" sz="280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sup>
                          </m:sSubSup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s</m:t>
                                      </m:r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  <a:cs typeface="Calibri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cs typeface="Calibri" pitchFamily="34" charset="0"/>
                                        </a:rPr>
                                        <m:t>p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s</m:t>
                                          </m:r>
                                          <m:r>
                                            <a:rPr lang="en-US" sz="28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Calibri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0−1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/>
                              <a:cs typeface="Calibri" pitchFamily="34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359" y="1125538"/>
                <a:ext cx="11964979" cy="6094090"/>
              </a:xfrm>
              <a:blipFill>
                <a:blip r:embed="rId2"/>
                <a:stretch>
                  <a:fillRect l="-408" t="-8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09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Laplace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360" y="1224136"/>
            <a:ext cx="11577878" cy="6094090"/>
          </a:xfrm>
        </p:spPr>
        <p:txBody>
          <a:bodyPr>
            <a:noAutofit/>
          </a:bodyPr>
          <a:lstStyle/>
          <a:p>
            <a:pPr marL="1028700" indent="0"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1028700" indent="0"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1028700" indent="0"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transformasi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Laplace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tabel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1371" y="1341562"/>
                <a:ext cx="4752528" cy="100811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Kesimpulan: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𝐋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𝐚𝐭</m:t>
                            </m:r>
                          </m:sup>
                        </m:sSup>
                      </m:e>
                    </m:d>
                    <m:r>
                      <a:rPr lang="en-US" sz="2800" b="1" i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𝐬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𝐚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71" y="1341562"/>
                <a:ext cx="4752528" cy="100811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107736"/>
                  </p:ext>
                </p:extLst>
              </p:nvPr>
            </p:nvGraphicFramePr>
            <p:xfrm>
              <a:off x="1053059" y="3323211"/>
              <a:ext cx="10081119" cy="27028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563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166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itchFamily="34" charset="0"/>
                              <a:cs typeface="Calibri" pitchFamily="34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𝐟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𝐭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𝐅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𝐬</m:t>
                                    </m:r>
                                  </m:e>
                                </m:d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𝐋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𝐟</m:t>
                                    </m:r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</m:t>
                                    </m:r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𝐭</m:t>
                                    </m:r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z="2800" b="1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sz="2800" b="1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r>
                                          <a:rPr lang="en-US" sz="28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𝐬𝐭</m:t>
                                        </m:r>
                                      </m:sup>
                                    </m:sSup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𝐟</m:t>
                                    </m:r>
                                    <m:d>
                                      <m:d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1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𝐭</m:t>
                                        </m:r>
                                      </m:e>
                                    </m:d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800" b="1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𝐝𝐭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1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c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c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konstanta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i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888107736"/>
                  </p:ext>
                </p:extLst>
              </p:nvPr>
            </p:nvGraphicFramePr>
            <p:xfrm>
              <a:off x="1053059" y="3323211"/>
              <a:ext cx="10081119" cy="27028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112"/>
                    <a:gridCol w="3456384"/>
                    <a:gridCol w="5616623"/>
                  </a:tblGrid>
                  <a:tr h="13406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Calibri" pitchFamily="34" charset="0"/>
                              <a:cs typeface="Calibri" pitchFamily="34" charset="0"/>
                            </a:rPr>
                            <a:t>No</a:t>
                          </a:r>
                          <a:endParaRPr lang="en-US" sz="28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277" r="-162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9587" r="-109" b="-101818"/>
                          </a:stretch>
                        </a:blipFill>
                      </a:tcPr>
                    </a:tc>
                  </a:tr>
                  <a:tr h="54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06" t="-247191" r="-902424" b="-151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277" t="-247191" r="-162610" b="-151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9587" t="-247191" r="-109" b="-151685"/>
                          </a:stretch>
                        </a:blipFill>
                      </a:tcPr>
                    </a:tc>
                  </a:tr>
                  <a:tr h="822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06" t="-228889" r="-90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277" t="-228889" r="-162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79587" t="-228889" r="-1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7310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20274</TotalTime>
  <Words>1432</Words>
  <Application>Microsoft Office PowerPoint</Application>
  <PresentationFormat>Custom</PresentationFormat>
  <Paragraphs>210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Transformasi Laplace</vt:lpstr>
      <vt:lpstr>Definisi</vt:lpstr>
      <vt:lpstr>Transformasi Laplace </vt:lpstr>
      <vt:lpstr>Transformasi Laplace</vt:lpstr>
      <vt:lpstr>Transformasi Laplace</vt:lpstr>
      <vt:lpstr>Transformasi Laplace</vt:lpstr>
      <vt:lpstr>Transformasi Laplace</vt:lpstr>
      <vt:lpstr>Transformasi Laplace</vt:lpstr>
      <vt:lpstr>Transformasi Laplace</vt:lpstr>
      <vt:lpstr>Transformasi Laplace</vt:lpstr>
      <vt:lpstr>Transformasi Laplace</vt:lpstr>
      <vt:lpstr>Transformasi Laplace</vt:lpstr>
      <vt:lpstr>Sifat dan Teorema pada Transformasi Laplace</vt:lpstr>
      <vt:lpstr>Sifat dan Teorema pada Transformasi Laplace</vt:lpstr>
      <vt:lpstr>Sifat dan Teorema pada Transformasi Laplace</vt:lpstr>
      <vt:lpstr>Contoh</vt:lpstr>
      <vt:lpstr>Contoh</vt:lpstr>
      <vt:lpstr>Invers Transformasi Laplace</vt:lpstr>
      <vt:lpstr>Invers Transformasi Laplace</vt:lpstr>
      <vt:lpstr>Invers Transformasi Laplace</vt:lpstr>
      <vt:lpstr>Penyelesaian PD Menggunakan Transformasi Laplace</vt:lpstr>
      <vt:lpstr>PUPD Menggunakan Transformasi Laplace</vt:lpstr>
      <vt:lpstr>Penyelesaian PD Serentak Menggunakan Transformasi Laplace</vt:lpstr>
      <vt:lpstr>Penyelesaian PD Serentak Menggunakan Transformasi Laplace</vt:lpstr>
      <vt:lpstr>Penyelesaian PD Serentak Menggunakan Transformasi Laplace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849</cp:revision>
  <dcterms:created xsi:type="dcterms:W3CDTF">2017-11-13T05:19:11Z</dcterms:created>
  <dcterms:modified xsi:type="dcterms:W3CDTF">2023-12-01T04:33:40Z</dcterms:modified>
</cp:coreProperties>
</file>