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8" r:id="rId3"/>
    <p:sldId id="257" r:id="rId4"/>
    <p:sldId id="259" r:id="rId5"/>
    <p:sldId id="260" r:id="rId6"/>
    <p:sldId id="263" r:id="rId7"/>
    <p:sldId id="262" r:id="rId8"/>
    <p:sldId id="261" r:id="rId9"/>
    <p:sldId id="264" r:id="rId10"/>
    <p:sldId id="266" r:id="rId11"/>
    <p:sldId id="268" r:id="rId12"/>
    <p:sldId id="267" r:id="rId13"/>
    <p:sldId id="269" r:id="rId14"/>
    <p:sldId id="270" r:id="rId15"/>
    <p:sldId id="271" r:id="rId16"/>
    <p:sldId id="272" r:id="rId17"/>
    <p:sldId id="273" r:id="rId18"/>
    <p:sldId id="274" r:id="rId19"/>
    <p:sldId id="280" r:id="rId20"/>
    <p:sldId id="278" r:id="rId21"/>
    <p:sldId id="281" r:id="rId22"/>
    <p:sldId id="282" r:id="rId23"/>
    <p:sldId id="283" r:id="rId24"/>
    <p:sldId id="284" r:id="rId25"/>
    <p:sldId id="285" r:id="rId26"/>
    <p:sldId id="286" r:id="rId27"/>
    <p:sldId id="279" r:id="rId28"/>
    <p:sldId id="275" r:id="rId29"/>
    <p:sldId id="276" r:id="rId30"/>
  </p:sldIdLst>
  <p:sldSz cx="12187238" cy="6859588"/>
  <p:notesSz cx="6858000" cy="9144000"/>
  <p:defaultTextStyle>
    <a:defPPr>
      <a:defRPr lang="id-ID"/>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161"/>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4965" y="3887100"/>
            <a:ext cx="9140429" cy="990829"/>
          </a:xfrm>
        </p:spPr>
        <p:txBody>
          <a:bodyPr anchor="t" anchorCtr="0"/>
          <a:lstStyle>
            <a:lvl1pPr algn="r">
              <a:defRPr sz="38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4965" y="5125636"/>
            <a:ext cx="9140429" cy="533524"/>
          </a:xfrm>
        </p:spPr>
        <p:txBody>
          <a:bodyPr/>
          <a:lstStyle>
            <a:lvl1pPr marL="0" indent="0" algn="r">
              <a:buNone/>
              <a:defRPr sz="2400">
                <a:solidFill>
                  <a:schemeClr val="tx2"/>
                </a:solidFill>
                <a:latin typeface="+mj-lt"/>
                <a:ea typeface="+mj-ea"/>
                <a:cs typeface="+mj-cs"/>
              </a:defRPr>
            </a:lvl1pPr>
            <a:lvl2pPr marL="544159" indent="0" algn="ctr">
              <a:buNone/>
            </a:lvl2pPr>
            <a:lvl3pPr marL="1088319" indent="0" algn="ctr">
              <a:buNone/>
            </a:lvl3pPr>
            <a:lvl4pPr marL="1632478" indent="0" algn="ctr">
              <a:buNone/>
            </a:lvl4pPr>
            <a:lvl5pPr marL="2176638" indent="0" algn="ctr">
              <a:buNone/>
            </a:lvl5pPr>
            <a:lvl6pPr marL="2720797" indent="0" algn="ctr">
              <a:buNone/>
            </a:lvl6pPr>
            <a:lvl7pPr marL="3264957" indent="0" algn="ctr">
              <a:buNone/>
            </a:lvl7pPr>
            <a:lvl8pPr marL="3809116" indent="0" algn="ctr">
              <a:buNone/>
            </a:lvl8pPr>
            <a:lvl9pPr marL="4353276" indent="0" algn="ctr">
              <a:buNone/>
            </a:lvl9pPr>
          </a:lstStyle>
          <a:p>
            <a:r>
              <a:rPr kumimoji="0" lang="en-US"/>
              <a:t>Click to edit Master subtitle style</a:t>
            </a:r>
          </a:p>
        </p:txBody>
      </p:sp>
      <p:sp>
        <p:nvSpPr>
          <p:cNvPr id="28" name="Date Placeholder 27"/>
          <p:cNvSpPr>
            <a:spLocks noGrp="1"/>
          </p:cNvSpPr>
          <p:nvPr>
            <p:ph type="dt" sz="half" idx="10"/>
          </p:nvPr>
        </p:nvSpPr>
        <p:spPr>
          <a:xfrm>
            <a:off x="8531066" y="6356551"/>
            <a:ext cx="3046810" cy="365845"/>
          </a:xfrm>
        </p:spPr>
        <p:txBody>
          <a:bodyPr/>
          <a:lstStyle>
            <a:lvl1pPr>
              <a:defRPr sz="1700"/>
            </a:lvl1pPr>
          </a:lstStyle>
          <a:p>
            <a:fld id="{BE0E1E5F-E22C-4842-8748-0C44FC1EF623}" type="datetimeFigureOut">
              <a:rPr lang="id-ID" smtClean="0"/>
              <a:pPr/>
              <a:t>14/01/2026</a:t>
            </a:fld>
            <a:endParaRPr lang="id-ID"/>
          </a:p>
        </p:txBody>
      </p:sp>
      <p:sp>
        <p:nvSpPr>
          <p:cNvPr id="17" name="Footer Placeholder 16"/>
          <p:cNvSpPr>
            <a:spLocks noGrp="1"/>
          </p:cNvSpPr>
          <p:nvPr>
            <p:ph type="ftr" sz="quarter" idx="11"/>
          </p:nvPr>
        </p:nvSpPr>
        <p:spPr>
          <a:xfrm>
            <a:off x="3863355" y="6356551"/>
            <a:ext cx="4631150" cy="365845"/>
          </a:xfrm>
        </p:spPr>
        <p:txBody>
          <a:bodyPr/>
          <a:lstStyle/>
          <a:p>
            <a:endParaRPr lang="id-ID"/>
          </a:p>
        </p:txBody>
      </p:sp>
      <p:sp>
        <p:nvSpPr>
          <p:cNvPr id="29" name="Slide Number Placeholder 28"/>
          <p:cNvSpPr>
            <a:spLocks noGrp="1"/>
          </p:cNvSpPr>
          <p:nvPr>
            <p:ph type="sldNum" sz="quarter" idx="12"/>
          </p:nvPr>
        </p:nvSpPr>
        <p:spPr>
          <a:xfrm>
            <a:off x="1620903" y="6356551"/>
            <a:ext cx="1624965" cy="365845"/>
          </a:xfrm>
        </p:spPr>
        <p:txBody>
          <a:bodyPr/>
          <a:lstStyle/>
          <a:p>
            <a:fld id="{16D3E6CA-7FF3-45BC-B8B9-80B1DD9A3805}" type="slidenum">
              <a:rPr lang="id-ID" smtClean="0"/>
              <a:pPr/>
              <a:t>‹#›</a:t>
            </a:fld>
            <a:endParaRPr lang="id-ID"/>
          </a:p>
        </p:txBody>
      </p:sp>
      <p:sp>
        <p:nvSpPr>
          <p:cNvPr id="21" name="Rectangle 20"/>
          <p:cNvSpPr/>
          <p:nvPr/>
        </p:nvSpPr>
        <p:spPr>
          <a:xfrm>
            <a:off x="1206029" y="3648920"/>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3" name="Rectangle 32"/>
          <p:cNvSpPr/>
          <p:nvPr/>
        </p:nvSpPr>
        <p:spPr>
          <a:xfrm>
            <a:off x="1218724" y="5049419"/>
            <a:ext cx="9749790" cy="685959"/>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22" name="Rectangle 21"/>
          <p:cNvSpPr/>
          <p:nvPr/>
        </p:nvSpPr>
        <p:spPr>
          <a:xfrm>
            <a:off x="1206029" y="3648920"/>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2" name="Rectangle 31"/>
          <p:cNvSpPr/>
          <p:nvPr/>
        </p:nvSpPr>
        <p:spPr>
          <a:xfrm>
            <a:off x="1218724" y="5049419"/>
            <a:ext cx="304681" cy="685959"/>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747" y="274702"/>
            <a:ext cx="2742129" cy="585288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362" y="274702"/>
            <a:ext cx="8023265" cy="585288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7" name="Straight Connector 6"/>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8" name="Isosceles Triangle 7"/>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9" name="Straight Connector 8"/>
          <p:cNvSpPr>
            <a:spLocks noChangeShapeType="1"/>
          </p:cNvSpPr>
          <p:nvPr/>
        </p:nvSpPr>
        <p:spPr bwMode="auto">
          <a:xfrm rot="5400000">
            <a:off x="5810744" y="3202693"/>
            <a:ext cx="5853515"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8" name="Content Placeholder 7"/>
          <p:cNvSpPr>
            <a:spLocks noGrp="1"/>
          </p:cNvSpPr>
          <p:nvPr>
            <p:ph sz="quarter" idx="1"/>
          </p:nvPr>
        </p:nvSpPr>
        <p:spPr>
          <a:xfrm>
            <a:off x="609362" y="1219482"/>
            <a:ext cx="10968514"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4965" y="2972488"/>
            <a:ext cx="9140429" cy="1067047"/>
          </a:xfrm>
        </p:spPr>
        <p:txBody>
          <a:bodyPr anchor="t" anchorCtr="0"/>
          <a:lstStyle>
            <a:lvl1pPr algn="r">
              <a:buNone/>
              <a:defRPr sz="3800" b="0" cap="none" baseline="0"/>
            </a:lvl1pPr>
          </a:lstStyle>
          <a:p>
            <a:r>
              <a:rPr kumimoji="0" lang="en-US"/>
              <a:t>Click to edit Master title style</a:t>
            </a:r>
          </a:p>
        </p:txBody>
      </p:sp>
      <p:sp>
        <p:nvSpPr>
          <p:cNvPr id="3" name="Text Placeholder 2"/>
          <p:cNvSpPr>
            <a:spLocks noGrp="1"/>
          </p:cNvSpPr>
          <p:nvPr>
            <p:ph type="body" idx="1"/>
          </p:nvPr>
        </p:nvSpPr>
        <p:spPr>
          <a:xfrm>
            <a:off x="1726525" y="4268188"/>
            <a:ext cx="9038868" cy="1143265"/>
          </a:xfrm>
        </p:spPr>
        <p:txBody>
          <a:bodyPr anchor="t" anchorCtr="0"/>
          <a:lstStyle>
            <a:lvl1pPr marL="0" indent="0" algn="r">
              <a:buNone/>
              <a:defRPr sz="2400">
                <a:solidFill>
                  <a:schemeClr val="tx1">
                    <a:tint val="75000"/>
                  </a:schemeClr>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1066" y="6356551"/>
            <a:ext cx="3046810" cy="365845"/>
          </a:xfrm>
        </p:spPr>
        <p:txBody>
          <a:bodyPr/>
          <a:lstStyle/>
          <a:p>
            <a:fld id="{BE0E1E5F-E22C-4842-8748-0C44FC1EF623}" type="datetimeFigureOut">
              <a:rPr lang="id-ID" smtClean="0"/>
              <a:pPr/>
              <a:t>14/01/2026</a:t>
            </a:fld>
            <a:endParaRPr lang="id-ID"/>
          </a:p>
        </p:txBody>
      </p:sp>
      <p:sp>
        <p:nvSpPr>
          <p:cNvPr id="5" name="Footer Placeholder 4"/>
          <p:cNvSpPr>
            <a:spLocks noGrp="1"/>
          </p:cNvSpPr>
          <p:nvPr>
            <p:ph type="ftr" sz="quarter" idx="11"/>
          </p:nvPr>
        </p:nvSpPr>
        <p:spPr>
          <a:xfrm>
            <a:off x="3863355" y="6356551"/>
            <a:ext cx="4631150" cy="365845"/>
          </a:xfrm>
        </p:spPr>
        <p:txBody>
          <a:bodyPr/>
          <a:lstStyle/>
          <a:p>
            <a:endParaRPr lang="id-ID"/>
          </a:p>
        </p:txBody>
      </p:sp>
      <p:sp>
        <p:nvSpPr>
          <p:cNvPr id="6" name="Slide Number Placeholder 5"/>
          <p:cNvSpPr>
            <a:spLocks noGrp="1"/>
          </p:cNvSpPr>
          <p:nvPr>
            <p:ph type="sldNum" sz="quarter" idx="12"/>
          </p:nvPr>
        </p:nvSpPr>
        <p:spPr>
          <a:xfrm>
            <a:off x="1425907" y="6356551"/>
            <a:ext cx="2027144" cy="365845"/>
          </a:xfrm>
        </p:spPr>
        <p:txBody>
          <a:bodyPr/>
          <a:lstStyle/>
          <a:p>
            <a:fld id="{16D3E6CA-7FF3-45BC-B8B9-80B1DD9A3805}" type="slidenum">
              <a:rPr lang="id-ID" smtClean="0"/>
              <a:pPr/>
              <a:t>‹#›</a:t>
            </a:fld>
            <a:endParaRPr lang="id-ID"/>
          </a:p>
        </p:txBody>
      </p:sp>
      <p:sp>
        <p:nvSpPr>
          <p:cNvPr id="7" name="Rectangle 6"/>
          <p:cNvSpPr/>
          <p:nvPr/>
        </p:nvSpPr>
        <p:spPr>
          <a:xfrm>
            <a:off x="1218724" y="2820053"/>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8" name="Rectangle 7"/>
          <p:cNvSpPr/>
          <p:nvPr/>
        </p:nvSpPr>
        <p:spPr>
          <a:xfrm>
            <a:off x="1218724" y="2820053"/>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9" name="Content Placeholder 8"/>
          <p:cNvSpPr>
            <a:spLocks noGrp="1"/>
          </p:cNvSpPr>
          <p:nvPr>
            <p:ph sz="quarter" idx="1"/>
          </p:nvPr>
        </p:nvSpPr>
        <p:spPr>
          <a:xfrm>
            <a:off x="609362" y="1219482"/>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3852" y="1216434"/>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362" y="1286173"/>
            <a:ext cx="5384813" cy="685959"/>
          </a:xfrm>
          <a:noFill/>
          <a:ln>
            <a:noFill/>
          </a:ln>
        </p:spPr>
        <p:txBody>
          <a:bodyPr lIns="108832" anchor="b" anchorCtr="0">
            <a:noAutofit/>
          </a:bodyPr>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180" y="1295700"/>
            <a:ext cx="5386928" cy="685959"/>
          </a:xfrm>
          <a:noFill/>
          <a:ln>
            <a:noFill/>
          </a:ln>
        </p:spPr>
        <p:txBody>
          <a:bodyPr lIns="108832" anchor="b" anchorCtr="0"/>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D3E6CA-7FF3-45BC-B8B9-80B1DD9A3805}" type="slidenum">
              <a:rPr lang="id-ID" smtClean="0"/>
              <a:pPr/>
              <a:t>‹#›</a:t>
            </a:fld>
            <a:endParaRPr lang="id-ID"/>
          </a:p>
        </p:txBody>
      </p:sp>
      <p:sp>
        <p:nvSpPr>
          <p:cNvPr id="11" name="Content Placeholder 10"/>
          <p:cNvSpPr>
            <a:spLocks noGrp="1"/>
          </p:cNvSpPr>
          <p:nvPr>
            <p:ph sz="quarter" idx="2"/>
          </p:nvPr>
        </p:nvSpPr>
        <p:spPr>
          <a:xfrm>
            <a:off x="609362"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179"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6D3E6CA-7FF3-45BC-B8B9-80B1DD9A3805}" type="slidenum">
              <a:rPr lang="id-ID" smtClean="0"/>
              <a:pPr/>
              <a:t>‹#›</a:t>
            </a:fld>
            <a:endParaRPr lang="id-ID"/>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D3E6CA-7FF3-45BC-B8B9-80B1DD9A3805}" type="slidenum">
              <a:rPr lang="id-ID" smtClean="0"/>
              <a:pPr/>
              <a:t>‹#›</a:t>
            </a:fld>
            <a:endParaRPr lang="id-ID"/>
          </a:p>
        </p:txBody>
      </p:sp>
      <p:sp>
        <p:nvSpPr>
          <p:cNvPr id="5" name="Straight Connector 4"/>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9507" y="304871"/>
            <a:ext cx="3351490" cy="838394"/>
          </a:xfrm>
        </p:spPr>
        <p:txBody>
          <a:bodyPr anchor="b" anchorCtr="0">
            <a:noAutofit/>
          </a:bodyPr>
          <a:lstStyle>
            <a:lvl1pPr algn="l">
              <a:buNone/>
              <a:defRPr sz="24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29507" y="1219483"/>
            <a:ext cx="3351490" cy="4844585"/>
          </a:xfrm>
        </p:spPr>
        <p:txBody>
          <a:bodyPr/>
          <a:lstStyle>
            <a:lvl1pPr marL="0" indent="0">
              <a:lnSpc>
                <a:spcPts val="2618"/>
              </a:lnSpc>
              <a:spcAft>
                <a:spcPts val="1190"/>
              </a:spcAft>
              <a:buNone/>
              <a:defRPr sz="1900">
                <a:solidFill>
                  <a:schemeClr val="tx2"/>
                </a:solidFill>
              </a:defRPr>
            </a:lvl1pPr>
            <a:lvl2pPr>
              <a:buNone/>
              <a:defRPr sz="1400"/>
            </a:lvl2pPr>
            <a:lvl3pPr>
              <a:buNone/>
              <a:defRPr sz="1200"/>
            </a:lvl3pPr>
            <a:lvl4pPr>
              <a:buNone/>
              <a:defRPr sz="1100"/>
            </a:lvl4pPr>
            <a:lvl5pPr>
              <a:buNone/>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Straight Connector 9"/>
          <p:cNvSpPr>
            <a:spLocks noChangeShapeType="1"/>
          </p:cNvSpPr>
          <p:nvPr/>
        </p:nvSpPr>
        <p:spPr bwMode="auto">
          <a:xfrm rot="5400000">
            <a:off x="5216117" y="3324995"/>
            <a:ext cx="6036437"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dirty="0"/>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2" name="Content Placeholder 11"/>
          <p:cNvSpPr>
            <a:spLocks noGrp="1"/>
          </p:cNvSpPr>
          <p:nvPr>
            <p:ph sz="quarter" idx="1"/>
          </p:nvPr>
        </p:nvSpPr>
        <p:spPr>
          <a:xfrm>
            <a:off x="406241" y="304871"/>
            <a:ext cx="7617024" cy="571632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362" y="500972"/>
            <a:ext cx="10968514" cy="674844"/>
          </a:xfrm>
          <a:ln>
            <a:solidFill>
              <a:schemeClr val="accent1"/>
            </a:solidFill>
          </a:ln>
        </p:spPr>
        <p:txBody>
          <a:bodyPr lIns="326496" anchor="ctr"/>
          <a:lstStyle>
            <a:lvl1pPr algn="r">
              <a:buNone/>
              <a:defRPr sz="24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362" y="1905441"/>
            <a:ext cx="10968514" cy="4271237"/>
          </a:xfrm>
          <a:solidFill>
            <a:schemeClr val="tx1">
              <a:shade val="50000"/>
            </a:schemeClr>
          </a:solidFill>
          <a:ln>
            <a:noFill/>
          </a:ln>
          <a:effectLst/>
        </p:spPr>
        <p:txBody>
          <a:bodyPr/>
          <a:lstStyle>
            <a:lvl1pPr marL="0" indent="0">
              <a:spcBef>
                <a:spcPts val="714"/>
              </a:spcBef>
              <a:buNone/>
              <a:defRPr sz="38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362" y="1219482"/>
            <a:ext cx="10968514" cy="533524"/>
          </a:xfrm>
        </p:spPr>
        <p:txBody>
          <a:bodyPr anchor="ctr" anchorCtr="0"/>
          <a:lstStyle>
            <a:lvl1pPr marL="0" indent="0" algn="l">
              <a:buFontTx/>
              <a:buNone/>
              <a:defRPr sz="1700"/>
            </a:lvl1pPr>
            <a:lvl2pPr>
              <a:defRPr sz="1400"/>
            </a:lvl2pPr>
            <a:lvl3pPr>
              <a:defRPr sz="1200"/>
            </a:lvl3pPr>
            <a:lvl4pPr>
              <a:defRPr sz="1100"/>
            </a:lvl4pPr>
            <a:lvl5pPr>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14/01/2026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0" name="Rectangle 9"/>
          <p:cNvSpPr/>
          <p:nvPr/>
        </p:nvSpPr>
        <p:spPr>
          <a:xfrm>
            <a:off x="609362" y="500972"/>
            <a:ext cx="243745" cy="68595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362" y="152435"/>
            <a:ext cx="10968514" cy="990829"/>
          </a:xfrm>
          <a:prstGeom prst="rect">
            <a:avLst/>
          </a:prstGeom>
        </p:spPr>
        <p:txBody>
          <a:bodyPr vert="horz" lIns="108832" tIns="54416" rIns="108832" bIns="54416" anchor="b" anchorCtr="0">
            <a:normAutofit/>
          </a:bodyPr>
          <a:lstStyle/>
          <a:p>
            <a:r>
              <a:rPr kumimoji="0" lang="en-US"/>
              <a:t>Click to edit Master title style</a:t>
            </a:r>
          </a:p>
        </p:txBody>
      </p:sp>
      <p:sp>
        <p:nvSpPr>
          <p:cNvPr id="13" name="Text Placeholder 12"/>
          <p:cNvSpPr>
            <a:spLocks noGrp="1"/>
          </p:cNvSpPr>
          <p:nvPr>
            <p:ph type="body" idx="1"/>
          </p:nvPr>
        </p:nvSpPr>
        <p:spPr>
          <a:xfrm>
            <a:off x="609362" y="1219482"/>
            <a:ext cx="10968514" cy="4911465"/>
          </a:xfrm>
          <a:prstGeom prst="rect">
            <a:avLst/>
          </a:prstGeom>
        </p:spPr>
        <p:txBody>
          <a:bodyPr vert="horz" lIns="108832" tIns="54416" rIns="108832" bIns="5441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1067" y="6357822"/>
            <a:ext cx="3050872"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BE0E1E5F-E22C-4842-8748-0C44FC1EF623}" type="datetimeFigureOut">
              <a:rPr lang="id-ID" smtClean="0"/>
              <a:pPr/>
              <a:t>14/01/2026</a:t>
            </a:fld>
            <a:endParaRPr lang="id-ID"/>
          </a:p>
        </p:txBody>
      </p:sp>
      <p:sp>
        <p:nvSpPr>
          <p:cNvPr id="3" name="Footer Placeholder 2"/>
          <p:cNvSpPr>
            <a:spLocks noGrp="1"/>
          </p:cNvSpPr>
          <p:nvPr>
            <p:ph type="ftr" sz="quarter" idx="3"/>
          </p:nvPr>
        </p:nvSpPr>
        <p:spPr>
          <a:xfrm>
            <a:off x="3863354" y="6357822"/>
            <a:ext cx="4671775" cy="365845"/>
          </a:xfrm>
          <a:prstGeom prst="rect">
            <a:avLst/>
          </a:prstGeom>
        </p:spPr>
        <p:txBody>
          <a:bodyPr vert="horz" lIns="108832" tIns="54416" rIns="108832" bIns="54416"/>
          <a:lstStyle>
            <a:lvl1pPr algn="r" eaLnBrk="1" latinLnBrk="0" hangingPunct="1">
              <a:defRPr kumimoji="0" sz="1700">
                <a:solidFill>
                  <a:schemeClr val="tx2"/>
                </a:solidFill>
              </a:defRPr>
            </a:lvl1pPr>
          </a:lstStyle>
          <a:p>
            <a:endParaRPr lang="id-ID"/>
          </a:p>
        </p:txBody>
      </p:sp>
      <p:sp>
        <p:nvSpPr>
          <p:cNvPr id="23" name="Slide Number Placeholder 22"/>
          <p:cNvSpPr>
            <a:spLocks noGrp="1"/>
          </p:cNvSpPr>
          <p:nvPr>
            <p:ph type="sldNum" sz="quarter" idx="4"/>
          </p:nvPr>
        </p:nvSpPr>
        <p:spPr>
          <a:xfrm>
            <a:off x="816545" y="6357822"/>
            <a:ext cx="2640568"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16D3E6CA-7FF3-45BC-B8B9-80B1DD9A3805}" type="slidenum">
              <a:rPr lang="id-ID" smtClean="0"/>
              <a:pPr/>
              <a:t>‹#›</a:t>
            </a:fld>
            <a:endParaRPr lang="id-ID"/>
          </a:p>
        </p:txBody>
      </p:sp>
      <p:sp>
        <p:nvSpPr>
          <p:cNvPr id="28" name="Straight Connector 2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29" name="Straight Connector 28"/>
          <p:cNvSpPr>
            <a:spLocks noChangeShapeType="1"/>
          </p:cNvSpPr>
          <p:nvPr/>
        </p:nvSpPr>
        <p:spPr bwMode="auto">
          <a:xfrm>
            <a:off x="609362" y="1143265"/>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Isosceles Triangle 9"/>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59" algn="l" rtl="0" eaLnBrk="1" latinLnBrk="0" hangingPunct="1">
        <a:defRPr kumimoji="0" kern="1200">
          <a:solidFill>
            <a:schemeClr val="tx1"/>
          </a:solidFill>
          <a:latin typeface="+mn-lt"/>
          <a:ea typeface="+mn-ea"/>
          <a:cs typeface="+mn-cs"/>
        </a:defRPr>
      </a:lvl2pPr>
      <a:lvl3pPr marL="1088319" algn="l" rtl="0" eaLnBrk="1" latinLnBrk="0" hangingPunct="1">
        <a:defRPr kumimoji="0" kern="1200">
          <a:solidFill>
            <a:schemeClr val="tx1"/>
          </a:solidFill>
          <a:latin typeface="+mn-lt"/>
          <a:ea typeface="+mn-ea"/>
          <a:cs typeface="+mn-cs"/>
        </a:defRPr>
      </a:lvl3pPr>
      <a:lvl4pPr marL="1632478" algn="l" rtl="0" eaLnBrk="1" latinLnBrk="0" hangingPunct="1">
        <a:defRPr kumimoji="0" kern="1200">
          <a:solidFill>
            <a:schemeClr val="tx1"/>
          </a:solidFill>
          <a:latin typeface="+mn-lt"/>
          <a:ea typeface="+mn-ea"/>
          <a:cs typeface="+mn-cs"/>
        </a:defRPr>
      </a:lvl4pPr>
      <a:lvl5pPr marL="2176638" algn="l" rtl="0" eaLnBrk="1" latinLnBrk="0" hangingPunct="1">
        <a:defRPr kumimoji="0" kern="1200">
          <a:solidFill>
            <a:schemeClr val="tx1"/>
          </a:solidFill>
          <a:latin typeface="+mn-lt"/>
          <a:ea typeface="+mn-ea"/>
          <a:cs typeface="+mn-cs"/>
        </a:defRPr>
      </a:lvl5pPr>
      <a:lvl6pPr marL="2720797" algn="l" rtl="0" eaLnBrk="1" latinLnBrk="0" hangingPunct="1">
        <a:defRPr kumimoji="0" kern="1200">
          <a:solidFill>
            <a:schemeClr val="tx1"/>
          </a:solidFill>
          <a:latin typeface="+mn-lt"/>
          <a:ea typeface="+mn-ea"/>
          <a:cs typeface="+mn-cs"/>
        </a:defRPr>
      </a:lvl6pPr>
      <a:lvl7pPr marL="3264957" algn="l" rtl="0" eaLnBrk="1" latinLnBrk="0" hangingPunct="1">
        <a:defRPr kumimoji="0" kern="1200">
          <a:solidFill>
            <a:schemeClr val="tx1"/>
          </a:solidFill>
          <a:latin typeface="+mn-lt"/>
          <a:ea typeface="+mn-ea"/>
          <a:cs typeface="+mn-cs"/>
        </a:defRPr>
      </a:lvl7pPr>
      <a:lvl8pPr marL="3809116" algn="l" rtl="0" eaLnBrk="1" latinLnBrk="0" hangingPunct="1">
        <a:defRPr kumimoji="0" kern="1200">
          <a:solidFill>
            <a:schemeClr val="tx1"/>
          </a:solidFill>
          <a:latin typeface="+mn-lt"/>
          <a:ea typeface="+mn-ea"/>
          <a:cs typeface="+mn-cs"/>
        </a:defRPr>
      </a:lvl8pPr>
      <a:lvl9pPr marL="43532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965" y="3879458"/>
            <a:ext cx="9140429" cy="990829"/>
          </a:xfrm>
        </p:spPr>
        <p:txBody>
          <a:bodyPr>
            <a:noAutofit/>
          </a:bodyPr>
          <a:lstStyle/>
          <a:p>
            <a:r>
              <a:rPr lang="id-ID" sz="5000" b="1" dirty="0">
                <a:solidFill>
                  <a:srgbClr val="7030A0"/>
                </a:solidFill>
                <a:latin typeface="Calibri" pitchFamily="34" charset="0"/>
                <a:cs typeface="Calibri" pitchFamily="34" charset="0"/>
              </a:rPr>
              <a:t>Analisis Regresi Sederhana</a:t>
            </a:r>
          </a:p>
        </p:txBody>
      </p:sp>
      <p:sp>
        <p:nvSpPr>
          <p:cNvPr id="3" name="Subtitle 2"/>
          <p:cNvSpPr>
            <a:spLocks noGrp="1"/>
          </p:cNvSpPr>
          <p:nvPr>
            <p:ph type="subTitle" idx="1"/>
          </p:nvPr>
        </p:nvSpPr>
        <p:spPr>
          <a:xfrm>
            <a:off x="1624965" y="5056510"/>
            <a:ext cx="9140429" cy="533524"/>
          </a:xfrm>
        </p:spPr>
        <p:txBody>
          <a:bodyPr>
            <a:noAutofit/>
          </a:bodyPr>
          <a:lstStyle/>
          <a:p>
            <a:r>
              <a:rPr lang="id-ID" sz="4000" dirty="0">
                <a:solidFill>
                  <a:srgbClr val="002060"/>
                </a:solidFill>
                <a:latin typeface="Calibri" pitchFamily="34" charset="0"/>
                <a:cs typeface="Calibri" pitchFamily="34" charset="0"/>
              </a:rPr>
              <a:t>Fauzhia Rahmasari, M.Si</a:t>
            </a:r>
          </a:p>
        </p:txBody>
      </p:sp>
      <p:sp>
        <p:nvSpPr>
          <p:cNvPr id="4" name="Title 1"/>
          <p:cNvSpPr txBox="1">
            <a:spLocks/>
          </p:cNvSpPr>
          <p:nvPr/>
        </p:nvSpPr>
        <p:spPr>
          <a:xfrm>
            <a:off x="7922419" y="2781722"/>
            <a:ext cx="3059360" cy="1008112"/>
          </a:xfrm>
          <a:prstGeom prst="rect">
            <a:avLst/>
          </a:prstGeom>
        </p:spPr>
        <p:txBody>
          <a:bodyPr vert="horz" lIns="108832" tIns="54416" rIns="108832" bIns="54416" anchor="t" anchorCtr="0">
            <a:noAutofit/>
          </a:bodyPr>
          <a:lstStyle>
            <a:lvl1pPr algn="r" rtl="0" eaLnBrk="1" latinLnBrk="0" hangingPunct="1">
              <a:spcBef>
                <a:spcPct val="0"/>
              </a:spcBef>
              <a:buNone/>
              <a:defRPr kumimoji="0" sz="3800" kern="1200">
                <a:solidFill>
                  <a:schemeClr val="tx1"/>
                </a:solidFill>
                <a:latin typeface="+mj-lt"/>
                <a:ea typeface="+mj-ea"/>
                <a:cs typeface="+mj-cs"/>
              </a:defRPr>
            </a:lvl1pPr>
          </a:lstStyle>
          <a:p>
            <a:pPr algn="ctr"/>
            <a:r>
              <a:rPr lang="en-US" sz="5400" b="1" dirty="0" err="1">
                <a:solidFill>
                  <a:srgbClr val="00B0F0"/>
                </a:solidFill>
                <a:latin typeface="Calibri" pitchFamily="34" charset="0"/>
                <a:cs typeface="Calibri" pitchFamily="34" charset="0"/>
              </a:rPr>
              <a:t>Statistik</a:t>
            </a:r>
            <a:endParaRPr lang="en-US" sz="5400" b="1" dirty="0">
              <a:solidFill>
                <a:srgbClr val="00B0F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Model Regresi Linier Sederhana</a:t>
            </a:r>
          </a:p>
        </p:txBody>
      </p:sp>
      <p:sp>
        <p:nvSpPr>
          <p:cNvPr id="5" name="Rectangle 4"/>
          <p:cNvSpPr/>
          <p:nvPr/>
        </p:nvSpPr>
        <p:spPr>
          <a:xfrm>
            <a:off x="693019" y="1341562"/>
            <a:ext cx="10668000" cy="4752528"/>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p:sp>
        <p:nvSpPr>
          <p:cNvPr id="6" name="TextBox 5"/>
          <p:cNvSpPr txBox="1"/>
          <p:nvPr/>
        </p:nvSpPr>
        <p:spPr>
          <a:xfrm>
            <a:off x="2781251" y="1476867"/>
            <a:ext cx="6984776" cy="523220"/>
          </a:xfrm>
          <a:prstGeom prst="rect">
            <a:avLst/>
          </a:prstGeom>
          <a:noFill/>
        </p:spPr>
        <p:txBody>
          <a:bodyPr wrap="square" rtlCol="0">
            <a:spAutoFit/>
          </a:bodyPr>
          <a:lstStyle/>
          <a:p>
            <a:r>
              <a:rPr lang="id-ID" sz="2800" dirty="0">
                <a:latin typeface="Calibri" pitchFamily="34" charset="0"/>
                <a:cs typeface="Calibri" pitchFamily="34" charset="0"/>
              </a:rPr>
              <a:t>Model Statistik untuk Regresi Garis Lurus</a:t>
            </a:r>
          </a:p>
        </p:txBody>
      </p:sp>
      <mc:AlternateContent xmlns:mc="http://schemas.openxmlformats.org/markup-compatibility/2006" xmlns:a14="http://schemas.microsoft.com/office/drawing/2010/main">
        <mc:Choice Requires="a14">
          <p:sp>
            <p:nvSpPr>
              <p:cNvPr id="7" name="TextBox 6"/>
              <p:cNvSpPr txBox="1"/>
              <p:nvPr/>
            </p:nvSpPr>
            <p:spPr>
              <a:xfrm>
                <a:off x="837035" y="2061642"/>
                <a:ext cx="10369152" cy="769441"/>
              </a:xfrm>
              <a:prstGeom prst="rect">
                <a:avLst/>
              </a:prstGeom>
              <a:noFill/>
            </p:spPr>
            <p:txBody>
              <a:bodyPr wrap="square" rtlCol="0">
                <a:spAutoFit/>
              </a:bodyPr>
              <a:lstStyle/>
              <a:p>
                <a:pPr algn="just"/>
                <a:r>
                  <a:rPr lang="id-ID" sz="2200" dirty="0">
                    <a:latin typeface="Calibri" pitchFamily="34" charset="0"/>
                    <a:cs typeface="Calibri" pitchFamily="34" charset="0"/>
                  </a:rPr>
                  <a:t>Kita asumsikan bahwa respons </a:t>
                </a:r>
                <a:r>
                  <a:rPr lang="id-ID" sz="2200" i="1" dirty="0">
                    <a:latin typeface="Calibri" pitchFamily="34" charset="0"/>
                    <a:cs typeface="Calibri" pitchFamily="34" charset="0"/>
                  </a:rPr>
                  <a:t>Y </a:t>
                </a:r>
                <a:r>
                  <a:rPr lang="id-ID" sz="2200" dirty="0">
                    <a:latin typeface="Calibri" pitchFamily="34" charset="0"/>
                    <a:cs typeface="Calibri" pitchFamily="34" charset="0"/>
                  </a:rPr>
                  <a:t>adalah peubah acak yang berhubungan dengan peubah input </a:t>
                </a:r>
                <a14:m>
                  <m:oMath xmlns:m="http://schemas.openxmlformats.org/officeDocument/2006/math">
                    <m:r>
                      <m:rPr>
                        <m:sty m:val="p"/>
                      </m:rPr>
                      <a:rPr lang="id-ID" sz="2200" i="0" dirty="0" smtClean="0">
                        <a:latin typeface="Cambria Math"/>
                        <a:cs typeface="Calibri" pitchFamily="34" charset="0"/>
                      </a:rPr>
                      <m:t>x</m:t>
                    </m:r>
                  </m:oMath>
                </a14:m>
                <a:r>
                  <a:rPr lang="id-ID" sz="2200" dirty="0">
                    <a:latin typeface="Calibri" pitchFamily="34" charset="0"/>
                    <a:cs typeface="Calibri" pitchFamily="34" charset="0"/>
                  </a:rPr>
                  <a:t>, dengan </a:t>
                </a:r>
              </a:p>
            </p:txBody>
          </p:sp>
        </mc:Choice>
        <mc:Fallback xmlns="">
          <p:sp>
            <p:nvSpPr>
              <p:cNvPr id="7" name="TextBox 6"/>
              <p:cNvSpPr txBox="1">
                <a:spLocks noRot="1" noChangeAspect="1" noMove="1" noResize="1" noEditPoints="1" noAdjustHandles="1" noChangeArrowheads="1" noChangeShapeType="1" noTextEdit="1"/>
              </p:cNvSpPr>
              <p:nvPr/>
            </p:nvSpPr>
            <p:spPr>
              <a:xfrm>
                <a:off x="837035" y="2061642"/>
                <a:ext cx="10369152" cy="769441"/>
              </a:xfrm>
              <a:prstGeom prst="rect">
                <a:avLst/>
              </a:prstGeom>
              <a:blipFill rotWithShape="1">
                <a:blip r:embed="rId2"/>
                <a:stretch>
                  <a:fillRect l="-705" t="-4762" r="-823" b="-15079"/>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3" cstate="print"/>
          <a:srcRect l="38771" t="36760" r="37604" b="58515"/>
          <a:stretch>
            <a:fillRect/>
          </a:stretch>
        </p:blipFill>
        <p:spPr bwMode="auto">
          <a:xfrm>
            <a:off x="4077395" y="2493690"/>
            <a:ext cx="4464496" cy="55806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 name="TextBox 9"/>
              <p:cNvSpPr txBox="1"/>
              <p:nvPr/>
            </p:nvSpPr>
            <p:spPr>
              <a:xfrm>
                <a:off x="837035" y="3069754"/>
                <a:ext cx="10369152" cy="2800767"/>
              </a:xfrm>
              <a:prstGeom prst="rect">
                <a:avLst/>
              </a:prstGeom>
              <a:noFill/>
            </p:spPr>
            <p:txBody>
              <a:bodyPr wrap="square" rtlCol="0">
                <a:spAutoFit/>
              </a:bodyPr>
              <a:lstStyle/>
              <a:p>
                <a:pPr algn="just"/>
                <a:r>
                  <a:rPr lang="id-ID" sz="2200" dirty="0">
                    <a:latin typeface="Calibri" pitchFamily="34" charset="0"/>
                    <a:cs typeface="Calibri" pitchFamily="34" charset="0"/>
                  </a:rPr>
                  <a:t>dimana</a:t>
                </a:r>
              </a:p>
              <a:p>
                <a:pPr marL="457200" indent="-457200" algn="just">
                  <a:buFont typeface="+mj-lt"/>
                  <a:buAutoNum type="arabicPeriod"/>
                </a:pPr>
                <a14:m>
                  <m:oMath xmlns:m="http://schemas.openxmlformats.org/officeDocument/2006/math">
                    <m:sSub>
                      <m:sSubPr>
                        <m:ctrlPr>
                          <a:rPr lang="id-ID" sz="2200" i="1" smtClean="0">
                            <a:latin typeface="Cambria Math" panose="02040503050406030204" pitchFamily="18" charset="0"/>
                            <a:cs typeface="Calibri" pitchFamily="34" charset="0"/>
                          </a:rPr>
                        </m:ctrlPr>
                      </m:sSubPr>
                      <m:e>
                        <m:r>
                          <m:rPr>
                            <m:sty m:val="p"/>
                          </m:rPr>
                          <a:rPr lang="en-US" sz="2200" b="0" i="0" smtClean="0">
                            <a:latin typeface="Cambria Math"/>
                            <a:cs typeface="Calibri" pitchFamily="34" charset="0"/>
                          </a:rPr>
                          <m:t>Y</m:t>
                        </m:r>
                      </m:e>
                      <m:sub>
                        <m:r>
                          <m:rPr>
                            <m:sty m:val="p"/>
                          </m:rPr>
                          <a:rPr lang="en-US" sz="2200" b="0" i="0" smtClean="0">
                            <a:latin typeface="Cambria Math"/>
                            <a:cs typeface="Calibri" pitchFamily="34" charset="0"/>
                          </a:rPr>
                          <m:t>i</m:t>
                        </m:r>
                      </m:sub>
                    </m:sSub>
                  </m:oMath>
                </a14:m>
                <a:r>
                  <a:rPr lang="id-ID" sz="2200" dirty="0">
                    <a:latin typeface="Calibri" pitchFamily="34" charset="0"/>
                    <a:cs typeface="Calibri" pitchFamily="34" charset="0"/>
                  </a:rPr>
                  <a:t>menunjukkan respon yang sesuai dengan percobaan ke-</a:t>
                </a:r>
                <a14:m>
                  <m:oMath xmlns:m="http://schemas.openxmlformats.org/officeDocument/2006/math">
                    <m:r>
                      <m:rPr>
                        <m:sty m:val="p"/>
                      </m:rPr>
                      <a:rPr lang="en-US" sz="2200" b="0" i="0" smtClean="0">
                        <a:latin typeface="Cambria Math"/>
                        <a:cs typeface="Calibri" pitchFamily="34" charset="0"/>
                      </a:rPr>
                      <m:t>i</m:t>
                    </m:r>
                  </m:oMath>
                </a14:m>
                <a:r>
                  <a:rPr lang="id-ID" sz="2200" dirty="0">
                    <a:latin typeface="Calibri" pitchFamily="34" charset="0"/>
                    <a:cs typeface="Calibri" pitchFamily="34" charset="0"/>
                  </a:rPr>
                  <a:t>dimana peubah input </a:t>
                </a:r>
                <a14:m>
                  <m:oMath xmlns:m="http://schemas.openxmlformats.org/officeDocument/2006/math">
                    <m:r>
                      <m:rPr>
                        <m:sty m:val="p"/>
                      </m:rPr>
                      <a:rPr lang="en-US" sz="2200" b="0" i="0" smtClean="0">
                        <a:latin typeface="Cambria Math"/>
                        <a:cs typeface="Calibri" pitchFamily="34" charset="0"/>
                      </a:rPr>
                      <m:t>x</m:t>
                    </m:r>
                  </m:oMath>
                </a14:m>
                <a:r>
                  <a:rPr lang="id-ID" sz="2200" dirty="0">
                    <a:latin typeface="Calibri" pitchFamily="34" charset="0"/>
                    <a:cs typeface="Calibri" pitchFamily="34" charset="0"/>
                  </a:rPr>
                  <a:t>ditetapkan pada nilai </a:t>
                </a:r>
                <a14:m>
                  <m:oMath xmlns:m="http://schemas.openxmlformats.org/officeDocument/2006/math">
                    <m:sSub>
                      <m:sSubPr>
                        <m:ctrlPr>
                          <a:rPr lang="id-ID" sz="2200" i="1" smtClean="0">
                            <a:latin typeface="Cambria Math" panose="02040503050406030204" pitchFamily="18" charset="0"/>
                            <a:cs typeface="Calibri" pitchFamily="34" charset="0"/>
                          </a:rPr>
                        </m:ctrlPr>
                      </m:sSubPr>
                      <m:e>
                        <m:r>
                          <m:rPr>
                            <m:sty m:val="p"/>
                          </m:rPr>
                          <a:rPr lang="en-US" sz="2200" b="0" i="0" smtClean="0">
                            <a:latin typeface="Cambria Math"/>
                            <a:cs typeface="Calibri" pitchFamily="34" charset="0"/>
                          </a:rPr>
                          <m:t>x</m:t>
                        </m:r>
                      </m:e>
                      <m:sub>
                        <m:r>
                          <m:rPr>
                            <m:sty m:val="p"/>
                          </m:rPr>
                          <a:rPr lang="en-US" sz="2200" b="0" i="0" smtClean="0">
                            <a:latin typeface="Cambria Math"/>
                            <a:cs typeface="Calibri" pitchFamily="34" charset="0"/>
                          </a:rPr>
                          <m:t>i</m:t>
                        </m:r>
                      </m:sub>
                    </m:sSub>
                  </m:oMath>
                </a14:m>
                <a:r>
                  <a:rPr lang="id-ID" sz="2200" dirty="0">
                    <a:latin typeface="Calibri" pitchFamily="34" charset="0"/>
                    <a:cs typeface="Calibri" pitchFamily="34" charset="0"/>
                  </a:rPr>
                  <a:t>.</a:t>
                </a:r>
              </a:p>
              <a:p>
                <a:pPr marL="457200" indent="-457200" algn="just">
                  <a:buFont typeface="+mj-lt"/>
                  <a:buAutoNum type="arabicPeriod"/>
                </a:pPr>
                <a14:m>
                  <m:oMath xmlns:m="http://schemas.openxmlformats.org/officeDocument/2006/math">
                    <m:r>
                      <m:rPr>
                        <m:sty m:val="p"/>
                      </m:rPr>
                      <a:rPr lang="id-ID" sz="2200" i="0" dirty="0" smtClean="0">
                        <a:latin typeface="Cambria Math"/>
                        <a:cs typeface="Calibri" pitchFamily="34" charset="0"/>
                      </a:rPr>
                      <m:t>e</m:t>
                    </m:r>
                    <m:r>
                      <a:rPr lang="id-ID" sz="2200" i="0" baseline="-25000" dirty="0" smtClean="0">
                        <a:latin typeface="Cambria Math"/>
                        <a:cs typeface="Calibri" pitchFamily="34" charset="0"/>
                      </a:rPr>
                      <m:t>1</m:t>
                    </m:r>
                    <m:r>
                      <a:rPr lang="id-ID" sz="2200" i="0" dirty="0" smtClean="0">
                        <a:latin typeface="Cambria Math"/>
                        <a:cs typeface="Calibri" pitchFamily="34" charset="0"/>
                      </a:rPr>
                      <m:t>, … ,</m:t>
                    </m:r>
                    <m:r>
                      <m:rPr>
                        <m:sty m:val="p"/>
                      </m:rPr>
                      <a:rPr lang="id-ID" sz="2200" i="0" dirty="0" smtClean="0">
                        <a:latin typeface="Cambria Math"/>
                        <a:cs typeface="Calibri" pitchFamily="34" charset="0"/>
                      </a:rPr>
                      <m:t>en</m:t>
                    </m:r>
                    <m:r>
                      <a:rPr lang="id-ID" sz="2200" i="0" dirty="0" smtClean="0">
                        <a:latin typeface="Cambria Math"/>
                        <a:cs typeface="Calibri" pitchFamily="34" charset="0"/>
                      </a:rPr>
                      <m:t> </m:t>
                    </m:r>
                  </m:oMath>
                </a14:m>
                <a:r>
                  <a:rPr lang="id-ID" sz="2200" dirty="0">
                    <a:latin typeface="Calibri" pitchFamily="34" charset="0"/>
                    <a:cs typeface="Calibri" pitchFamily="34" charset="0"/>
                  </a:rPr>
                  <a:t>adalah komponen kesalahan yang tidak diketahui  yang ditumpangkan pada hubungan linier yang sebenarnya. Ini adalah peubah acak yang tidak teramati, yang kita asumsikan independen dan terdistribusi normal dengan </a:t>
                </a:r>
                <a:r>
                  <a:rPr lang="id-ID" sz="2200" i="1" dirty="0">
                    <a:latin typeface="Calibri" pitchFamily="34" charset="0"/>
                    <a:cs typeface="Calibri" pitchFamily="34" charset="0"/>
                  </a:rPr>
                  <a:t>mean </a:t>
                </a:r>
                <a:r>
                  <a:rPr lang="id-ID" sz="2200" dirty="0">
                    <a:latin typeface="Calibri" pitchFamily="34" charset="0"/>
                    <a:cs typeface="Calibri" pitchFamily="34" charset="0"/>
                  </a:rPr>
                  <a:t>sama dengan 0 dan simpangan baku yang tidak diketahui. </a:t>
                </a:r>
              </a:p>
              <a:p>
                <a:pPr marL="457200" indent="-457200" algn="just">
                  <a:buFont typeface="+mj-lt"/>
                  <a:buAutoNum type="arabicPeriod"/>
                </a:pPr>
                <a:r>
                  <a:rPr lang="id-ID" sz="2200" dirty="0">
                    <a:latin typeface="Calibri" pitchFamily="34" charset="0"/>
                    <a:cs typeface="Calibri" pitchFamily="34" charset="0"/>
                  </a:rPr>
                  <a:t>Parameter     dan      yang bersama-sama menemukan garis lurus yang tidak diketahui.</a:t>
                </a:r>
              </a:p>
            </p:txBody>
          </p:sp>
        </mc:Choice>
        <mc:Fallback xmlns="">
          <p:sp>
            <p:nvSpPr>
              <p:cNvPr id="10" name="TextBox 9"/>
              <p:cNvSpPr txBox="1">
                <a:spLocks noRot="1" noChangeAspect="1" noMove="1" noResize="1" noEditPoints="1" noAdjustHandles="1" noChangeArrowheads="1" noChangeShapeType="1" noTextEdit="1"/>
              </p:cNvSpPr>
              <p:nvPr/>
            </p:nvSpPr>
            <p:spPr>
              <a:xfrm>
                <a:off x="837035" y="3069754"/>
                <a:ext cx="10369152" cy="2800767"/>
              </a:xfrm>
              <a:prstGeom prst="rect">
                <a:avLst/>
              </a:prstGeom>
              <a:blipFill rotWithShape="1">
                <a:blip r:embed="rId4"/>
                <a:stretch>
                  <a:fillRect l="-764" t="-1307" r="-823" b="-3704"/>
                </a:stretch>
              </a:blipFill>
            </p:spPr>
            <p:txBody>
              <a:bodyPr/>
              <a:lstStyle/>
              <a:p>
                <a:r>
                  <a:rPr lang="en-US">
                    <a:noFill/>
                  </a:rPr>
                  <a:t> </a:t>
                </a:r>
              </a:p>
            </p:txBody>
          </p:sp>
        </mc:Fallback>
      </mc:AlternateContent>
      <p:pic>
        <p:nvPicPr>
          <p:cNvPr id="3077" name="Picture 5"/>
          <p:cNvPicPr>
            <a:picLocks noChangeAspect="1" noChangeArrowheads="1"/>
          </p:cNvPicPr>
          <p:nvPr/>
        </p:nvPicPr>
        <p:blipFill>
          <a:blip r:embed="rId5" cstate="print"/>
          <a:srcRect l="49256" t="37232" r="48530" b="58515"/>
          <a:stretch>
            <a:fillRect/>
          </a:stretch>
        </p:blipFill>
        <p:spPr bwMode="auto">
          <a:xfrm>
            <a:off x="2565227" y="5446018"/>
            <a:ext cx="300033" cy="36004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l="48812" t="37705" r="48974" b="59342"/>
          <a:stretch>
            <a:fillRect/>
          </a:stretch>
        </p:blipFill>
        <p:spPr bwMode="auto">
          <a:xfrm>
            <a:off x="3314110" y="5458019"/>
            <a:ext cx="331237" cy="27603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Interpretasi Parameter Regresi</a:t>
            </a:r>
          </a:p>
        </p:txBody>
      </p:sp>
      <mc:AlternateContent xmlns:mc="http://schemas.openxmlformats.org/markup-compatibility/2006" xmlns:a14="http://schemas.microsoft.com/office/drawing/2010/main">
        <mc:Choice Requires="a14">
          <p:sp>
            <p:nvSpPr>
              <p:cNvPr id="6" name="TextBox 5"/>
              <p:cNvSpPr txBox="1"/>
              <p:nvPr/>
            </p:nvSpPr>
            <p:spPr>
              <a:xfrm>
                <a:off x="981051" y="2245722"/>
                <a:ext cx="10297144" cy="2862322"/>
              </a:xfrm>
              <a:prstGeom prst="rect">
                <a:avLst/>
              </a:prstGeom>
              <a:noFill/>
            </p:spPr>
            <p:txBody>
              <a:bodyPr wrap="square" rtlCol="0">
                <a:spAutoFit/>
              </a:bodyPr>
              <a:lstStyle/>
              <a:p>
                <a:pPr marL="1082675" indent="-1082675" algn="just" defTabSz="1616075"/>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Nilai </a:t>
                </a:r>
                <a14:m>
                  <m:oMath xmlns:m="http://schemas.openxmlformats.org/officeDocument/2006/math">
                    <m:r>
                      <m:rPr>
                        <m:sty m:val="p"/>
                      </m:rPr>
                      <a:rPr lang="id-ID" sz="3600" i="0" dirty="0" smtClean="0">
                        <a:latin typeface="Cambria Math"/>
                        <a:cs typeface="Calibri" pitchFamily="34" charset="0"/>
                      </a:rPr>
                      <m:t>y</m:t>
                    </m:r>
                  </m:oMath>
                </a14:m>
                <a:r>
                  <a:rPr lang="en-US" sz="3600" dirty="0">
                    <a:latin typeface="Calibri" pitchFamily="34" charset="0"/>
                    <a:cs typeface="Calibri" pitchFamily="34" charset="0"/>
                  </a:rPr>
                  <a:t> </a:t>
                </a:r>
                <a:r>
                  <a:rPr lang="id-ID" sz="3600" dirty="0">
                    <a:latin typeface="Calibri" pitchFamily="34" charset="0"/>
                    <a:cs typeface="Calibri" pitchFamily="34" charset="0"/>
                  </a:rPr>
                  <a:t>pada saat </a:t>
                </a:r>
                <a14:m>
                  <m:oMath xmlns:m="http://schemas.openxmlformats.org/officeDocument/2006/math">
                    <m:r>
                      <m:rPr>
                        <m:sty m:val="p"/>
                      </m:rPr>
                      <a:rPr lang="id-ID" sz="3600" i="0" dirty="0" smtClean="0">
                        <a:latin typeface="Cambria Math"/>
                        <a:cs typeface="Calibri" pitchFamily="34" charset="0"/>
                      </a:rPr>
                      <m:t>x</m:t>
                    </m:r>
                  </m:oMath>
                </a14:m>
                <a:r>
                  <a:rPr lang="en-US" sz="3600" dirty="0">
                    <a:latin typeface="Calibri" pitchFamily="34" charset="0"/>
                    <a:cs typeface="Calibri" pitchFamily="34" charset="0"/>
                  </a:rPr>
                  <a:t> </a:t>
                </a:r>
                <a:r>
                  <a:rPr lang="id-ID" sz="3600" dirty="0">
                    <a:latin typeface="Calibri" pitchFamily="34" charset="0"/>
                    <a:cs typeface="Calibri" pitchFamily="34" charset="0"/>
                  </a:rPr>
                  <a:t>bernilai 0.</a:t>
                </a:r>
              </a:p>
              <a:p>
                <a:pPr marL="1082675" indent="-1082675" algn="just" defTabSz="1616075"/>
                <a:endParaRPr lang="id-ID" sz="3600" dirty="0">
                  <a:latin typeface="Calibri" pitchFamily="34" charset="0"/>
                  <a:cs typeface="Calibri" pitchFamily="34" charset="0"/>
                </a:endParaRPr>
              </a:p>
              <a:p>
                <a:pPr marL="1082675" indent="-1082675" algn="just"/>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Besarnya perubahan </a:t>
                </a:r>
                <a14:m>
                  <m:oMath xmlns:m="http://schemas.openxmlformats.org/officeDocument/2006/math">
                    <m:r>
                      <m:rPr>
                        <m:sty m:val="p"/>
                      </m:rPr>
                      <a:rPr lang="id-ID" sz="3600" i="0" dirty="0" smtClean="0">
                        <a:latin typeface="Cambria Math"/>
                        <a:cs typeface="Calibri" pitchFamily="34" charset="0"/>
                      </a:rPr>
                      <m:t>y</m:t>
                    </m:r>
                  </m:oMath>
                </a14:m>
                <a:r>
                  <a:rPr lang="en-US" sz="3600" dirty="0">
                    <a:latin typeface="Calibri" pitchFamily="34" charset="0"/>
                    <a:cs typeface="Calibri" pitchFamily="34" charset="0"/>
                  </a:rPr>
                  <a:t> </a:t>
                </a:r>
                <a:r>
                  <a:rPr lang="id-ID" sz="3600" dirty="0">
                    <a:latin typeface="Calibri" pitchFamily="34" charset="0"/>
                    <a:cs typeface="Calibri" pitchFamily="34" charset="0"/>
                  </a:rPr>
                  <a:t>apabila </a:t>
                </a:r>
                <a14:m>
                  <m:oMath xmlns:m="http://schemas.openxmlformats.org/officeDocument/2006/math">
                    <m:r>
                      <m:rPr>
                        <m:sty m:val="p"/>
                      </m:rPr>
                      <a:rPr lang="id-ID" sz="3600" i="0" dirty="0" smtClean="0">
                        <a:latin typeface="Cambria Math"/>
                        <a:cs typeface="Calibri" pitchFamily="34" charset="0"/>
                      </a:rPr>
                      <m:t>x</m:t>
                    </m:r>
                  </m:oMath>
                </a14:m>
                <a:r>
                  <a:rPr lang="en-US" sz="3600" dirty="0">
                    <a:latin typeface="Calibri" pitchFamily="34" charset="0"/>
                    <a:cs typeface="Calibri" pitchFamily="34" charset="0"/>
                  </a:rPr>
                  <a:t> </a:t>
                </a:r>
                <a:r>
                  <a:rPr lang="id-ID" sz="3600" dirty="0">
                    <a:latin typeface="Calibri" pitchFamily="34" charset="0"/>
                    <a:cs typeface="Calibri" pitchFamily="34" charset="0"/>
                  </a:rPr>
                  <a:t>berubah satu</a:t>
                </a:r>
                <a:r>
                  <a:rPr lang="en-US" sz="3600" dirty="0">
                    <a:latin typeface="Calibri" pitchFamily="34" charset="0"/>
                    <a:cs typeface="Calibri" pitchFamily="34" charset="0"/>
                  </a:rPr>
                  <a:t> </a:t>
                </a:r>
                <a:r>
                  <a:rPr lang="id-ID" sz="3600" dirty="0">
                    <a:latin typeface="Calibri" pitchFamily="34" charset="0"/>
                    <a:cs typeface="Calibri" pitchFamily="34" charset="0"/>
                  </a:rPr>
                  <a:t>satuan unit.</a:t>
                </a:r>
                <a:endParaRPr lang="id-ID" sz="3600" i="1" dirty="0">
                  <a:latin typeface="Calibri" pitchFamily="34" charset="0"/>
                  <a:cs typeface="Calibri" pitchFamily="34" charset="0"/>
                </a:endParaRPr>
              </a:p>
              <a:p>
                <a:pPr marL="1082675" indent="-1082675" algn="just"/>
                <a:endParaRPr lang="id-ID" sz="3600" dirty="0">
                  <a:latin typeface="Calibri" pitchFamily="34" charset="0"/>
                  <a:cs typeface="Calibr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1051" y="2245722"/>
                <a:ext cx="10297144" cy="2862322"/>
              </a:xfrm>
              <a:prstGeom prst="rect">
                <a:avLst/>
              </a:prstGeom>
              <a:blipFill>
                <a:blip r:embed="rId2"/>
                <a:stretch>
                  <a:fillRect l="-1835" t="-3191" r="-1776"/>
                </a:stretch>
              </a:blipFill>
            </p:spPr>
            <p:txBody>
              <a:bodyPr/>
              <a:lstStyle/>
              <a:p>
                <a:r>
                  <a:rPr lang="en-ID">
                    <a:noFill/>
                  </a:rPr>
                  <a:t> </a:t>
                </a:r>
              </a:p>
            </p:txBody>
          </p:sp>
        </mc:Fallback>
      </mc:AlternateContent>
      <p:pic>
        <p:nvPicPr>
          <p:cNvPr id="4098" name="Picture 2"/>
          <p:cNvPicPr>
            <a:picLocks noChangeAspect="1" noChangeArrowheads="1"/>
          </p:cNvPicPr>
          <p:nvPr/>
        </p:nvPicPr>
        <p:blipFill>
          <a:blip r:embed="rId3" cstate="print"/>
          <a:srcRect l="49067" t="37589" r="48516" b="59171"/>
          <a:stretch>
            <a:fillRect/>
          </a:stretch>
        </p:blipFill>
        <p:spPr bwMode="auto">
          <a:xfrm>
            <a:off x="765027" y="2277666"/>
            <a:ext cx="648072" cy="50405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49107" t="37705" r="48825" b="58987"/>
          <a:stretch>
            <a:fillRect/>
          </a:stretch>
        </p:blipFill>
        <p:spPr bwMode="auto">
          <a:xfrm>
            <a:off x="837035" y="3429794"/>
            <a:ext cx="504056" cy="5040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pic>
        <p:nvPicPr>
          <p:cNvPr id="5122" name="Picture 2"/>
          <p:cNvPicPr>
            <a:picLocks noChangeAspect="1" noChangeArrowheads="1"/>
          </p:cNvPicPr>
          <p:nvPr/>
        </p:nvPicPr>
        <p:blipFill>
          <a:blip r:embed="rId2" cstate="print"/>
          <a:srcRect l="41712" t="15716" r="24032" b="47430"/>
          <a:stretch>
            <a:fillRect/>
          </a:stretch>
        </p:blipFill>
        <p:spPr bwMode="auto">
          <a:xfrm>
            <a:off x="476995" y="1917626"/>
            <a:ext cx="4604819" cy="3096344"/>
          </a:xfrm>
          <a:prstGeom prst="rect">
            <a:avLst/>
          </a:prstGeom>
          <a:noFill/>
          <a:ln w="9525">
            <a:noFill/>
            <a:miter lim="800000"/>
            <a:headEnd/>
            <a:tailEnd/>
          </a:ln>
        </p:spPr>
      </p:pic>
      <p:sp>
        <p:nvSpPr>
          <p:cNvPr id="6" name="TextBox 5"/>
          <p:cNvSpPr txBox="1"/>
          <p:nvPr/>
        </p:nvSpPr>
        <p:spPr>
          <a:xfrm>
            <a:off x="5157515" y="1197546"/>
            <a:ext cx="6192688" cy="830997"/>
          </a:xfrm>
          <a:prstGeom prst="rect">
            <a:avLst/>
          </a:prstGeom>
          <a:noFill/>
        </p:spPr>
        <p:txBody>
          <a:bodyPr wrap="square" rtlCol="0">
            <a:spAutoFit/>
          </a:bodyPr>
          <a:lstStyle/>
          <a:p>
            <a:r>
              <a:rPr lang="id-ID" sz="2400" dirty="0">
                <a:latin typeface="Calibri" pitchFamily="34" charset="0"/>
                <a:cs typeface="Calibri" pitchFamily="34" charset="0"/>
              </a:rPr>
              <a:t>Dengan mempertimbangkan perbedaan seperti itu pada semua poin </a:t>
            </a:r>
            <a:r>
              <a:rPr lang="id-ID" sz="2400" i="1" dirty="0">
                <a:latin typeface="Calibri" pitchFamily="34" charset="0"/>
                <a:cs typeface="Calibri" pitchFamily="34" charset="0"/>
              </a:rPr>
              <a:t>n</a:t>
            </a:r>
            <a:r>
              <a:rPr lang="id-ID" sz="2400" dirty="0">
                <a:latin typeface="Calibri" pitchFamily="34" charset="0"/>
                <a:cs typeface="Calibri" pitchFamily="34" charset="0"/>
              </a:rPr>
              <a:t>, kita ambil: </a:t>
            </a:r>
          </a:p>
        </p:txBody>
      </p:sp>
      <p:pic>
        <p:nvPicPr>
          <p:cNvPr id="5123" name="Picture 3"/>
          <p:cNvPicPr>
            <a:picLocks noChangeAspect="1" noChangeArrowheads="1"/>
          </p:cNvPicPr>
          <p:nvPr/>
        </p:nvPicPr>
        <p:blipFill>
          <a:blip r:embed="rId3" cstate="print"/>
          <a:srcRect l="39363" t="37435" r="39375" b="54465"/>
          <a:stretch>
            <a:fillRect/>
          </a:stretch>
        </p:blipFill>
        <p:spPr bwMode="auto">
          <a:xfrm>
            <a:off x="6885707" y="1989634"/>
            <a:ext cx="3024336" cy="72008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TextBox 7"/>
              <p:cNvSpPr txBox="1"/>
              <p:nvPr/>
            </p:nvSpPr>
            <p:spPr>
              <a:xfrm>
                <a:off x="5157515" y="2668478"/>
                <a:ext cx="5976664" cy="3785652"/>
              </a:xfrm>
              <a:prstGeom prst="rect">
                <a:avLst/>
              </a:prstGeom>
              <a:noFill/>
            </p:spPr>
            <p:txBody>
              <a:bodyPr wrap="square" rtlCol="0">
                <a:spAutoFit/>
              </a:bodyPr>
              <a:lstStyle/>
              <a:p>
                <a:pPr algn="just"/>
                <a:r>
                  <a:rPr lang="id-ID" sz="2400" dirty="0">
                    <a:latin typeface="Calibri" pitchFamily="34" charset="0"/>
                    <a:cs typeface="Calibri" pitchFamily="34" charset="0"/>
                  </a:rPr>
                  <a:t>sebagai ukuran keseluruhan dari perbedaan poin yang diamati dari garis percobaan</a:t>
                </a:r>
              </a:p>
              <a:p>
                <a:pPr algn="just"/>
                <a:r>
                  <a:rPr lang="id-ID" sz="2400" dirty="0">
                    <a:latin typeface="Calibri" pitchFamily="34" charset="0"/>
                    <a:cs typeface="Calibri" pitchFamily="34" charset="0"/>
                  </a:rPr>
                  <a:t>Besarnya </a:t>
                </a:r>
                <a:r>
                  <a:rPr lang="id-ID" sz="2400" i="1" dirty="0">
                    <a:latin typeface="Calibri" pitchFamily="34" charset="0"/>
                    <a:cs typeface="Calibri" pitchFamily="34" charset="0"/>
                  </a:rPr>
                  <a:t>D </a:t>
                </a:r>
                <a:r>
                  <a:rPr lang="id-ID" sz="2400" dirty="0">
                    <a:latin typeface="Calibri" pitchFamily="34" charset="0"/>
                    <a:cs typeface="Calibri" pitchFamily="34" charset="0"/>
                  </a:rPr>
                  <a:t>jelas tergantung pada garis yang ditarik. Dengan kata lain, bergantung pada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0</m:t>
                    </m:r>
                  </m:oMath>
                </a14:m>
                <a:r>
                  <a:rPr lang="id-ID" sz="2400" dirty="0">
                    <a:latin typeface="Calibri" pitchFamily="34" charset="0"/>
                    <a:cs typeface="Calibri" pitchFamily="34" charset="0"/>
                  </a:rPr>
                  <a:t>dan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1</m:t>
                    </m:r>
                  </m:oMath>
                </a14:m>
                <a:r>
                  <a:rPr lang="id-ID" sz="2400" dirty="0">
                    <a:latin typeface="Calibri" pitchFamily="34" charset="0"/>
                    <a:cs typeface="Calibri" pitchFamily="34" charset="0"/>
                  </a:rPr>
                  <a:t>, dua kuantitas yang menentukan garis percobaan. Kesesuaian yang baik, akan membuat </a:t>
                </a:r>
                <a:r>
                  <a:rPr lang="id-ID" sz="2400" i="1" dirty="0">
                    <a:latin typeface="Calibri" pitchFamily="34" charset="0"/>
                    <a:cs typeface="Calibri" pitchFamily="34" charset="0"/>
                  </a:rPr>
                  <a:t>D </a:t>
                </a:r>
                <a:r>
                  <a:rPr lang="id-ID" sz="2400" dirty="0">
                    <a:latin typeface="Calibri" pitchFamily="34" charset="0"/>
                    <a:cs typeface="Calibri" pitchFamily="34" charset="0"/>
                  </a:rPr>
                  <a:t>sekecil mungkin. Prinsip kuadrat terkecil dinyatakan secara umum untuk menunjukkan kegunaannya untuk menyesuaikan banyak model lainnya.</a:t>
                </a:r>
              </a:p>
            </p:txBody>
          </p:sp>
        </mc:Choice>
        <mc:Fallback xmlns="">
          <p:sp>
            <p:nvSpPr>
              <p:cNvPr id="8" name="TextBox 7"/>
              <p:cNvSpPr txBox="1">
                <a:spLocks noRot="1" noChangeAspect="1" noMove="1" noResize="1" noEditPoints="1" noAdjustHandles="1" noChangeArrowheads="1" noChangeShapeType="1" noTextEdit="1"/>
              </p:cNvSpPr>
              <p:nvPr/>
            </p:nvSpPr>
            <p:spPr>
              <a:xfrm>
                <a:off x="5157515" y="2668478"/>
                <a:ext cx="5976664" cy="3785652"/>
              </a:xfrm>
              <a:prstGeom prst="rect">
                <a:avLst/>
              </a:prstGeom>
              <a:blipFill rotWithShape="1">
                <a:blip r:embed="rId4"/>
                <a:stretch>
                  <a:fillRect l="-1531" t="-1288" r="-1633" b="-2738"/>
                </a:stretch>
              </a:blipFill>
            </p:spPr>
            <p:txBody>
              <a:bodyPr/>
              <a:lstStyle/>
              <a:p>
                <a:r>
                  <a:rPr lang="en-US">
                    <a:noFill/>
                  </a:rPr>
                  <a:t> </a:t>
                </a:r>
              </a:p>
            </p:txBody>
          </p:sp>
        </mc:Fallback>
      </mc:AlternateContent>
      <p:pic>
        <p:nvPicPr>
          <p:cNvPr id="5124" name="Picture 4"/>
          <p:cNvPicPr>
            <a:picLocks noChangeAspect="1" noChangeArrowheads="1"/>
          </p:cNvPicPr>
          <p:nvPr/>
        </p:nvPicPr>
        <p:blipFill>
          <a:blip r:embed="rId5" cstate="print"/>
          <a:srcRect l="45859" t="36760" r="45282" b="58515"/>
          <a:stretch>
            <a:fillRect/>
          </a:stretch>
        </p:blipFill>
        <p:spPr bwMode="auto">
          <a:xfrm>
            <a:off x="10342091" y="3357786"/>
            <a:ext cx="1512168" cy="5040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sp>
        <p:nvSpPr>
          <p:cNvPr id="5" name="Rectangle 4"/>
          <p:cNvSpPr/>
          <p:nvPr/>
        </p:nvSpPr>
        <p:spPr>
          <a:xfrm>
            <a:off x="621011" y="1269554"/>
            <a:ext cx="10945216" cy="20162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6" name="TextBox 5"/>
          <p:cNvSpPr txBox="1"/>
          <p:nvPr/>
        </p:nvSpPr>
        <p:spPr>
          <a:xfrm>
            <a:off x="2637235" y="1322398"/>
            <a:ext cx="7200800" cy="523220"/>
          </a:xfrm>
          <a:prstGeom prst="rect">
            <a:avLst/>
          </a:prstGeom>
          <a:noFill/>
        </p:spPr>
        <p:txBody>
          <a:bodyPr wrap="square" rtlCol="0">
            <a:spAutoFit/>
          </a:bodyPr>
          <a:lstStyle/>
          <a:p>
            <a:pPr algn="ctr"/>
            <a:r>
              <a:rPr lang="id-ID" sz="2800" b="1" dirty="0">
                <a:latin typeface="Calibri" pitchFamily="34" charset="0"/>
                <a:cs typeface="Calibri" pitchFamily="34" charset="0"/>
              </a:rPr>
              <a:t>Prinsip Kuadrat Terkecil</a:t>
            </a:r>
          </a:p>
        </p:txBody>
      </p:sp>
      <p:sp>
        <p:nvSpPr>
          <p:cNvPr id="7" name="TextBox 6"/>
          <p:cNvSpPr txBox="1"/>
          <p:nvPr/>
        </p:nvSpPr>
        <p:spPr>
          <a:xfrm>
            <a:off x="693019" y="1845618"/>
            <a:ext cx="10657184" cy="461665"/>
          </a:xfrm>
          <a:prstGeom prst="rect">
            <a:avLst/>
          </a:prstGeom>
          <a:noFill/>
        </p:spPr>
        <p:txBody>
          <a:bodyPr wrap="square" rtlCol="0">
            <a:spAutoFit/>
          </a:bodyPr>
          <a:lstStyle/>
          <a:p>
            <a:pPr algn="just"/>
            <a:r>
              <a:rPr lang="id-ID" sz="2400" dirty="0">
                <a:latin typeface="Calibri" pitchFamily="34" charset="0"/>
                <a:cs typeface="Calibri" pitchFamily="34" charset="0"/>
              </a:rPr>
              <a:t>Menentukan nilai parameter sehingga perbedaan keseluruhannya </a:t>
            </a:r>
          </a:p>
        </p:txBody>
      </p:sp>
      <p:pic>
        <p:nvPicPr>
          <p:cNvPr id="6146" name="Picture 2"/>
          <p:cNvPicPr>
            <a:picLocks noChangeAspect="1" noChangeArrowheads="1"/>
          </p:cNvPicPr>
          <p:nvPr/>
        </p:nvPicPr>
        <p:blipFill>
          <a:blip r:embed="rId2" cstate="print"/>
          <a:srcRect l="34034" t="37451" r="33482" b="56879"/>
          <a:stretch>
            <a:fillRect/>
          </a:stretch>
        </p:blipFill>
        <p:spPr bwMode="auto">
          <a:xfrm>
            <a:off x="3573339" y="2277666"/>
            <a:ext cx="5280586" cy="576064"/>
          </a:xfrm>
          <a:prstGeom prst="rect">
            <a:avLst/>
          </a:prstGeom>
          <a:noFill/>
          <a:ln w="9525">
            <a:noFill/>
            <a:miter lim="800000"/>
            <a:headEnd/>
            <a:tailEnd/>
          </a:ln>
        </p:spPr>
      </p:pic>
      <p:sp>
        <p:nvSpPr>
          <p:cNvPr id="9" name="TextBox 8"/>
          <p:cNvSpPr txBox="1"/>
          <p:nvPr/>
        </p:nvSpPr>
        <p:spPr>
          <a:xfrm>
            <a:off x="693019" y="2680097"/>
            <a:ext cx="10945216" cy="461665"/>
          </a:xfrm>
          <a:prstGeom prst="rect">
            <a:avLst/>
          </a:prstGeom>
          <a:noFill/>
        </p:spPr>
        <p:txBody>
          <a:bodyPr wrap="square" rtlCol="0">
            <a:spAutoFit/>
          </a:bodyPr>
          <a:lstStyle/>
          <a:p>
            <a:pPr algn="just"/>
            <a:r>
              <a:rPr lang="id-ID" sz="2400" dirty="0">
                <a:latin typeface="Calibri" pitchFamily="34" charset="0"/>
                <a:cs typeface="Calibri" pitchFamily="34" charset="0"/>
              </a:rPr>
              <a:t>diminimalkan. Nilai parameter yang ditentukan biasa disebut dugaan kuadrat terkecil. </a:t>
            </a:r>
          </a:p>
        </p:txBody>
      </p:sp>
      <mc:AlternateContent xmlns:mc="http://schemas.openxmlformats.org/markup-compatibility/2006" xmlns:a14="http://schemas.microsoft.com/office/drawing/2010/main">
        <mc:Choice Requires="a14">
          <p:sp>
            <p:nvSpPr>
              <p:cNvPr id="10" name="TextBox 9"/>
              <p:cNvSpPr txBox="1"/>
              <p:nvPr/>
            </p:nvSpPr>
            <p:spPr>
              <a:xfrm>
                <a:off x="621011" y="3501802"/>
                <a:ext cx="11233248" cy="1569660"/>
              </a:xfrm>
              <a:prstGeom prst="rect">
                <a:avLst/>
              </a:prstGeom>
              <a:noFill/>
            </p:spPr>
            <p:txBody>
              <a:bodyPr wrap="square" rtlCol="0">
                <a:spAutoFit/>
              </a:bodyPr>
              <a:lstStyle/>
              <a:p>
                <a:pPr algn="just"/>
                <a:r>
                  <a:rPr lang="id-ID" sz="2400" dirty="0">
                    <a:latin typeface="Calibri" pitchFamily="34" charset="0"/>
                    <a:cs typeface="Calibri" pitchFamily="34" charset="0"/>
                  </a:rPr>
                  <a:t>Nilai-nilai tertentu </a:t>
                </a:r>
                <a:r>
                  <a:rPr lang="id-ID" sz="2400" i="1" dirty="0">
                    <a:latin typeface="Calibri" pitchFamily="34" charset="0"/>
                    <a:cs typeface="Calibri" pitchFamily="34" charset="0"/>
                  </a:rPr>
                  <a:t>b</a:t>
                </a:r>
                <a:r>
                  <a:rPr lang="id-ID" sz="2400" i="1" baseline="-25000" dirty="0">
                    <a:latin typeface="Calibri" pitchFamily="34" charset="0"/>
                    <a:cs typeface="Calibri" pitchFamily="34" charset="0"/>
                  </a:rPr>
                  <a:t>0</a:t>
                </a:r>
                <a:r>
                  <a:rPr lang="en-US" sz="2400" i="1" baseline="-25000" dirty="0">
                    <a:latin typeface="Calibri" pitchFamily="34" charset="0"/>
                    <a:cs typeface="Calibri" pitchFamily="34" charset="0"/>
                  </a:rPr>
                  <a:t> </a:t>
                </a:r>
                <a:r>
                  <a:rPr lang="id-ID" sz="2400" dirty="0">
                    <a:latin typeface="Calibri" pitchFamily="34" charset="0"/>
                    <a:cs typeface="Calibri" pitchFamily="34" charset="0"/>
                  </a:rPr>
                  <a:t>dan </a:t>
                </a:r>
                <a:r>
                  <a:rPr lang="id-ID" sz="2400" i="1" dirty="0">
                    <a:latin typeface="Calibri" pitchFamily="34" charset="0"/>
                    <a:cs typeface="Calibri" pitchFamily="34" charset="0"/>
                  </a:rPr>
                  <a:t>b</a:t>
                </a:r>
                <a:r>
                  <a:rPr lang="id-ID" sz="2400" i="1" baseline="-25000" dirty="0">
                    <a:latin typeface="Calibri" pitchFamily="34" charset="0"/>
                    <a:cs typeface="Calibri" pitchFamily="34" charset="0"/>
                  </a:rPr>
                  <a:t>1</a:t>
                </a:r>
                <a:r>
                  <a:rPr lang="id-ID" sz="2400" dirty="0">
                    <a:latin typeface="Calibri" pitchFamily="34" charset="0"/>
                    <a:cs typeface="Calibri" pitchFamily="34" charset="0"/>
                  </a:rPr>
                  <a:t> yang meminimalkan jumlah kuadrat dilambangkan dengan</a:t>
                </a:r>
              </a:p>
              <a:p>
                <a:pPr algn="just"/>
                <a:r>
                  <a:rPr lang="id-ID" sz="2400" dirty="0">
                    <a:latin typeface="Calibri" pitchFamily="34" charset="0"/>
                    <a:cs typeface="Calibri" pitchFamily="34" charset="0"/>
                  </a:rPr>
                  <a:t>      dan     . Tanda ˆ di atas parameter menunjukkan bahwa itu adalah dugaan parameter. Mereka disebut dugaan kuadrat terkecil dari parameter regresi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0</m:t>
                    </m:r>
                  </m:oMath>
                </a14:m>
                <a:r>
                  <a:rPr lang="id-ID" sz="2400" dirty="0">
                    <a:latin typeface="Calibri" pitchFamily="34" charset="0"/>
                    <a:cs typeface="Calibri" pitchFamily="34" charset="0"/>
                  </a:rPr>
                  <a:t>dan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1</m:t>
                    </m:r>
                  </m:oMath>
                </a14:m>
                <a:r>
                  <a:rPr lang="id-ID" sz="2400" dirty="0">
                    <a:latin typeface="Calibri" pitchFamily="34" charset="0"/>
                    <a:cs typeface="Calibri" pitchFamily="34" charset="0"/>
                  </a:rPr>
                  <a:t>. Garis lurus terbaik atau garis regresi terbaik diberikan oleh persamaan </a:t>
                </a:r>
              </a:p>
            </p:txBody>
          </p:sp>
        </mc:Choice>
        <mc:Fallback xmlns="">
          <p:sp>
            <p:nvSpPr>
              <p:cNvPr id="10" name="TextBox 9"/>
              <p:cNvSpPr txBox="1">
                <a:spLocks noRot="1" noChangeAspect="1" noMove="1" noResize="1" noEditPoints="1" noAdjustHandles="1" noChangeArrowheads="1" noChangeShapeType="1" noTextEdit="1"/>
              </p:cNvSpPr>
              <p:nvPr/>
            </p:nvSpPr>
            <p:spPr>
              <a:xfrm>
                <a:off x="621011" y="3501802"/>
                <a:ext cx="11233248" cy="1569660"/>
              </a:xfrm>
              <a:prstGeom prst="rect">
                <a:avLst/>
              </a:prstGeom>
              <a:blipFill>
                <a:blip r:embed="rId3"/>
                <a:stretch>
                  <a:fillRect l="-868" t="-3101" r="-814" b="-7752"/>
                </a:stretch>
              </a:blipFill>
            </p:spPr>
            <p:txBody>
              <a:bodyPr/>
              <a:lstStyle/>
              <a:p>
                <a:r>
                  <a:rPr lang="en-ID">
                    <a:noFill/>
                  </a:rPr>
                  <a:t> </a:t>
                </a:r>
              </a:p>
            </p:txBody>
          </p:sp>
        </mc:Fallback>
      </mc:AlternateContent>
      <p:pic>
        <p:nvPicPr>
          <p:cNvPr id="6147" name="Picture 3"/>
          <p:cNvPicPr>
            <a:picLocks noChangeAspect="1" noChangeArrowheads="1"/>
          </p:cNvPicPr>
          <p:nvPr/>
        </p:nvPicPr>
        <p:blipFill>
          <a:blip r:embed="rId4" cstate="print"/>
          <a:srcRect l="49316" t="37097" r="48838" b="58769"/>
          <a:stretch>
            <a:fillRect/>
          </a:stretch>
        </p:blipFill>
        <p:spPr bwMode="auto">
          <a:xfrm>
            <a:off x="628179" y="3861842"/>
            <a:ext cx="360040" cy="504056"/>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l="49403" t="36760" r="49121" b="59105"/>
          <a:stretch>
            <a:fillRect/>
          </a:stretch>
        </p:blipFill>
        <p:spPr bwMode="auto">
          <a:xfrm>
            <a:off x="1629123" y="3861842"/>
            <a:ext cx="288032" cy="504056"/>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l="45859" t="37516" r="45282" b="58515"/>
          <a:stretch>
            <a:fillRect/>
          </a:stretch>
        </p:blipFill>
        <p:spPr bwMode="auto">
          <a:xfrm>
            <a:off x="5013499" y="5013970"/>
            <a:ext cx="1800200" cy="50405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4" name="TextBox 13"/>
              <p:cNvSpPr txBox="1"/>
              <p:nvPr/>
            </p:nvSpPr>
            <p:spPr>
              <a:xfrm>
                <a:off x="693019" y="5590034"/>
                <a:ext cx="10729192" cy="461665"/>
              </a:xfrm>
              <a:prstGeom prst="rect">
                <a:avLst/>
              </a:prstGeom>
              <a:noFill/>
            </p:spPr>
            <p:txBody>
              <a:bodyPr wrap="square" rtlCol="0">
                <a:spAutoFit/>
              </a:bodyPr>
              <a:lstStyle/>
              <a:p>
                <a:r>
                  <a:rPr lang="id-ID" sz="2400" dirty="0">
                    <a:latin typeface="Calibri" pitchFamily="34" charset="0"/>
                    <a:cs typeface="Calibri" pitchFamily="34" charset="0"/>
                  </a:rPr>
                  <a:t>dimana topi di atas </a:t>
                </a:r>
                <a14:m>
                  <m:oMath xmlns:m="http://schemas.openxmlformats.org/officeDocument/2006/math">
                    <m:r>
                      <m:rPr>
                        <m:sty m:val="p"/>
                      </m:rPr>
                      <a:rPr lang="id-ID" sz="2400" i="0" dirty="0" smtClean="0">
                        <a:latin typeface="Cambria Math"/>
                        <a:cs typeface="Calibri" pitchFamily="34" charset="0"/>
                      </a:rPr>
                      <m:t>y</m:t>
                    </m:r>
                    <m:r>
                      <a:rPr lang="id-ID" sz="2400" i="0" dirty="0" smtClean="0">
                        <a:latin typeface="Cambria Math"/>
                        <a:cs typeface="Calibri" pitchFamily="34" charset="0"/>
                      </a:rPr>
                      <m:t> </m:t>
                    </m:r>
                  </m:oMath>
                </a14:m>
                <a:r>
                  <a:rPr lang="id-ID" sz="2400" dirty="0">
                    <a:latin typeface="Calibri" pitchFamily="34" charset="0"/>
                    <a:cs typeface="Calibri" pitchFamily="34" charset="0"/>
                  </a:rPr>
                  <a:t>menunjukkan bahwa itu adalah kuantitas yang diduga.</a:t>
                </a:r>
              </a:p>
            </p:txBody>
          </p:sp>
        </mc:Choice>
        <mc:Fallback xmlns="">
          <p:sp>
            <p:nvSpPr>
              <p:cNvPr id="14" name="TextBox 13"/>
              <p:cNvSpPr txBox="1">
                <a:spLocks noRot="1" noChangeAspect="1" noMove="1" noResize="1" noEditPoints="1" noAdjustHandles="1" noChangeArrowheads="1" noChangeShapeType="1" noTextEdit="1"/>
              </p:cNvSpPr>
              <p:nvPr/>
            </p:nvSpPr>
            <p:spPr>
              <a:xfrm>
                <a:off x="693019" y="5590034"/>
                <a:ext cx="10729192" cy="461665"/>
              </a:xfrm>
              <a:prstGeom prst="rect">
                <a:avLst/>
              </a:prstGeom>
              <a:blipFill rotWithShape="1">
                <a:blip r:embed="rId7"/>
                <a:stretch>
                  <a:fillRect l="-909" t="-10526" b="-2894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pic>
        <p:nvPicPr>
          <p:cNvPr id="7170" name="Picture 2"/>
          <p:cNvPicPr>
            <a:picLocks noChangeAspect="1" noChangeArrowheads="1"/>
          </p:cNvPicPr>
          <p:nvPr/>
        </p:nvPicPr>
        <p:blipFill>
          <a:blip r:embed="rId2" cstate="print"/>
          <a:srcRect l="38981" t="26460" r="19085" b="36686"/>
          <a:stretch>
            <a:fillRect/>
          </a:stretch>
        </p:blipFill>
        <p:spPr bwMode="auto">
          <a:xfrm>
            <a:off x="2493219" y="2041358"/>
            <a:ext cx="6984776" cy="3836708"/>
          </a:xfrm>
          <a:prstGeom prst="rect">
            <a:avLst/>
          </a:prstGeom>
          <a:noFill/>
          <a:ln w="9525">
            <a:noFill/>
            <a:miter lim="800000"/>
            <a:headEnd/>
            <a:tailEnd/>
          </a:ln>
        </p:spPr>
      </p:pic>
      <p:sp>
        <p:nvSpPr>
          <p:cNvPr id="7" name="TextBox 6"/>
          <p:cNvSpPr txBox="1"/>
          <p:nvPr/>
        </p:nvSpPr>
        <p:spPr>
          <a:xfrm>
            <a:off x="4797475" y="1332851"/>
            <a:ext cx="2448272" cy="584775"/>
          </a:xfrm>
          <a:prstGeom prst="rect">
            <a:avLst/>
          </a:prstGeom>
          <a:noFill/>
        </p:spPr>
        <p:txBody>
          <a:bodyPr wrap="square" rtlCol="0">
            <a:spAutoFit/>
          </a:bodyPr>
          <a:lstStyle/>
          <a:p>
            <a:r>
              <a:rPr lang="id-ID" sz="3200" dirty="0">
                <a:latin typeface="Calibri" pitchFamily="34" charset="0"/>
                <a:cs typeface="Calibri" pitchFamily="34" charset="0"/>
              </a:rPr>
              <a:t>Notasi Dasar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sp>
        <p:nvSpPr>
          <p:cNvPr id="5" name="Rectangle 4"/>
          <p:cNvSpPr/>
          <p:nvPr/>
        </p:nvSpPr>
        <p:spPr>
          <a:xfrm>
            <a:off x="693019" y="1341562"/>
            <a:ext cx="4320480" cy="122413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pic>
        <p:nvPicPr>
          <p:cNvPr id="6" name="Picture 3"/>
          <p:cNvPicPr>
            <a:picLocks noChangeAspect="1" noChangeArrowheads="1"/>
          </p:cNvPicPr>
          <p:nvPr/>
        </p:nvPicPr>
        <p:blipFill>
          <a:blip r:embed="rId2" cstate="print"/>
          <a:srcRect l="41820" t="37979" r="56656" b="58972"/>
          <a:stretch>
            <a:fillRect/>
          </a:stretch>
        </p:blipFill>
        <p:spPr bwMode="auto">
          <a:xfrm>
            <a:off x="4581451" y="1485578"/>
            <a:ext cx="288032" cy="360040"/>
          </a:xfrm>
          <a:prstGeom prst="rect">
            <a:avLst/>
          </a:prstGeom>
          <a:noFill/>
          <a:ln w="9525">
            <a:noFill/>
            <a:miter lim="800000"/>
            <a:headEnd/>
            <a:tailEnd/>
          </a:ln>
        </p:spPr>
      </p:pic>
      <p:sp>
        <p:nvSpPr>
          <p:cNvPr id="7" name="TextBox 6"/>
          <p:cNvSpPr txBox="1"/>
          <p:nvPr/>
        </p:nvSpPr>
        <p:spPr>
          <a:xfrm>
            <a:off x="693019" y="1413570"/>
            <a:ext cx="3960440" cy="461665"/>
          </a:xfrm>
          <a:prstGeom prst="rect">
            <a:avLst/>
          </a:prstGeom>
          <a:noFill/>
        </p:spPr>
        <p:txBody>
          <a:bodyPr wrap="square" rtlCol="0">
            <a:spAutoFit/>
          </a:bodyPr>
          <a:lstStyle/>
          <a:p>
            <a:r>
              <a:rPr lang="id-ID" sz="2400" dirty="0">
                <a:latin typeface="Calibri" pitchFamily="34" charset="0"/>
                <a:cs typeface="Calibri" pitchFamily="34" charset="0"/>
              </a:rPr>
              <a:t>Dugaan kuadrat terkecil untuk</a:t>
            </a:r>
          </a:p>
        </p:txBody>
      </p:sp>
      <p:pic>
        <p:nvPicPr>
          <p:cNvPr id="8194" name="Picture 2"/>
          <p:cNvPicPr>
            <a:picLocks noChangeAspect="1" noChangeArrowheads="1"/>
          </p:cNvPicPr>
          <p:nvPr/>
        </p:nvPicPr>
        <p:blipFill>
          <a:blip r:embed="rId3" cstate="print"/>
          <a:srcRect l="45846" t="37451" r="45295" b="58769"/>
          <a:stretch>
            <a:fillRect/>
          </a:stretch>
        </p:blipFill>
        <p:spPr bwMode="auto">
          <a:xfrm>
            <a:off x="1989163" y="1908025"/>
            <a:ext cx="1656184" cy="441649"/>
          </a:xfrm>
          <a:prstGeom prst="rect">
            <a:avLst/>
          </a:prstGeom>
          <a:noFill/>
          <a:ln w="9525">
            <a:noFill/>
            <a:miter lim="800000"/>
            <a:headEnd/>
            <a:tailEnd/>
          </a:ln>
        </p:spPr>
      </p:pic>
      <p:sp>
        <p:nvSpPr>
          <p:cNvPr id="9" name="Rectangle 8"/>
          <p:cNvSpPr/>
          <p:nvPr/>
        </p:nvSpPr>
        <p:spPr>
          <a:xfrm>
            <a:off x="6669683" y="1341562"/>
            <a:ext cx="4320480" cy="129614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10" name="TextBox 9"/>
          <p:cNvSpPr txBox="1"/>
          <p:nvPr/>
        </p:nvSpPr>
        <p:spPr>
          <a:xfrm>
            <a:off x="6669683" y="1383953"/>
            <a:ext cx="3960440" cy="461665"/>
          </a:xfrm>
          <a:prstGeom prst="rect">
            <a:avLst/>
          </a:prstGeom>
          <a:noFill/>
        </p:spPr>
        <p:txBody>
          <a:bodyPr wrap="square" rtlCol="0">
            <a:spAutoFit/>
          </a:bodyPr>
          <a:lstStyle/>
          <a:p>
            <a:r>
              <a:rPr lang="id-ID" sz="2400" dirty="0">
                <a:latin typeface="Calibri" pitchFamily="34" charset="0"/>
                <a:cs typeface="Calibri" pitchFamily="34" charset="0"/>
              </a:rPr>
              <a:t>Dugaan kuadrat terkecil untuk</a:t>
            </a:r>
          </a:p>
        </p:txBody>
      </p:sp>
      <p:pic>
        <p:nvPicPr>
          <p:cNvPr id="8195" name="Picture 3"/>
          <p:cNvPicPr>
            <a:picLocks noChangeAspect="1" noChangeArrowheads="1"/>
          </p:cNvPicPr>
          <p:nvPr/>
        </p:nvPicPr>
        <p:blipFill>
          <a:blip r:embed="rId4" cstate="print"/>
          <a:srcRect l="47040" t="37390" r="46463" b="55680"/>
          <a:stretch>
            <a:fillRect/>
          </a:stretch>
        </p:blipFill>
        <p:spPr bwMode="auto">
          <a:xfrm>
            <a:off x="8181851" y="1773609"/>
            <a:ext cx="1224136" cy="816091"/>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9390" t="38042" r="48986" b="57824"/>
          <a:stretch>
            <a:fillRect/>
          </a:stretch>
        </p:blipFill>
        <p:spPr bwMode="auto">
          <a:xfrm>
            <a:off x="10601320" y="1485578"/>
            <a:ext cx="316835" cy="504056"/>
          </a:xfrm>
          <a:prstGeom prst="rect">
            <a:avLst/>
          </a:prstGeom>
          <a:noFill/>
          <a:ln w="9525">
            <a:noFill/>
            <a:miter lim="800000"/>
            <a:headEnd/>
            <a:tailEnd/>
          </a:ln>
        </p:spPr>
      </p:pic>
      <p:sp>
        <p:nvSpPr>
          <p:cNvPr id="14" name="Rectangle 13"/>
          <p:cNvSpPr/>
          <p:nvPr/>
        </p:nvSpPr>
        <p:spPr>
          <a:xfrm>
            <a:off x="1053059" y="2853730"/>
            <a:ext cx="3456384" cy="122413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15" name="TextBox 14"/>
          <p:cNvSpPr txBox="1"/>
          <p:nvPr/>
        </p:nvSpPr>
        <p:spPr>
          <a:xfrm>
            <a:off x="1413099" y="2925738"/>
            <a:ext cx="2736304" cy="461665"/>
          </a:xfrm>
          <a:prstGeom prst="rect">
            <a:avLst/>
          </a:prstGeom>
          <a:noFill/>
        </p:spPr>
        <p:txBody>
          <a:bodyPr wrap="square" rtlCol="0">
            <a:spAutoFit/>
          </a:bodyPr>
          <a:lstStyle/>
          <a:p>
            <a:r>
              <a:rPr lang="id-ID" sz="2400" dirty="0">
                <a:latin typeface="Calibri" pitchFamily="34" charset="0"/>
                <a:cs typeface="Calibri" pitchFamily="34" charset="0"/>
              </a:rPr>
              <a:t>Dugaan garis regresi</a:t>
            </a:r>
          </a:p>
        </p:txBody>
      </p:sp>
      <p:pic>
        <p:nvPicPr>
          <p:cNvPr id="8197" name="Picture 5"/>
          <p:cNvPicPr>
            <a:picLocks noChangeAspect="1" noChangeArrowheads="1"/>
          </p:cNvPicPr>
          <p:nvPr/>
        </p:nvPicPr>
        <p:blipFill>
          <a:blip r:embed="rId6" cstate="print"/>
          <a:srcRect l="45859" t="36760" r="45282" b="58515"/>
          <a:stretch>
            <a:fillRect/>
          </a:stretch>
        </p:blipFill>
        <p:spPr bwMode="auto">
          <a:xfrm>
            <a:off x="1989163" y="3357786"/>
            <a:ext cx="1512168" cy="504056"/>
          </a:xfrm>
          <a:prstGeom prst="rect">
            <a:avLst/>
          </a:prstGeom>
          <a:noFill/>
          <a:ln w="9525">
            <a:noFill/>
            <a:miter lim="800000"/>
            <a:headEnd/>
            <a:tailEnd/>
          </a:ln>
        </p:spPr>
      </p:pic>
      <p:sp>
        <p:nvSpPr>
          <p:cNvPr id="17" name="Rectangle 16"/>
          <p:cNvSpPr/>
          <p:nvPr/>
        </p:nvSpPr>
        <p:spPr>
          <a:xfrm>
            <a:off x="6237635" y="2853730"/>
            <a:ext cx="5184576" cy="122413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18" name="TextBox 17"/>
          <p:cNvSpPr txBox="1"/>
          <p:nvPr/>
        </p:nvSpPr>
        <p:spPr>
          <a:xfrm>
            <a:off x="7821811" y="2896121"/>
            <a:ext cx="1944216" cy="461665"/>
          </a:xfrm>
          <a:prstGeom prst="rect">
            <a:avLst/>
          </a:prstGeom>
          <a:noFill/>
        </p:spPr>
        <p:txBody>
          <a:bodyPr wrap="square" rtlCol="0">
            <a:spAutoFit/>
          </a:bodyPr>
          <a:lstStyle/>
          <a:p>
            <a:r>
              <a:rPr lang="id-ID" sz="2400" dirty="0">
                <a:latin typeface="Calibri" pitchFamily="34" charset="0"/>
                <a:cs typeface="Calibri" pitchFamily="34" charset="0"/>
              </a:rPr>
              <a:t>Residual/galat</a:t>
            </a:r>
          </a:p>
        </p:txBody>
      </p:sp>
      <p:pic>
        <p:nvPicPr>
          <p:cNvPr id="8198" name="Picture 6"/>
          <p:cNvPicPr>
            <a:picLocks noChangeAspect="1" noChangeArrowheads="1"/>
          </p:cNvPicPr>
          <p:nvPr/>
        </p:nvPicPr>
        <p:blipFill>
          <a:blip r:embed="rId7" cstate="print"/>
          <a:srcRect l="38772" t="37390" r="38785" b="58830"/>
          <a:stretch>
            <a:fillRect/>
          </a:stretch>
        </p:blipFill>
        <p:spPr bwMode="auto">
          <a:xfrm>
            <a:off x="6813699" y="3429794"/>
            <a:ext cx="4104456" cy="432048"/>
          </a:xfrm>
          <a:prstGeom prst="rect">
            <a:avLst/>
          </a:prstGeom>
          <a:noFill/>
          <a:ln w="9525">
            <a:noFill/>
            <a:miter lim="800000"/>
            <a:headEnd/>
            <a:tailEnd/>
          </a:ln>
        </p:spPr>
      </p:pic>
      <p:sp>
        <p:nvSpPr>
          <p:cNvPr id="20" name="Rectangle 19"/>
          <p:cNvSpPr/>
          <p:nvPr/>
        </p:nvSpPr>
        <p:spPr>
          <a:xfrm>
            <a:off x="621011" y="4437906"/>
            <a:ext cx="4968552" cy="16561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21" name="TextBox 20"/>
          <p:cNvSpPr txBox="1"/>
          <p:nvPr/>
        </p:nvSpPr>
        <p:spPr>
          <a:xfrm>
            <a:off x="1701131" y="4552305"/>
            <a:ext cx="2880320" cy="461665"/>
          </a:xfrm>
          <a:prstGeom prst="rect">
            <a:avLst/>
          </a:prstGeom>
          <a:noFill/>
        </p:spPr>
        <p:txBody>
          <a:bodyPr wrap="square" rtlCol="0">
            <a:spAutoFit/>
          </a:bodyPr>
          <a:lstStyle/>
          <a:p>
            <a:r>
              <a:rPr lang="id-ID" sz="2400" dirty="0">
                <a:latin typeface="Calibri" pitchFamily="34" charset="0"/>
                <a:cs typeface="Calibri" pitchFamily="34" charset="0"/>
              </a:rPr>
              <a:t>Jumlah kuadrat galat</a:t>
            </a:r>
          </a:p>
        </p:txBody>
      </p:sp>
      <p:sp>
        <p:nvSpPr>
          <p:cNvPr id="24" name="Rectangle 23"/>
          <p:cNvSpPr/>
          <p:nvPr/>
        </p:nvSpPr>
        <p:spPr>
          <a:xfrm>
            <a:off x="7461771" y="4437906"/>
            <a:ext cx="3024336" cy="16561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25" name="TextBox 24"/>
          <p:cNvSpPr txBox="1"/>
          <p:nvPr/>
        </p:nvSpPr>
        <p:spPr>
          <a:xfrm>
            <a:off x="7749803" y="4552305"/>
            <a:ext cx="2520280" cy="461665"/>
          </a:xfrm>
          <a:prstGeom prst="rect">
            <a:avLst/>
          </a:prstGeom>
          <a:noFill/>
        </p:spPr>
        <p:txBody>
          <a:bodyPr wrap="square" rtlCol="0">
            <a:spAutoFit/>
          </a:bodyPr>
          <a:lstStyle/>
          <a:p>
            <a:r>
              <a:rPr lang="id-ID" sz="2400" dirty="0">
                <a:latin typeface="Calibri" pitchFamily="34" charset="0"/>
                <a:cs typeface="Calibri" pitchFamily="34" charset="0"/>
              </a:rPr>
              <a:t>Dugaan dari ragam</a:t>
            </a:r>
          </a:p>
        </p:txBody>
      </p:sp>
      <p:pic>
        <p:nvPicPr>
          <p:cNvPr id="8201" name="Picture 9"/>
          <p:cNvPicPr>
            <a:picLocks noChangeAspect="1" noChangeArrowheads="1"/>
          </p:cNvPicPr>
          <p:nvPr/>
        </p:nvPicPr>
        <p:blipFill>
          <a:blip r:embed="rId8" cstate="print"/>
          <a:srcRect l="46659" t="36760" r="45663" b="56625"/>
          <a:stretch>
            <a:fillRect/>
          </a:stretch>
        </p:blipFill>
        <p:spPr bwMode="auto">
          <a:xfrm>
            <a:off x="8253859" y="5030587"/>
            <a:ext cx="1440160" cy="775471"/>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srcRect l="37578" t="49735" r="36435" b="37980"/>
          <a:stretch>
            <a:fillRect/>
          </a:stretch>
        </p:blipFill>
        <p:spPr bwMode="auto">
          <a:xfrm>
            <a:off x="1485107" y="5013970"/>
            <a:ext cx="3168352" cy="9361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Contoh Perhitungan Regresi Linier Sederhana </a:t>
            </a:r>
          </a:p>
        </p:txBody>
      </p:sp>
      <p:sp>
        <p:nvSpPr>
          <p:cNvPr id="7" name="TextBox 6"/>
          <p:cNvSpPr txBox="1"/>
          <p:nvPr/>
        </p:nvSpPr>
        <p:spPr>
          <a:xfrm>
            <a:off x="621011" y="1271295"/>
            <a:ext cx="10873208" cy="646331"/>
          </a:xfrm>
          <a:prstGeom prst="rect">
            <a:avLst/>
          </a:prstGeom>
          <a:noFill/>
        </p:spPr>
        <p:txBody>
          <a:bodyPr wrap="square" rtlCol="0">
            <a:spAutoFit/>
          </a:bodyPr>
          <a:lstStyle/>
          <a:p>
            <a:r>
              <a:rPr lang="id-ID" sz="3600" dirty="0">
                <a:solidFill>
                  <a:srgbClr val="00B0F0"/>
                </a:solidFill>
                <a:latin typeface="Calibri" pitchFamily="34" charset="0"/>
                <a:cs typeface="Calibri" pitchFamily="34" charset="0"/>
              </a:rPr>
              <a:t>Menggunakan Data pada Tabel 1 </a:t>
            </a:r>
          </a:p>
        </p:txBody>
      </p:sp>
      <p:pic>
        <p:nvPicPr>
          <p:cNvPr id="9218" name="Picture 2"/>
          <p:cNvPicPr>
            <a:picLocks noChangeAspect="1" noChangeArrowheads="1"/>
          </p:cNvPicPr>
          <p:nvPr/>
        </p:nvPicPr>
        <p:blipFill>
          <a:blip r:embed="rId2" cstate="print"/>
          <a:srcRect l="23403" t="38396" r="47405" b="19080"/>
          <a:stretch>
            <a:fillRect/>
          </a:stretch>
        </p:blipFill>
        <p:spPr bwMode="auto">
          <a:xfrm>
            <a:off x="1125067" y="1917626"/>
            <a:ext cx="3816424" cy="3474603"/>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l="23416" t="52825" r="47644" b="19771"/>
          <a:stretch>
            <a:fillRect/>
          </a:stretch>
        </p:blipFill>
        <p:spPr bwMode="auto">
          <a:xfrm>
            <a:off x="6277364" y="1917626"/>
            <a:ext cx="4136735" cy="2448272"/>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52356" t="52825" r="17523" b="27331"/>
          <a:stretch>
            <a:fillRect/>
          </a:stretch>
        </p:blipFill>
        <p:spPr bwMode="auto">
          <a:xfrm>
            <a:off x="6237635" y="4437906"/>
            <a:ext cx="4197038" cy="17281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Contoh Perhitungan Regresi Linier Sederhana</a:t>
            </a:r>
          </a:p>
        </p:txBody>
      </p:sp>
      <p:pic>
        <p:nvPicPr>
          <p:cNvPr id="10242" name="Picture 2"/>
          <p:cNvPicPr>
            <a:picLocks noChangeAspect="1" noChangeArrowheads="1"/>
          </p:cNvPicPr>
          <p:nvPr/>
        </p:nvPicPr>
        <p:blipFill>
          <a:blip r:embed="rId2" cstate="print"/>
          <a:srcRect l="43484" t="37450" r="42932" b="58770"/>
          <a:stretch>
            <a:fillRect/>
          </a:stretch>
        </p:blipFill>
        <p:spPr bwMode="auto">
          <a:xfrm>
            <a:off x="621011" y="1263292"/>
            <a:ext cx="2520280" cy="43831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l="23403" t="27056" r="27576" b="30420"/>
          <a:stretch>
            <a:fillRect/>
          </a:stretch>
        </p:blipFill>
        <p:spPr bwMode="auto">
          <a:xfrm>
            <a:off x="837035" y="1701602"/>
            <a:ext cx="6021469" cy="3264652"/>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l="41725" t="23530" r="24019" b="35836"/>
          <a:stretch>
            <a:fillRect/>
          </a:stretch>
        </p:blipFill>
        <p:spPr bwMode="auto">
          <a:xfrm>
            <a:off x="7245747" y="1557586"/>
            <a:ext cx="4464496" cy="3309885"/>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l="31081" t="28001" r="13401" b="65384"/>
          <a:stretch>
            <a:fillRect/>
          </a:stretch>
        </p:blipFill>
        <p:spPr bwMode="auto">
          <a:xfrm>
            <a:off x="2061171" y="5077552"/>
            <a:ext cx="7848872" cy="584490"/>
          </a:xfrm>
          <a:prstGeom prst="rect">
            <a:avLst/>
          </a:prstGeom>
          <a:noFill/>
          <a:ln w="9525">
            <a:noFill/>
            <a:miter lim="800000"/>
            <a:headEnd/>
            <a:tailEnd/>
          </a:ln>
        </p:spPr>
      </p:pic>
      <p:pic>
        <p:nvPicPr>
          <p:cNvPr id="10247" name="Picture 7"/>
          <p:cNvPicPr>
            <a:picLocks noChangeAspect="1" noChangeArrowheads="1"/>
          </p:cNvPicPr>
          <p:nvPr/>
        </p:nvPicPr>
        <p:blipFill>
          <a:blip r:embed="rId5" cstate="print"/>
          <a:srcRect l="44678" t="53770" r="27563" b="39615"/>
          <a:stretch>
            <a:fillRect/>
          </a:stretch>
        </p:blipFill>
        <p:spPr bwMode="auto">
          <a:xfrm>
            <a:off x="3933378" y="5637528"/>
            <a:ext cx="4104457" cy="60057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Alat</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dalam</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Regresi</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341562"/>
                <a:ext cx="6524873" cy="5831596"/>
              </a:xfrm>
              <a:prstGeom prst="rect">
                <a:avLst/>
              </a:prstGeom>
            </p:spPr>
            <p:txBody>
              <a:bodyPr wrap="square">
                <a:spAutoFit/>
              </a:bodyPr>
              <a:lstStyle/>
              <a:p>
                <a:pPr marL="514350" indent="-392113" algn="just">
                  <a:spcAft>
                    <a:spcPts val="600"/>
                  </a:spcAft>
                  <a:buFont typeface="+mj-lt"/>
                  <a:buAutoNum type="arabicPeriod"/>
                </a:pPr>
                <a:r>
                  <a:rPr lang="en-US" sz="2800" dirty="0">
                    <a:latin typeface="Calibri" pitchFamily="34" charset="0"/>
                    <a:cs typeface="Calibri" pitchFamily="34" charset="0"/>
                  </a:rPr>
                  <a:t>Statistik </a:t>
                </a:r>
                <a:r>
                  <a:rPr lang="en-US" sz="2800" dirty="0" err="1">
                    <a:latin typeface="Calibri" pitchFamily="34" charset="0"/>
                    <a:cs typeface="Calibri" pitchFamily="34" charset="0"/>
                  </a:rPr>
                  <a:t>Uji</a:t>
                </a:r>
                <a:r>
                  <a:rPr lang="en-US" sz="2800" dirty="0">
                    <a:latin typeface="Calibri" pitchFamily="34" charset="0"/>
                    <a:cs typeface="Calibri" pitchFamily="34" charset="0"/>
                  </a:rPr>
                  <a:t>:</a:t>
                </a:r>
              </a:p>
              <a:p>
                <a:pPr marL="792163" indent="-277813" algn="just">
                  <a:spcAft>
                    <a:spcPts val="600"/>
                  </a:spcAft>
                  <a:buFont typeface="Wingdings" pitchFamily="2" charset="2"/>
                  <a:buChar char="§"/>
                </a:pPr>
                <a14:m>
                  <m:oMath xmlns:m="http://schemas.openxmlformats.org/officeDocument/2006/math">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i="1">
                            <a:latin typeface="Cambria Math"/>
                            <a:cs typeface="Calibri" pitchFamily="34" charset="0"/>
                          </a:rPr>
                          <m:t>1</m:t>
                        </m:r>
                      </m:sub>
                    </m:sSub>
                  </m:oMath>
                </a14:m>
                <a:endParaRPr lang="en-US" sz="2800" dirty="0">
                  <a:latin typeface="Calibri" pitchFamily="34" charset="0"/>
                  <a:cs typeface="Calibri" pitchFamily="34" charset="0"/>
                </a:endParaRPr>
              </a:p>
              <a:p>
                <a:pPr marL="800100" algn="just">
                  <a:spcAft>
                    <a:spcPts val="600"/>
                  </a:spcAft>
                </a:pPr>
                <a14:m>
                  <m:oMathPara xmlns:m="http://schemas.openxmlformats.org/officeDocument/2006/math">
                    <m:oMathParaPr>
                      <m:jc m:val="left"/>
                    </m:oMathParaPr>
                    <m:oMath xmlns:m="http://schemas.openxmlformats.org/officeDocument/2006/math">
                      <m:r>
                        <m:rPr>
                          <m:sty m:val="p"/>
                        </m:rPr>
                        <a:rPr lang="en-US" sz="2800" smtClean="0">
                          <a:latin typeface="Cambria Math"/>
                          <a:cs typeface="Calibri" pitchFamily="34" charset="0"/>
                        </a:rPr>
                        <m:t>t</m:t>
                      </m:r>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i="1">
                                  <a:latin typeface="Cambria Math"/>
                                  <a:cs typeface="Calibri" pitchFamily="34" charset="0"/>
                                </a:rPr>
                                <m:t>1</m:t>
                              </m:r>
                            </m:sub>
                          </m:sSub>
                        </m:num>
                        <m:den>
                          <m:r>
                            <m:rPr>
                              <m:sty m:val="p"/>
                            </m:rPr>
                            <a:rPr lang="en-US" sz="2800" b="0" i="0" smtClean="0">
                              <a:latin typeface="Cambria Math"/>
                              <a:cs typeface="Calibri" pitchFamily="34" charset="0"/>
                            </a:rPr>
                            <m:t>s</m:t>
                          </m:r>
                          <m:r>
                            <a:rPr lang="en-US" sz="2800">
                              <a:latin typeface="Cambria Math"/>
                              <a:cs typeface="Calibri" pitchFamily="34" charset="0"/>
                            </a:rPr>
                            <m:t>/</m:t>
                          </m:r>
                          <m:rad>
                            <m:radPr>
                              <m:degHide m:val="on"/>
                              <m:ctrlPr>
                                <a:rPr lang="en-US" sz="2800" i="1">
                                  <a:latin typeface="Cambria Math" panose="02040503050406030204" pitchFamily="18" charset="0"/>
                                  <a:cs typeface="Calibri" pitchFamily="34" charset="0"/>
                                </a:rPr>
                              </m:ctrlPr>
                            </m:radPr>
                            <m:deg/>
                            <m:e>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e>
                          </m:rad>
                        </m:den>
                      </m:f>
                      <m:r>
                        <a:rPr lang="en-US" sz="2800" i="1">
                          <a:latin typeface="Cambria Math"/>
                          <a:cs typeface="Calibri" pitchFamily="34" charset="0"/>
                        </a:rPr>
                        <m:t>   </m:t>
                      </m:r>
                      <m:r>
                        <m:rPr>
                          <m:sty m:val="p"/>
                        </m:rPr>
                        <a:rPr lang="en-US" sz="2800">
                          <a:latin typeface="Cambria Math"/>
                          <a:cs typeface="Calibri" pitchFamily="34" charset="0"/>
                        </a:rPr>
                        <m:t>db</m:t>
                      </m:r>
                      <m:r>
                        <a:rPr lang="en-US" sz="2800">
                          <a:latin typeface="Cambria Math"/>
                          <a:cs typeface="Calibri" pitchFamily="34" charset="0"/>
                        </a:rPr>
                        <m:t>=</m:t>
                      </m:r>
                      <m:r>
                        <m:rPr>
                          <m:sty m:val="p"/>
                        </m:rPr>
                        <a:rPr lang="en-US" sz="2800">
                          <a:latin typeface="Cambria Math"/>
                          <a:cs typeface="Calibri" pitchFamily="34" charset="0"/>
                        </a:rPr>
                        <m:t>n</m:t>
                      </m:r>
                      <m:r>
                        <a:rPr lang="en-US" sz="2800">
                          <a:latin typeface="Cambria Math"/>
                          <a:cs typeface="Calibri" pitchFamily="34" charset="0"/>
                        </a:rPr>
                        <m:t>−2</m:t>
                      </m:r>
                    </m:oMath>
                  </m:oMathPara>
                </a14:m>
                <a:endParaRPr lang="en-US" sz="2800" dirty="0">
                  <a:latin typeface="Calibri" pitchFamily="34" charset="0"/>
                  <a:cs typeface="Calibri" pitchFamily="34" charset="0"/>
                </a:endParaRPr>
              </a:p>
              <a:p>
                <a:pPr marL="914400" algn="just"/>
                <a:endParaRPr lang="en-US" sz="2800" dirty="0">
                  <a:latin typeface="Calibri" pitchFamily="34" charset="0"/>
                  <a:cs typeface="Calibri" pitchFamily="34" charset="0"/>
                </a:endParaRPr>
              </a:p>
              <a:p>
                <a:pPr marL="114300" algn="just">
                  <a:spcAft>
                    <a:spcPts val="600"/>
                  </a:spcAft>
                </a:pPr>
                <a:r>
                  <a:rPr lang="en-US" sz="2800" dirty="0">
                    <a:latin typeface="Calibri" pitchFamily="34" charset="0"/>
                    <a:cs typeface="Calibri" pitchFamily="34" charset="0"/>
                  </a:rPr>
                  <a:t>2.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a:t>
                </a:r>
              </a:p>
              <a:p>
                <a:pPr marL="800100" indent="-285750" algn="just">
                  <a:spcAft>
                    <a:spcPts val="600"/>
                  </a:spcAft>
                  <a:buFont typeface="Wingdings" pitchFamily="2" charset="2"/>
                  <a:buChar char="§"/>
                </a:pPr>
                <a14:m>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i="0" smtClean="0">
                            <a:latin typeface="Cambria Math"/>
                            <a:ea typeface="Cambria Math"/>
                            <a:cs typeface="Calibri" pitchFamily="34" charset="0"/>
                          </a:rPr>
                          <m:t>β</m:t>
                        </m:r>
                      </m:e>
                      <m:sub>
                        <m:r>
                          <a:rPr lang="en-US" sz="2800" b="0" i="1" smtClean="0">
                            <a:latin typeface="Cambria Math"/>
                            <a:cs typeface="Calibri" pitchFamily="34" charset="0"/>
                          </a:rPr>
                          <m:t>1</m:t>
                        </m:r>
                      </m:sub>
                    </m:sSub>
                  </m:oMath>
                </a14:m>
                <a:endParaRPr lang="en-US" sz="2800" dirty="0">
                  <a:latin typeface="Calibri" pitchFamily="34" charset="0"/>
                  <a:cs typeface="Calibri" pitchFamily="34" charset="0"/>
                </a:endParaRPr>
              </a:p>
              <a:p>
                <a:pPr marL="800100" algn="just">
                  <a:spcAft>
                    <a:spcPts val="600"/>
                  </a:spcAft>
                </a:pPr>
                <a14:m>
                  <m:oMathPara xmlns:m="http://schemas.openxmlformats.org/officeDocument/2006/math">
                    <m:oMathParaPr>
                      <m:jc m:val="left"/>
                    </m:oMathParaPr>
                    <m:oMath xmlns:m="http://schemas.openxmlformats.org/officeDocument/2006/math">
                      <m:d>
                        <m:dPr>
                          <m:ctrlPr>
                            <a:rPr lang="en-US" sz="2800" i="1">
                              <a:latin typeface="Cambria Math" panose="02040503050406030204" pitchFamily="18" charset="0"/>
                              <a:cs typeface="Calibri" pitchFamily="34" charset="0"/>
                            </a:rPr>
                          </m:ctrlPr>
                        </m:dPr>
                        <m:e>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r>
                            <a:rPr lang="en-US" sz="2800" smtClean="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i="0">
                                      <a:latin typeface="Cambria Math"/>
                                      <a:ea typeface="Cambria Math"/>
                                      <a:cs typeface="Calibri" pitchFamily="34" charset="0"/>
                                    </a:rPr>
                                    <m:t>α</m:t>
                                  </m:r>
                                </m:num>
                                <m:den>
                                  <m:r>
                                    <a:rPr lang="en-US" sz="2800">
                                      <a:latin typeface="Cambria Math"/>
                                      <a:ea typeface="Cambria Math"/>
                                      <a:cs typeface="Calibri" pitchFamily="34" charset="0"/>
                                    </a:rPr>
                                    <m:t>2</m:t>
                                  </m:r>
                                </m:den>
                              </m:f>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a:latin typeface="Cambria Math" panose="02040503050406030204" pitchFamily="18" charset="0"/>
                                      <a:cs typeface="Calibri" pitchFamily="34" charset="0"/>
                                    </a:rPr>
                                  </m:ctrlPr>
                                </m:radPr>
                                <m:deg/>
                                <m:e>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e>
                              </m:rad>
                            </m:den>
                          </m:f>
                        </m:e>
                      </m:d>
                    </m:oMath>
                  </m:oMathPara>
                </a14:m>
                <a:endParaRPr lang="en-US" sz="2800" dirty="0">
                  <a:latin typeface="Calibri" pitchFamily="34" charset="0"/>
                  <a:cs typeface="Calibri" pitchFamily="34" charset="0"/>
                </a:endParaRPr>
              </a:p>
              <a:p>
                <a:pPr marL="914400" algn="just">
                  <a:spcAft>
                    <a:spcPts val="600"/>
                  </a:spcAft>
                </a:pPr>
                <a:endParaRPr lang="en-US" sz="2800" dirty="0">
                  <a:latin typeface="Calibri" pitchFamily="34" charset="0"/>
                  <a:cs typeface="Calibri" pitchFamily="34" charset="0"/>
                </a:endParaRPr>
              </a:p>
              <a:p>
                <a:pPr marL="114300" algn="just">
                  <a:spcAft>
                    <a:spcPts val="600"/>
                  </a:spcAft>
                </a:pPr>
                <a:endParaRPr lang="en-US" sz="28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341562"/>
                <a:ext cx="6524873" cy="5831596"/>
              </a:xfrm>
              <a:prstGeom prst="rect">
                <a:avLst/>
              </a:prstGeom>
              <a:blipFill>
                <a:blip r:embed="rId2"/>
                <a:stretch>
                  <a:fillRect l="-93" t="-1149"/>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445547" y="1845618"/>
                <a:ext cx="6092825" cy="5013617"/>
              </a:xfrm>
              <a:prstGeom prst="rect">
                <a:avLst/>
              </a:prstGeom>
            </p:spPr>
            <p:txBody>
              <a:bodyPr>
                <a:spAutoFit/>
              </a:bodyPr>
              <a:lstStyle/>
              <a:p>
                <a:pPr marL="857250" indent="-342900" algn="just">
                  <a:spcAft>
                    <a:spcPts val="600"/>
                  </a:spcAft>
                  <a:buFont typeface="Wingdings" pitchFamily="2" charset="2"/>
                  <a:buChar char="§"/>
                </a:pPr>
                <a14:m>
                  <m:oMath xmlns:m="http://schemas.openxmlformats.org/officeDocument/2006/math">
                    <m:sSub>
                      <m:sSubPr>
                        <m:ctrlPr>
                          <a:rPr lang="id-ID" sz="2800" i="1" smtClean="0">
                            <a:latin typeface="Cambria Math" panose="02040503050406030204" pitchFamily="18" charset="0"/>
                            <a:cs typeface="Calibri" pitchFamily="34" charset="0"/>
                          </a:rPr>
                        </m:ctrlPr>
                      </m:sSubPr>
                      <m:e>
                        <m:r>
                          <m:rPr>
                            <m:sty m:val="p"/>
                          </m:rPr>
                          <a:rPr lang="id-ID" sz="2800">
                            <a:latin typeface="Cambria Math"/>
                            <a:ea typeface="Cambria Math"/>
                            <a:cs typeface="Calibri" pitchFamily="34" charset="0"/>
                          </a:rPr>
                          <m:t>β</m:t>
                        </m:r>
                      </m:e>
                      <m:sub>
                        <m:r>
                          <a:rPr lang="en-US" sz="2800" i="1">
                            <a:latin typeface="Cambria Math"/>
                            <a:cs typeface="Calibri" pitchFamily="34" charset="0"/>
                          </a:rPr>
                          <m:t>0</m:t>
                        </m:r>
                      </m:sub>
                    </m:sSub>
                  </m:oMath>
                </a14:m>
                <a:endParaRPr lang="en-US" sz="2800" dirty="0">
                  <a:latin typeface="Calibri" pitchFamily="34" charset="0"/>
                  <a:cs typeface="Calibri" pitchFamily="34" charset="0"/>
                </a:endParaRPr>
              </a:p>
              <a:p>
                <a:pPr marL="914400" algn="just">
                  <a:spcAft>
                    <a:spcPts val="600"/>
                  </a:spcAft>
                </a:pPr>
                <a14:m>
                  <m:oMathPara xmlns:m="http://schemas.openxmlformats.org/officeDocument/2006/math">
                    <m:oMathParaPr>
                      <m:jc m:val="left"/>
                    </m:oMathParaPr>
                    <m:oMath xmlns:m="http://schemas.openxmlformats.org/officeDocument/2006/math">
                      <m:r>
                        <m:rPr>
                          <m:sty m:val="p"/>
                        </m:rPr>
                        <a:rPr lang="en-US" sz="2800" smtClean="0">
                          <a:latin typeface="Cambria Math"/>
                          <a:cs typeface="Calibri" pitchFamily="34" charset="0"/>
                        </a:rPr>
                        <m:t>t</m:t>
                      </m:r>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i="1">
                                  <a:latin typeface="Cambria Math"/>
                                  <a:ea typeface="Cambria Math"/>
                                  <a:cs typeface="Calibri" pitchFamily="34" charset="0"/>
                                </a:rPr>
                                <m:t>0</m:t>
                              </m:r>
                            </m:sub>
                          </m:sSub>
                        </m:num>
                        <m:den>
                          <m:r>
                            <m:rPr>
                              <m:sty m:val="p"/>
                            </m:rPr>
                            <a:rPr lang="en-US" sz="2800" b="0" i="0" smtClean="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den>
                      </m:f>
                      <m:r>
                        <a:rPr lang="en-US" sz="2800" i="1">
                          <a:latin typeface="Cambria Math"/>
                          <a:cs typeface="Calibri" pitchFamily="34" charset="0"/>
                        </a:rPr>
                        <m:t>   </m:t>
                      </m:r>
                      <m:r>
                        <m:rPr>
                          <m:sty m:val="p"/>
                        </m:rPr>
                        <a:rPr lang="en-US" sz="2800">
                          <a:latin typeface="Cambria Math"/>
                          <a:cs typeface="Calibri" pitchFamily="34" charset="0"/>
                        </a:rPr>
                        <m:t>db</m:t>
                      </m:r>
                      <m:r>
                        <a:rPr lang="en-US" sz="2800">
                          <a:latin typeface="Cambria Math"/>
                          <a:cs typeface="Calibri" pitchFamily="34" charset="0"/>
                        </a:rPr>
                        <m:t>=</m:t>
                      </m:r>
                      <m:r>
                        <m:rPr>
                          <m:sty m:val="p"/>
                        </m:rPr>
                        <a:rPr lang="en-US" sz="2800">
                          <a:latin typeface="Cambria Math"/>
                          <a:cs typeface="Calibri" pitchFamily="34" charset="0"/>
                        </a:rPr>
                        <m:t>n</m:t>
                      </m:r>
                      <m:r>
                        <a:rPr lang="en-US" sz="2800">
                          <a:latin typeface="Cambria Math"/>
                          <a:cs typeface="Calibri" pitchFamily="34" charset="0"/>
                        </a:rPr>
                        <m:t>−2</m:t>
                      </m:r>
                    </m:oMath>
                  </m:oMathPara>
                </a14:m>
                <a:endParaRPr lang="en-US" sz="2800" dirty="0">
                  <a:latin typeface="Calibri" pitchFamily="34" charset="0"/>
                  <a:cs typeface="Calibri" pitchFamily="34" charset="0"/>
                </a:endParaRPr>
              </a:p>
              <a:p>
                <a:pPr marL="914400" algn="just">
                  <a:spcAft>
                    <a:spcPts val="600"/>
                  </a:spcAft>
                </a:pPr>
                <a:endParaRPr lang="en-US" sz="2800" dirty="0">
                  <a:latin typeface="Calibri" pitchFamily="34" charset="0"/>
                  <a:cs typeface="Calibri" pitchFamily="34" charset="0"/>
                </a:endParaRPr>
              </a:p>
              <a:p>
                <a:pPr marL="914400" indent="-400050" algn="just">
                  <a:spcAft>
                    <a:spcPts val="600"/>
                  </a:spcAft>
                  <a:buFont typeface="Wingdings" pitchFamily="2" charset="2"/>
                  <a:buChar char="§"/>
                </a:pPr>
                <a14:m>
                  <m:oMath xmlns:m="http://schemas.openxmlformats.org/officeDocument/2006/math">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b="0" i="1" smtClean="0">
                            <a:latin typeface="Cambria Math"/>
                            <a:ea typeface="Cambria Math"/>
                            <a:cs typeface="Calibri" pitchFamily="34" charset="0"/>
                          </a:rPr>
                          <m:t>0</m:t>
                        </m:r>
                      </m:sub>
                    </m:sSub>
                  </m:oMath>
                </a14:m>
                <a:endParaRPr lang="en-US" sz="2800" dirty="0">
                  <a:latin typeface="Calibri" pitchFamily="34" charset="0"/>
                  <a:cs typeface="Calibri" pitchFamily="34" charset="0"/>
                </a:endParaRPr>
              </a:p>
              <a:p>
                <a:pPr marL="914400" algn="just">
                  <a:spcAft>
                    <a:spcPts val="600"/>
                  </a:spcAft>
                </a:pPr>
                <a14:m>
                  <m:oMathPara xmlns:m="http://schemas.openxmlformats.org/officeDocument/2006/math">
                    <m:oMathParaPr>
                      <m:jc m:val="left"/>
                    </m:oMathParaPr>
                    <m:oMath xmlns:m="http://schemas.openxmlformats.org/officeDocument/2006/math">
                      <m:d>
                        <m:dPr>
                          <m:ctrlPr>
                            <a:rPr lang="en-US" sz="2800" i="1">
                              <a:latin typeface="Cambria Math" panose="02040503050406030204" pitchFamily="18" charset="0"/>
                              <a:cs typeface="Calibri" pitchFamily="34" charset="0"/>
                            </a:rPr>
                          </m:ctrlPr>
                        </m:dPr>
                        <m:e>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b="0" i="0" smtClean="0">
                                  <a:latin typeface="Cambria Math"/>
                                  <a:ea typeface="Cambria Math"/>
                                  <a:cs typeface="Calibri" pitchFamily="34" charset="0"/>
                                </a:rPr>
                                <m:t>0</m:t>
                              </m:r>
                            </m:sub>
                          </m:sSub>
                          <m:r>
                            <a:rPr lang="en-US" sz="280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
                            <a:rPr lang="en-US" sz="2800" b="0" i="0" smtClean="0">
                              <a:latin typeface="Cambria Math"/>
                              <a:ea typeface="Cambria Math"/>
                              <a:cs typeface="Calibri" pitchFamily="34" charset="0"/>
                            </a:rPr>
                            <m:t> </m:t>
                          </m:r>
                          <m:r>
                            <m:rPr>
                              <m:sty m:val="p"/>
                            </m:rPr>
                            <a:rPr lang="en-US" sz="2800" b="0" i="0" smtClean="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e>
                      </m:d>
                    </m:oMath>
                  </m:oMathPara>
                </a14:m>
                <a:endParaRPr lang="en-US" sz="2800" dirty="0">
                  <a:latin typeface="Calibri" pitchFamily="34" charset="0"/>
                  <a:cs typeface="Calibri" pitchFamily="34" charset="0"/>
                </a:endParaRPr>
              </a:p>
              <a:p>
                <a:pPr marL="914400" algn="just">
                  <a:spcAft>
                    <a:spcPts val="600"/>
                  </a:spcAft>
                </a:pPr>
                <a:endParaRPr lang="en-US" sz="2800" dirty="0">
                  <a:latin typeface="Calibri" pitchFamily="34" charset="0"/>
                  <a:cs typeface="Calibri"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45547" y="1845618"/>
                <a:ext cx="6092825" cy="5013617"/>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Alat</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dalam</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Regresi</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406342"/>
                <a:ext cx="9117161" cy="5335820"/>
              </a:xfrm>
              <a:prstGeom prst="rect">
                <a:avLst/>
              </a:prstGeom>
            </p:spPr>
            <p:txBody>
              <a:bodyPr wrap="square">
                <a:spAutoFit/>
              </a:bodyPr>
              <a:lstStyle/>
              <a:p>
                <a:pPr marL="122237" algn="just"/>
                <a:r>
                  <a:rPr lang="en-US" sz="3200" dirty="0">
                    <a:latin typeface="Calibri" pitchFamily="34" charset="0"/>
                    <a:cs typeface="Calibri" pitchFamily="34" charset="0"/>
                  </a:rPr>
                  <a:t>3. Daerah </a:t>
                </a:r>
                <a:r>
                  <a:rPr lang="en-US" sz="3200" dirty="0" err="1">
                    <a:latin typeface="Calibri" pitchFamily="34" charset="0"/>
                    <a:cs typeface="Calibri" pitchFamily="34" charset="0"/>
                  </a:rPr>
                  <a:t>Penolakan</a:t>
                </a:r>
                <a:r>
                  <a:rPr lang="en-US" sz="3200" dirty="0">
                    <a:latin typeface="Calibri" pitchFamily="34" charset="0"/>
                    <a:cs typeface="Calibri" pitchFamily="34" charset="0"/>
                  </a:rPr>
                  <a:t> </a:t>
                </a:r>
                <a14:m>
                  <m:oMath xmlns:m="http://schemas.openxmlformats.org/officeDocument/2006/math">
                    <m:sSub>
                      <m:sSubPr>
                        <m:ctrlPr>
                          <a:rPr lang="en-US" sz="3200" i="1" smtClean="0">
                            <a:latin typeface="Cambria Math" panose="02040503050406030204" pitchFamily="18" charset="0"/>
                            <a:cs typeface="Calibri" pitchFamily="34" charset="0"/>
                          </a:rPr>
                        </m:ctrlPr>
                      </m:sSubPr>
                      <m:e>
                        <m:r>
                          <m:rPr>
                            <m:sty m:val="p"/>
                          </m:rPr>
                          <a:rPr lang="en-US" sz="3200" b="0" i="0" smtClean="0">
                            <a:latin typeface="Cambria Math"/>
                            <a:cs typeface="Calibri" pitchFamily="34" charset="0"/>
                          </a:rPr>
                          <m:t>H</m:t>
                        </m:r>
                      </m:e>
                      <m:sub>
                        <m:r>
                          <a:rPr lang="en-US" sz="3200" b="0" i="0" smtClean="0">
                            <a:latin typeface="Cambria Math"/>
                            <a:cs typeface="Calibri" pitchFamily="34" charset="0"/>
                          </a:rPr>
                          <m:t>0</m:t>
                        </m:r>
                      </m:sub>
                    </m:sSub>
                  </m:oMath>
                </a14:m>
                <a:r>
                  <a:rPr lang="en-US" sz="3200" dirty="0">
                    <a:latin typeface="Calibri" pitchFamily="34" charset="0"/>
                    <a:cs typeface="Calibri" pitchFamily="34" charset="0"/>
                  </a:rPr>
                  <a:t>:</a:t>
                </a:r>
              </a:p>
              <a:p>
                <a:pPr marL="792163" indent="-277813" algn="just">
                  <a:buFont typeface="Wingdings" pitchFamily="2" charset="2"/>
                  <a:buChar char="§"/>
                </a:pP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a.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i="1">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r>
                          <a:rPr lang="en-US" sz="3200" b="0" i="1" smtClean="0">
                            <a:latin typeface="Cambria Math"/>
                            <a:cs typeface="Calibri" pitchFamily="34" charset="0"/>
                          </a:rPr>
                          <m:t>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d>
                      <m:dPr>
                        <m:begChr m:val="|"/>
                        <m:endChr m:val="|"/>
                        <m:ctrlPr>
                          <a:rPr lang="en-US" altLang="en-US" sz="3200" i="1">
                            <a:latin typeface="Cambria Math" panose="02040503050406030204" pitchFamily="18" charset="0"/>
                            <a:cs typeface="Calibri" pitchFamily="34" charset="0"/>
                            <a:sym typeface="Symbol" pitchFamily="18" charset="2"/>
                          </a:rPr>
                        </m:ctrlPr>
                      </m:dPr>
                      <m:e>
                        <m:r>
                          <m:rPr>
                            <m:sty m:val="p"/>
                          </m:rPr>
                          <a:rPr lang="en-US" altLang="en-US" sz="3200">
                            <a:latin typeface="Cambria Math"/>
                            <a:cs typeface="Calibri" pitchFamily="34" charset="0"/>
                            <a:sym typeface="Symbol" pitchFamily="18" charset="2"/>
                          </a:rPr>
                          <m:t>t</m:t>
                        </m:r>
                      </m:e>
                    </m:d>
                    <m:r>
                      <a:rPr lang="en-US" altLang="en-US" sz="3200" i="1">
                        <a:latin typeface="Cambria Math"/>
                        <a:ea typeface="Cambria Math"/>
                        <a:cs typeface="Calibri" pitchFamily="34" charset="0"/>
                        <a:sym typeface="Symbol" pitchFamily="18" charset="2"/>
                      </a:rPr>
                      <m:t>≥</m:t>
                    </m:r>
                    <m:sSub>
                      <m:sSubPr>
                        <m:ctrlPr>
                          <a:rPr lang="en-US" altLang="en-US" sz="3200" i="1" dirty="0">
                            <a:latin typeface="Cambria Math" panose="02040503050406030204" pitchFamily="18" charset="0"/>
                            <a:cs typeface="Calibri" pitchFamily="34" charset="0"/>
                          </a:rPr>
                        </m:ctrlPr>
                      </m:sSubPr>
                      <m:e>
                        <m:r>
                          <m:rPr>
                            <m:sty m:val="p"/>
                          </m:rPr>
                          <a:rPr lang="en-US" altLang="en-US" sz="3200" dirty="0">
                            <a:latin typeface="Cambria Math"/>
                            <a:cs typeface="Calibri" pitchFamily="34" charset="0"/>
                          </a:rPr>
                          <m:t>t</m:t>
                        </m:r>
                      </m:e>
                      <m:sub>
                        <m:r>
                          <m:rPr>
                            <m:sty m:val="p"/>
                          </m:rPr>
                          <a:rPr lang="el-GR" altLang="en-US" sz="3200" dirty="0">
                            <a:latin typeface="Cambria Math"/>
                            <a:ea typeface="Cambria Math"/>
                            <a:cs typeface="Calibri" pitchFamily="34" charset="0"/>
                          </a:rPr>
                          <m:t>α</m:t>
                        </m:r>
                        <m:r>
                          <a:rPr lang="en-US" altLang="en-US" sz="3200" dirty="0">
                            <a:latin typeface="Cambria Math"/>
                            <a:ea typeface="Cambria Math"/>
                            <a:cs typeface="Calibri" pitchFamily="34" charset="0"/>
                          </a:rPr>
                          <m:t>/2</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b.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b="0" i="1" smtClean="0">
                        <a:latin typeface="Cambria Math"/>
                        <a:cs typeface="Calibri" pitchFamily="34" charset="0"/>
                      </a:rPr>
                      <m:t>&gt;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altLang="en-US" sz="3200" baseline="-25000" dirty="0">
                  <a:latin typeface="Calibri" pitchFamily="34" charset="0"/>
                  <a:cs typeface="Calibri" pitchFamily="34" charset="0"/>
                  <a:sym typeface="Symbol" pitchFamily="18" charset="2"/>
                </a:endParaRPr>
              </a:p>
              <a:p>
                <a:pPr marL="800100" indent="0" algn="just">
                  <a:spcBef>
                    <a:spcPts val="0"/>
                  </a:spcBef>
                  <a:spcAft>
                    <a:spcPts val="600"/>
                  </a:spcAft>
                  <a:buNone/>
                  <a:defRPr/>
                </a:pPr>
                <a:r>
                  <a:rPr lang="en-US" sz="3200" dirty="0">
                    <a:latin typeface="Calibri" pitchFamily="34" charset="0"/>
                    <a:cs typeface="Calibri" pitchFamily="34" charset="0"/>
                  </a:rPr>
                  <a:t>c.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b="0" i="1" smtClean="0">
                        <a:latin typeface="Cambria Math"/>
                        <a:cs typeface="Calibri" pitchFamily="34" charset="0"/>
                      </a:rPr>
                      <m:t>&lt;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a:rPr lang="en-US" altLang="en-US" sz="3200"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sz="3200" dirty="0">
                  <a:latin typeface="Calibri" pitchFamily="34" charset="0"/>
                  <a:cs typeface="Calibri" pitchFamily="34" charset="0"/>
                </a:endParaRPr>
              </a:p>
              <a:p>
                <a:pPr marL="800100" indent="-285750" algn="just">
                  <a:buFont typeface="Wingdings" pitchFamily="2" charset="2"/>
                  <a:buChar char="§"/>
                </a:pPr>
                <a14:m>
                  <m:oMath xmlns:m="http://schemas.openxmlformats.org/officeDocument/2006/math">
                    <m:sSub>
                      <m:sSubPr>
                        <m:ctrlPr>
                          <a:rPr lang="en-US" sz="3200" i="1" smtClean="0">
                            <a:latin typeface="Cambria Math" panose="02040503050406030204" pitchFamily="18" charset="0"/>
                            <a:cs typeface="Calibri" pitchFamily="34" charset="0"/>
                          </a:rPr>
                        </m:ctrlPr>
                      </m:sSubPr>
                      <m:e>
                        <m:r>
                          <m:rPr>
                            <m:sty m:val="p"/>
                          </m:rPr>
                          <a:rPr lang="en-US" sz="3200" i="0" smtClean="0">
                            <a:latin typeface="Cambria Math"/>
                            <a:ea typeface="Cambria Math"/>
                            <a:cs typeface="Calibri" pitchFamily="34" charset="0"/>
                          </a:rPr>
                          <m:t>β</m:t>
                        </m:r>
                      </m:e>
                      <m:sub>
                        <m:r>
                          <a:rPr lang="en-US" sz="3200" b="0" i="1" smtClean="0">
                            <a:latin typeface="Cambria Math"/>
                            <a:cs typeface="Calibri" pitchFamily="34" charset="0"/>
                          </a:rPr>
                          <m:t>0</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a.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b="0" i="1" smtClean="0">
                            <a:latin typeface="Cambria Math"/>
                            <a:ea typeface="Cambria Math"/>
                            <a:cs typeface="Calibri" pitchFamily="34" charset="0"/>
                          </a:rPr>
                          <m:t>0</m:t>
                        </m:r>
                      </m:sub>
                    </m:sSub>
                    <m:r>
                      <a:rPr lang="en-US" sz="3200" i="1">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d>
                      <m:dPr>
                        <m:begChr m:val="|"/>
                        <m:endChr m:val="|"/>
                        <m:ctrlPr>
                          <a:rPr lang="en-US" altLang="en-US" sz="3200" i="1">
                            <a:latin typeface="Cambria Math" panose="02040503050406030204" pitchFamily="18" charset="0"/>
                            <a:cs typeface="Calibri" pitchFamily="34" charset="0"/>
                            <a:sym typeface="Symbol" pitchFamily="18" charset="2"/>
                          </a:rPr>
                        </m:ctrlPr>
                      </m:dPr>
                      <m:e>
                        <m:r>
                          <m:rPr>
                            <m:sty m:val="p"/>
                          </m:rPr>
                          <a:rPr lang="en-US" altLang="en-US" sz="3200">
                            <a:latin typeface="Cambria Math"/>
                            <a:cs typeface="Calibri" pitchFamily="34" charset="0"/>
                            <a:sym typeface="Symbol" pitchFamily="18" charset="2"/>
                          </a:rPr>
                          <m:t>t</m:t>
                        </m:r>
                      </m:e>
                    </m:d>
                    <m:r>
                      <a:rPr lang="en-US" altLang="en-US" sz="3200" i="1">
                        <a:latin typeface="Cambria Math"/>
                        <a:ea typeface="Cambria Math"/>
                        <a:cs typeface="Calibri" pitchFamily="34" charset="0"/>
                        <a:sym typeface="Symbol" pitchFamily="18" charset="2"/>
                      </a:rPr>
                      <m:t>≥</m:t>
                    </m:r>
                    <m:sSub>
                      <m:sSubPr>
                        <m:ctrlPr>
                          <a:rPr lang="en-US" altLang="en-US" sz="3200" i="1" dirty="0">
                            <a:latin typeface="Cambria Math" panose="02040503050406030204" pitchFamily="18" charset="0"/>
                            <a:cs typeface="Calibri" pitchFamily="34" charset="0"/>
                          </a:rPr>
                        </m:ctrlPr>
                      </m:sSubPr>
                      <m:e>
                        <m:r>
                          <m:rPr>
                            <m:sty m:val="p"/>
                          </m:rPr>
                          <a:rPr lang="en-US" altLang="en-US" sz="3200" dirty="0">
                            <a:latin typeface="Cambria Math"/>
                            <a:cs typeface="Calibri" pitchFamily="34" charset="0"/>
                          </a:rPr>
                          <m:t>t</m:t>
                        </m:r>
                      </m:e>
                      <m:sub>
                        <m:r>
                          <m:rPr>
                            <m:sty m:val="p"/>
                          </m:rPr>
                          <a:rPr lang="el-GR" altLang="en-US" sz="3200" dirty="0">
                            <a:latin typeface="Cambria Math"/>
                            <a:ea typeface="Cambria Math"/>
                            <a:cs typeface="Calibri" pitchFamily="34" charset="0"/>
                          </a:rPr>
                          <m:t>α</m:t>
                        </m:r>
                        <m:r>
                          <a:rPr lang="en-US" altLang="en-US" sz="3200" dirty="0">
                            <a:latin typeface="Cambria Math"/>
                            <a:ea typeface="Cambria Math"/>
                            <a:cs typeface="Calibri" pitchFamily="34" charset="0"/>
                          </a:rPr>
                          <m:t>/2</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b.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b="0" i="1" smtClean="0">
                            <a:latin typeface="Cambria Math"/>
                            <a:ea typeface="Cambria Math"/>
                            <a:cs typeface="Calibri" pitchFamily="34" charset="0"/>
                          </a:rPr>
                          <m:t>0</m:t>
                        </m:r>
                      </m:sub>
                    </m:sSub>
                    <m:r>
                      <a:rPr lang="en-US" sz="3200" i="1">
                        <a:latin typeface="Cambria Math"/>
                        <a:cs typeface="Calibri" pitchFamily="34" charset="0"/>
                      </a:rPr>
                      <m:t>&gt;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altLang="en-US" sz="3200" baseline="-25000" dirty="0">
                  <a:latin typeface="Calibri" pitchFamily="34" charset="0"/>
                  <a:cs typeface="Calibri" pitchFamily="34" charset="0"/>
                  <a:sym typeface="Symbol" pitchFamily="18" charset="2"/>
                </a:endParaRPr>
              </a:p>
              <a:p>
                <a:pPr marL="800100" indent="0" algn="just">
                  <a:spcBef>
                    <a:spcPts val="0"/>
                  </a:spcBef>
                  <a:spcAft>
                    <a:spcPts val="600"/>
                  </a:spcAft>
                  <a:buNone/>
                  <a:defRPr/>
                </a:pPr>
                <a:r>
                  <a:rPr lang="en-US" sz="3200" dirty="0">
                    <a:latin typeface="Calibri" pitchFamily="34" charset="0"/>
                    <a:cs typeface="Calibri" pitchFamily="34" charset="0"/>
                  </a:rPr>
                  <a:t>c.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b="0" i="1" smtClean="0">
                            <a:latin typeface="Cambria Math"/>
                            <a:ea typeface="Cambria Math"/>
                            <a:cs typeface="Calibri" pitchFamily="34" charset="0"/>
                          </a:rPr>
                          <m:t>0</m:t>
                        </m:r>
                      </m:sub>
                    </m:sSub>
                    <m:r>
                      <a:rPr lang="en-US" sz="3200" i="1">
                        <a:latin typeface="Cambria Math"/>
                        <a:cs typeface="Calibri" pitchFamily="34" charset="0"/>
                      </a:rPr>
                      <m:t>&lt;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a:rPr lang="en-US" altLang="en-US" sz="3200"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sz="3200" dirty="0">
                  <a:latin typeface="Calibri" pitchFamily="34" charset="0"/>
                  <a:cs typeface="Calibri" pitchFamily="34" charset="0"/>
                </a:endParaRPr>
              </a:p>
              <a:p>
                <a:pPr marL="114300" algn="just">
                  <a:spcAft>
                    <a:spcPts val="600"/>
                  </a:spcAft>
                </a:pPr>
                <a:endParaRPr lang="en-US" sz="32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406342"/>
                <a:ext cx="9117161" cy="5335820"/>
              </a:xfrm>
              <a:prstGeom prst="rect">
                <a:avLst/>
              </a:prstGeom>
              <a:blipFill>
                <a:blip r:embed="rId2"/>
                <a:stretch>
                  <a:fillRect l="-334" t="-1371"/>
                </a:stretch>
              </a:blipFill>
            </p:spPr>
            <p:txBody>
              <a:bodyPr/>
              <a:lstStyle/>
              <a:p>
                <a:r>
                  <a:rPr lang="en-ID">
                    <a:noFill/>
                  </a:rPr>
                  <a:t> </a:t>
                </a:r>
              </a:p>
            </p:txBody>
          </p:sp>
        </mc:Fallback>
      </mc:AlternateContent>
    </p:spTree>
    <p:extLst>
      <p:ext uri="{BB962C8B-B14F-4D97-AF65-F5344CB8AC3E}">
        <p14:creationId xmlns:p14="http://schemas.microsoft.com/office/powerpoint/2010/main" val="116640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B050"/>
                </a:solidFill>
                <a:latin typeface="Calibri" pitchFamily="34" charset="0"/>
                <a:cs typeface="Calibri" pitchFamily="34" charset="0"/>
              </a:rPr>
              <a:t>Analisis Regresi</a:t>
            </a:r>
          </a:p>
        </p:txBody>
      </p:sp>
      <p:sp>
        <p:nvSpPr>
          <p:cNvPr id="6" name="Rounded Rectangular Callout 5"/>
          <p:cNvSpPr/>
          <p:nvPr/>
        </p:nvSpPr>
        <p:spPr>
          <a:xfrm>
            <a:off x="981051" y="2133650"/>
            <a:ext cx="10009112" cy="3240360"/>
          </a:xfrm>
          <a:prstGeom prst="wedgeRoundRectCallout">
            <a:avLst>
              <a:gd name="adj1" fmla="val -29151"/>
              <a:gd name="adj2" fmla="val -8085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a:solidFill>
                  <a:schemeClr val="tx1"/>
                </a:solidFill>
                <a:latin typeface="Calibri" pitchFamily="34" charset="0"/>
                <a:cs typeface="Calibri" pitchFamily="34" charset="0"/>
                <a:sym typeface="Wingdings" pitchFamily="2" charset="2"/>
              </a:rPr>
              <a:t>Analisis</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statistika</a:t>
            </a:r>
            <a:r>
              <a:rPr lang="en-US" sz="3600" dirty="0">
                <a:solidFill>
                  <a:schemeClr val="tx1"/>
                </a:solidFill>
                <a:latin typeface="Calibri" pitchFamily="34" charset="0"/>
                <a:cs typeface="Calibri" pitchFamily="34" charset="0"/>
                <a:sym typeface="Wingdings" pitchFamily="2" charset="2"/>
              </a:rPr>
              <a:t> yang </a:t>
            </a:r>
            <a:r>
              <a:rPr lang="en-US" sz="3600" dirty="0" err="1">
                <a:solidFill>
                  <a:schemeClr val="tx1"/>
                </a:solidFill>
                <a:latin typeface="Calibri" pitchFamily="34" charset="0"/>
                <a:cs typeface="Calibri" pitchFamily="34" charset="0"/>
                <a:sym typeface="Wingdings" pitchFamily="2" charset="2"/>
              </a:rPr>
              <a:t>memanfaatkan</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hubungan</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antara</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dua</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atau</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lebih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peubah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kuantitatif</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sehingga</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salah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satu</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peubah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dapat</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diramalkan</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dari</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peubah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lainnya</a:t>
            </a:r>
            <a:endParaRPr lang="id-ID" sz="3200" dirty="0">
              <a:solidFill>
                <a:schemeClr val="tx1"/>
              </a:solidFill>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2061642"/>
                <a:ext cx="11233248" cy="4274953"/>
              </a:xfrm>
              <a:prstGeom prst="rect">
                <a:avLst/>
              </a:prstGeom>
              <a:noFill/>
            </p:spPr>
            <p:txBody>
              <a:bodyPr wrap="square" rtlCol="0">
                <a:spAutoFit/>
              </a:bodyPr>
              <a:lstStyle/>
              <a:p>
                <a:pPr algn="just"/>
                <a:r>
                  <a:rPr lang="en-US" sz="3200" dirty="0">
                    <a:latin typeface="Calibri" pitchFamily="34" charset="0"/>
                    <a:cs typeface="Calibri" pitchFamily="34" charset="0"/>
                  </a:rPr>
                  <a:t>Apakah data yang </a:t>
                </a:r>
                <a:r>
                  <a:rPr lang="en-US" sz="3200" dirty="0" err="1">
                    <a:latin typeface="Calibri" pitchFamily="34" charset="0"/>
                    <a:cs typeface="Calibri" pitchFamily="34" charset="0"/>
                  </a:rPr>
                  <a:t>diberikan</a:t>
                </a:r>
                <a:r>
                  <a:rPr lang="en-US" sz="3200" dirty="0">
                    <a:latin typeface="Calibri" pitchFamily="34" charset="0"/>
                    <a:cs typeface="Calibri" pitchFamily="34" charset="0"/>
                  </a:rPr>
                  <a:t> pada </a:t>
                </a:r>
                <a:r>
                  <a:rPr lang="en-US" sz="3200" dirty="0" err="1">
                    <a:latin typeface="Calibri" pitchFamily="34" charset="0"/>
                    <a:cs typeface="Calibri" pitchFamily="34" charset="0"/>
                  </a:rPr>
                  <a:t>Tabel</a:t>
                </a:r>
                <a:r>
                  <a:rPr lang="en-US" sz="3200" dirty="0">
                    <a:latin typeface="Calibri" pitchFamily="34" charset="0"/>
                    <a:cs typeface="Calibri" pitchFamily="34" charset="0"/>
                  </a:rPr>
                  <a:t> 1 </a:t>
                </a:r>
                <a:r>
                  <a:rPr lang="en-US" sz="3200" dirty="0" err="1">
                    <a:latin typeface="Calibri" pitchFamily="34" charset="0"/>
                    <a:cs typeface="Calibri" pitchFamily="34" charset="0"/>
                  </a:rPr>
                  <a:t>merupakan</a:t>
                </a:r>
                <a:r>
                  <a:rPr lang="en-US" sz="3200" dirty="0">
                    <a:latin typeface="Calibri" pitchFamily="34" charset="0"/>
                    <a:cs typeface="Calibri" pitchFamily="34" charset="0"/>
                  </a:rPr>
                  <a:t> </a:t>
                </a:r>
                <a:r>
                  <a:rPr lang="en-US" sz="3200" dirty="0" err="1">
                    <a:latin typeface="Calibri" pitchFamily="34" charset="0"/>
                    <a:cs typeface="Calibri" pitchFamily="34" charset="0"/>
                  </a:rPr>
                  <a:t>bukti</a:t>
                </a:r>
                <a:r>
                  <a:rPr lang="en-US" sz="3200" dirty="0">
                    <a:latin typeface="Calibri" pitchFamily="34" charset="0"/>
                    <a:cs typeface="Calibri" pitchFamily="34" charset="0"/>
                  </a:rPr>
                  <a:t> </a:t>
                </a:r>
                <a:r>
                  <a:rPr lang="en-US" sz="3200" dirty="0" err="1">
                    <a:latin typeface="Calibri" pitchFamily="34" charset="0"/>
                    <a:cs typeface="Calibri" pitchFamily="34" charset="0"/>
                  </a:rPr>
                  <a:t>kuat</a:t>
                </a:r>
                <a:r>
                  <a:rPr lang="en-US" sz="3200" dirty="0">
                    <a:latin typeface="Calibri" pitchFamily="34" charset="0"/>
                    <a:cs typeface="Calibri" pitchFamily="34" charset="0"/>
                  </a:rPr>
                  <a:t> </a:t>
                </a:r>
                <a:r>
                  <a:rPr lang="en-US" sz="3200" dirty="0" err="1">
                    <a:latin typeface="Calibri" pitchFamily="34" charset="0"/>
                    <a:cs typeface="Calibri" pitchFamily="34" charset="0"/>
                  </a:rPr>
                  <a:t>bahwa</a:t>
                </a:r>
                <a:r>
                  <a:rPr lang="en-US" sz="3200" dirty="0">
                    <a:latin typeface="Calibri" pitchFamily="34" charset="0"/>
                    <a:cs typeface="Calibri" pitchFamily="34" charset="0"/>
                  </a:rPr>
                  <a:t> rata-rata </a:t>
                </a:r>
                <a:r>
                  <a:rPr lang="en-US" sz="3200" dirty="0" err="1">
                    <a:latin typeface="Calibri" pitchFamily="34" charset="0"/>
                    <a:cs typeface="Calibri" pitchFamily="34" charset="0"/>
                  </a:rPr>
                  <a:t>lamanya</a:t>
                </a:r>
                <a:r>
                  <a:rPr lang="en-US" sz="3200" dirty="0">
                    <a:latin typeface="Calibri" pitchFamily="34" charset="0"/>
                    <a:cs typeface="Calibri" pitchFamily="34" charset="0"/>
                  </a:rPr>
                  <a:t> </a:t>
                </a:r>
                <a:r>
                  <a:rPr lang="en-US" sz="3200" dirty="0" err="1">
                    <a:latin typeface="Calibri" pitchFamily="34" charset="0"/>
                    <a:cs typeface="Calibri" pitchFamily="34" charset="0"/>
                  </a:rPr>
                  <a:t>durasi</a:t>
                </a:r>
                <a:r>
                  <a:rPr lang="en-US" sz="3200" dirty="0">
                    <a:latin typeface="Calibri" pitchFamily="34" charset="0"/>
                    <a:cs typeface="Calibri" pitchFamily="34" charset="0"/>
                  </a:rPr>
                  <a:t> </a:t>
                </a:r>
                <a:r>
                  <a:rPr lang="en-US" sz="3200" dirty="0" err="1">
                    <a:latin typeface="Calibri" pitchFamily="34" charset="0"/>
                    <a:cs typeface="Calibri" pitchFamily="34" charset="0"/>
                  </a:rPr>
                  <a:t>reaksi</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r>
                  <a:rPr lang="en-US" sz="3200" dirty="0" err="1">
                    <a:latin typeface="Calibri" pitchFamily="34" charset="0"/>
                    <a:cs typeface="Calibri" pitchFamily="34" charset="0"/>
                  </a:rPr>
                  <a:t>gejala</a:t>
                </a:r>
                <a:r>
                  <a:rPr lang="en-US" sz="3200" dirty="0">
                    <a:latin typeface="Calibri" pitchFamily="34" charset="0"/>
                    <a:cs typeface="Calibri" pitchFamily="34" charset="0"/>
                  </a:rPr>
                  <a:t> </a:t>
                </a:r>
                <a:r>
                  <a:rPr lang="en-US" sz="3200" dirty="0" err="1">
                    <a:latin typeface="Calibri" pitchFamily="34" charset="0"/>
                    <a:cs typeface="Calibri" pitchFamily="34" charset="0"/>
                  </a:rPr>
                  <a:t>alergi</a:t>
                </a:r>
                <a:r>
                  <a:rPr lang="en-US" sz="3200" dirty="0">
                    <a:latin typeface="Calibri" pitchFamily="34" charset="0"/>
                    <a:cs typeface="Calibri" pitchFamily="34" charset="0"/>
                  </a:rPr>
                  <a:t> </a:t>
                </a:r>
                <a:r>
                  <a:rPr lang="en-US" sz="3200" dirty="0" err="1">
                    <a:latin typeface="Calibri" pitchFamily="34" charset="0"/>
                    <a:cs typeface="Calibri" pitchFamily="34" charset="0"/>
                  </a:rPr>
                  <a:t>dapat</a:t>
                </a:r>
                <a:r>
                  <a:rPr lang="en-US" sz="3200" dirty="0">
                    <a:latin typeface="Calibri" pitchFamily="34" charset="0"/>
                    <a:cs typeface="Calibri" pitchFamily="34" charset="0"/>
                  </a:rPr>
                  <a:t> </a:t>
                </a:r>
                <a:r>
                  <a:rPr lang="en-US" sz="3200" dirty="0" err="1">
                    <a:latin typeface="Calibri" pitchFamily="34" charset="0"/>
                    <a:cs typeface="Calibri" pitchFamily="34" charset="0"/>
                  </a:rPr>
                  <a:t>meningkat</a:t>
                </a:r>
                <a:r>
                  <a:rPr lang="en-US" sz="3200" dirty="0">
                    <a:latin typeface="Calibri" pitchFamily="34" charset="0"/>
                    <a:cs typeface="Calibri" pitchFamily="34" charset="0"/>
                  </a:rPr>
                  <a:t> </a:t>
                </a:r>
                <a:r>
                  <a:rPr lang="en-US" sz="3200" dirty="0" err="1">
                    <a:latin typeface="Calibri" pitchFamily="34" charset="0"/>
                    <a:cs typeface="Calibri" pitchFamily="34" charset="0"/>
                  </a:rPr>
                  <a:t>dengan</a:t>
                </a:r>
                <a:r>
                  <a:rPr lang="en-US" sz="3200" dirty="0">
                    <a:latin typeface="Calibri" pitchFamily="34" charset="0"/>
                    <a:cs typeface="Calibri" pitchFamily="34" charset="0"/>
                  </a:rPr>
                  <a:t> </a:t>
                </a:r>
                <a:r>
                  <a:rPr lang="en-US" sz="3200" dirty="0" err="1">
                    <a:latin typeface="Calibri" pitchFamily="34" charset="0"/>
                    <a:cs typeface="Calibri" pitchFamily="34" charset="0"/>
                  </a:rPr>
                  <a:t>dosis</a:t>
                </a:r>
                <a:r>
                  <a:rPr lang="en-US" sz="3200" dirty="0">
                    <a:latin typeface="Calibri" pitchFamily="34" charset="0"/>
                    <a:cs typeface="Calibri" pitchFamily="34" charset="0"/>
                  </a:rPr>
                  <a:t> </a:t>
                </a:r>
                <a:r>
                  <a:rPr lang="en-US" sz="3200" dirty="0" err="1">
                    <a:latin typeface="Calibri" pitchFamily="34" charset="0"/>
                    <a:cs typeface="Calibri" pitchFamily="34" charset="0"/>
                  </a:rPr>
                  <a:t>obat</a:t>
                </a:r>
                <a:r>
                  <a:rPr lang="en-US" sz="3200" dirty="0">
                    <a:latin typeface="Calibri" pitchFamily="34" charset="0"/>
                    <a:cs typeface="Calibri" pitchFamily="34" charset="0"/>
                  </a:rPr>
                  <a:t> yang </a:t>
                </a:r>
                <a:r>
                  <a:rPr lang="en-US" sz="3200" dirty="0" err="1">
                    <a:latin typeface="Calibri" pitchFamily="34" charset="0"/>
                    <a:cs typeface="Calibri" pitchFamily="34" charset="0"/>
                  </a:rPr>
                  <a:t>lebih</a:t>
                </a:r>
                <a:r>
                  <a:rPr lang="en-US" sz="3200" dirty="0">
                    <a:latin typeface="Calibri" pitchFamily="34" charset="0"/>
                    <a:cs typeface="Calibri" pitchFamily="34" charset="0"/>
                  </a:rPr>
                  <a:t> </a:t>
                </a:r>
                <a:r>
                  <a:rPr lang="en-US" sz="3200" dirty="0" err="1">
                    <a:latin typeface="Calibri" pitchFamily="34" charset="0"/>
                    <a:cs typeface="Calibri" pitchFamily="34" charset="0"/>
                  </a:rPr>
                  <a:t>tinggi</a:t>
                </a:r>
                <a:r>
                  <a:rPr lang="en-US" sz="3200" dirty="0">
                    <a:latin typeface="Calibri" pitchFamily="34" charset="0"/>
                    <a:cs typeface="Calibri" pitchFamily="34" charset="0"/>
                  </a:rPr>
                  <a:t>?</a:t>
                </a:r>
              </a:p>
              <a:p>
                <a:pPr algn="just"/>
                <a:r>
                  <a:rPr lang="en-US" sz="3200" u="sng" dirty="0" err="1">
                    <a:latin typeface="Calibri" pitchFamily="34" charset="0"/>
                    <a:cs typeface="Calibri" pitchFamily="34" charset="0"/>
                  </a:rPr>
                  <a:t>Jawab</a:t>
                </a:r>
                <a:endParaRPr lang="en-US" sz="3200" u="sng" dirty="0">
                  <a:latin typeface="Calibri" pitchFamily="34" charset="0"/>
                  <a:cs typeface="Calibri" pitchFamily="34" charset="0"/>
                </a:endParaRPr>
              </a:p>
              <a:p>
                <a:pPr algn="just">
                  <a:spcAft>
                    <a:spcPts val="600"/>
                  </a:spcAft>
                </a:pPr>
                <a14:m>
                  <m:oMath xmlns:m="http://schemas.openxmlformats.org/officeDocument/2006/math">
                    <m:sSub>
                      <m:sSubPr>
                        <m:ctrlPr>
                          <a:rPr lang="en-US" sz="3600" i="1">
                            <a:latin typeface="Cambria Math" panose="02040503050406030204" pitchFamily="18" charset="0"/>
                            <a:cs typeface="Calibri" pitchFamily="34" charset="0"/>
                          </a:rPr>
                        </m:ctrlPr>
                      </m:sSubPr>
                      <m:e>
                        <m:r>
                          <m:rPr>
                            <m:sty m:val="p"/>
                          </m:rPr>
                          <a:rPr lang="en-US" sz="3600">
                            <a:latin typeface="Cambria Math"/>
                            <a:cs typeface="Calibri" pitchFamily="34" charset="0"/>
                          </a:rPr>
                          <m:t>H</m:t>
                        </m:r>
                      </m:e>
                      <m:sub>
                        <m:r>
                          <a:rPr lang="en-US" sz="3600">
                            <a:latin typeface="Cambria Math"/>
                            <a:cs typeface="Calibri" pitchFamily="34" charset="0"/>
                          </a:rPr>
                          <m:t>0</m:t>
                        </m:r>
                      </m:sub>
                    </m:sSub>
                    <m:r>
                      <a:rPr lang="en-US" sz="36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b="0" i="1" smtClean="0">
                        <a:latin typeface="Cambria Math"/>
                        <a:cs typeface="Calibri" pitchFamily="34" charset="0"/>
                      </a:rPr>
                      <m:t>=</m:t>
                    </m:r>
                    <m:r>
                      <a:rPr lang="en-US" sz="3600">
                        <a:latin typeface="Cambria Math"/>
                        <a:ea typeface="Cambria Math"/>
                        <a:cs typeface="Calibri" pitchFamily="34" charset="0"/>
                      </a:rPr>
                      <m:t>0</m:t>
                    </m:r>
                  </m:oMath>
                </a14:m>
                <a:r>
                  <a:rPr lang="en-US" sz="3200" dirty="0">
                    <a:latin typeface="Calibri" pitchFamily="34" charset="0"/>
                    <a:cs typeface="Calibri" pitchFamily="34" charset="0"/>
                  </a:rPr>
                  <a:t> </a:t>
                </a:r>
                <a:r>
                  <a:rPr lang="en-US" sz="3200" dirty="0" err="1">
                    <a:latin typeface="Calibri" pitchFamily="34" charset="0"/>
                    <a:cs typeface="Calibri" pitchFamily="34" charset="0"/>
                  </a:rPr>
                  <a:t>vs</a:t>
                </a:r>
                <a:r>
                  <a:rPr lang="en-US" sz="3200" dirty="0">
                    <a:latin typeface="Calibri" pitchFamily="34" charset="0"/>
                    <a:cs typeface="Calibri" pitchFamily="34" charset="0"/>
                  </a:rPr>
                  <a:t> </a:t>
                </a:r>
                <a14:m>
                  <m:oMath xmlns:m="http://schemas.openxmlformats.org/officeDocument/2006/math">
                    <m:sSub>
                      <m:sSubPr>
                        <m:ctrlPr>
                          <a:rPr lang="en-US" sz="3600" i="1">
                            <a:latin typeface="Cambria Math" panose="02040503050406030204" pitchFamily="18" charset="0"/>
                            <a:cs typeface="Calibri" pitchFamily="34" charset="0"/>
                          </a:rPr>
                        </m:ctrlPr>
                      </m:sSubPr>
                      <m:e>
                        <m:r>
                          <m:rPr>
                            <m:sty m:val="p"/>
                          </m:rPr>
                          <a:rPr lang="en-US" sz="3600">
                            <a:latin typeface="Cambria Math"/>
                            <a:cs typeface="Calibri" pitchFamily="34" charset="0"/>
                          </a:rPr>
                          <m:t>H</m:t>
                        </m:r>
                      </m:e>
                      <m:sub>
                        <m:r>
                          <a:rPr lang="en-US" sz="3600">
                            <a:latin typeface="Cambria Math"/>
                            <a:cs typeface="Calibri" pitchFamily="34" charset="0"/>
                          </a:rPr>
                          <m:t>1</m:t>
                        </m:r>
                      </m:sub>
                    </m:sSub>
                    <m:r>
                      <a:rPr lang="en-US" sz="36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600" i="1">
                        <a:latin typeface="Cambria Math"/>
                        <a:ea typeface="Cambria Math"/>
                        <a:cs typeface="Calibri" pitchFamily="34" charset="0"/>
                      </a:rPr>
                      <m:t>&gt;0</m:t>
                    </m:r>
                  </m:oMath>
                </a14:m>
                <a:endParaRPr lang="en-US" sz="3200" dirty="0">
                  <a:latin typeface="Calibri" pitchFamily="34" charset="0"/>
                  <a:cs typeface="Calibri" pitchFamily="34" charset="0"/>
                </a:endParaRPr>
              </a:p>
              <a:p>
                <a:pPr algn="just">
                  <a:spcAft>
                    <a:spcPts val="600"/>
                  </a:spcAft>
                </a:pPr>
                <a14:m>
                  <m:oMathPara xmlns:m="http://schemas.openxmlformats.org/officeDocument/2006/math">
                    <m:oMathParaPr>
                      <m:jc m:val="left"/>
                    </m:oMathParaPr>
                    <m:oMath xmlns:m="http://schemas.openxmlformats.org/officeDocument/2006/math">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s</m:t>
                          </m:r>
                        </m:e>
                        <m:sup>
                          <m:r>
                            <a:rPr lang="en-US" sz="3200" b="0" i="0" smtClean="0">
                              <a:latin typeface="Cambria Math"/>
                              <a:cs typeface="Calibri" pitchFamily="34" charset="0"/>
                            </a:rPr>
                            <m:t>2</m:t>
                          </m:r>
                        </m:sup>
                      </m:sSup>
                      <m:r>
                        <a:rPr lang="en-US" sz="3200" b="0" i="0" smtClean="0">
                          <a:latin typeface="Cambria Math"/>
                          <a:cs typeface="Calibri" pitchFamily="34" charset="0"/>
                        </a:rPr>
                        <m:t>=7,96</m:t>
                      </m:r>
                      <m:r>
                        <a:rPr lang="en-US" sz="3200" b="0" i="1" smtClean="0">
                          <a:latin typeface="Cambria Math"/>
                          <a:ea typeface="Cambria Math"/>
                          <a:cs typeface="Calibri" pitchFamily="34" charset="0"/>
                        </a:rPr>
                        <m:t>→</m:t>
                      </m:r>
                      <m:r>
                        <m:rPr>
                          <m:sty m:val="p"/>
                        </m:rPr>
                        <a:rPr lang="en-US" sz="3200" b="0" i="0" smtClean="0">
                          <a:latin typeface="Cambria Math"/>
                          <a:ea typeface="Cambria Math"/>
                          <a:cs typeface="Calibri" pitchFamily="34" charset="0"/>
                        </a:rPr>
                        <m:t>s</m:t>
                      </m:r>
                      <m:r>
                        <a:rPr lang="en-US" sz="3200" b="0" i="0" smtClean="0">
                          <a:latin typeface="Cambria Math"/>
                          <a:ea typeface="Cambria Math"/>
                          <a:cs typeface="Calibri" pitchFamily="34" charset="0"/>
                        </a:rPr>
                        <m:t>=2,8207</m:t>
                      </m:r>
                    </m:oMath>
                  </m:oMathPara>
                </a14:m>
                <a:endParaRPr lang="en-US" sz="3200" dirty="0">
                  <a:latin typeface="Cambria Math"/>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r>
                        <a:rPr lang="en-US" sz="3200" b="0" i="1" smtClean="0">
                          <a:latin typeface="Cambria Math"/>
                          <a:cs typeface="Calibri" pitchFamily="34" charset="0"/>
                        </a:rPr>
                        <m:t>=2,74</m:t>
                      </m:r>
                    </m:oMath>
                  </m:oMathPara>
                </a14:m>
                <a:endParaRPr lang="en-US" sz="3200" b="0"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r>
                        <a:rPr lang="en-US" sz="3200" b="0" i="1" smtClean="0">
                          <a:latin typeface="Cambria Math"/>
                          <a:cs typeface="Calibri" pitchFamily="34" charset="0"/>
                        </a:rPr>
                        <m:t>=40,90</m:t>
                      </m:r>
                    </m:oMath>
                  </m:oMathPara>
                </a14:m>
                <a:endParaRPr lang="id-ID" sz="32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2061642"/>
                <a:ext cx="11233248" cy="4274953"/>
              </a:xfrm>
              <a:prstGeom prst="rect">
                <a:avLst/>
              </a:prstGeom>
              <a:blipFill>
                <a:blip r:embed="rId2"/>
                <a:stretch>
                  <a:fillRect l="-1411" t="-1854" r="-1356"/>
                </a:stretch>
              </a:blipFill>
            </p:spPr>
            <p:txBody>
              <a:bodyPr/>
              <a:lstStyle/>
              <a:p>
                <a:r>
                  <a:rPr lang="en-ID">
                    <a:noFill/>
                  </a:rPr>
                  <a:t> </a:t>
                </a:r>
              </a:p>
            </p:txBody>
          </p:sp>
        </mc:Fallback>
      </mc:AlternateContent>
      <p:sp>
        <p:nvSpPr>
          <p:cNvPr id="6" name="TextBox 5"/>
          <p:cNvSpPr txBox="1"/>
          <p:nvPr/>
        </p:nvSpPr>
        <p:spPr>
          <a:xfrm>
            <a:off x="621011" y="1128440"/>
            <a:ext cx="10873208" cy="1077218"/>
          </a:xfrm>
          <a:prstGeom prst="rect">
            <a:avLst/>
          </a:prstGeom>
          <a:noFill/>
        </p:spPr>
        <p:txBody>
          <a:bodyPr wrap="square" rtlCol="0">
            <a:spAutoFit/>
          </a:bodyPr>
          <a:lstStyle/>
          <a:p>
            <a:r>
              <a:rPr lang="en-US" sz="3200" dirty="0" err="1">
                <a:solidFill>
                  <a:srgbClr val="00B0F0"/>
                </a:solidFill>
                <a:latin typeface="Calibri" pitchFamily="34" charset="0"/>
                <a:cs typeface="Calibri" pitchFamily="34" charset="0"/>
              </a:rPr>
              <a:t>Tes</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Menetapkan</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bahwa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Lamanya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Durasi</a:t>
            </a:r>
            <a:r>
              <a:rPr lang="en-US" sz="3200" dirty="0">
                <a:solidFill>
                  <a:srgbClr val="00B0F0"/>
                </a:solidFill>
                <a:latin typeface="Calibri" pitchFamily="34" charset="0"/>
                <a:cs typeface="Calibri" pitchFamily="34" charset="0"/>
              </a:rPr>
              <a:t> </a:t>
            </a:r>
            <a:r>
              <a:rPr lang="id-ID" sz="3200" dirty="0">
                <a:solidFill>
                  <a:srgbClr val="00B0F0"/>
                </a:solidFill>
                <a:latin typeface="Calibri" pitchFamily="34" charset="0"/>
                <a:cs typeface="Calibri" pitchFamily="34" charset="0"/>
              </a:rPr>
              <a:t>Reaksi terhadap Gejala Alergi </a:t>
            </a:r>
            <a:r>
              <a:rPr lang="en-US" sz="3200" dirty="0" err="1">
                <a:solidFill>
                  <a:srgbClr val="00B0F0"/>
                </a:solidFill>
                <a:latin typeface="Calibri" pitchFamily="34" charset="0"/>
                <a:cs typeface="Calibri" pitchFamily="34" charset="0"/>
              </a:rPr>
              <a:t>dapat</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Meningkat</a:t>
            </a:r>
            <a:r>
              <a:rPr lang="en-US" sz="3200" dirty="0">
                <a:solidFill>
                  <a:srgbClr val="00B0F0"/>
                </a:solidFill>
                <a:latin typeface="Calibri" pitchFamily="34" charset="0"/>
                <a:cs typeface="Calibri" pitchFamily="34" charset="0"/>
              </a:rPr>
              <a:t> </a:t>
            </a:r>
            <a:r>
              <a:rPr lang="id-ID" sz="3200" dirty="0">
                <a:solidFill>
                  <a:srgbClr val="00B0F0"/>
                </a:solidFill>
                <a:latin typeface="Calibri" pitchFamily="34" charset="0"/>
                <a:cs typeface="Calibri" pitchFamily="34" charset="0"/>
              </a:rPr>
              <a:t>dengan Dosis</a:t>
            </a:r>
          </a:p>
        </p:txBody>
      </p:sp>
    </p:spTree>
    <p:extLst>
      <p:ext uri="{BB962C8B-B14F-4D97-AF65-F5344CB8AC3E}">
        <p14:creationId xmlns:p14="http://schemas.microsoft.com/office/powerpoint/2010/main" val="316206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1245250"/>
                <a:ext cx="11233248" cy="4133696"/>
              </a:xfrm>
              <a:prstGeom prst="rect">
                <a:avLst/>
              </a:prstGeom>
              <a:noFill/>
            </p:spPr>
            <p:txBody>
              <a:bodyPr wrap="square" rtlCol="0">
                <a:spAutoFit/>
              </a:bodyPr>
              <a:lstStyle/>
              <a:p>
                <a:pPr algn="just">
                  <a:spcAft>
                    <a:spcPts val="1200"/>
                  </a:spcAft>
                </a:pPr>
                <a14:m>
                  <m:oMathPara xmlns:m="http://schemas.openxmlformats.org/officeDocument/2006/math">
                    <m:oMathParaPr>
                      <m:jc m:val="left"/>
                    </m:oMathParaPr>
                    <m:oMath xmlns:m="http://schemas.openxmlformats.org/officeDocument/2006/math">
                      <m:r>
                        <m:rPr>
                          <m:sty m:val="p"/>
                        </m:rPr>
                        <a:rPr lang="en-US" sz="3200" smtClean="0">
                          <a:latin typeface="Cambria Math"/>
                          <a:cs typeface="Calibri" pitchFamily="34" charset="0"/>
                        </a:rPr>
                        <m:t>t</m:t>
                      </m:r>
                      <m:r>
                        <a:rPr lang="en-US" sz="3200" smtClean="0">
                          <a:latin typeface="Cambria Math"/>
                          <a:cs typeface="Calibri" pitchFamily="34" charset="0"/>
                        </a:rPr>
                        <m:t>=</m:t>
                      </m:r>
                      <m:f>
                        <m:fPr>
                          <m:ctrlPr>
                            <a:rPr lang="en-US" sz="3200" i="1" smtClean="0">
                              <a:latin typeface="Cambria Math" panose="02040503050406030204" pitchFamily="18" charset="0"/>
                              <a:cs typeface="Calibri" pitchFamily="34" charset="0"/>
                            </a:rPr>
                          </m:ctrlPr>
                        </m:fPr>
                        <m:num>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r>
                            <a:rPr lang="en-US" sz="3200">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num>
                        <m:den>
                          <m:r>
                            <m:rPr>
                              <m:sty m:val="p"/>
                            </m:rPr>
                            <a:rPr lang="en-US" sz="3200">
                              <a:latin typeface="Cambria Math"/>
                              <a:cs typeface="Calibri" pitchFamily="34" charset="0"/>
                            </a:rPr>
                            <m:t>S</m:t>
                          </m:r>
                          <m:r>
                            <a:rPr lang="en-US" sz="3200">
                              <a:latin typeface="Cambria Math"/>
                              <a:cs typeface="Calibri" pitchFamily="34" charset="0"/>
                            </a:rPr>
                            <m:t>/</m:t>
                          </m:r>
                          <m:rad>
                            <m:radPr>
                              <m:degHide m:val="on"/>
                              <m:ctrlPr>
                                <a:rPr lang="en-US" sz="3200" i="1">
                                  <a:latin typeface="Cambria Math" panose="02040503050406030204" pitchFamily="18" charset="0"/>
                                  <a:cs typeface="Calibri" pitchFamily="34" charset="0"/>
                                </a:rPr>
                              </m:ctrlPr>
                            </m:radPr>
                            <m:deg/>
                            <m:e>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e>
                          </m:rad>
                        </m:den>
                      </m:f>
                      <m:r>
                        <a:rPr lang="en-US" sz="3200" b="0" i="1" smtClean="0">
                          <a:latin typeface="Cambria Math"/>
                          <a:cs typeface="Calibri" pitchFamily="34" charset="0"/>
                        </a:rPr>
                        <m:t>=</m:t>
                      </m:r>
                      <m:f>
                        <m:fPr>
                          <m:ctrlPr>
                            <a:rPr lang="en-US" sz="3200" b="0" i="1" smtClean="0">
                              <a:latin typeface="Cambria Math" panose="02040503050406030204" pitchFamily="18" charset="0"/>
                              <a:cs typeface="Calibri" pitchFamily="34" charset="0"/>
                            </a:rPr>
                          </m:ctrlPr>
                        </m:fPr>
                        <m:num>
                          <m:r>
                            <a:rPr lang="en-US" sz="3200" b="0" i="1" smtClean="0">
                              <a:latin typeface="Cambria Math"/>
                              <a:cs typeface="Calibri" pitchFamily="34" charset="0"/>
                            </a:rPr>
                            <m:t>2,74−0</m:t>
                          </m:r>
                        </m:num>
                        <m:den>
                          <m:r>
                            <a:rPr lang="en-US" sz="3200" b="0" i="1" smtClean="0">
                              <a:latin typeface="Cambria Math"/>
                              <a:cs typeface="Calibri" pitchFamily="34" charset="0"/>
                            </a:rPr>
                            <m:t>2,8207/</m:t>
                          </m:r>
                          <m:rad>
                            <m:radPr>
                              <m:degHide m:val="on"/>
                              <m:ctrlPr>
                                <a:rPr lang="en-US" sz="3200" b="0" i="1" smtClean="0">
                                  <a:latin typeface="Cambria Math" panose="02040503050406030204" pitchFamily="18" charset="0"/>
                                  <a:cs typeface="Calibri" pitchFamily="34" charset="0"/>
                                </a:rPr>
                              </m:ctrlPr>
                            </m:radPr>
                            <m:deg/>
                            <m:e>
                              <m:r>
                                <a:rPr lang="en-US" sz="3200" b="0" i="1" smtClean="0">
                                  <a:latin typeface="Cambria Math"/>
                                  <a:cs typeface="Calibri" pitchFamily="34" charset="0"/>
                                </a:rPr>
                                <m:t>40,90</m:t>
                              </m:r>
                            </m:e>
                          </m:rad>
                        </m:den>
                      </m:f>
                      <m:r>
                        <a:rPr lang="en-US" sz="3200" b="0" i="1" smtClean="0">
                          <a:latin typeface="Cambria Math"/>
                          <a:cs typeface="Calibri" pitchFamily="34" charset="0"/>
                        </a:rPr>
                        <m:t>=6,213</m:t>
                      </m:r>
                    </m:oMath>
                  </m:oMathPara>
                </a14:m>
                <a:endParaRPr lang="en-US" sz="3200" dirty="0">
                  <a:latin typeface="Calibri" pitchFamily="34" charset="0"/>
                  <a:cs typeface="Calibri" pitchFamily="34" charset="0"/>
                </a:endParaRPr>
              </a:p>
              <a:p>
                <a:pPr algn="just">
                  <a:spcBef>
                    <a:spcPts val="0"/>
                  </a:spcBef>
                  <a:spcAft>
                    <a:spcPts val="1200"/>
                  </a:spcAft>
                  <a:buNone/>
                  <a:defRPr/>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r>
                            <a:rPr lang="en-US" sz="3200">
                              <a:latin typeface="Cambria Math"/>
                              <a:cs typeface="Calibri" pitchFamily="34" charset="0"/>
                            </a:rPr>
                            <m:t>(</m:t>
                          </m:r>
                          <m:r>
                            <m:rPr>
                              <m:sty m:val="p"/>
                            </m:rPr>
                            <a:rPr lang="el-GR" sz="3200" i="1">
                              <a:latin typeface="Cambria Math"/>
                              <a:ea typeface="Cambria Math"/>
                              <a:cs typeface="Calibri" pitchFamily="34" charset="0"/>
                            </a:rPr>
                            <m:t>α</m:t>
                          </m:r>
                          <m:r>
                            <a:rPr lang="en-US" sz="3200">
                              <a:latin typeface="Cambria Math"/>
                              <a:ea typeface="Cambria Math"/>
                              <a:cs typeface="Calibri" pitchFamily="34" charset="0"/>
                            </a:rPr>
                            <m:t>;</m:t>
                          </m:r>
                          <m:r>
                            <m:rPr>
                              <m:sty m:val="p"/>
                            </m:rPr>
                            <a:rPr lang="en-US" sz="3200">
                              <a:latin typeface="Cambria Math"/>
                              <a:ea typeface="Cambria Math"/>
                              <a:cs typeface="Calibri" pitchFamily="34" charset="0"/>
                            </a:rPr>
                            <m:t>db</m:t>
                          </m:r>
                          <m:r>
                            <a:rPr lang="en-US" sz="3200">
                              <a:latin typeface="Cambria Math"/>
                              <a:ea typeface="Cambria Math"/>
                              <a:cs typeface="Calibri" pitchFamily="34" charset="0"/>
                            </a:rPr>
                            <m:t>)</m:t>
                          </m:r>
                        </m:sub>
                      </m:sSub>
                      <m:r>
                        <a:rPr lang="en-US" sz="3200">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r>
                            <a:rPr lang="en-US" sz="3200">
                              <a:latin typeface="Cambria Math"/>
                              <a:cs typeface="Calibri" pitchFamily="34" charset="0"/>
                            </a:rPr>
                            <m:t>(0,05</m:t>
                          </m:r>
                          <m:r>
                            <a:rPr lang="en-US" sz="3200">
                              <a:latin typeface="Cambria Math"/>
                              <a:ea typeface="Cambria Math"/>
                              <a:cs typeface="Calibri" pitchFamily="34" charset="0"/>
                            </a:rPr>
                            <m:t>;</m:t>
                          </m:r>
                          <m:r>
                            <a:rPr lang="en-US" sz="3200" b="0" i="0" smtClean="0">
                              <a:latin typeface="Cambria Math"/>
                              <a:ea typeface="Cambria Math"/>
                              <a:cs typeface="Calibri" pitchFamily="34" charset="0"/>
                            </a:rPr>
                            <m:t>8</m:t>
                          </m:r>
                          <m:r>
                            <a:rPr lang="en-US" sz="3200">
                              <a:latin typeface="Cambria Math"/>
                              <a:ea typeface="Cambria Math"/>
                              <a:cs typeface="Calibri" pitchFamily="34" charset="0"/>
                            </a:rPr>
                            <m:t>)</m:t>
                          </m:r>
                        </m:sub>
                      </m:sSub>
                      <m:r>
                        <a:rPr lang="en-US" sz="3200">
                          <a:latin typeface="Cambria Math"/>
                          <a:cs typeface="Calibri" pitchFamily="34" charset="0"/>
                        </a:rPr>
                        <m:t>=</m:t>
                      </m:r>
                      <m:r>
                        <a:rPr lang="en-US" sz="3200" b="0" i="0" smtClean="0">
                          <a:latin typeface="Cambria Math"/>
                          <a:cs typeface="Calibri" pitchFamily="34" charset="0"/>
                        </a:rPr>
                        <m:t>3,355</m:t>
                      </m:r>
                    </m:oMath>
                  </m:oMathPara>
                </a14:m>
                <a:endParaRPr lang="en-US" sz="3200" dirty="0">
                  <a:latin typeface="Calibri" pitchFamily="34" charset="0"/>
                  <a:cs typeface="Calibri" pitchFamily="34" charset="0"/>
                </a:endParaRPr>
              </a:p>
              <a:p>
                <a:pPr algn="just">
                  <a:spcBef>
                    <a:spcPts val="0"/>
                  </a:spcBef>
                  <a:buNone/>
                  <a:defRPr/>
                </a:pPr>
                <a:r>
                  <a:rPr lang="en-US" sz="3200" dirty="0">
                    <a:latin typeface="Calibri" pitchFamily="34" charset="0"/>
                    <a:cs typeface="Calibri" pitchFamily="34" charset="0"/>
                  </a:rPr>
                  <a:t>Karena</a:t>
                </a:r>
                <a14:m>
                  <m:oMath xmlns:m="http://schemas.openxmlformats.org/officeDocument/2006/math">
                    <m:r>
                      <a:rPr lang="en-US" altLang="en-US" sz="3200">
                        <a:latin typeface="Cambria Math"/>
                        <a:cs typeface="Calibri" pitchFamily="34" charset="0"/>
                        <a:sym typeface="Symbol" pitchFamily="18" charset="2"/>
                      </a:rPr>
                      <m:t> </m:t>
                    </m:r>
                    <m:r>
                      <m:rPr>
                        <m:sty m:val="p"/>
                      </m:rPr>
                      <a:rPr lang="en-US" altLang="en-US" sz="3200">
                        <a:latin typeface="Cambria Math"/>
                        <a:cs typeface="Calibri" pitchFamily="34" charset="0"/>
                        <a:sym typeface="Symbol" pitchFamily="18" charset="2"/>
                      </a:rPr>
                      <m:t>t</m:t>
                    </m:r>
                    <m:r>
                      <a:rPr lang="en-US" altLang="en-US" sz="3200" b="0" i="1" smtClean="0">
                        <a:latin typeface="Cambria Math"/>
                        <a:cs typeface="Calibri" pitchFamily="34" charset="0"/>
                        <a:sym typeface="Symbol" pitchFamily="18" charset="2"/>
                      </a:rPr>
                      <m:t>&gt;</m:t>
                    </m:r>
                    <m:sSub>
                      <m:sSubPr>
                        <m:ctrlPr>
                          <a:rPr lang="en-US" altLang="en-US" sz="3200" i="1" dirty="0">
                            <a:latin typeface="Cambria Math" panose="02040503050406030204" pitchFamily="18" charset="0"/>
                            <a:cs typeface="Calibri" pitchFamily="34" charset="0"/>
                          </a:rPr>
                        </m:ctrlPr>
                      </m:sSubPr>
                      <m:e>
                        <m:r>
                          <m:rPr>
                            <m:sty m:val="p"/>
                          </m:rPr>
                          <a:rPr lang="en-US" altLang="en-US" sz="3200" dirty="0">
                            <a:latin typeface="Cambria Math"/>
                            <a:cs typeface="Calibri" pitchFamily="34" charset="0"/>
                          </a:rPr>
                          <m:t>t</m:t>
                        </m:r>
                      </m:e>
                      <m:sub>
                        <m:r>
                          <m:rPr>
                            <m:sty m:val="p"/>
                          </m:rPr>
                          <a:rPr lang="el-GR" altLang="en-US" sz="3200" dirty="0">
                            <a:latin typeface="Cambria Math"/>
                            <a:ea typeface="Cambria Math"/>
                            <a:cs typeface="Calibri" pitchFamily="34" charset="0"/>
                          </a:rPr>
                          <m:t>α</m:t>
                        </m:r>
                      </m:sub>
                    </m:sSub>
                  </m:oMath>
                </a14:m>
                <a:r>
                  <a:rPr lang="en-US" altLang="en-US" sz="3200" dirty="0">
                    <a:latin typeface="Calibri" pitchFamily="34" charset="0"/>
                    <a:cs typeface="Calibri" pitchFamily="34" charset="0"/>
                    <a:sym typeface="Symbol" pitchFamily="18" charset="2"/>
                  </a:rPr>
                  <a:t> </a:t>
                </a:r>
                <a:r>
                  <a:rPr lang="en-US" altLang="en-US" sz="3200" dirty="0" err="1">
                    <a:latin typeface="Calibri" pitchFamily="34" charset="0"/>
                    <a:cs typeface="Calibri" pitchFamily="34" charset="0"/>
                    <a:sym typeface="Symbol" pitchFamily="18" charset="2"/>
                  </a:rPr>
                  <a:t>yaitu</a:t>
                </a:r>
                <a:r>
                  <a:rPr lang="en-US" altLang="en-US" sz="3200" dirty="0">
                    <a:latin typeface="Calibri" pitchFamily="34" charset="0"/>
                    <a:cs typeface="Calibri" pitchFamily="34" charset="0"/>
                    <a:sym typeface="Symbol" pitchFamily="18" charset="2"/>
                  </a:rPr>
                  <a:t> </a:t>
                </a:r>
                <a14:m>
                  <m:oMath xmlns:m="http://schemas.openxmlformats.org/officeDocument/2006/math">
                    <m:r>
                      <a:rPr lang="en-US" altLang="en-US" sz="3200" b="0" i="0" smtClean="0">
                        <a:latin typeface="Cambria Math"/>
                        <a:cs typeface="Calibri" pitchFamily="34" charset="0"/>
                        <a:sym typeface="Symbol" pitchFamily="18" charset="2"/>
                      </a:rPr>
                      <m:t>6,</m:t>
                    </m:r>
                    <m:r>
                      <a:rPr lang="en-US" altLang="en-US" sz="3200">
                        <a:latin typeface="Cambria Math"/>
                        <a:cs typeface="Calibri" pitchFamily="34" charset="0"/>
                        <a:sym typeface="Symbol" pitchFamily="18" charset="2"/>
                      </a:rPr>
                      <m:t>21</m:t>
                    </m:r>
                    <m:r>
                      <a:rPr lang="en-US" altLang="en-US" sz="3200" b="0" i="1" smtClean="0">
                        <a:latin typeface="Cambria Math"/>
                        <a:cs typeface="Calibri" pitchFamily="34" charset="0"/>
                        <a:sym typeface="Symbol" pitchFamily="18" charset="2"/>
                      </a:rPr>
                      <m:t>3&gt;3,355</m:t>
                    </m:r>
                  </m:oMath>
                </a14:m>
                <a:r>
                  <a:rPr lang="en-US" altLang="en-US" sz="3200" dirty="0">
                    <a:latin typeface="Calibri" pitchFamily="34" charset="0"/>
                    <a:cs typeface="Calibri" pitchFamily="34" charset="0"/>
                    <a:sym typeface="Symbol" pitchFamily="18" charset="2"/>
                  </a:rPr>
                  <a:t> maka tolak </a:t>
                </a:r>
                <a14:m>
                  <m:oMath xmlns:m="http://schemas.openxmlformats.org/officeDocument/2006/math">
                    <m:sSub>
                      <m:sSubPr>
                        <m:ctrlPr>
                          <a:rPr lang="en-US" altLang="en-US" sz="3200" i="1">
                            <a:latin typeface="Cambria Math" panose="02040503050406030204" pitchFamily="18" charset="0"/>
                            <a:cs typeface="Calibri" pitchFamily="34" charset="0"/>
                            <a:sym typeface="Symbol" pitchFamily="18" charset="2"/>
                          </a:rPr>
                        </m:ctrlPr>
                      </m:sSubPr>
                      <m:e>
                        <m:r>
                          <m:rPr>
                            <m:sty m:val="p"/>
                          </m:rPr>
                          <a:rPr lang="en-US" altLang="en-US" sz="3200">
                            <a:latin typeface="Cambria Math"/>
                            <a:cs typeface="Calibri" pitchFamily="34" charset="0"/>
                            <a:sym typeface="Symbol" pitchFamily="18" charset="2"/>
                          </a:rPr>
                          <m:t>H</m:t>
                        </m:r>
                      </m:e>
                      <m:sub>
                        <m:r>
                          <a:rPr lang="en-US" altLang="en-US" sz="3200">
                            <a:latin typeface="Cambria Math"/>
                            <a:cs typeface="Calibri" pitchFamily="34" charset="0"/>
                            <a:sym typeface="Symbol" pitchFamily="18" charset="2"/>
                          </a:rPr>
                          <m:t>0</m:t>
                        </m:r>
                      </m:sub>
                    </m:sSub>
                  </m:oMath>
                </a14:m>
                <a:r>
                  <a:rPr lang="en-US" altLang="en-US" sz="3200" dirty="0">
                    <a:latin typeface="Calibri" pitchFamily="34" charset="0"/>
                    <a:cs typeface="Calibri" pitchFamily="34" charset="0"/>
                    <a:sym typeface="Symbol" pitchFamily="18" charset="2"/>
                  </a:rPr>
                  <a:t> atau terima </a:t>
                </a:r>
                <a14:m>
                  <m:oMath xmlns:m="http://schemas.openxmlformats.org/officeDocument/2006/math">
                    <m:sSub>
                      <m:sSubPr>
                        <m:ctrlPr>
                          <a:rPr lang="en-US" altLang="en-US" sz="3200" i="1">
                            <a:latin typeface="Cambria Math" panose="02040503050406030204" pitchFamily="18" charset="0"/>
                            <a:cs typeface="Calibri" pitchFamily="34" charset="0"/>
                            <a:sym typeface="Symbol" pitchFamily="18" charset="2"/>
                          </a:rPr>
                        </m:ctrlPr>
                      </m:sSubPr>
                      <m:e>
                        <m:r>
                          <m:rPr>
                            <m:sty m:val="p"/>
                          </m:rPr>
                          <a:rPr lang="en-US" altLang="en-US" sz="3200">
                            <a:latin typeface="Cambria Math"/>
                            <a:cs typeface="Calibri" pitchFamily="34" charset="0"/>
                            <a:sym typeface="Symbol" pitchFamily="18" charset="2"/>
                          </a:rPr>
                          <m:t>H</m:t>
                        </m:r>
                      </m:e>
                      <m:sub>
                        <m:r>
                          <a:rPr lang="en-US" altLang="en-US" sz="3200">
                            <a:latin typeface="Cambria Math"/>
                            <a:cs typeface="Calibri" pitchFamily="34" charset="0"/>
                            <a:sym typeface="Symbol" pitchFamily="18" charset="2"/>
                          </a:rPr>
                          <m:t>1</m:t>
                        </m:r>
                      </m:sub>
                    </m:sSub>
                  </m:oMath>
                </a14:m>
                <a:r>
                  <a:rPr lang="en-US" sz="3200" dirty="0" err="1">
                    <a:latin typeface="Calibri" pitchFamily="34" charset="0"/>
                    <a:cs typeface="Calibri" pitchFamily="34" charset="0"/>
                  </a:rPr>
                  <a:t>artinya</a:t>
                </a:r>
                <a:r>
                  <a:rPr lang="en-US" sz="3200" dirty="0">
                    <a:latin typeface="Calibri" pitchFamily="34" charset="0"/>
                    <a:cs typeface="Calibri" pitchFamily="34" charset="0"/>
                  </a:rPr>
                  <a:t>, </a:t>
                </a:r>
                <a:r>
                  <a:rPr lang="en-US" sz="3200" dirty="0" err="1">
                    <a:latin typeface="Calibri" pitchFamily="34" charset="0"/>
                    <a:cs typeface="Calibri" pitchFamily="34" charset="0"/>
                  </a:rPr>
                  <a:t>ada</a:t>
                </a:r>
                <a:r>
                  <a:rPr lang="en-US" sz="3200" dirty="0">
                    <a:latin typeface="Calibri" pitchFamily="34" charset="0"/>
                    <a:cs typeface="Calibri" pitchFamily="34" charset="0"/>
                  </a:rPr>
                  <a:t> </a:t>
                </a:r>
                <a:r>
                  <a:rPr lang="en-US" sz="3200" dirty="0" err="1">
                    <a:latin typeface="Calibri" pitchFamily="34" charset="0"/>
                    <a:cs typeface="Calibri" pitchFamily="34" charset="0"/>
                  </a:rPr>
                  <a:t>bukti</a:t>
                </a:r>
                <a:r>
                  <a:rPr lang="en-US" sz="3200" dirty="0">
                    <a:latin typeface="Calibri" pitchFamily="34" charset="0"/>
                    <a:cs typeface="Calibri" pitchFamily="34" charset="0"/>
                  </a:rPr>
                  <a:t> </a:t>
                </a:r>
                <a:r>
                  <a:rPr lang="en-US" sz="3200" dirty="0" err="1">
                    <a:latin typeface="Calibri" pitchFamily="34" charset="0"/>
                    <a:cs typeface="Calibri" pitchFamily="34" charset="0"/>
                  </a:rPr>
                  <a:t>kuat</a:t>
                </a:r>
                <a:r>
                  <a:rPr lang="en-US" sz="3200" dirty="0">
                    <a:latin typeface="Calibri" pitchFamily="34" charset="0"/>
                    <a:cs typeface="Calibri" pitchFamily="34" charset="0"/>
                  </a:rPr>
                  <a:t> </a:t>
                </a:r>
                <a:r>
                  <a:rPr lang="en-US" sz="3200" dirty="0" err="1">
                    <a:latin typeface="Calibri" pitchFamily="34" charset="0"/>
                    <a:cs typeface="Calibri" pitchFamily="34" charset="0"/>
                  </a:rPr>
                  <a:t>bahwa</a:t>
                </a:r>
                <a:r>
                  <a:rPr lang="en-US" sz="3200" dirty="0">
                    <a:latin typeface="Calibri" pitchFamily="34" charset="0"/>
                    <a:cs typeface="Calibri" pitchFamily="34" charset="0"/>
                  </a:rPr>
                  <a:t> </a:t>
                </a:r>
                <a:r>
                  <a:rPr lang="en-US" sz="3200" dirty="0" err="1">
                    <a:latin typeface="Calibri" pitchFamily="34" charset="0"/>
                    <a:cs typeface="Calibri" pitchFamily="34" charset="0"/>
                  </a:rPr>
                  <a:t>dosis</a:t>
                </a:r>
                <a:r>
                  <a:rPr lang="en-US" sz="3200" dirty="0">
                    <a:latin typeface="Calibri" pitchFamily="34" charset="0"/>
                    <a:cs typeface="Calibri" pitchFamily="34" charset="0"/>
                  </a:rPr>
                  <a:t> </a:t>
                </a:r>
                <a:r>
                  <a:rPr lang="en-US" sz="3200" dirty="0" err="1">
                    <a:latin typeface="Calibri" pitchFamily="34" charset="0"/>
                    <a:cs typeface="Calibri" pitchFamily="34" charset="0"/>
                  </a:rPr>
                  <a:t>obat</a:t>
                </a:r>
                <a:r>
                  <a:rPr lang="en-US" sz="3200" dirty="0">
                    <a:latin typeface="Calibri" pitchFamily="34" charset="0"/>
                    <a:cs typeface="Calibri" pitchFamily="34" charset="0"/>
                  </a:rPr>
                  <a:t> yang </a:t>
                </a:r>
                <a:r>
                  <a:rPr lang="en-US" sz="3200" dirty="0" err="1">
                    <a:latin typeface="Calibri" pitchFamily="34" charset="0"/>
                    <a:cs typeface="Calibri" pitchFamily="34" charset="0"/>
                  </a:rPr>
                  <a:t>lebih</a:t>
                </a:r>
                <a:r>
                  <a:rPr lang="en-US" sz="3200" dirty="0">
                    <a:latin typeface="Calibri" pitchFamily="34" charset="0"/>
                    <a:cs typeface="Calibri" pitchFamily="34" charset="0"/>
                  </a:rPr>
                  <a:t> </a:t>
                </a:r>
                <a:r>
                  <a:rPr lang="en-US" sz="3200" dirty="0" err="1">
                    <a:latin typeface="Calibri" pitchFamily="34" charset="0"/>
                    <a:cs typeface="Calibri" pitchFamily="34" charset="0"/>
                  </a:rPr>
                  <a:t>besar</a:t>
                </a:r>
                <a:r>
                  <a:rPr lang="en-US" sz="3200" dirty="0">
                    <a:latin typeface="Calibri" pitchFamily="34" charset="0"/>
                    <a:cs typeface="Calibri" pitchFamily="34" charset="0"/>
                  </a:rPr>
                  <a:t> </a:t>
                </a:r>
                <a:r>
                  <a:rPr lang="en-US" sz="3200" dirty="0" err="1">
                    <a:latin typeface="Calibri" pitchFamily="34" charset="0"/>
                    <a:cs typeface="Calibri" pitchFamily="34" charset="0"/>
                  </a:rPr>
                  <a:t>cenderung</a:t>
                </a:r>
                <a:r>
                  <a:rPr lang="en-US" sz="3200" dirty="0">
                    <a:latin typeface="Calibri" pitchFamily="34" charset="0"/>
                    <a:cs typeface="Calibri" pitchFamily="34" charset="0"/>
                  </a:rPr>
                  <a:t> </a:t>
                </a:r>
                <a:r>
                  <a:rPr lang="en-US" sz="3200" dirty="0" err="1">
                    <a:latin typeface="Calibri" pitchFamily="34" charset="0"/>
                    <a:cs typeface="Calibri" pitchFamily="34" charset="0"/>
                  </a:rPr>
                  <a:t>meningkatkan</a:t>
                </a:r>
                <a:r>
                  <a:rPr lang="en-US" sz="3200" dirty="0">
                    <a:latin typeface="Calibri" pitchFamily="34" charset="0"/>
                    <a:cs typeface="Calibri" pitchFamily="34" charset="0"/>
                  </a:rPr>
                  <a:t> </a:t>
                </a:r>
                <a:r>
                  <a:rPr lang="en-US" sz="3200" dirty="0" err="1">
                    <a:latin typeface="Calibri" pitchFamily="34" charset="0"/>
                    <a:cs typeface="Calibri" pitchFamily="34" charset="0"/>
                  </a:rPr>
                  <a:t>durasi</a:t>
                </a:r>
                <a:r>
                  <a:rPr lang="en-US" sz="3200" dirty="0">
                    <a:latin typeface="Calibri" pitchFamily="34" charset="0"/>
                    <a:cs typeface="Calibri" pitchFamily="34" charset="0"/>
                  </a:rPr>
                  <a:t> </a:t>
                </a:r>
                <a:r>
                  <a:rPr lang="en-US" sz="3200" dirty="0" err="1">
                    <a:latin typeface="Calibri" pitchFamily="34" charset="0"/>
                    <a:cs typeface="Calibri" pitchFamily="34" charset="0"/>
                  </a:rPr>
                  <a:t>lamanya</a:t>
                </a:r>
                <a:r>
                  <a:rPr lang="en-US" sz="3200" dirty="0">
                    <a:latin typeface="Calibri" pitchFamily="34" charset="0"/>
                    <a:cs typeface="Calibri" pitchFamily="34" charset="0"/>
                  </a:rPr>
                  <a:t> </a:t>
                </a:r>
                <a:r>
                  <a:rPr lang="en-US" sz="3200" dirty="0" err="1">
                    <a:latin typeface="Calibri" pitchFamily="34" charset="0"/>
                    <a:cs typeface="Calibri" pitchFamily="34" charset="0"/>
                  </a:rPr>
                  <a:t>tidak</a:t>
                </a:r>
                <a:r>
                  <a:rPr lang="en-US" sz="3200" dirty="0">
                    <a:latin typeface="Calibri" pitchFamily="34" charset="0"/>
                    <a:cs typeface="Calibri" pitchFamily="34" charset="0"/>
                  </a:rPr>
                  <a:t> </a:t>
                </a:r>
                <a:r>
                  <a:rPr lang="en-US" sz="3200" dirty="0" err="1">
                    <a:latin typeface="Calibri" pitchFamily="34" charset="0"/>
                    <a:cs typeface="Calibri" pitchFamily="34" charset="0"/>
                  </a:rPr>
                  <a:t>terkena</a:t>
                </a:r>
                <a:r>
                  <a:rPr lang="en-US" sz="3200" dirty="0">
                    <a:latin typeface="Calibri" pitchFamily="34" charset="0"/>
                    <a:cs typeface="Calibri" pitchFamily="34" charset="0"/>
                  </a:rPr>
                  <a:t> </a:t>
                </a:r>
                <a:r>
                  <a:rPr lang="en-US" sz="3200" dirty="0" err="1">
                    <a:latin typeface="Calibri" pitchFamily="34" charset="0"/>
                    <a:cs typeface="Calibri" pitchFamily="34" charset="0"/>
                  </a:rPr>
                  <a:t>alergi</a:t>
                </a:r>
                <a:endParaRPr lang="en-US" sz="3200" dirty="0">
                  <a:latin typeface="Calibri" pitchFamily="34" charset="0"/>
                  <a:cs typeface="Calibri" pitchFamily="34" charset="0"/>
                </a:endParaRPr>
              </a:p>
              <a:p>
                <a:pPr algn="just"/>
                <a:endParaRPr lang="id-ID" sz="32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1245250"/>
                <a:ext cx="11233248" cy="4133696"/>
              </a:xfrm>
              <a:prstGeom prst="rect">
                <a:avLst/>
              </a:prstGeom>
              <a:blipFill>
                <a:blip r:embed="rId2"/>
                <a:stretch>
                  <a:fillRect l="-1411" r="-1356"/>
                </a:stretch>
              </a:blipFill>
            </p:spPr>
            <p:txBody>
              <a:bodyPr/>
              <a:lstStyle/>
              <a:p>
                <a:r>
                  <a:rPr lang="en-ID">
                    <a:noFill/>
                  </a:rPr>
                  <a:t> </a:t>
                </a:r>
              </a:p>
            </p:txBody>
          </p:sp>
        </mc:Fallback>
      </mc:AlternateContent>
    </p:spTree>
    <p:extLst>
      <p:ext uri="{BB962C8B-B14F-4D97-AF65-F5344CB8AC3E}">
        <p14:creationId xmlns:p14="http://schemas.microsoft.com/office/powerpoint/2010/main" val="427932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1385363"/>
                <a:ext cx="11233248" cy="4867551"/>
              </a:xfrm>
              <a:prstGeom prst="rect">
                <a:avLst/>
              </a:prstGeom>
              <a:noFill/>
            </p:spPr>
            <p:txBody>
              <a:bodyPr wrap="square" rtlCol="0">
                <a:spAutoFit/>
              </a:bodyPr>
              <a:lstStyle/>
              <a:p>
                <a:pPr algn="just">
                  <a:spcAft>
                    <a:spcPts val="600"/>
                  </a:spcAft>
                </a:pPr>
                <a:r>
                  <a:rPr lang="en-US" sz="3200" dirty="0">
                    <a:latin typeface="Calibri" pitchFamily="34" charset="0"/>
                    <a:cs typeface="Calibri" pitchFamily="34" charset="0"/>
                  </a:rPr>
                  <a:t>Berdasarkan data yang </a:t>
                </a:r>
                <a:r>
                  <a:rPr lang="en-US" sz="3200" dirty="0" err="1">
                    <a:latin typeface="Calibri" pitchFamily="34" charset="0"/>
                    <a:cs typeface="Calibri" pitchFamily="34" charset="0"/>
                  </a:rPr>
                  <a:t>diberikan</a:t>
                </a:r>
                <a:r>
                  <a:rPr lang="en-US" sz="3200" dirty="0">
                    <a:latin typeface="Calibri" pitchFamily="34" charset="0"/>
                    <a:cs typeface="Calibri" pitchFamily="34" charset="0"/>
                  </a:rPr>
                  <a:t> pada </a:t>
                </a:r>
                <a:r>
                  <a:rPr lang="en-US" sz="3200" dirty="0" err="1">
                    <a:latin typeface="Calibri" pitchFamily="34" charset="0"/>
                    <a:cs typeface="Calibri" pitchFamily="34" charset="0"/>
                  </a:rPr>
                  <a:t>Tabel</a:t>
                </a:r>
                <a:r>
                  <a:rPr lang="en-US" sz="3200" dirty="0">
                    <a:latin typeface="Calibri" pitchFamily="34" charset="0"/>
                    <a:cs typeface="Calibri" pitchFamily="34" charset="0"/>
                  </a:rPr>
                  <a:t> 1, </a:t>
                </a:r>
                <a:r>
                  <a:rPr lang="en-US" sz="3200" dirty="0" err="1">
                    <a:latin typeface="Calibri" pitchFamily="34" charset="0"/>
                    <a:cs typeface="Calibri" pitchFamily="34" charset="0"/>
                  </a:rPr>
                  <a:t>tentukan</a:t>
                </a:r>
                <a:r>
                  <a:rPr lang="en-US" sz="3200" dirty="0">
                    <a:latin typeface="Calibri" pitchFamily="34" charset="0"/>
                    <a:cs typeface="Calibri" pitchFamily="34" charset="0"/>
                  </a:rPr>
                  <a:t> </a:t>
                </a:r>
                <a:r>
                  <a:rPr lang="en-US" sz="3200" dirty="0" err="1">
                    <a:latin typeface="Calibri" pitchFamily="34" charset="0"/>
                    <a:cs typeface="Calibri" pitchFamily="34" charset="0"/>
                  </a:rPr>
                  <a:t>selang</a:t>
                </a:r>
                <a:r>
                  <a:rPr lang="en-US" sz="3200" dirty="0">
                    <a:latin typeface="Calibri" pitchFamily="34" charset="0"/>
                    <a:cs typeface="Calibri" pitchFamily="34" charset="0"/>
                  </a:rPr>
                  <a:t> </a:t>
                </a:r>
                <a:r>
                  <a:rPr lang="en-US" sz="3200" dirty="0" err="1">
                    <a:latin typeface="Calibri" pitchFamily="34" charset="0"/>
                    <a:cs typeface="Calibri" pitchFamily="34" charset="0"/>
                  </a:rPr>
                  <a:t>kepercayaan</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14:m>
                  <m:oMath xmlns:m="http://schemas.openxmlformats.org/officeDocument/2006/math">
                    <m:sSub>
                      <m:sSubPr>
                        <m:ctrlPr>
                          <a:rPr lang="en-US" sz="3200" i="1" smtClean="0">
                            <a:latin typeface="Cambria Math" panose="02040503050406030204" pitchFamily="18" charset="0"/>
                            <a:cs typeface="Calibri" pitchFamily="34" charset="0"/>
                          </a:rPr>
                        </m:ctrlPr>
                      </m:sSubPr>
                      <m:e>
                        <m:r>
                          <m:rPr>
                            <m:sty m:val="p"/>
                          </m:rPr>
                          <a:rPr lang="el-GR" sz="3200" smtClean="0">
                            <a:latin typeface="Cambria Math"/>
                            <a:ea typeface="Cambria Math"/>
                            <a:cs typeface="Calibri" pitchFamily="34" charset="0"/>
                          </a:rPr>
                          <m:t>β</m:t>
                        </m:r>
                      </m:e>
                      <m:sub>
                        <m:r>
                          <a:rPr lang="en-US" sz="3200" b="0" i="0" smtClean="0">
                            <a:latin typeface="Cambria Math"/>
                            <a:cs typeface="Calibri" pitchFamily="34" charset="0"/>
                          </a:rPr>
                          <m:t>0</m:t>
                        </m:r>
                      </m:sub>
                    </m:sSub>
                  </m:oMath>
                </a14:m>
                <a:endParaRPr lang="en-US" sz="3200" dirty="0">
                  <a:latin typeface="Calibri" pitchFamily="34" charset="0"/>
                  <a:cs typeface="Calibri" pitchFamily="34" charset="0"/>
                </a:endParaRPr>
              </a:p>
              <a:p>
                <a:pPr algn="just">
                  <a:spcAft>
                    <a:spcPts val="600"/>
                  </a:spcAft>
                </a:pPr>
                <a:r>
                  <a:rPr lang="en-US" sz="3200" u="sng" dirty="0" err="1">
                    <a:latin typeface="Calibri" pitchFamily="34" charset="0"/>
                    <a:cs typeface="Calibri" pitchFamily="34" charset="0"/>
                  </a:rPr>
                  <a:t>Jawab</a:t>
                </a:r>
                <a:endParaRPr lang="en-US" sz="3200" u="sng" dirty="0">
                  <a:latin typeface="Calibri" pitchFamily="34" charset="0"/>
                  <a:cs typeface="Calibri" pitchFamily="34" charset="0"/>
                </a:endParaRPr>
              </a:p>
              <a:p>
                <a:pPr algn="just">
                  <a:spcAft>
                    <a:spcPts val="600"/>
                  </a:spcAft>
                </a:pPr>
                <a14:m>
                  <m:oMathPara xmlns:m="http://schemas.openxmlformats.org/officeDocument/2006/math">
                    <m:oMathParaPr>
                      <m:jc m:val="left"/>
                    </m:oMathParaPr>
                    <m:oMath xmlns:m="http://schemas.openxmlformats.org/officeDocument/2006/math">
                      <m:d>
                        <m:dPr>
                          <m:ctrlPr>
                            <a:rPr lang="en-US" sz="3200" i="1">
                              <a:latin typeface="Cambria Math" panose="02040503050406030204" pitchFamily="18" charset="0"/>
                              <a:cs typeface="Calibri" pitchFamily="34" charset="0"/>
                            </a:rPr>
                          </m:ctrlPr>
                        </m:dPr>
                        <m:e>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ea typeface="Cambria Math"/>
                                  <a:cs typeface="Calibri" pitchFamily="34" charset="0"/>
                                </a:rPr>
                                <m:t>0</m:t>
                              </m:r>
                            </m:sub>
                          </m:sSub>
                          <m:r>
                            <a:rPr lang="en-US" sz="3200">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f>
                                <m:fPr>
                                  <m:ctrlPr>
                                    <a:rPr lang="en-US" sz="3200" i="1">
                                      <a:latin typeface="Cambria Math" panose="02040503050406030204" pitchFamily="18" charset="0"/>
                                      <a:ea typeface="Cambria Math"/>
                                      <a:cs typeface="Calibri" pitchFamily="34" charset="0"/>
                                    </a:rPr>
                                  </m:ctrlPr>
                                </m:fPr>
                                <m:num>
                                  <m:r>
                                    <m:rPr>
                                      <m:sty m:val="p"/>
                                    </m:rPr>
                                    <a:rPr lang="el-GR" sz="3200">
                                      <a:latin typeface="Cambria Math"/>
                                      <a:ea typeface="Cambria Math"/>
                                      <a:cs typeface="Calibri" pitchFamily="34" charset="0"/>
                                    </a:rPr>
                                    <m:t>α</m:t>
                                  </m:r>
                                </m:num>
                                <m:den>
                                  <m:r>
                                    <a:rPr lang="en-US" sz="3200">
                                      <a:latin typeface="Cambria Math"/>
                                      <a:ea typeface="Cambria Math"/>
                                      <a:cs typeface="Calibri" pitchFamily="34" charset="0"/>
                                    </a:rPr>
                                    <m:t>2</m:t>
                                  </m:r>
                                </m:den>
                              </m:f>
                            </m:sub>
                          </m:sSub>
                          <m:r>
                            <a:rPr lang="en-US" sz="3200">
                              <a:latin typeface="Cambria Math"/>
                              <a:ea typeface="Cambria Math"/>
                              <a:cs typeface="Calibri" pitchFamily="34" charset="0"/>
                            </a:rPr>
                            <m:t> </m:t>
                          </m:r>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e>
                      </m:d>
                      <m:r>
                        <a:rPr lang="en-US" sz="3200" b="0" i="1" smtClean="0">
                          <a:latin typeface="Cambria Math"/>
                          <a:cs typeface="Calibri" pitchFamily="34" charset="0"/>
                        </a:rPr>
                        <m:t>=−1,07</m:t>
                      </m:r>
                      <m:r>
                        <a:rPr lang="en-US" sz="3200" b="0" i="1" smtClean="0">
                          <a:latin typeface="Cambria Math"/>
                          <a:ea typeface="Cambria Math"/>
                          <a:cs typeface="Calibri" pitchFamily="34" charset="0"/>
                        </a:rPr>
                        <m:t>±2,306×2,8207</m:t>
                      </m:r>
                      <m:rad>
                        <m:radPr>
                          <m:degHide m:val="on"/>
                          <m:ctrlPr>
                            <a:rPr lang="en-US" sz="3200" b="0" i="1" smtClean="0">
                              <a:latin typeface="Cambria Math" panose="02040503050406030204" pitchFamily="18" charset="0"/>
                              <a:ea typeface="Cambria Math"/>
                              <a:cs typeface="Calibri" pitchFamily="34" charset="0"/>
                            </a:rPr>
                          </m:ctrlPr>
                        </m:radPr>
                        <m:deg/>
                        <m:e>
                          <m:f>
                            <m:fPr>
                              <m:ctrlPr>
                                <a:rPr lang="en-US" sz="3200" b="0" i="1" smtClean="0">
                                  <a:latin typeface="Cambria Math" panose="02040503050406030204" pitchFamily="18" charset="0"/>
                                  <a:ea typeface="Cambria Math"/>
                                  <a:cs typeface="Calibri" pitchFamily="34" charset="0"/>
                                </a:rPr>
                              </m:ctrlPr>
                            </m:fPr>
                            <m:num>
                              <m:r>
                                <a:rPr lang="en-US" sz="3200" b="0" i="1" smtClean="0">
                                  <a:latin typeface="Cambria Math"/>
                                  <a:ea typeface="Cambria Math"/>
                                  <a:cs typeface="Calibri" pitchFamily="34" charset="0"/>
                                </a:rPr>
                                <m:t>1</m:t>
                              </m:r>
                            </m:num>
                            <m:den>
                              <m:r>
                                <a:rPr lang="en-US" sz="3200" b="0" i="1" smtClean="0">
                                  <a:latin typeface="Cambria Math"/>
                                  <a:ea typeface="Cambria Math"/>
                                  <a:cs typeface="Calibri" pitchFamily="34" charset="0"/>
                                </a:rPr>
                                <m:t>10</m:t>
                              </m:r>
                            </m:den>
                          </m:f>
                          <m:r>
                            <a:rPr lang="en-US" sz="3200" b="0" i="1" smtClean="0">
                              <a:latin typeface="Cambria Math"/>
                              <a:ea typeface="Cambria Math"/>
                              <a:cs typeface="Calibri" pitchFamily="34" charset="0"/>
                            </a:rPr>
                            <m:t>+</m:t>
                          </m:r>
                          <m:f>
                            <m:fPr>
                              <m:ctrlPr>
                                <a:rPr lang="en-US" sz="3200" b="0" i="1" smtClean="0">
                                  <a:latin typeface="Cambria Math" panose="02040503050406030204" pitchFamily="18" charset="0"/>
                                  <a:ea typeface="Cambria Math"/>
                                  <a:cs typeface="Calibri" pitchFamily="34" charset="0"/>
                                </a:rPr>
                              </m:ctrlPr>
                            </m:fPr>
                            <m:num>
                              <m:sSup>
                                <m:sSupPr>
                                  <m:ctrlPr>
                                    <a:rPr lang="en-US" sz="3200" b="0" i="1" smtClean="0">
                                      <a:latin typeface="Cambria Math" panose="02040503050406030204" pitchFamily="18" charset="0"/>
                                      <a:ea typeface="Cambria Math"/>
                                      <a:cs typeface="Calibri" pitchFamily="34" charset="0"/>
                                    </a:rPr>
                                  </m:ctrlPr>
                                </m:sSupPr>
                                <m:e>
                                  <m:r>
                                    <a:rPr lang="en-US" sz="3200" b="0" i="1" smtClean="0">
                                      <a:latin typeface="Cambria Math"/>
                                      <a:ea typeface="Cambria Math"/>
                                      <a:cs typeface="Calibri" pitchFamily="34" charset="0"/>
                                    </a:rPr>
                                    <m:t>5,9</m:t>
                                  </m:r>
                                </m:e>
                                <m:sup>
                                  <m:r>
                                    <a:rPr lang="en-US" sz="3200" b="0" i="1" smtClean="0">
                                      <a:latin typeface="Cambria Math"/>
                                      <a:ea typeface="Cambria Math"/>
                                      <a:cs typeface="Calibri" pitchFamily="34" charset="0"/>
                                    </a:rPr>
                                    <m:t>2</m:t>
                                  </m:r>
                                </m:sup>
                              </m:sSup>
                            </m:num>
                            <m:den>
                              <m:r>
                                <a:rPr lang="en-US" sz="3200" b="0" i="1" smtClean="0">
                                  <a:latin typeface="Cambria Math"/>
                                  <a:ea typeface="Cambria Math"/>
                                  <a:cs typeface="Calibri" pitchFamily="34" charset="0"/>
                                </a:rPr>
                                <m:t>40,9</m:t>
                              </m:r>
                            </m:den>
                          </m:f>
                        </m:e>
                      </m:rad>
                    </m:oMath>
                  </m:oMathPara>
                </a14:m>
                <a:endParaRPr lang="en-US" sz="3200" b="0" dirty="0">
                  <a:latin typeface="Calibri" pitchFamily="34" charset="0"/>
                  <a:ea typeface="Cambria Math"/>
                  <a:cs typeface="Calibri" pitchFamily="34" charset="0"/>
                </a:endParaRPr>
              </a:p>
              <a:p>
                <a:pPr marL="3771900" algn="just"/>
                <a14:m>
                  <m:oMathPara xmlns:m="http://schemas.openxmlformats.org/officeDocument/2006/math">
                    <m:oMathParaPr>
                      <m:jc m:val="left"/>
                    </m:oMathParaPr>
                    <m:oMath xmlns:m="http://schemas.openxmlformats.org/officeDocument/2006/math">
                      <m:r>
                        <a:rPr lang="en-US" sz="3200" b="0" i="1" smtClean="0">
                          <a:latin typeface="Cambria Math"/>
                          <a:cs typeface="Calibri" pitchFamily="34" charset="0"/>
                        </a:rPr>
                        <m:t>=−1,07</m:t>
                      </m:r>
                      <m:r>
                        <a:rPr lang="en-US" sz="3200" b="0" i="1" smtClean="0">
                          <a:latin typeface="Cambria Math"/>
                          <a:ea typeface="Cambria Math"/>
                          <a:cs typeface="Calibri" pitchFamily="34" charset="0"/>
                        </a:rPr>
                        <m:t>±6,34=</m:t>
                      </m:r>
                      <m:d>
                        <m:dPr>
                          <m:ctrlPr>
                            <a:rPr lang="en-US" sz="3200" b="0" i="1" smtClean="0">
                              <a:latin typeface="Cambria Math" panose="02040503050406030204" pitchFamily="18" charset="0"/>
                              <a:ea typeface="Cambria Math"/>
                              <a:cs typeface="Calibri" pitchFamily="34" charset="0"/>
                            </a:rPr>
                          </m:ctrlPr>
                        </m:dPr>
                        <m:e>
                          <m:r>
                            <a:rPr lang="en-US" sz="3200" b="0" i="1" smtClean="0">
                              <a:latin typeface="Cambria Math"/>
                              <a:ea typeface="Cambria Math"/>
                              <a:cs typeface="Calibri" pitchFamily="34" charset="0"/>
                            </a:rPr>
                            <m:t>−7,41;5,27</m:t>
                          </m:r>
                        </m:e>
                      </m:d>
                    </m:oMath>
                  </m:oMathPara>
                </a14:m>
                <a:endParaRPr lang="en-US" sz="3200" dirty="0">
                  <a:latin typeface="Calibri" pitchFamily="34" charset="0"/>
                  <a:cs typeface="Calibri" pitchFamily="34" charset="0"/>
                </a:endParaRPr>
              </a:p>
              <a:p>
                <a:pPr algn="just"/>
                <a:endParaRPr lang="en-US" sz="3200" dirty="0">
                  <a:latin typeface="Calibri" pitchFamily="34" charset="0"/>
                  <a:cs typeface="Calibri" pitchFamily="34" charset="0"/>
                </a:endParaRPr>
              </a:p>
              <a:p>
                <a:pPr algn="just"/>
                <a:endParaRPr lang="en-US" sz="32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1385363"/>
                <a:ext cx="11233248" cy="4867551"/>
              </a:xfrm>
              <a:prstGeom prst="rect">
                <a:avLst/>
              </a:prstGeom>
              <a:blipFill>
                <a:blip r:embed="rId2"/>
                <a:stretch>
                  <a:fillRect l="-1411" t="-1627" r="-1356"/>
                </a:stretch>
              </a:blipFill>
            </p:spPr>
            <p:txBody>
              <a:bodyPr/>
              <a:lstStyle/>
              <a:p>
                <a:r>
                  <a:rPr lang="en-ID">
                    <a:noFill/>
                  </a:rPr>
                  <a:t> </a:t>
                </a:r>
              </a:p>
            </p:txBody>
          </p:sp>
        </mc:Fallback>
      </mc:AlternateContent>
    </p:spTree>
    <p:extLst>
      <p:ext uri="{BB962C8B-B14F-4D97-AF65-F5344CB8AC3E}">
        <p14:creationId xmlns:p14="http://schemas.microsoft.com/office/powerpoint/2010/main" val="383224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untuk</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Penduga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Rataan</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Respon</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269554"/>
                <a:ext cx="8325073" cy="5608523"/>
              </a:xfrm>
              <a:prstGeom prst="rect">
                <a:avLst/>
              </a:prstGeom>
            </p:spPr>
            <p:txBody>
              <a:bodyPr wrap="square">
                <a:spAutoFit/>
              </a:bodyPr>
              <a:lstStyle/>
              <a:p>
                <a:pPr marL="514350" indent="-392113" algn="just">
                  <a:spcAft>
                    <a:spcPts val="600"/>
                  </a:spcAft>
                  <a:buFont typeface="+mj-lt"/>
                  <a:buAutoNum type="arabicPeriod"/>
                </a:pPr>
                <a:r>
                  <a:rPr lang="en-US" sz="3200" dirty="0">
                    <a:latin typeface="Calibri" pitchFamily="34" charset="0"/>
                    <a:cs typeface="Calibri" pitchFamily="34" charset="0"/>
                  </a:rPr>
                  <a:t>Statistik </a:t>
                </a:r>
                <a:r>
                  <a:rPr lang="en-US" sz="3200" dirty="0" err="1">
                    <a:latin typeface="Calibri" pitchFamily="34" charset="0"/>
                    <a:cs typeface="Calibri" pitchFamily="34" charset="0"/>
                  </a:rPr>
                  <a:t>Uji</a:t>
                </a:r>
                <a:r>
                  <a:rPr lang="en-US" sz="3200" dirty="0">
                    <a:latin typeface="Calibri" pitchFamily="34" charset="0"/>
                    <a:cs typeface="Calibri" pitchFamily="34" charset="0"/>
                  </a:rPr>
                  <a:t>:</a:t>
                </a:r>
              </a:p>
              <a:p>
                <a:pPr marL="800100" algn="just">
                  <a:spcAft>
                    <a:spcPts val="1200"/>
                  </a:spcAft>
                </a:pPr>
                <a14:m>
                  <m:oMathPara xmlns:m="http://schemas.openxmlformats.org/officeDocument/2006/math">
                    <m:oMathParaPr>
                      <m:jc m:val="left"/>
                    </m:oMathParaPr>
                    <m:oMath xmlns:m="http://schemas.openxmlformats.org/officeDocument/2006/math">
                      <m:r>
                        <m:rPr>
                          <m:sty m:val="p"/>
                        </m:rPr>
                        <a:rPr lang="en-US" sz="3200" smtClean="0">
                          <a:latin typeface="Cambria Math"/>
                          <a:cs typeface="Calibri" pitchFamily="34" charset="0"/>
                        </a:rPr>
                        <m:t>t</m:t>
                      </m:r>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b="0" i="0" smtClean="0">
                                  <a:latin typeface="Cambria Math"/>
                                  <a:ea typeface="Cambria Math"/>
                                  <a:cs typeface="Calibri" pitchFamily="34" charset="0"/>
                                </a:rPr>
                                <m:t>0</m:t>
                              </m:r>
                            </m:sub>
                          </m:sSub>
                          <m:r>
                            <a:rPr lang="en-US" sz="3200" b="0" i="1" smtClean="0">
                              <a:latin typeface="Cambria Math"/>
                              <a:cs typeface="Calibri" pitchFamily="34" charset="0"/>
                            </a:rPr>
                            <m:t>+</m:t>
                          </m:r>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x</m:t>
                              </m:r>
                            </m:e>
                            <m:sup>
                              <m:r>
                                <a:rPr lang="en-US" sz="3200" b="0" i="0" smtClean="0">
                                  <a:latin typeface="Cambria Math"/>
                                  <a:cs typeface="Calibri" pitchFamily="34" charset="0"/>
                                </a:rPr>
                                <m:t>∗</m:t>
                              </m:r>
                            </m:sup>
                          </m:sSup>
                          <m:r>
                            <a:rPr lang="en-US" sz="3200">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smtClean="0">
                                  <a:latin typeface="Cambria Math"/>
                                  <a:ea typeface="Cambria Math"/>
                                  <a:cs typeface="Calibri" pitchFamily="34" charset="0"/>
                                </a:rPr>
                                <m:t>μ</m:t>
                              </m:r>
                            </m:e>
                            <m:sub>
                              <m:r>
                                <a:rPr lang="en-US" sz="3200" b="0" i="1" smtClean="0">
                                  <a:latin typeface="Cambria Math"/>
                                  <a:ea typeface="Cambria Math"/>
                                  <a:cs typeface="Calibri" pitchFamily="34" charset="0"/>
                                </a:rPr>
                                <m:t>0</m:t>
                              </m:r>
                            </m:sub>
                          </m:sSub>
                        </m:num>
                        <m:den>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i="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d>
                                        <m:dPr>
                                          <m:ctrlPr>
                                            <a:rPr lang="en-US" sz="3200" i="1" smtClean="0">
                                              <a:latin typeface="Cambria Math" panose="02040503050406030204" pitchFamily="18" charset="0"/>
                                              <a:cs typeface="Calibri" pitchFamily="34" charset="0"/>
                                            </a:rPr>
                                          </m:ctrlPr>
                                        </m:dPr>
                                        <m:e>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x</m:t>
                                              </m:r>
                                            </m:e>
                                            <m:sup>
                                              <m:r>
                                                <a:rPr lang="en-US" sz="3200" b="0" i="0" smtClean="0">
                                                  <a:latin typeface="Cambria Math"/>
                                                  <a:cs typeface="Calibri" pitchFamily="34" charset="0"/>
                                                </a:rPr>
                                                <m:t>∗</m:t>
                                              </m:r>
                                            </m:sup>
                                          </m:sSup>
                                          <m:r>
                                            <a:rPr lang="en-US" sz="3200" b="0" i="1" smtClean="0">
                                              <a:latin typeface="Cambria Math"/>
                                              <a:cs typeface="Calibri" pitchFamily="34" charset="0"/>
                                            </a:rPr>
                                            <m:t>−</m:t>
                                          </m:r>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d>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den>
                      </m:f>
                      <m:r>
                        <a:rPr lang="en-US" sz="3200" i="1">
                          <a:latin typeface="Cambria Math"/>
                          <a:cs typeface="Calibri" pitchFamily="34" charset="0"/>
                        </a:rPr>
                        <m:t>   </m:t>
                      </m:r>
                      <m:r>
                        <m:rPr>
                          <m:sty m:val="p"/>
                        </m:rPr>
                        <a:rPr lang="en-US" sz="3200">
                          <a:latin typeface="Cambria Math"/>
                          <a:cs typeface="Calibri" pitchFamily="34" charset="0"/>
                        </a:rPr>
                        <m:t>db</m:t>
                      </m:r>
                      <m:r>
                        <a:rPr lang="en-US" sz="3200">
                          <a:latin typeface="Cambria Math"/>
                          <a:cs typeface="Calibri" pitchFamily="34" charset="0"/>
                        </a:rPr>
                        <m:t>=</m:t>
                      </m:r>
                      <m:r>
                        <m:rPr>
                          <m:sty m:val="p"/>
                        </m:rPr>
                        <a:rPr lang="en-US" sz="3200">
                          <a:latin typeface="Cambria Math"/>
                          <a:cs typeface="Calibri" pitchFamily="34" charset="0"/>
                        </a:rPr>
                        <m:t>n</m:t>
                      </m:r>
                      <m:r>
                        <a:rPr lang="en-US" sz="3200">
                          <a:latin typeface="Cambria Math"/>
                          <a:cs typeface="Calibri" pitchFamily="34" charset="0"/>
                        </a:rPr>
                        <m:t>−2</m:t>
                      </m:r>
                    </m:oMath>
                  </m:oMathPara>
                </a14:m>
                <a:endParaRPr lang="en-US" sz="3200" dirty="0">
                  <a:latin typeface="Calibri" pitchFamily="34" charset="0"/>
                  <a:cs typeface="Calibri" pitchFamily="34" charset="0"/>
                </a:endParaRPr>
              </a:p>
              <a:p>
                <a:pPr marL="114300" algn="just">
                  <a:spcAft>
                    <a:spcPts val="600"/>
                  </a:spcAft>
                </a:pPr>
                <a:r>
                  <a:rPr lang="en-US" sz="3200" dirty="0">
                    <a:latin typeface="Calibri" pitchFamily="34" charset="0"/>
                    <a:cs typeface="Calibri" pitchFamily="34" charset="0"/>
                  </a:rPr>
                  <a:t>2. </a:t>
                </a:r>
                <a:r>
                  <a:rPr lang="en-US" sz="3200" dirty="0" err="1">
                    <a:latin typeface="Calibri" pitchFamily="34" charset="0"/>
                    <a:cs typeface="Calibri" pitchFamily="34" charset="0"/>
                  </a:rPr>
                  <a:t>Selang</a:t>
                </a:r>
                <a:r>
                  <a:rPr lang="en-US" sz="3200" dirty="0">
                    <a:latin typeface="Calibri" pitchFamily="34" charset="0"/>
                    <a:cs typeface="Calibri" pitchFamily="34" charset="0"/>
                  </a:rPr>
                  <a:t> </a:t>
                </a:r>
                <a:r>
                  <a:rPr lang="en-US" sz="3200" dirty="0" err="1">
                    <a:latin typeface="Calibri" pitchFamily="34" charset="0"/>
                    <a:cs typeface="Calibri" pitchFamily="34" charset="0"/>
                  </a:rPr>
                  <a:t>Kepercayaan</a:t>
                </a:r>
                <a:r>
                  <a:rPr lang="en-US" sz="3200" dirty="0">
                    <a:latin typeface="Calibri" pitchFamily="34" charset="0"/>
                    <a:cs typeface="Calibri" pitchFamily="34" charset="0"/>
                  </a:rPr>
                  <a:t>:</a:t>
                </a:r>
              </a:p>
              <a:p>
                <a:pPr marL="800100" algn="just">
                  <a:spcAft>
                    <a:spcPts val="600"/>
                  </a:spcAft>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ea typeface="Cambria Math"/>
                              <a:cs typeface="Calibri" pitchFamily="34" charset="0"/>
                            </a:rPr>
                            <m:t>0</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f>
                            <m:fPr>
                              <m:ctrlPr>
                                <a:rPr lang="en-US" sz="3200" i="1">
                                  <a:latin typeface="Cambria Math" panose="02040503050406030204" pitchFamily="18" charset="0"/>
                                  <a:ea typeface="Cambria Math"/>
                                  <a:cs typeface="Calibri" pitchFamily="34" charset="0"/>
                                </a:rPr>
                              </m:ctrlPr>
                            </m:fPr>
                            <m:num>
                              <m:r>
                                <m:rPr>
                                  <m:sty m:val="p"/>
                                </m:rPr>
                                <a:rPr lang="el-GR" sz="3200">
                                  <a:latin typeface="Cambria Math"/>
                                  <a:ea typeface="Cambria Math"/>
                                  <a:cs typeface="Calibri" pitchFamily="34" charset="0"/>
                                </a:rPr>
                                <m:t>α</m:t>
                              </m:r>
                            </m:num>
                            <m:den>
                              <m:r>
                                <a:rPr lang="en-US" sz="3200">
                                  <a:latin typeface="Cambria Math"/>
                                  <a:ea typeface="Cambria Math"/>
                                  <a:cs typeface="Calibri" pitchFamily="34" charset="0"/>
                                </a:rPr>
                                <m:t>2</m:t>
                              </m:r>
                            </m:den>
                          </m:f>
                        </m:sub>
                      </m:sSub>
                      <m:r>
                        <a:rPr lang="en-US" sz="3200" b="0" i="0" smtClean="0">
                          <a:latin typeface="Cambria Math"/>
                          <a:ea typeface="Cambria Math"/>
                          <a:cs typeface="Calibri" pitchFamily="34" charset="0"/>
                        </a:rPr>
                        <m:t> </m:t>
                      </m:r>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d>
                                    <m:dPr>
                                      <m:ctrlPr>
                                        <a:rPr lang="en-US" sz="3200" i="1">
                                          <a:latin typeface="Cambria Math" panose="02040503050406030204" pitchFamily="18" charset="0"/>
                                          <a:cs typeface="Calibri" pitchFamily="34" charset="0"/>
                                        </a:rPr>
                                      </m:ctrlPr>
                                    </m:dPr>
                                    <m:e>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i="1">
                                          <a:latin typeface="Cambria Math"/>
                                          <a:cs typeface="Calibri" pitchFamily="34" charset="0"/>
                                        </a:rPr>
                                        <m:t>−</m:t>
                                      </m:r>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d>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oMath>
                  </m:oMathPara>
                </a14:m>
                <a:endParaRPr lang="en-US" sz="3200" dirty="0">
                  <a:latin typeface="Calibri" pitchFamily="34" charset="0"/>
                  <a:cs typeface="Calibri" pitchFamily="34" charset="0"/>
                </a:endParaRPr>
              </a:p>
              <a:p>
                <a:pPr marL="914400" algn="just">
                  <a:spcAft>
                    <a:spcPts val="600"/>
                  </a:spcAft>
                </a:pPr>
                <a:endParaRPr lang="en-US" sz="3200" dirty="0">
                  <a:latin typeface="Calibri" pitchFamily="34" charset="0"/>
                  <a:cs typeface="Calibri" pitchFamily="34" charset="0"/>
                </a:endParaRPr>
              </a:p>
              <a:p>
                <a:pPr marL="114300" algn="just">
                  <a:spcAft>
                    <a:spcPts val="600"/>
                  </a:spcAft>
                </a:pPr>
                <a:endParaRPr lang="en-US" sz="32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269554"/>
                <a:ext cx="8325073" cy="5608523"/>
              </a:xfrm>
              <a:prstGeom prst="rect">
                <a:avLst/>
              </a:prstGeom>
              <a:blipFill>
                <a:blip r:embed="rId2"/>
                <a:stretch>
                  <a:fillRect l="-439" t="-1630"/>
                </a:stretch>
              </a:blipFill>
            </p:spPr>
            <p:txBody>
              <a:bodyPr/>
              <a:lstStyle/>
              <a:p>
                <a:r>
                  <a:rPr lang="en-ID">
                    <a:noFill/>
                  </a:rPr>
                  <a:t> </a:t>
                </a:r>
              </a:p>
            </p:txBody>
          </p:sp>
        </mc:Fallback>
      </mc:AlternateContent>
    </p:spTree>
    <p:extLst>
      <p:ext uri="{BB962C8B-B14F-4D97-AF65-F5344CB8AC3E}">
        <p14:creationId xmlns:p14="http://schemas.microsoft.com/office/powerpoint/2010/main" val="389248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2061642"/>
                <a:ext cx="11233248" cy="4405630"/>
              </a:xfrm>
              <a:prstGeom prst="rect">
                <a:avLst/>
              </a:prstGeom>
              <a:noFill/>
            </p:spPr>
            <p:txBody>
              <a:bodyPr wrap="square" rtlCol="0">
                <a:spAutoFit/>
              </a:bodyPr>
              <a:lstStyle/>
              <a:p>
                <a:pPr algn="just"/>
                <a:r>
                  <a:rPr lang="en-US" sz="2800" dirty="0">
                    <a:latin typeface="Calibri" pitchFamily="34" charset="0"/>
                    <a:cs typeface="Calibri" pitchFamily="34" charset="0"/>
                  </a:rPr>
                  <a:t>Mempertimbangkan data yang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Tabel</a:t>
                </a:r>
                <a:r>
                  <a:rPr lang="en-US" sz="2800" dirty="0">
                    <a:latin typeface="Calibri" pitchFamily="34" charset="0"/>
                    <a:cs typeface="Calibri" pitchFamily="34" charset="0"/>
                  </a:rPr>
                  <a:t> 1 dan </a:t>
                </a:r>
                <a:r>
                  <a:rPr lang="en-US" sz="2800" dirty="0" err="1">
                    <a:latin typeface="Calibri" pitchFamily="34" charset="0"/>
                    <a:cs typeface="Calibri" pitchFamily="34" charset="0"/>
                  </a:rPr>
                  <a:t>perhitungan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analisis</a:t>
                </a:r>
                <a:r>
                  <a:rPr lang="en-US" sz="2800" dirty="0">
                    <a:latin typeface="Calibri" pitchFamily="34" charset="0"/>
                    <a:cs typeface="Calibri" pitchFamily="34" charset="0"/>
                  </a:rPr>
                  <a:t> </a:t>
                </a:r>
                <a:r>
                  <a:rPr lang="en-US" sz="2800" dirty="0" err="1">
                    <a:latin typeface="Calibri" pitchFamily="34" charset="0"/>
                    <a:cs typeface="Calibri" pitchFamily="34" charset="0"/>
                  </a:rPr>
                  <a:t>regresi</a:t>
                </a:r>
                <a:r>
                  <a:rPr lang="en-US" sz="2800" dirty="0">
                    <a:latin typeface="Calibri" pitchFamily="34" charset="0"/>
                    <a:cs typeface="Calibri" pitchFamily="34" charset="0"/>
                  </a:rPr>
                  <a:t> yang </a:t>
                </a:r>
                <a:r>
                  <a:rPr lang="en-US" sz="2800" dirty="0" err="1">
                    <a:latin typeface="Calibri" pitchFamily="34" charset="0"/>
                    <a:cs typeface="Calibri" pitchFamily="34" charset="0"/>
                  </a:rPr>
                  <a:t>telah</a:t>
                </a:r>
                <a:r>
                  <a:rPr lang="en-US" sz="2800" dirty="0">
                    <a:latin typeface="Calibri" pitchFamily="34" charset="0"/>
                    <a:cs typeface="Calibri" pitchFamily="34" charset="0"/>
                  </a:rPr>
                  <a:t> </a:t>
                </a:r>
                <a:r>
                  <a:rPr lang="en-US" sz="2800" dirty="0" err="1">
                    <a:latin typeface="Calibri" pitchFamily="34" charset="0"/>
                    <a:cs typeface="Calibri" pitchFamily="34" charset="0"/>
                  </a:rPr>
                  <a:t>didapatkan</a:t>
                </a:r>
                <a:r>
                  <a:rPr lang="en-US" sz="2800" dirty="0">
                    <a:latin typeface="Calibri" pitchFamily="34" charset="0"/>
                    <a:cs typeface="Calibri" pitchFamily="34" charset="0"/>
                  </a:rPr>
                  <a:t>, </a:t>
                </a:r>
                <a:r>
                  <a:rPr lang="en-US" sz="2800" dirty="0" err="1">
                    <a:latin typeface="Calibri" pitchFamily="34" charset="0"/>
                    <a:cs typeface="Calibri" pitchFamily="34" charset="0"/>
                  </a:rPr>
                  <a:t>dapatkan</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a:t>
                </a:r>
                <a:r>
                  <a:rPr lang="en-US" sz="2800" dirty="0">
                    <a:latin typeface="Calibri" pitchFamily="34" charset="0"/>
                    <a:cs typeface="Calibri" pitchFamily="34" charset="0"/>
                  </a:rPr>
                  <a:t>n </a:t>
                </a:r>
                <a14:m>
                  <m:oMath xmlns:m="http://schemas.openxmlformats.org/officeDocument/2006/math">
                    <m:r>
                      <a:rPr lang="en-US" sz="2800" b="0" i="1" smtClean="0">
                        <a:latin typeface="Cambria Math"/>
                        <a:cs typeface="Calibri" pitchFamily="34" charset="0"/>
                      </a:rPr>
                      <m:t>95%</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lamanya</a:t>
                </a:r>
                <a:r>
                  <a:rPr lang="en-US" sz="2800" dirty="0">
                    <a:latin typeface="Calibri" pitchFamily="34" charset="0"/>
                    <a:cs typeface="Calibri" pitchFamily="34" charset="0"/>
                  </a:rPr>
                  <a:t> </a:t>
                </a:r>
                <a:r>
                  <a:rPr lang="en-US" sz="2800" dirty="0" err="1">
                    <a:latin typeface="Calibri" pitchFamily="34" charset="0"/>
                    <a:cs typeface="Calibri" pitchFamily="34" charset="0"/>
                  </a:rPr>
                  <a:t>durasi</a:t>
                </a:r>
                <a:r>
                  <a:rPr lang="en-US" sz="2800" dirty="0">
                    <a:latin typeface="Calibri" pitchFamily="34" charset="0"/>
                    <a:cs typeface="Calibri" pitchFamily="34" charset="0"/>
                  </a:rPr>
                  <a:t> </a:t>
                </a:r>
                <a:r>
                  <a:rPr lang="en-US" sz="2800" dirty="0" err="1">
                    <a:latin typeface="Calibri" pitchFamily="34" charset="0"/>
                    <a:cs typeface="Calibri" pitchFamily="34" charset="0"/>
                  </a:rPr>
                  <a:t>reaksi</a:t>
                </a:r>
                <a:r>
                  <a:rPr lang="en-US" sz="2800" dirty="0">
                    <a:latin typeface="Calibri" pitchFamily="34" charset="0"/>
                    <a:cs typeface="Calibri" pitchFamily="34" charset="0"/>
                  </a:rPr>
                  <a:t> </a:t>
                </a:r>
                <a:r>
                  <a:rPr lang="en-US" sz="2800" dirty="0" err="1">
                    <a:latin typeface="Calibri" pitchFamily="34" charset="0"/>
                    <a:cs typeface="Calibri" pitchFamily="34" charset="0"/>
                  </a:rPr>
                  <a:t>terhadap</a:t>
                </a:r>
                <a:r>
                  <a:rPr lang="en-US" sz="2800" dirty="0">
                    <a:latin typeface="Calibri" pitchFamily="34" charset="0"/>
                    <a:cs typeface="Calibri" pitchFamily="34" charset="0"/>
                  </a:rPr>
                  <a:t> </a:t>
                </a:r>
                <a:r>
                  <a:rPr lang="en-US" sz="2800" dirty="0" err="1">
                    <a:latin typeface="Calibri" pitchFamily="34" charset="0"/>
                    <a:cs typeface="Calibri" pitchFamily="34" charset="0"/>
                  </a:rPr>
                  <a:t>gejala</a:t>
                </a:r>
                <a:r>
                  <a:rPr lang="en-US" sz="2800" dirty="0">
                    <a:latin typeface="Calibri" pitchFamily="34" charset="0"/>
                    <a:cs typeface="Calibri" pitchFamily="34" charset="0"/>
                  </a:rPr>
                  <a:t> </a:t>
                </a:r>
                <a:r>
                  <a:rPr lang="en-US" sz="2800" dirty="0" err="1">
                    <a:latin typeface="Calibri" pitchFamily="34" charset="0"/>
                    <a:cs typeface="Calibri" pitchFamily="34" charset="0"/>
                  </a:rPr>
                  <a:t>alergi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diharapkan</a:t>
                </a:r>
                <a:r>
                  <a:rPr lang="en-US" sz="2800" dirty="0">
                    <a:latin typeface="Calibri" pitchFamily="34" charset="0"/>
                    <a:cs typeface="Calibri" pitchFamily="34" charset="0"/>
                  </a:rPr>
                  <a:t> </a:t>
                </a:r>
                <a:r>
                  <a:rPr lang="en-US" sz="2800" dirty="0" err="1">
                    <a:latin typeface="Calibri" pitchFamily="34" charset="0"/>
                    <a:cs typeface="Calibri" pitchFamily="34" charset="0"/>
                  </a:rPr>
                  <a:t>ketika</a:t>
                </a:r>
                <a:r>
                  <a:rPr lang="en-US" sz="2800" dirty="0">
                    <a:latin typeface="Calibri" pitchFamily="34" charset="0"/>
                    <a:cs typeface="Calibri" pitchFamily="34" charset="0"/>
                  </a:rPr>
                  <a:t> </a:t>
                </a:r>
                <a:r>
                  <a:rPr lang="en-US" sz="2800" dirty="0" err="1">
                    <a:latin typeface="Calibri" pitchFamily="34" charset="0"/>
                    <a:cs typeface="Calibri" pitchFamily="34" charset="0"/>
                  </a:rPr>
                  <a:t>dosisnya</a:t>
                </a:r>
                <a:r>
                  <a:rPr lang="en-US" sz="2800" dirty="0">
                    <a:latin typeface="Calibri" pitchFamily="34" charset="0"/>
                    <a:cs typeface="Calibri" pitchFamily="34" charset="0"/>
                  </a:rPr>
                  <a:t> </a:t>
                </a:r>
                <a14:m>
                  <m:oMath xmlns:m="http://schemas.openxmlformats.org/officeDocument/2006/math">
                    <m:sSup>
                      <m:sSupPr>
                        <m:ctrlPr>
                          <a:rPr lang="en-US" sz="2800" i="1" smtClean="0">
                            <a:latin typeface="Cambria Math" panose="02040503050406030204" pitchFamily="18" charset="0"/>
                            <a:cs typeface="Calibri" pitchFamily="34" charset="0"/>
                          </a:rPr>
                        </m:ctrlPr>
                      </m:sSupPr>
                      <m:e>
                        <m:r>
                          <m:rPr>
                            <m:sty m:val="p"/>
                          </m:rPr>
                          <a:rPr lang="en-US" sz="2800" b="0" i="0" smtClean="0">
                            <a:latin typeface="Cambria Math"/>
                            <a:cs typeface="Calibri" pitchFamily="34" charset="0"/>
                          </a:rPr>
                          <m:t>x</m:t>
                        </m:r>
                      </m:e>
                      <m:sup>
                        <m:r>
                          <a:rPr lang="en-US" sz="2800" b="0" i="0" smtClean="0">
                            <a:latin typeface="Cambria Math"/>
                            <a:cs typeface="Calibri" pitchFamily="34" charset="0"/>
                          </a:rPr>
                          <m:t>∗</m:t>
                        </m:r>
                      </m:sup>
                    </m:sSup>
                    <m:r>
                      <a:rPr lang="en-US" sz="2800" b="0" i="0" smtClean="0">
                        <a:latin typeface="Cambria Math"/>
                        <a:cs typeface="Calibri" pitchFamily="34" charset="0"/>
                      </a:rPr>
                      <m:t>=6</m:t>
                    </m:r>
                  </m:oMath>
                </a14:m>
                <a:endParaRPr lang="en-US" sz="2800" dirty="0">
                  <a:latin typeface="Calibri" pitchFamily="34" charset="0"/>
                  <a:cs typeface="Calibri" pitchFamily="34" charset="0"/>
                </a:endParaRPr>
              </a:p>
              <a:p>
                <a:pPr algn="just"/>
                <a:r>
                  <a:rPr lang="en-US" sz="2800" u="sng" dirty="0" err="1">
                    <a:latin typeface="Calibri" pitchFamily="34" charset="0"/>
                    <a:cs typeface="Calibri" pitchFamily="34" charset="0"/>
                  </a:rPr>
                  <a:t>Jawab</a:t>
                </a:r>
                <a:endParaRPr lang="en-US" sz="2800" u="sng"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y</m:t>
                          </m:r>
                        </m:e>
                      </m:acc>
                      <m:r>
                        <a:rPr lang="en-US" sz="2800" b="0" i="0" smtClean="0">
                          <a:latin typeface="Cambria Math"/>
                          <a:cs typeface="Calibri" pitchFamily="34" charset="0"/>
                        </a:rPr>
                        <m:t>=−1,07+2,74</m:t>
                      </m:r>
                      <m:r>
                        <m:rPr>
                          <m:sty m:val="p"/>
                        </m:rPr>
                        <a:rPr lang="en-US" sz="2800" b="0" i="0" smtClean="0">
                          <a:latin typeface="Cambria Math"/>
                          <a:cs typeface="Calibri" pitchFamily="34" charset="0"/>
                        </a:rPr>
                        <m:t>x</m:t>
                      </m:r>
                      <m:r>
                        <a:rPr lang="en-US" sz="2800" dirty="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b="0" i="1" smtClean="0">
                          <a:latin typeface="Cambria Math"/>
                          <a:cs typeface="Calibri" pitchFamily="34" charset="0"/>
                        </a:rPr>
                        <m:t>=−1,07+2,74</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6</m:t>
                          </m:r>
                        </m:e>
                      </m:d>
                      <m:r>
                        <a:rPr lang="en-US" sz="2800" b="0" i="1" smtClean="0">
                          <a:latin typeface="Cambria Math"/>
                          <a:cs typeface="Calibri" pitchFamily="34" charset="0"/>
                        </a:rPr>
                        <m:t>=15,37</m:t>
                      </m:r>
                    </m:oMath>
                  </m:oMathPara>
                </a14:m>
                <a:endParaRPr lang="en-US" sz="2800" b="0"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
                        <a:rPr lang="en-US" sz="2800">
                          <a:latin typeface="Cambria Math"/>
                          <a:ea typeface="Cambria Math"/>
                          <a:cs typeface="Calibri" pitchFamily="34" charset="0"/>
                        </a:rPr>
                        <m:t> </m:t>
                      </m:r>
                      <m:r>
                        <m:rPr>
                          <m:sty m:val="p"/>
                        </m:rPr>
                        <a:rPr lang="en-US" sz="280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d>
                                    <m:dPr>
                                      <m:ctrlPr>
                                        <a:rPr lang="en-US" sz="2800" i="1">
                                          <a:latin typeface="Cambria Math" panose="02040503050406030204" pitchFamily="18" charset="0"/>
                                          <a:cs typeface="Calibri" pitchFamily="34" charset="0"/>
                                        </a:rPr>
                                      </m:ctrlPr>
                                    </m:dPr>
                                    <m:e>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i="1">
                                          <a:latin typeface="Cambria Math"/>
                                          <a:cs typeface="Calibri" pitchFamily="34" charset="0"/>
                                        </a:rPr>
                                        <m:t>−</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d>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r>
                        <a:rPr lang="en-US" sz="2800" b="0" i="1" smtClean="0">
                          <a:latin typeface="Cambria Math"/>
                          <a:cs typeface="Calibri" pitchFamily="34" charset="0"/>
                        </a:rPr>
                        <m:t>=15,37</m:t>
                      </m:r>
                      <m:r>
                        <a:rPr lang="en-US" sz="2800" b="0" i="1" smtClean="0">
                          <a:latin typeface="Cambria Math"/>
                          <a:ea typeface="Cambria Math"/>
                          <a:cs typeface="Calibri" pitchFamily="34" charset="0"/>
                        </a:rPr>
                        <m:t>±2,306×0,3166</m:t>
                      </m:r>
                    </m:oMath>
                  </m:oMathPara>
                </a14:m>
                <a:endParaRPr lang="en-US" sz="2800" b="0" dirty="0">
                  <a:latin typeface="Calibri" pitchFamily="34" charset="0"/>
                  <a:ea typeface="Cambria Math"/>
                  <a:cs typeface="Calibri" pitchFamily="34" charset="0"/>
                </a:endParaRPr>
              </a:p>
              <a:p>
                <a:pPr marL="4857750" algn="just"/>
                <a14:m>
                  <m:oMathPara xmlns:m="http://schemas.openxmlformats.org/officeDocument/2006/math">
                    <m:oMathParaPr>
                      <m:jc m:val="left"/>
                    </m:oMathParaPr>
                    <m:oMath xmlns:m="http://schemas.openxmlformats.org/officeDocument/2006/math">
                      <m:r>
                        <a:rPr lang="en-US" sz="2800" b="0" i="1" smtClean="0">
                          <a:latin typeface="Cambria Math"/>
                          <a:cs typeface="Calibri" pitchFamily="34" charset="0"/>
                        </a:rPr>
                        <m:t>=15,37</m:t>
                      </m:r>
                      <m:r>
                        <a:rPr lang="en-US" sz="2800" b="0" i="1" smtClean="0">
                          <a:latin typeface="Cambria Math"/>
                          <a:ea typeface="Cambria Math"/>
                          <a:cs typeface="Calibri" pitchFamily="34" charset="0"/>
                        </a:rPr>
                        <m:t>±2,06=(13,31;17,43)</m:t>
                      </m:r>
                    </m:oMath>
                  </m:oMathPara>
                </a14:m>
                <a:endParaRPr lang="en-US" sz="28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2061642"/>
                <a:ext cx="11233248" cy="4405630"/>
              </a:xfrm>
              <a:prstGeom prst="rect">
                <a:avLst/>
              </a:prstGeom>
              <a:blipFill>
                <a:blip r:embed="rId2"/>
                <a:stretch>
                  <a:fillRect l="-1139" t="-1245" r="-1085"/>
                </a:stretch>
              </a:blipFill>
            </p:spPr>
            <p:txBody>
              <a:bodyPr/>
              <a:lstStyle/>
              <a:p>
                <a:r>
                  <a:rPr lang="en-ID">
                    <a:noFill/>
                  </a:rPr>
                  <a:t> </a:t>
                </a:r>
              </a:p>
            </p:txBody>
          </p:sp>
        </mc:Fallback>
      </mc:AlternateContent>
      <p:sp>
        <p:nvSpPr>
          <p:cNvPr id="6" name="TextBox 5"/>
          <p:cNvSpPr txBox="1"/>
          <p:nvPr/>
        </p:nvSpPr>
        <p:spPr>
          <a:xfrm>
            <a:off x="621011" y="1053530"/>
            <a:ext cx="10873208" cy="1077218"/>
          </a:xfrm>
          <a:prstGeom prst="rect">
            <a:avLst/>
          </a:prstGeom>
          <a:noFill/>
        </p:spPr>
        <p:txBody>
          <a:bodyPr wrap="square" rtlCol="0">
            <a:spAutoFit/>
          </a:bodyPr>
          <a:lstStyle/>
          <a:p>
            <a:pPr algn="just"/>
            <a:r>
              <a:rPr lang="en-US" sz="3200" dirty="0">
                <a:solidFill>
                  <a:srgbClr val="00B0F0"/>
                </a:solidFill>
                <a:latin typeface="Calibri" pitchFamily="34" charset="0"/>
                <a:cs typeface="Calibri" pitchFamily="34" charset="0"/>
              </a:rPr>
              <a:t>Interval </a:t>
            </a:r>
            <a:r>
              <a:rPr lang="en-US" sz="3200" dirty="0" err="1">
                <a:solidFill>
                  <a:srgbClr val="00B0F0"/>
                </a:solidFill>
                <a:latin typeface="Calibri" pitchFamily="34" charset="0"/>
                <a:cs typeface="Calibri" pitchFamily="34" charset="0"/>
              </a:rPr>
              <a:t>Kepercayaan</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Lamanya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Durasi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Reaksi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terhadap</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Gejala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Alergi</a:t>
            </a:r>
            <a:r>
              <a:rPr lang="en-US" sz="3200" dirty="0">
                <a:solidFill>
                  <a:srgbClr val="00B0F0"/>
                </a:solidFill>
                <a:latin typeface="Calibri" pitchFamily="34" charset="0"/>
                <a:cs typeface="Calibri" pitchFamily="34" charset="0"/>
              </a:rPr>
              <a:t> yang </a:t>
            </a:r>
            <a:r>
              <a:rPr lang="en-US" sz="3200" dirty="0" err="1">
                <a:solidFill>
                  <a:srgbClr val="00B0F0"/>
                </a:solidFill>
                <a:latin typeface="Calibri" pitchFamily="34" charset="0"/>
                <a:cs typeface="Calibri" pitchFamily="34" charset="0"/>
              </a:rPr>
              <a:t>Diharapkan</a:t>
            </a:r>
            <a:endParaRPr lang="id-ID" sz="3200" dirty="0">
              <a:solidFill>
                <a:srgbClr val="00B0F0"/>
              </a:solidFill>
              <a:latin typeface="Calibri" pitchFamily="34" charset="0"/>
              <a:cs typeface="Calibri" pitchFamily="34" charset="0"/>
            </a:endParaRPr>
          </a:p>
        </p:txBody>
      </p:sp>
    </p:spTree>
    <p:extLst>
      <p:ext uri="{BB962C8B-B14F-4D97-AF65-F5344CB8AC3E}">
        <p14:creationId xmlns:p14="http://schemas.microsoft.com/office/powerpoint/2010/main" val="244114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untuk</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Penduga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Respon</a:t>
            </a:r>
            <a:r>
              <a:rPr lang="en-US" sz="4400" b="1" dirty="0">
                <a:solidFill>
                  <a:srgbClr val="0070C0"/>
                </a:solidFill>
                <a:latin typeface="Calibri" pitchFamily="34" charset="0"/>
                <a:cs typeface="Calibri" pitchFamily="34" charset="0"/>
              </a:rPr>
              <a:t> Tunggal</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413570"/>
                <a:ext cx="10701337" cy="4886722"/>
              </a:xfrm>
              <a:prstGeom prst="rect">
                <a:avLst/>
              </a:prstGeom>
            </p:spPr>
            <p:txBody>
              <a:bodyPr wrap="square">
                <a:spAutoFit/>
              </a:bodyPr>
              <a:lstStyle/>
              <a:p>
                <a:pPr marL="114300" algn="just">
                  <a:spcAft>
                    <a:spcPts val="600"/>
                  </a:spcAft>
                </a:pPr>
                <a:r>
                  <a:rPr lang="en-US" sz="3200" dirty="0">
                    <a:solidFill>
                      <a:srgbClr val="00B0F0"/>
                    </a:solidFill>
                    <a:latin typeface="Calibri" pitchFamily="34" charset="0"/>
                    <a:cs typeface="Calibri" pitchFamily="34" charset="0"/>
                  </a:rPr>
                  <a:t>Prediksi </a:t>
                </a:r>
                <a:r>
                  <a:rPr lang="en-US" sz="3200" dirty="0" err="1">
                    <a:solidFill>
                      <a:srgbClr val="00B0F0"/>
                    </a:solidFill>
                    <a:latin typeface="Calibri" pitchFamily="34" charset="0"/>
                    <a:cs typeface="Calibri" pitchFamily="34" charset="0"/>
                  </a:rPr>
                  <a:t>Respon</a:t>
                </a:r>
                <a:r>
                  <a:rPr lang="en-US" sz="3200" dirty="0">
                    <a:solidFill>
                      <a:srgbClr val="00B0F0"/>
                    </a:solidFill>
                    <a:latin typeface="Calibri" pitchFamily="34" charset="0"/>
                    <a:cs typeface="Calibri" pitchFamily="34" charset="0"/>
                  </a:rPr>
                  <a:t> Tunggal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Nilai</a:t>
                </a:r>
                <a:r>
                  <a:rPr lang="en-US" sz="3200" dirty="0">
                    <a:solidFill>
                      <a:srgbClr val="00B0F0"/>
                    </a:solidFill>
                    <a:latin typeface="Calibri" pitchFamily="34" charset="0"/>
                    <a:cs typeface="Calibri" pitchFamily="34" charset="0"/>
                  </a:rPr>
                  <a:t> </a:t>
                </a:r>
                <a14:m>
                  <m:oMath xmlns:m="http://schemas.openxmlformats.org/officeDocument/2006/math">
                    <m:r>
                      <m:rPr>
                        <m:sty m:val="p"/>
                      </m:rPr>
                      <a:rPr lang="en-US" sz="3200" b="0" i="0" dirty="0" smtClean="0">
                        <a:solidFill>
                          <a:srgbClr val="00B0F0"/>
                        </a:solidFill>
                        <a:latin typeface="Cambria Math"/>
                        <a:cs typeface="Calibri" pitchFamily="34" charset="0"/>
                      </a:rPr>
                      <m:t>x</m:t>
                    </m:r>
                  </m:oMath>
                </a14:m>
                <a:r>
                  <a:rPr lang="en-US" sz="3200" dirty="0">
                    <a:solidFill>
                      <a:srgbClr val="00B0F0"/>
                    </a:solidFill>
                    <a:latin typeface="Calibri" pitchFamily="34" charset="0"/>
                    <a:cs typeface="Calibri" pitchFamily="34" charset="0"/>
                  </a:rPr>
                  <a:t> Tertentu</a:t>
                </a:r>
              </a:p>
              <a:p>
                <a:pPr marL="114300" algn="just">
                  <a:spcAft>
                    <a:spcPts val="1200"/>
                  </a:spcAft>
                </a:pPr>
                <a:r>
                  <a:rPr lang="en-US" sz="3200" dirty="0" err="1">
                    <a:latin typeface="Calibri" pitchFamily="34" charset="0"/>
                    <a:cs typeface="Calibri" pitchFamily="34" charset="0"/>
                  </a:rPr>
                  <a:t>Misalkan</a:t>
                </a:r>
                <a:r>
                  <a:rPr lang="en-US" sz="3200" dirty="0">
                    <a:latin typeface="Calibri" pitchFamily="34" charset="0"/>
                    <a:cs typeface="Calibri" pitchFamily="34" charset="0"/>
                  </a:rPr>
                  <a:t> </a:t>
                </a:r>
                <a:r>
                  <a:rPr lang="en-US" sz="3200" dirty="0" err="1">
                    <a:latin typeface="Calibri" pitchFamily="34" charset="0"/>
                    <a:cs typeface="Calibri" pitchFamily="34" charset="0"/>
                  </a:rPr>
                  <a:t>kita</a:t>
                </a:r>
                <a:r>
                  <a:rPr lang="en-US" sz="3200" dirty="0">
                    <a:latin typeface="Calibri" pitchFamily="34" charset="0"/>
                    <a:cs typeface="Calibri" pitchFamily="34" charset="0"/>
                  </a:rPr>
                  <a:t> </a:t>
                </a:r>
                <a:r>
                  <a:rPr lang="en-US" sz="3200" dirty="0" err="1">
                    <a:latin typeface="Calibri" pitchFamily="34" charset="0"/>
                    <a:cs typeface="Calibri" pitchFamily="34" charset="0"/>
                  </a:rPr>
                  <a:t>memberikan</a:t>
                </a:r>
                <a:r>
                  <a:rPr lang="en-US" sz="3200" dirty="0">
                    <a:latin typeface="Calibri" pitchFamily="34" charset="0"/>
                    <a:cs typeface="Calibri" pitchFamily="34" charset="0"/>
                  </a:rPr>
                  <a:t> </a:t>
                </a:r>
                <a14:m>
                  <m:oMath xmlns:m="http://schemas.openxmlformats.org/officeDocument/2006/math">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x</m:t>
                        </m:r>
                      </m:e>
                      <m:sup>
                        <m:r>
                          <a:rPr lang="en-US" sz="3200" b="0" i="0" smtClean="0">
                            <a:latin typeface="Cambria Math"/>
                            <a:cs typeface="Calibri" pitchFamily="34" charset="0"/>
                          </a:rPr>
                          <m:t>∗</m:t>
                        </m:r>
                      </m:sup>
                    </m:sSup>
                  </m:oMath>
                </a14:m>
                <a:r>
                  <a:rPr lang="en-US" sz="3200" dirty="0" err="1">
                    <a:latin typeface="Calibri" pitchFamily="34" charset="0"/>
                    <a:cs typeface="Calibri" pitchFamily="34" charset="0"/>
                  </a:rPr>
                  <a:t>dosis</a:t>
                </a:r>
                <a:r>
                  <a:rPr lang="en-US" sz="3200" dirty="0">
                    <a:latin typeface="Calibri" pitchFamily="34" charset="0"/>
                    <a:cs typeface="Calibri" pitchFamily="34" charset="0"/>
                  </a:rPr>
                  <a:t> </a:t>
                </a:r>
                <a:r>
                  <a:rPr lang="en-US" sz="3200" dirty="0" err="1">
                    <a:latin typeface="Calibri" pitchFamily="34" charset="0"/>
                    <a:cs typeface="Calibri" pitchFamily="34" charset="0"/>
                  </a:rPr>
                  <a:t>obat</a:t>
                </a:r>
                <a:r>
                  <a:rPr lang="en-US" sz="3200" dirty="0">
                    <a:latin typeface="Calibri" pitchFamily="34" charset="0"/>
                    <a:cs typeface="Calibri" pitchFamily="34" charset="0"/>
                  </a:rPr>
                  <a:t> </a:t>
                </a:r>
                <a:r>
                  <a:rPr lang="en-US" sz="3200" dirty="0" err="1">
                    <a:latin typeface="Calibri" pitchFamily="34" charset="0"/>
                    <a:cs typeface="Calibri" pitchFamily="34" charset="0"/>
                  </a:rPr>
                  <a:t>tertentu</a:t>
                </a:r>
                <a:r>
                  <a:rPr lang="en-US" sz="3200" dirty="0">
                    <a:latin typeface="Calibri" pitchFamily="34" charset="0"/>
                    <a:cs typeface="Calibri" pitchFamily="34" charset="0"/>
                  </a:rPr>
                  <a:t> </a:t>
                </a:r>
                <a:r>
                  <a:rPr lang="en-US" sz="3200" dirty="0" err="1">
                    <a:latin typeface="Calibri" pitchFamily="34" charset="0"/>
                    <a:cs typeface="Calibri" pitchFamily="34" charset="0"/>
                  </a:rPr>
                  <a:t>kepada</a:t>
                </a:r>
                <a:r>
                  <a:rPr lang="en-US" sz="3200" dirty="0">
                    <a:latin typeface="Calibri" pitchFamily="34" charset="0"/>
                    <a:cs typeface="Calibri" pitchFamily="34" charset="0"/>
                  </a:rPr>
                  <a:t> </a:t>
                </a:r>
                <a:r>
                  <a:rPr lang="en-US" sz="3200" dirty="0" err="1">
                    <a:latin typeface="Calibri" pitchFamily="34" charset="0"/>
                    <a:cs typeface="Calibri" pitchFamily="34" charset="0"/>
                  </a:rPr>
                  <a:t>pasien</a:t>
                </a:r>
                <a:r>
                  <a:rPr lang="en-US" sz="3200" dirty="0">
                    <a:latin typeface="Calibri" pitchFamily="34" charset="0"/>
                    <a:cs typeface="Calibri" pitchFamily="34" charset="0"/>
                  </a:rPr>
                  <a:t> </a:t>
                </a:r>
                <a:r>
                  <a:rPr lang="en-US" sz="3200" dirty="0" err="1">
                    <a:latin typeface="Calibri" pitchFamily="34" charset="0"/>
                    <a:cs typeface="Calibri" pitchFamily="34" charset="0"/>
                  </a:rPr>
                  <a:t>tunggal</a:t>
                </a:r>
                <a:r>
                  <a:rPr lang="en-US" sz="3200" dirty="0">
                    <a:latin typeface="Calibri" pitchFamily="34" charset="0"/>
                    <a:cs typeface="Calibri" pitchFamily="34" charset="0"/>
                  </a:rPr>
                  <a:t> dan </a:t>
                </a:r>
                <a:r>
                  <a:rPr lang="en-US" sz="3200" dirty="0" err="1">
                    <a:latin typeface="Calibri" pitchFamily="34" charset="0"/>
                    <a:cs typeface="Calibri" pitchFamily="34" charset="0"/>
                  </a:rPr>
                  <a:t>ingin</a:t>
                </a:r>
                <a:r>
                  <a:rPr lang="en-US" sz="3200" dirty="0">
                    <a:latin typeface="Calibri" pitchFamily="34" charset="0"/>
                    <a:cs typeface="Calibri" pitchFamily="34" charset="0"/>
                  </a:rPr>
                  <a:t> </a:t>
                </a:r>
                <a:r>
                  <a:rPr lang="en-US" sz="3200" dirty="0" err="1">
                    <a:latin typeface="Calibri" pitchFamily="34" charset="0"/>
                    <a:cs typeface="Calibri" pitchFamily="34" charset="0"/>
                  </a:rPr>
                  <a:t>memprediksi</a:t>
                </a:r>
                <a:r>
                  <a:rPr lang="en-US" sz="3200" dirty="0">
                    <a:latin typeface="Calibri" pitchFamily="34" charset="0"/>
                    <a:cs typeface="Calibri" pitchFamily="34" charset="0"/>
                  </a:rPr>
                  <a:t> </a:t>
                </a:r>
                <a:r>
                  <a:rPr lang="en-US" sz="3200" dirty="0" err="1">
                    <a:latin typeface="Calibri" pitchFamily="34" charset="0"/>
                    <a:cs typeface="Calibri" pitchFamily="34" charset="0"/>
                  </a:rPr>
                  <a:t>lamanya</a:t>
                </a:r>
                <a:r>
                  <a:rPr lang="en-US" sz="3200" dirty="0">
                    <a:latin typeface="Calibri" pitchFamily="34" charset="0"/>
                    <a:cs typeface="Calibri" pitchFamily="34" charset="0"/>
                  </a:rPr>
                  <a:t> </a:t>
                </a:r>
                <a:r>
                  <a:rPr lang="en-US" sz="3200" dirty="0" err="1">
                    <a:latin typeface="Calibri" pitchFamily="34" charset="0"/>
                    <a:cs typeface="Calibri" pitchFamily="34" charset="0"/>
                  </a:rPr>
                  <a:t>durasi</a:t>
                </a:r>
                <a:r>
                  <a:rPr lang="en-US" sz="3200" dirty="0">
                    <a:latin typeface="Calibri" pitchFamily="34" charset="0"/>
                    <a:cs typeface="Calibri" pitchFamily="34" charset="0"/>
                  </a:rPr>
                  <a:t> </a:t>
                </a:r>
                <a:r>
                  <a:rPr lang="en-US" sz="3200" dirty="0" err="1">
                    <a:latin typeface="Calibri" pitchFamily="34" charset="0"/>
                    <a:cs typeface="Calibri" pitchFamily="34" charset="0"/>
                  </a:rPr>
                  <a:t>reaksi</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r>
                  <a:rPr lang="en-US" sz="3200" dirty="0" err="1">
                    <a:latin typeface="Calibri" pitchFamily="34" charset="0"/>
                    <a:cs typeface="Calibri" pitchFamily="34" charset="0"/>
                  </a:rPr>
                  <a:t>gejala</a:t>
                </a:r>
                <a:r>
                  <a:rPr lang="en-US" sz="3200" dirty="0">
                    <a:latin typeface="Calibri" pitchFamily="34" charset="0"/>
                    <a:cs typeface="Calibri" pitchFamily="34" charset="0"/>
                  </a:rPr>
                  <a:t> </a:t>
                </a:r>
                <a:r>
                  <a:rPr lang="en-US" sz="3200" dirty="0" err="1">
                    <a:latin typeface="Calibri" pitchFamily="34" charset="0"/>
                    <a:cs typeface="Calibri" pitchFamily="34" charset="0"/>
                  </a:rPr>
                  <a:t>alergi</a:t>
                </a:r>
                <a:r>
                  <a:rPr lang="en-US" sz="3200" dirty="0">
                    <a:latin typeface="Calibri" pitchFamily="34" charset="0"/>
                    <a:cs typeface="Calibri" pitchFamily="34" charset="0"/>
                  </a:rPr>
                  <a:t>. Adapun </a:t>
                </a:r>
                <a:r>
                  <a:rPr lang="en-US" sz="3200" dirty="0" err="1">
                    <a:latin typeface="Calibri" pitchFamily="34" charset="0"/>
                    <a:cs typeface="Calibri" pitchFamily="34" charset="0"/>
                  </a:rPr>
                  <a:t>selang</a:t>
                </a:r>
                <a:r>
                  <a:rPr lang="en-US" sz="3200" dirty="0">
                    <a:latin typeface="Calibri" pitchFamily="34" charset="0"/>
                    <a:cs typeface="Calibri" pitchFamily="34" charset="0"/>
                  </a:rPr>
                  <a:t> </a:t>
                </a:r>
                <a:r>
                  <a:rPr lang="en-US" sz="3200" dirty="0" err="1">
                    <a:latin typeface="Calibri" pitchFamily="34" charset="0"/>
                    <a:cs typeface="Calibri" pitchFamily="34" charset="0"/>
                  </a:rPr>
                  <a:t>kepercayaannya</a:t>
                </a:r>
                <a:r>
                  <a:rPr lang="en-US" sz="3200" dirty="0">
                    <a:latin typeface="Calibri" pitchFamily="34" charset="0"/>
                    <a:cs typeface="Calibri" pitchFamily="34" charset="0"/>
                  </a:rPr>
                  <a:t> </a:t>
                </a:r>
                <a:r>
                  <a:rPr lang="en-US" sz="3200" dirty="0" err="1">
                    <a:latin typeface="Calibri" pitchFamily="34" charset="0"/>
                    <a:cs typeface="Calibri" pitchFamily="34" charset="0"/>
                  </a:rPr>
                  <a:t>adalah</a:t>
                </a:r>
                <a:r>
                  <a:rPr lang="en-US" sz="3200" dirty="0">
                    <a:latin typeface="Calibri" pitchFamily="34" charset="0"/>
                    <a:cs typeface="Calibri" pitchFamily="34" charset="0"/>
                  </a:rPr>
                  <a:t>:</a:t>
                </a:r>
              </a:p>
              <a:p>
                <a:pPr marL="114300" algn="just">
                  <a:spcAft>
                    <a:spcPts val="600"/>
                  </a:spcAft>
                </a:pPr>
                <a14:m>
                  <m:oMathPara xmlns:m="http://schemas.openxmlformats.org/officeDocument/2006/math">
                    <m:oMathParaPr>
                      <m:jc m:val="center"/>
                    </m:oMathParaPr>
                    <m:oMath xmlns:m="http://schemas.openxmlformats.org/officeDocument/2006/math">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ea typeface="Cambria Math"/>
                              <a:cs typeface="Calibri" pitchFamily="34" charset="0"/>
                            </a:rPr>
                            <m:t>0</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f>
                            <m:fPr>
                              <m:ctrlPr>
                                <a:rPr lang="en-US" sz="3200" i="1">
                                  <a:latin typeface="Cambria Math" panose="02040503050406030204" pitchFamily="18" charset="0"/>
                                  <a:ea typeface="Cambria Math"/>
                                  <a:cs typeface="Calibri" pitchFamily="34" charset="0"/>
                                </a:rPr>
                              </m:ctrlPr>
                            </m:fPr>
                            <m:num>
                              <m:r>
                                <m:rPr>
                                  <m:sty m:val="p"/>
                                </m:rPr>
                                <a:rPr lang="el-GR" sz="3200">
                                  <a:latin typeface="Cambria Math"/>
                                  <a:ea typeface="Cambria Math"/>
                                  <a:cs typeface="Calibri" pitchFamily="34" charset="0"/>
                                </a:rPr>
                                <m:t>α</m:t>
                              </m:r>
                            </m:num>
                            <m:den>
                              <m:r>
                                <a:rPr lang="en-US" sz="3200">
                                  <a:latin typeface="Cambria Math"/>
                                  <a:ea typeface="Cambria Math"/>
                                  <a:cs typeface="Calibri" pitchFamily="34" charset="0"/>
                                </a:rPr>
                                <m:t>2</m:t>
                              </m:r>
                            </m:den>
                          </m:f>
                        </m:sub>
                      </m:sSub>
                      <m:r>
                        <a:rPr lang="en-US" sz="3200" b="0" i="0" smtClean="0">
                          <a:latin typeface="Cambria Math"/>
                          <a:ea typeface="Cambria Math"/>
                          <a:cs typeface="Calibri" pitchFamily="34" charset="0"/>
                        </a:rPr>
                        <m:t> </m:t>
                      </m:r>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r>
                            <a:rPr lang="en-US" sz="3200" b="0" i="1" smtClean="0">
                              <a:latin typeface="Cambria Math"/>
                              <a:cs typeface="Calibri" pitchFamily="34" charset="0"/>
                            </a:rPr>
                            <m:t>1+</m:t>
                          </m:r>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d>
                                    <m:dPr>
                                      <m:ctrlPr>
                                        <a:rPr lang="en-US" sz="3200" i="1">
                                          <a:latin typeface="Cambria Math" panose="02040503050406030204" pitchFamily="18" charset="0"/>
                                          <a:cs typeface="Calibri" pitchFamily="34" charset="0"/>
                                        </a:rPr>
                                      </m:ctrlPr>
                                    </m:dPr>
                                    <m:e>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i="1">
                                          <a:latin typeface="Cambria Math"/>
                                          <a:cs typeface="Calibri" pitchFamily="34" charset="0"/>
                                        </a:rPr>
                                        <m:t>−</m:t>
                                      </m:r>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d>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oMath>
                  </m:oMathPara>
                </a14:m>
                <a:endParaRPr lang="en-US" sz="3200" dirty="0">
                  <a:latin typeface="Calibri" pitchFamily="34" charset="0"/>
                  <a:cs typeface="Calibri" pitchFamily="34" charset="0"/>
                </a:endParaRPr>
              </a:p>
              <a:p>
                <a:pPr marL="914400" algn="just">
                  <a:spcAft>
                    <a:spcPts val="600"/>
                  </a:spcAft>
                </a:pPr>
                <a:endParaRPr lang="en-US" sz="3200" dirty="0">
                  <a:latin typeface="Calibri" pitchFamily="34" charset="0"/>
                  <a:cs typeface="Calibri" pitchFamily="34" charset="0"/>
                </a:endParaRPr>
              </a:p>
              <a:p>
                <a:pPr marL="114300" algn="just">
                  <a:spcAft>
                    <a:spcPts val="600"/>
                  </a:spcAft>
                </a:pPr>
                <a:endParaRPr lang="en-US" sz="32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413570"/>
                <a:ext cx="10701337" cy="4886722"/>
              </a:xfrm>
              <a:prstGeom prst="rect">
                <a:avLst/>
              </a:prstGeom>
              <a:blipFill>
                <a:blip r:embed="rId2"/>
                <a:stretch>
                  <a:fillRect l="-342" t="-1496" r="-1424"/>
                </a:stretch>
              </a:blipFill>
            </p:spPr>
            <p:txBody>
              <a:bodyPr/>
              <a:lstStyle/>
              <a:p>
                <a:r>
                  <a:rPr lang="en-ID">
                    <a:noFill/>
                  </a:rPr>
                  <a:t> </a:t>
                </a:r>
              </a:p>
            </p:txBody>
          </p:sp>
        </mc:Fallback>
      </mc:AlternateContent>
    </p:spTree>
    <p:extLst>
      <p:ext uri="{BB962C8B-B14F-4D97-AF65-F5344CB8AC3E}">
        <p14:creationId xmlns:p14="http://schemas.microsoft.com/office/powerpoint/2010/main" val="236819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1629594"/>
                <a:ext cx="11233248" cy="4836517"/>
              </a:xfrm>
              <a:prstGeom prst="rect">
                <a:avLst/>
              </a:prstGeom>
              <a:noFill/>
            </p:spPr>
            <p:txBody>
              <a:bodyPr wrap="square" rtlCol="0">
                <a:spAutoFit/>
              </a:bodyPr>
              <a:lstStyle/>
              <a:p>
                <a:pPr algn="just"/>
                <a:r>
                  <a:rPr lang="en-US" sz="2800" dirty="0">
                    <a:latin typeface="Calibri" pitchFamily="34" charset="0"/>
                    <a:cs typeface="Calibri" pitchFamily="34" charset="0"/>
                  </a:rPr>
                  <a:t>Mempertimbangkan data yang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Tabel</a:t>
                </a:r>
                <a:r>
                  <a:rPr lang="en-US" sz="2800" dirty="0">
                    <a:latin typeface="Calibri" pitchFamily="34" charset="0"/>
                    <a:cs typeface="Calibri" pitchFamily="34" charset="0"/>
                  </a:rPr>
                  <a:t> 1 dan </a:t>
                </a:r>
                <a:r>
                  <a:rPr lang="en-US" sz="2800" dirty="0" err="1">
                    <a:latin typeface="Calibri" pitchFamily="34" charset="0"/>
                    <a:cs typeface="Calibri" pitchFamily="34" charset="0"/>
                  </a:rPr>
                  <a:t>perhitungan</a:t>
                </a:r>
                <a:r>
                  <a:rPr lang="en-US" sz="2800" dirty="0">
                    <a:latin typeface="Calibri" pitchFamily="34" charset="0"/>
                    <a:cs typeface="Calibri" pitchFamily="34" charset="0"/>
                  </a:rPr>
                  <a:t> </a:t>
                </a:r>
                <a:r>
                  <a:rPr lang="en-US" sz="2800" dirty="0" err="1">
                    <a:latin typeface="Calibri" pitchFamily="34" charset="0"/>
                    <a:cs typeface="Calibri" pitchFamily="34" charset="0"/>
                  </a:rPr>
                  <a:t>analisis</a:t>
                </a:r>
                <a:r>
                  <a:rPr lang="en-US" sz="2800" dirty="0">
                    <a:latin typeface="Calibri" pitchFamily="34" charset="0"/>
                    <a:cs typeface="Calibri" pitchFamily="34" charset="0"/>
                  </a:rPr>
                  <a:t> </a:t>
                </a:r>
                <a:r>
                  <a:rPr lang="en-US" sz="2800" dirty="0" err="1">
                    <a:latin typeface="Calibri" pitchFamily="34" charset="0"/>
                    <a:cs typeface="Calibri" pitchFamily="34" charset="0"/>
                  </a:rPr>
                  <a:t>regresi</a:t>
                </a:r>
                <a:r>
                  <a:rPr lang="en-US" sz="2800" dirty="0">
                    <a:latin typeface="Calibri" pitchFamily="34" charset="0"/>
                    <a:cs typeface="Calibri" pitchFamily="34" charset="0"/>
                  </a:rPr>
                  <a:t> yang </a:t>
                </a:r>
                <a:r>
                  <a:rPr lang="en-US" sz="2800" dirty="0" err="1">
                    <a:latin typeface="Calibri" pitchFamily="34" charset="0"/>
                    <a:cs typeface="Calibri" pitchFamily="34" charset="0"/>
                  </a:rPr>
                  <a:t>telah</a:t>
                </a:r>
                <a:r>
                  <a:rPr lang="en-US" sz="2800" dirty="0">
                    <a:latin typeface="Calibri" pitchFamily="34" charset="0"/>
                    <a:cs typeface="Calibri" pitchFamily="34" charset="0"/>
                  </a:rPr>
                  <a:t> </a:t>
                </a:r>
                <a:r>
                  <a:rPr lang="en-US" sz="2800" dirty="0" err="1">
                    <a:latin typeface="Calibri" pitchFamily="34" charset="0"/>
                    <a:cs typeface="Calibri" pitchFamily="34" charset="0"/>
                  </a:rPr>
                  <a:t>didapatkan</a:t>
                </a:r>
                <a:r>
                  <a:rPr lang="en-US" sz="2800" dirty="0">
                    <a:latin typeface="Calibri" pitchFamily="34" charset="0"/>
                    <a:cs typeface="Calibri" pitchFamily="34" charset="0"/>
                  </a:rPr>
                  <a:t>, uji </a:t>
                </a:r>
                <a:r>
                  <a:rPr lang="en-US" sz="2800" dirty="0" err="1">
                    <a:latin typeface="Calibri" pitchFamily="34" charset="0"/>
                    <a:cs typeface="Calibri" pitchFamily="34" charset="0"/>
                  </a:rPr>
                  <a:t>coba</a:t>
                </a:r>
                <a:r>
                  <a:rPr lang="en-US" sz="2800" dirty="0">
                    <a:latin typeface="Calibri" pitchFamily="34" charset="0"/>
                    <a:cs typeface="Calibri" pitchFamily="34" charset="0"/>
                  </a:rPr>
                  <a:t> </a:t>
                </a:r>
                <a:r>
                  <a:rPr lang="en-US" sz="2800" dirty="0" err="1">
                    <a:latin typeface="Calibri" pitchFamily="34" charset="0"/>
                    <a:cs typeface="Calibri" pitchFamily="34" charset="0"/>
                  </a:rPr>
                  <a:t>baru</a:t>
                </a:r>
                <a:r>
                  <a:rPr lang="en-US" sz="2800" dirty="0">
                    <a:latin typeface="Calibri" pitchFamily="34" charset="0"/>
                    <a:cs typeface="Calibri" pitchFamily="34" charset="0"/>
                  </a:rPr>
                  <a:t> </a:t>
                </a:r>
                <a:r>
                  <a:rPr lang="en-US" sz="2800" dirty="0" err="1">
                    <a:latin typeface="Calibri" pitchFamily="34" charset="0"/>
                    <a:cs typeface="Calibri" pitchFamily="34" charset="0"/>
                  </a:rPr>
                  <a:t>harus</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pasien</a:t>
                </a:r>
                <a:r>
                  <a:rPr lang="en-US" sz="2800" dirty="0">
                    <a:latin typeface="Calibri" pitchFamily="34" charset="0"/>
                    <a:cs typeface="Calibri" pitchFamily="34" charset="0"/>
                  </a:rPr>
                  <a:t> </a:t>
                </a:r>
                <a:r>
                  <a:rPr lang="en-US" sz="2800" dirty="0" err="1">
                    <a:latin typeface="Calibri" pitchFamily="34" charset="0"/>
                    <a:cs typeface="Calibri" pitchFamily="34" charset="0"/>
                  </a:rPr>
                  <a:t>tunggal</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dosis</a:t>
                </a:r>
                <a14:m>
                  <m:oMath xmlns:m="http://schemas.openxmlformats.org/officeDocument/2006/math">
                    <m:sSup>
                      <m:sSupPr>
                        <m:ctrlPr>
                          <a:rPr lang="en-US" sz="2800" i="1" smtClean="0">
                            <a:latin typeface="Cambria Math" panose="02040503050406030204" pitchFamily="18" charset="0"/>
                            <a:cs typeface="Calibri" pitchFamily="34" charset="0"/>
                          </a:rPr>
                        </m:ctrlPr>
                      </m:sSupPr>
                      <m:e>
                        <m:r>
                          <m:rPr>
                            <m:sty m:val="p"/>
                          </m:rPr>
                          <a:rPr lang="en-US" sz="2800" b="0" i="0" smtClean="0">
                            <a:latin typeface="Cambria Math"/>
                            <a:cs typeface="Calibri" pitchFamily="34" charset="0"/>
                          </a:rPr>
                          <m:t>x</m:t>
                        </m:r>
                      </m:e>
                      <m:sup>
                        <m:r>
                          <a:rPr lang="en-US" sz="2800" b="0" i="0" smtClean="0">
                            <a:latin typeface="Cambria Math"/>
                            <a:cs typeface="Calibri" pitchFamily="34" charset="0"/>
                          </a:rPr>
                          <m:t>∗</m:t>
                        </m:r>
                      </m:sup>
                    </m:sSup>
                    <m:r>
                      <a:rPr lang="en-US" sz="2800" b="0" i="0" smtClean="0">
                        <a:latin typeface="Cambria Math"/>
                        <a:cs typeface="Calibri" pitchFamily="34" charset="0"/>
                      </a:rPr>
                      <m:t>=6,5</m:t>
                    </m:r>
                  </m:oMath>
                </a14:m>
                <a:r>
                  <a:rPr lang="en-US" sz="2800" dirty="0" err="1">
                    <a:latin typeface="Calibri" pitchFamily="34" charset="0"/>
                    <a:cs typeface="Calibri" pitchFamily="34" charset="0"/>
                  </a:rPr>
                  <a:t>miligram</a:t>
                </a:r>
                <a:r>
                  <a:rPr lang="en-US" sz="2800" dirty="0">
                    <a:latin typeface="Calibri" pitchFamily="34" charset="0"/>
                    <a:cs typeface="Calibri" pitchFamily="34" charset="0"/>
                  </a:rPr>
                  <a:t>. </a:t>
                </a:r>
                <a:r>
                  <a:rPr lang="en-US" sz="2800" dirty="0" err="1">
                    <a:latin typeface="Calibri" pitchFamily="34" charset="0"/>
                    <a:cs typeface="Calibri" pitchFamily="34" charset="0"/>
                  </a:rPr>
                  <a:t>Prediksikan</a:t>
                </a:r>
                <a:r>
                  <a:rPr lang="en-US" sz="2800" dirty="0">
                    <a:latin typeface="Calibri" pitchFamily="34" charset="0"/>
                    <a:cs typeface="Calibri" pitchFamily="34" charset="0"/>
                  </a:rPr>
                  <a:t> </a:t>
                </a:r>
                <a:r>
                  <a:rPr lang="en-US" sz="2800" dirty="0" err="1">
                    <a:latin typeface="Calibri" pitchFamily="34" charset="0"/>
                    <a:cs typeface="Calibri" pitchFamily="34" charset="0"/>
                  </a:rPr>
                  <a:t>lamanya</a:t>
                </a:r>
                <a:r>
                  <a:rPr lang="en-US" sz="2800" dirty="0">
                    <a:latin typeface="Calibri" pitchFamily="34" charset="0"/>
                    <a:cs typeface="Calibri" pitchFamily="34" charset="0"/>
                  </a:rPr>
                  <a:t> </a:t>
                </a:r>
                <a:r>
                  <a:rPr lang="en-US" sz="2800" dirty="0" err="1">
                    <a:latin typeface="Calibri" pitchFamily="34" charset="0"/>
                    <a:cs typeface="Calibri" pitchFamily="34" charset="0"/>
                  </a:rPr>
                  <a:t>durasi</a:t>
                </a:r>
                <a:r>
                  <a:rPr lang="en-US" sz="2800" dirty="0">
                    <a:latin typeface="Calibri" pitchFamily="34" charset="0"/>
                    <a:cs typeface="Calibri" pitchFamily="34" charset="0"/>
                  </a:rPr>
                  <a:t> </a:t>
                </a:r>
                <a:r>
                  <a:rPr lang="en-US" sz="2800" dirty="0" err="1">
                    <a:latin typeface="Calibri" pitchFamily="34" charset="0"/>
                    <a:cs typeface="Calibri" pitchFamily="34" charset="0"/>
                  </a:rPr>
                  <a:t>reaksi</a:t>
                </a:r>
                <a:r>
                  <a:rPr lang="en-US" sz="2800" dirty="0">
                    <a:latin typeface="Calibri" pitchFamily="34" charset="0"/>
                    <a:cs typeface="Calibri" pitchFamily="34" charset="0"/>
                  </a:rPr>
                  <a:t> </a:t>
                </a:r>
                <a:r>
                  <a:rPr lang="en-US" sz="2800" dirty="0" err="1">
                    <a:latin typeface="Calibri" pitchFamily="34" charset="0"/>
                    <a:cs typeface="Calibri" pitchFamily="34" charset="0"/>
                  </a:rPr>
                  <a:t>terhadap</a:t>
                </a:r>
                <a:r>
                  <a:rPr lang="en-US" sz="2800" dirty="0">
                    <a:latin typeface="Calibri" pitchFamily="34" charset="0"/>
                    <a:cs typeface="Calibri" pitchFamily="34" charset="0"/>
                  </a:rPr>
                  <a:t> </a:t>
                </a:r>
                <a:r>
                  <a:rPr lang="en-US" sz="2800" dirty="0" err="1">
                    <a:latin typeface="Calibri" pitchFamily="34" charset="0"/>
                    <a:cs typeface="Calibri" pitchFamily="34" charset="0"/>
                  </a:rPr>
                  <a:t>gejala</a:t>
                </a:r>
                <a:r>
                  <a:rPr lang="en-US" sz="2800" dirty="0">
                    <a:latin typeface="Calibri" pitchFamily="34" charset="0"/>
                    <a:cs typeface="Calibri" pitchFamily="34" charset="0"/>
                  </a:rPr>
                  <a:t> </a:t>
                </a:r>
                <a:r>
                  <a:rPr lang="en-US" sz="2800" dirty="0" err="1">
                    <a:latin typeface="Calibri" pitchFamily="34" charset="0"/>
                    <a:cs typeface="Calibri" pitchFamily="34" charset="0"/>
                  </a:rPr>
                  <a:t>alergi</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95%</m:t>
                    </m:r>
                  </m:oMath>
                </a14:m>
                <a:endParaRPr lang="en-US" sz="2800" dirty="0">
                  <a:latin typeface="Calibri" pitchFamily="34" charset="0"/>
                  <a:cs typeface="Calibri" pitchFamily="34" charset="0"/>
                </a:endParaRPr>
              </a:p>
              <a:p>
                <a:pPr algn="just"/>
                <a:r>
                  <a:rPr lang="en-US" sz="2800" u="sng" dirty="0" err="1">
                    <a:latin typeface="Calibri" pitchFamily="34" charset="0"/>
                    <a:cs typeface="Calibri" pitchFamily="34" charset="0"/>
                  </a:rPr>
                  <a:t>Jawab</a:t>
                </a:r>
                <a:endParaRPr lang="en-US" sz="2800" u="sng"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y</m:t>
                          </m:r>
                        </m:e>
                      </m:acc>
                      <m:r>
                        <a:rPr lang="en-US" sz="2800" b="0" i="0" smtClean="0">
                          <a:latin typeface="Cambria Math"/>
                          <a:cs typeface="Calibri" pitchFamily="34" charset="0"/>
                        </a:rPr>
                        <m:t>=−1,07+2,74</m:t>
                      </m:r>
                      <m:r>
                        <m:rPr>
                          <m:sty m:val="p"/>
                        </m:rPr>
                        <a:rPr lang="en-US" sz="2800" b="0" i="0" smtClean="0">
                          <a:latin typeface="Cambria Math"/>
                          <a:cs typeface="Calibri" pitchFamily="34" charset="0"/>
                        </a:rPr>
                        <m:t>x</m:t>
                      </m:r>
                      <m:r>
                        <a:rPr lang="en-US" sz="2800" dirty="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b="0" i="1" smtClean="0">
                          <a:latin typeface="Cambria Math"/>
                          <a:cs typeface="Calibri" pitchFamily="34" charset="0"/>
                        </a:rPr>
                        <m:t>=−1,07+2,74</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6,5</m:t>
                          </m:r>
                        </m:e>
                      </m:d>
                      <m:r>
                        <a:rPr lang="en-US" sz="2800" b="0" i="1" smtClean="0">
                          <a:latin typeface="Cambria Math"/>
                          <a:cs typeface="Calibri" pitchFamily="34" charset="0"/>
                        </a:rPr>
                        <m:t>=16,74</m:t>
                      </m:r>
                    </m:oMath>
                  </m:oMathPara>
                </a14:m>
                <a:endParaRPr lang="en-US" sz="2800" b="0"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
                        <a:rPr lang="en-US" sz="2800">
                          <a:latin typeface="Cambria Math"/>
                          <a:ea typeface="Cambria Math"/>
                          <a:cs typeface="Calibri" pitchFamily="34" charset="0"/>
                        </a:rPr>
                        <m:t> </m:t>
                      </m:r>
                      <m:r>
                        <m:rPr>
                          <m:sty m:val="p"/>
                        </m:rPr>
                        <a:rPr lang="en-US" sz="280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r>
                            <a:rPr lang="en-US" sz="2800" b="0" i="1" smtClean="0">
                              <a:latin typeface="Cambria Math"/>
                              <a:cs typeface="Calibri" pitchFamily="34" charset="0"/>
                            </a:rPr>
                            <m:t>1+</m:t>
                          </m:r>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d>
                                    <m:dPr>
                                      <m:ctrlPr>
                                        <a:rPr lang="en-US" sz="2800" i="1">
                                          <a:latin typeface="Cambria Math" panose="02040503050406030204" pitchFamily="18" charset="0"/>
                                          <a:cs typeface="Calibri" pitchFamily="34" charset="0"/>
                                        </a:rPr>
                                      </m:ctrlPr>
                                    </m:dPr>
                                    <m:e>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i="1">
                                          <a:latin typeface="Cambria Math"/>
                                          <a:cs typeface="Calibri" pitchFamily="34" charset="0"/>
                                        </a:rPr>
                                        <m:t>−</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d>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r>
                        <a:rPr lang="en-US" sz="2800" b="0" i="1" smtClean="0">
                          <a:latin typeface="Cambria Math"/>
                          <a:cs typeface="Calibri" pitchFamily="34" charset="0"/>
                        </a:rPr>
                        <m:t>=16,74</m:t>
                      </m:r>
                      <m:r>
                        <a:rPr lang="en-US" sz="2800" b="0" i="1" smtClean="0">
                          <a:latin typeface="Cambria Math"/>
                          <a:ea typeface="Cambria Math"/>
                          <a:cs typeface="Calibri" pitchFamily="34" charset="0"/>
                        </a:rPr>
                        <m:t>±6,85</m:t>
                      </m:r>
                      <m:r>
                        <a:rPr lang="en-US" sz="2800" b="0" i="1" smtClean="0">
                          <a:latin typeface="Cambria Math"/>
                          <a:cs typeface="Calibri" pitchFamily="34" charset="0"/>
                        </a:rPr>
                        <m:t>=</m:t>
                      </m:r>
                      <m:r>
                        <a:rPr lang="en-US" sz="2800" b="0" i="1" smtClean="0">
                          <a:latin typeface="Cambria Math"/>
                          <a:ea typeface="Cambria Math"/>
                          <a:cs typeface="Calibri" pitchFamily="34" charset="0"/>
                        </a:rPr>
                        <m:t>(9,89;23,59)</m:t>
                      </m:r>
                    </m:oMath>
                  </m:oMathPara>
                </a14:m>
                <a:endParaRPr lang="en-US" sz="2800" dirty="0">
                  <a:latin typeface="Calibri" pitchFamily="34" charset="0"/>
                  <a:cs typeface="Calibri" pitchFamily="34" charset="0"/>
                </a:endParaRPr>
              </a:p>
              <a:p>
                <a:pPr algn="just"/>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berarti</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percaya</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95%</m:t>
                    </m:r>
                  </m:oMath>
                </a14:m>
                <a:r>
                  <a:rPr lang="en-US" sz="2800" dirty="0">
                    <a:latin typeface="Calibri" pitchFamily="34" charset="0"/>
                    <a:cs typeface="Calibri" pitchFamily="34" charset="0"/>
                  </a:rPr>
                  <a:t>bahwa </a:t>
                </a:r>
                <a:r>
                  <a:rPr lang="en-US" sz="2800" dirty="0" err="1">
                    <a:latin typeface="Calibri" pitchFamily="34" charset="0"/>
                    <a:cs typeface="Calibri" pitchFamily="34" charset="0"/>
                  </a:rPr>
                  <a:t>pasien</a:t>
                </a:r>
                <a:r>
                  <a:rPr lang="en-US" sz="2800" dirty="0">
                    <a:latin typeface="Calibri" pitchFamily="34" charset="0"/>
                    <a:cs typeface="Calibri" pitchFamily="34" charset="0"/>
                  </a:rPr>
                  <a:t> </a:t>
                </a:r>
                <a:r>
                  <a:rPr lang="en-US" sz="2800" dirty="0" err="1">
                    <a:latin typeface="Calibri" pitchFamily="34" charset="0"/>
                    <a:cs typeface="Calibri" pitchFamily="34" charset="0"/>
                  </a:rPr>
                  <a:t>khusus</a:t>
                </a:r>
                <a:r>
                  <a:rPr lang="en-US" sz="2800" dirty="0">
                    <a:latin typeface="Calibri" pitchFamily="34" charset="0"/>
                    <a:cs typeface="Calibri" pitchFamily="34" charset="0"/>
                  </a:rPr>
                  <a:t>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akan</a:t>
                </a:r>
                <a:r>
                  <a:rPr lang="en-US" sz="2800" dirty="0">
                    <a:latin typeface="Calibri" pitchFamily="34" charset="0"/>
                    <a:cs typeface="Calibri" pitchFamily="34" charset="0"/>
                  </a:rPr>
                  <a:t> </a:t>
                </a:r>
                <a:r>
                  <a:rPr lang="en-US" sz="2800" dirty="0" err="1">
                    <a:latin typeface="Calibri" pitchFamily="34" charset="0"/>
                    <a:cs typeface="Calibri" pitchFamily="34" charset="0"/>
                  </a:rPr>
                  <a:t>terbebas</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gejala</a:t>
                </a:r>
                <a:r>
                  <a:rPr lang="en-US" sz="2800" dirty="0">
                    <a:latin typeface="Calibri" pitchFamily="34" charset="0"/>
                    <a:cs typeface="Calibri" pitchFamily="34" charset="0"/>
                  </a:rPr>
                  <a:t> </a:t>
                </a:r>
                <a:r>
                  <a:rPr lang="en-US" sz="2800" dirty="0" err="1">
                    <a:latin typeface="Calibri" pitchFamily="34" charset="0"/>
                    <a:cs typeface="Calibri" pitchFamily="34" charset="0"/>
                  </a:rPr>
                  <a:t>alergi</a:t>
                </a:r>
                <a:r>
                  <a:rPr lang="en-US" sz="2800" dirty="0">
                    <a:latin typeface="Calibri" pitchFamily="34" charset="0"/>
                    <a:cs typeface="Calibri" pitchFamily="34" charset="0"/>
                  </a:rPr>
                  <a:t> </a:t>
                </a:r>
                <a:r>
                  <a:rPr lang="en-US" sz="2800" dirty="0" err="1">
                    <a:latin typeface="Calibri" pitchFamily="34" charset="0"/>
                    <a:cs typeface="Calibri" pitchFamily="34" charset="0"/>
                  </a:rPr>
                  <a:t>sekitar</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9,9</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hingga</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23,6</m:t>
                    </m:r>
                  </m:oMath>
                </a14:m>
                <a:r>
                  <a:rPr lang="en-US" sz="2800" dirty="0">
                    <a:latin typeface="Calibri" pitchFamily="34" charset="0"/>
                    <a:cs typeface="Calibri" pitchFamily="34" charset="0"/>
                  </a:rPr>
                  <a:t> jam</a:t>
                </a:r>
              </a:p>
            </p:txBody>
          </p:sp>
        </mc:Choice>
        <mc:Fallback xmlns="">
          <p:sp>
            <p:nvSpPr>
              <p:cNvPr id="5" name="TextBox 4"/>
              <p:cNvSpPr txBox="1">
                <a:spLocks noRot="1" noChangeAspect="1" noMove="1" noResize="1" noEditPoints="1" noAdjustHandles="1" noChangeArrowheads="1" noChangeShapeType="1" noTextEdit="1"/>
              </p:cNvSpPr>
              <p:nvPr/>
            </p:nvSpPr>
            <p:spPr>
              <a:xfrm>
                <a:off x="621011" y="1629594"/>
                <a:ext cx="11233248" cy="4836517"/>
              </a:xfrm>
              <a:prstGeom prst="rect">
                <a:avLst/>
              </a:prstGeom>
              <a:blipFill>
                <a:blip r:embed="rId2"/>
                <a:stretch>
                  <a:fillRect l="-1139" t="-1134" r="-1085" b="-2645"/>
                </a:stretch>
              </a:blipFill>
            </p:spPr>
            <p:txBody>
              <a:bodyPr/>
              <a:lstStyle/>
              <a:p>
                <a:r>
                  <a:rPr lang="en-ID">
                    <a:noFill/>
                  </a:rPr>
                  <a:t> </a:t>
                </a:r>
              </a:p>
            </p:txBody>
          </p:sp>
        </mc:Fallback>
      </mc:AlternateContent>
      <p:sp>
        <p:nvSpPr>
          <p:cNvPr id="6" name="TextBox 5"/>
          <p:cNvSpPr txBox="1"/>
          <p:nvPr/>
        </p:nvSpPr>
        <p:spPr>
          <a:xfrm>
            <a:off x="621011" y="1116827"/>
            <a:ext cx="10873208" cy="584775"/>
          </a:xfrm>
          <a:prstGeom prst="rect">
            <a:avLst/>
          </a:prstGeom>
          <a:noFill/>
        </p:spPr>
        <p:txBody>
          <a:bodyPr wrap="square" rtlCol="0">
            <a:spAutoFit/>
          </a:bodyPr>
          <a:lstStyle/>
          <a:p>
            <a:r>
              <a:rPr lang="en-US" sz="3200" dirty="0" err="1">
                <a:solidFill>
                  <a:srgbClr val="00B0F0"/>
                </a:solidFill>
                <a:latin typeface="Calibri" pitchFamily="34" charset="0"/>
                <a:cs typeface="Calibri" pitchFamily="34" charset="0"/>
              </a:rPr>
              <a:t>Menghitung</a:t>
            </a:r>
            <a:r>
              <a:rPr lang="en-US" sz="3200" dirty="0">
                <a:solidFill>
                  <a:srgbClr val="00B0F0"/>
                </a:solidFill>
                <a:latin typeface="Calibri" pitchFamily="34" charset="0"/>
                <a:cs typeface="Calibri" pitchFamily="34" charset="0"/>
              </a:rPr>
              <a:t> Interval </a:t>
            </a:r>
            <a:r>
              <a:rPr lang="en-US" sz="3200" dirty="0" err="1">
                <a:solidFill>
                  <a:srgbClr val="00B0F0"/>
                </a:solidFill>
                <a:latin typeface="Calibri" pitchFamily="34" charset="0"/>
                <a:cs typeface="Calibri" pitchFamily="34" charset="0"/>
              </a:rPr>
              <a:t>Prediksi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Uji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Coba</a:t>
            </a:r>
            <a:r>
              <a:rPr lang="en-US" sz="3200" dirty="0">
                <a:solidFill>
                  <a:srgbClr val="00B0F0"/>
                </a:solidFill>
                <a:latin typeface="Calibri" pitchFamily="34" charset="0"/>
                <a:cs typeface="Calibri" pitchFamily="34" charset="0"/>
              </a:rPr>
              <a:t> di </a:t>
            </a:r>
            <a:r>
              <a:rPr lang="en-US" sz="3200" dirty="0" err="1">
                <a:solidFill>
                  <a:srgbClr val="00B0F0"/>
                </a:solidFill>
                <a:latin typeface="Calibri" pitchFamily="34" charset="0"/>
                <a:cs typeface="Calibri" pitchFamily="34" charset="0"/>
              </a:rPr>
              <a:t>Masa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Mendatang</a:t>
            </a:r>
            <a:endParaRPr lang="id-ID" sz="3200" dirty="0">
              <a:solidFill>
                <a:srgbClr val="00B0F0"/>
              </a:solidFill>
              <a:latin typeface="Calibri" pitchFamily="34" charset="0"/>
              <a:cs typeface="Calibri" pitchFamily="34" charset="0"/>
            </a:endParaRPr>
          </a:p>
        </p:txBody>
      </p:sp>
    </p:spTree>
    <p:extLst>
      <p:ext uri="{BB962C8B-B14F-4D97-AF65-F5344CB8AC3E}">
        <p14:creationId xmlns:p14="http://schemas.microsoft.com/office/powerpoint/2010/main" val="1651528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Ukuran Kekuatan Hubungan Linier</a:t>
            </a:r>
          </a:p>
        </p:txBody>
      </p:sp>
      <mc:AlternateContent xmlns:mc="http://schemas.openxmlformats.org/markup-compatibility/2006" xmlns:a14="http://schemas.microsoft.com/office/drawing/2010/main">
        <mc:Choice Requires="a14">
          <p:sp>
            <p:nvSpPr>
              <p:cNvPr id="5" name="TextBox 4"/>
              <p:cNvSpPr txBox="1"/>
              <p:nvPr/>
            </p:nvSpPr>
            <p:spPr>
              <a:xfrm>
                <a:off x="621011" y="1557586"/>
                <a:ext cx="11233248" cy="1754326"/>
              </a:xfrm>
              <a:prstGeom prst="rect">
                <a:avLst/>
              </a:prstGeom>
              <a:noFill/>
            </p:spPr>
            <p:txBody>
              <a:bodyPr wrap="square" rtlCol="0">
                <a:spAutoFit/>
              </a:bodyPr>
              <a:lstStyle/>
              <a:p>
                <a:pPr algn="just"/>
                <a:r>
                  <a:rPr lang="id-ID" sz="3600" dirty="0">
                    <a:latin typeface="Calibri" pitchFamily="34" charset="0"/>
                    <a:cs typeface="Calibri" pitchFamily="34" charset="0"/>
                  </a:rPr>
                  <a:t>Sebagai indeks seberapa baik model garis lurus sesuai, maka masuk akal untuk mempertimbangkan proporsi keragaman </a:t>
                </a:r>
                <a14:m>
                  <m:oMath xmlns:m="http://schemas.openxmlformats.org/officeDocument/2006/math">
                    <m:r>
                      <m:rPr>
                        <m:sty m:val="p"/>
                      </m:rPr>
                      <a:rPr lang="id-ID" sz="3600" i="0" dirty="0" smtClean="0">
                        <a:latin typeface="Cambria Math"/>
                        <a:cs typeface="Calibri" pitchFamily="34" charset="0"/>
                      </a:rPr>
                      <m:t>y</m:t>
                    </m:r>
                  </m:oMath>
                </a14:m>
                <a:r>
                  <a:rPr lang="id-ID" sz="3600" dirty="0">
                    <a:latin typeface="Calibri" pitchFamily="34" charset="0"/>
                    <a:cs typeface="Calibri" pitchFamily="34" charset="0"/>
                  </a:rPr>
                  <a:t>yang dijelaskan oleh hubungan linier.</a:t>
                </a:r>
              </a:p>
            </p:txBody>
          </p:sp>
        </mc:Choice>
        <mc:Fallback xmlns="">
          <p:sp>
            <p:nvSpPr>
              <p:cNvPr id="5" name="TextBox 4"/>
              <p:cNvSpPr txBox="1">
                <a:spLocks noRot="1" noChangeAspect="1" noMove="1" noResize="1" noEditPoints="1" noAdjustHandles="1" noChangeArrowheads="1" noChangeShapeType="1" noTextEdit="1"/>
              </p:cNvSpPr>
              <p:nvPr/>
            </p:nvSpPr>
            <p:spPr>
              <a:xfrm>
                <a:off x="621011" y="1557586"/>
                <a:ext cx="11233248" cy="1754326"/>
              </a:xfrm>
              <a:prstGeom prst="rect">
                <a:avLst/>
              </a:prstGeom>
              <a:blipFill rotWithShape="1">
                <a:blip r:embed="rId2"/>
                <a:stretch>
                  <a:fillRect l="-1682" t="-5226" r="-1628" b="-12544"/>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cstate="print"/>
          <a:srcRect l="42893" t="36506" r="42342" b="54989"/>
          <a:stretch>
            <a:fillRect/>
          </a:stretch>
        </p:blipFill>
        <p:spPr bwMode="auto">
          <a:xfrm>
            <a:off x="4293419" y="3691903"/>
            <a:ext cx="3672408" cy="1322067"/>
          </a:xfrm>
          <a:prstGeom prst="rect">
            <a:avLst/>
          </a:prstGeom>
          <a:noFill/>
          <a:ln w="9525">
            <a:noFill/>
            <a:miter lim="800000"/>
            <a:headEnd/>
            <a:tailEnd/>
          </a:ln>
        </p:spPr>
      </p:pic>
    </p:spTree>
    <p:extLst>
      <p:ext uri="{BB962C8B-B14F-4D97-AF65-F5344CB8AC3E}">
        <p14:creationId xmlns:p14="http://schemas.microsoft.com/office/powerpoint/2010/main" val="410973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011" y="1269554"/>
            <a:ext cx="10873208" cy="584775"/>
          </a:xfrm>
          <a:prstGeom prst="rect">
            <a:avLst/>
          </a:prstGeom>
          <a:noFill/>
        </p:spPr>
        <p:txBody>
          <a:bodyPr wrap="square" rtlCol="0">
            <a:spAutoFit/>
          </a:bodyPr>
          <a:lstStyle/>
          <a:p>
            <a:r>
              <a:rPr lang="id-ID" sz="3200" dirty="0">
                <a:solidFill>
                  <a:srgbClr val="00B0F0"/>
                </a:solidFill>
                <a:latin typeface="Calibri" pitchFamily="34" charset="0"/>
                <a:cs typeface="Calibri" pitchFamily="34" charset="0"/>
              </a:rPr>
              <a:t>Proporsi Keragaman Durasi yang dapat dijelaskan oleh Dosis</a:t>
            </a:r>
          </a:p>
        </p:txBody>
      </p:sp>
      <p:sp>
        <p:nvSpPr>
          <p:cNvPr id="5"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Ilustrasi Ukuran Kekuatan Hubungan Linier</a:t>
            </a:r>
          </a:p>
        </p:txBody>
      </p:sp>
      <p:sp>
        <p:nvSpPr>
          <p:cNvPr id="6" name="TextBox 5"/>
          <p:cNvSpPr txBox="1"/>
          <p:nvPr/>
        </p:nvSpPr>
        <p:spPr>
          <a:xfrm>
            <a:off x="621011" y="1819484"/>
            <a:ext cx="11233248" cy="523220"/>
          </a:xfrm>
          <a:prstGeom prst="rect">
            <a:avLst/>
          </a:prstGeom>
          <a:noFill/>
        </p:spPr>
        <p:txBody>
          <a:bodyPr wrap="square" rtlCol="0">
            <a:spAutoFit/>
          </a:bodyPr>
          <a:lstStyle/>
          <a:p>
            <a:pPr algn="just"/>
            <a:r>
              <a:rPr lang="id-ID" sz="2800" dirty="0">
                <a:latin typeface="Calibri" pitchFamily="34" charset="0"/>
                <a:cs typeface="Calibri" pitchFamily="34" charset="0"/>
              </a:rPr>
              <a:t>Berdasarkan data pada Tabel 1, diperoleh perhitungan sebagai berikut:</a:t>
            </a:r>
          </a:p>
        </p:txBody>
      </p:sp>
      <p:pic>
        <p:nvPicPr>
          <p:cNvPr id="12290" name="Picture 2"/>
          <p:cNvPicPr>
            <a:picLocks noChangeAspect="1" noChangeArrowheads="1"/>
          </p:cNvPicPr>
          <p:nvPr/>
        </p:nvPicPr>
        <p:blipFill>
          <a:blip r:embed="rId2" cstate="print"/>
          <a:srcRect l="39940" t="83755" r="24623" b="9979"/>
          <a:stretch>
            <a:fillRect/>
          </a:stretch>
        </p:blipFill>
        <p:spPr bwMode="auto">
          <a:xfrm>
            <a:off x="2925267" y="2277666"/>
            <a:ext cx="6515838" cy="72008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43484" t="37450" r="42932" b="58770"/>
          <a:stretch>
            <a:fillRect/>
          </a:stretch>
        </p:blipFill>
        <p:spPr bwMode="auto">
          <a:xfrm>
            <a:off x="4869483" y="2925738"/>
            <a:ext cx="2520280" cy="438310"/>
          </a:xfrm>
          <a:prstGeom prst="rect">
            <a:avLst/>
          </a:prstGeom>
          <a:noFill/>
          <a:ln w="9525">
            <a:noFill/>
            <a:miter lim="800000"/>
            <a:headEnd/>
            <a:tailEnd/>
          </a:ln>
        </p:spPr>
      </p:pic>
      <p:sp>
        <p:nvSpPr>
          <p:cNvPr id="9" name="TextBox 8"/>
          <p:cNvSpPr txBox="1"/>
          <p:nvPr/>
        </p:nvSpPr>
        <p:spPr>
          <a:xfrm>
            <a:off x="621011" y="3357786"/>
            <a:ext cx="11233248" cy="954107"/>
          </a:xfrm>
          <a:prstGeom prst="rect">
            <a:avLst/>
          </a:prstGeom>
          <a:noFill/>
        </p:spPr>
        <p:txBody>
          <a:bodyPr wrap="square" rtlCol="0">
            <a:spAutoFit/>
          </a:bodyPr>
          <a:lstStyle/>
          <a:p>
            <a:pPr algn="just"/>
            <a:r>
              <a:rPr lang="id-ID" sz="2800" dirty="0">
                <a:latin typeface="Calibri" pitchFamily="34" charset="0"/>
                <a:cs typeface="Calibri" pitchFamily="34" charset="0"/>
              </a:rPr>
              <a:t>Berapa keragaman </a:t>
            </a:r>
            <a:r>
              <a:rPr lang="id-ID" sz="2800" i="1" dirty="0">
                <a:latin typeface="Calibri" pitchFamily="34" charset="0"/>
                <a:cs typeface="Calibri" pitchFamily="34" charset="0"/>
              </a:rPr>
              <a:t>y </a:t>
            </a:r>
            <a:r>
              <a:rPr lang="id-ID" sz="2800" dirty="0">
                <a:latin typeface="Calibri" pitchFamily="34" charset="0"/>
                <a:cs typeface="Calibri" pitchFamily="34" charset="0"/>
              </a:rPr>
              <a:t>yang dapat dijelaskan oleh model regresi linier?</a:t>
            </a:r>
          </a:p>
          <a:p>
            <a:pPr algn="just"/>
            <a:r>
              <a:rPr lang="id-ID" sz="2800" dirty="0">
                <a:latin typeface="Calibri" pitchFamily="34" charset="0"/>
                <a:cs typeface="Calibri" pitchFamily="34" charset="0"/>
              </a:rPr>
              <a:t>Untuk menjawab pertanyaan ini kita hitung:</a:t>
            </a:r>
          </a:p>
        </p:txBody>
      </p:sp>
      <p:pic>
        <p:nvPicPr>
          <p:cNvPr id="12291" name="Picture 3"/>
          <p:cNvPicPr>
            <a:picLocks noChangeAspect="1" noChangeArrowheads="1"/>
          </p:cNvPicPr>
          <p:nvPr/>
        </p:nvPicPr>
        <p:blipFill>
          <a:blip r:embed="rId4" cstate="print"/>
          <a:srcRect l="32852" t="47845" r="31120" b="38925"/>
          <a:stretch>
            <a:fillRect/>
          </a:stretch>
        </p:blipFill>
        <p:spPr bwMode="auto">
          <a:xfrm>
            <a:off x="4005387" y="4293890"/>
            <a:ext cx="4392488" cy="100811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 name="TextBox 11"/>
              <p:cNvSpPr txBox="1"/>
              <p:nvPr/>
            </p:nvSpPr>
            <p:spPr>
              <a:xfrm>
                <a:off x="621011" y="5229994"/>
                <a:ext cx="11233248" cy="954107"/>
              </a:xfrm>
              <a:prstGeom prst="rect">
                <a:avLst/>
              </a:prstGeom>
              <a:noFill/>
            </p:spPr>
            <p:txBody>
              <a:bodyPr wrap="square" rtlCol="0">
                <a:spAutoFit/>
              </a:bodyPr>
              <a:lstStyle/>
              <a:p>
                <a:pPr algn="just"/>
                <a:r>
                  <a:rPr lang="id-ID" sz="2800" dirty="0">
                    <a:latin typeface="Calibri" pitchFamily="34" charset="0"/>
                    <a:cs typeface="Calibri" pitchFamily="34" charset="0"/>
                  </a:rPr>
                  <a:t>Ini berarti 83% keragaman </a:t>
                </a:r>
                <a14:m>
                  <m:oMath xmlns:m="http://schemas.openxmlformats.org/officeDocument/2006/math">
                    <m:r>
                      <m:rPr>
                        <m:sty m:val="p"/>
                      </m:rPr>
                      <a:rPr lang="id-ID" sz="2800" i="0" dirty="0" smtClean="0">
                        <a:latin typeface="Cambria Math"/>
                        <a:cs typeface="Calibri" pitchFamily="34" charset="0"/>
                      </a:rPr>
                      <m:t>y</m:t>
                    </m:r>
                  </m:oMath>
                </a14:m>
                <a:r>
                  <a:rPr lang="id-ID" sz="2800" dirty="0">
                    <a:latin typeface="Calibri" pitchFamily="34" charset="0"/>
                    <a:cs typeface="Calibri" pitchFamily="34" charset="0"/>
                  </a:rPr>
                  <a:t> dapat dijelaskan oleh regresi linier dan model linier cukup memuaskan dalam hal ini.</a:t>
                </a:r>
              </a:p>
            </p:txBody>
          </p:sp>
        </mc:Choice>
        <mc:Fallback xmlns="">
          <p:sp>
            <p:nvSpPr>
              <p:cNvPr id="12" name="TextBox 11"/>
              <p:cNvSpPr txBox="1">
                <a:spLocks noRot="1" noChangeAspect="1" noMove="1" noResize="1" noEditPoints="1" noAdjustHandles="1" noChangeArrowheads="1" noChangeShapeType="1" noTextEdit="1"/>
              </p:cNvSpPr>
              <p:nvPr/>
            </p:nvSpPr>
            <p:spPr>
              <a:xfrm>
                <a:off x="621011" y="5229994"/>
                <a:ext cx="11233248" cy="954107"/>
              </a:xfrm>
              <a:prstGeom prst="rect">
                <a:avLst/>
              </a:prstGeom>
              <a:blipFill rotWithShape="1">
                <a:blip r:embed="rId5"/>
                <a:stretch>
                  <a:fillRect l="-1139" t="-5769" r="-1085" b="-1794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rima-kasih.jpg"/>
          <p:cNvPicPr>
            <a:picLocks noChangeAspect="1"/>
          </p:cNvPicPr>
          <p:nvPr/>
        </p:nvPicPr>
        <p:blipFill>
          <a:blip r:embed="rId2" cstate="print"/>
          <a:stretch>
            <a:fillRect/>
          </a:stretch>
        </p:blipFill>
        <p:spPr>
          <a:xfrm>
            <a:off x="3236119" y="1403598"/>
            <a:ext cx="5715000" cy="4762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a:solidFill>
                  <a:srgbClr val="00B050"/>
                </a:solidFill>
                <a:latin typeface="Calibri" pitchFamily="34" charset="0"/>
                <a:cs typeface="Calibri" pitchFamily="34" charset="0"/>
              </a:rPr>
              <a:t>Analisis Regresi</a:t>
            </a:r>
          </a:p>
        </p:txBody>
      </p:sp>
      <p:sp>
        <p:nvSpPr>
          <p:cNvPr id="3" name="Content Placeholder 2"/>
          <p:cNvSpPr>
            <a:spLocks noGrp="1"/>
          </p:cNvSpPr>
          <p:nvPr>
            <p:ph sz="quarter" idx="1"/>
          </p:nvPr>
        </p:nvSpPr>
        <p:spPr>
          <a:xfrm>
            <a:off x="609362" y="1443219"/>
            <a:ext cx="10968514" cy="3858783"/>
          </a:xfrm>
        </p:spPr>
        <p:txBody>
          <a:bodyPr>
            <a:normAutofit/>
          </a:bodyPr>
          <a:lstStyle/>
          <a:p>
            <a:pPr marL="0" indent="0" algn="just">
              <a:buNone/>
            </a:pPr>
            <a:r>
              <a:rPr lang="id-ID" sz="3600" dirty="0">
                <a:latin typeface="Calibri" pitchFamily="34" charset="0"/>
                <a:cs typeface="Calibri" pitchFamily="34" charset="0"/>
              </a:rPr>
              <a:t>Dalam banyak penelitian, dua atau lebih peubah diamati untuk setiap percobaan dalam menentukan:</a:t>
            </a:r>
          </a:p>
          <a:p>
            <a:pPr marL="612179" indent="-612179" algn="just">
              <a:buAutoNum type="arabicPeriod"/>
            </a:pPr>
            <a:r>
              <a:rPr lang="id-ID" sz="3600" dirty="0">
                <a:latin typeface="Calibri" pitchFamily="34" charset="0"/>
                <a:cs typeface="Calibri" pitchFamily="34" charset="0"/>
              </a:rPr>
              <a:t>Hubungan antar peubah.</a:t>
            </a:r>
          </a:p>
          <a:p>
            <a:pPr marL="612179" indent="-612179" algn="just">
              <a:buAutoNum type="arabicPeriod"/>
            </a:pPr>
            <a:r>
              <a:rPr lang="id-ID" sz="3600" dirty="0">
                <a:latin typeface="Calibri" pitchFamily="34" charset="0"/>
                <a:cs typeface="Calibri" pitchFamily="34" charset="0"/>
              </a:rPr>
              <a:t>Seberapa kuat hubungan antar peubah.</a:t>
            </a:r>
          </a:p>
          <a:p>
            <a:pPr marL="612179" indent="-612179" algn="just">
              <a:buAutoNum type="arabicPeriod"/>
            </a:pPr>
            <a:r>
              <a:rPr lang="id-ID" sz="3600" dirty="0">
                <a:latin typeface="Calibri" pitchFamily="34" charset="0"/>
                <a:cs typeface="Calibri" pitchFamily="34" charset="0"/>
              </a:rPr>
              <a:t>Apakah satu peubah utama dapat diduga dari pengamatan di sisi lain.</a:t>
            </a:r>
          </a:p>
          <a:p>
            <a:pPr marL="612179" indent="-612179" algn="just">
              <a:buNone/>
            </a:pPr>
            <a:endParaRPr lang="id-ID" sz="3600" dirty="0">
              <a:latin typeface="Calibri" pitchFamily="34" charset="0"/>
              <a:cs typeface="Calibri" pitchFamily="34" charset="0"/>
            </a:endParaRPr>
          </a:p>
          <a:p>
            <a:pPr marL="612179" indent="-612179" algn="just">
              <a:buAutoNum type="arabicPeriod"/>
            </a:pPr>
            <a:endParaRPr lang="id-ID" sz="3300"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Analisis Regresi Linier Sederhana</a:t>
            </a:r>
          </a:p>
        </p:txBody>
      </p:sp>
      <p:pic>
        <p:nvPicPr>
          <p:cNvPr id="5" name="Picture 4" descr="question-mark-460864_960_720.png"/>
          <p:cNvPicPr>
            <a:picLocks noChangeAspect="1"/>
          </p:cNvPicPr>
          <p:nvPr/>
        </p:nvPicPr>
        <p:blipFill>
          <a:blip r:embed="rId2" cstate="print"/>
          <a:stretch>
            <a:fillRect/>
          </a:stretch>
        </p:blipFill>
        <p:spPr>
          <a:xfrm>
            <a:off x="4365427" y="1989634"/>
            <a:ext cx="3024336" cy="3024336"/>
          </a:xfrm>
          <a:prstGeom prst="rect">
            <a:avLst/>
          </a:prstGeom>
        </p:spPr>
      </p:pic>
      <p:sp>
        <p:nvSpPr>
          <p:cNvPr id="6" name="TextBox 5"/>
          <p:cNvSpPr txBox="1"/>
          <p:nvPr/>
        </p:nvSpPr>
        <p:spPr>
          <a:xfrm>
            <a:off x="1485107" y="1415311"/>
            <a:ext cx="9361040" cy="646331"/>
          </a:xfrm>
          <a:prstGeom prst="rect">
            <a:avLst/>
          </a:prstGeom>
          <a:noFill/>
        </p:spPr>
        <p:txBody>
          <a:bodyPr wrap="square" rtlCol="0">
            <a:spAutoFit/>
          </a:bodyPr>
          <a:lstStyle/>
          <a:p>
            <a:pPr algn="just"/>
            <a:r>
              <a:rPr lang="id-ID" sz="3600" dirty="0">
                <a:latin typeface="Calibri" pitchFamily="34" charset="0"/>
                <a:cs typeface="Calibri" pitchFamily="34" charset="0"/>
              </a:rPr>
              <a:t>Mengapa disebut analisis regresi linier sederhana</a:t>
            </a:r>
          </a:p>
        </p:txBody>
      </p:sp>
      <p:sp>
        <p:nvSpPr>
          <p:cNvPr id="9" name="TextBox 8"/>
          <p:cNvSpPr txBox="1"/>
          <p:nvPr/>
        </p:nvSpPr>
        <p:spPr>
          <a:xfrm>
            <a:off x="765027" y="5221283"/>
            <a:ext cx="10801200" cy="584775"/>
          </a:xfrm>
          <a:prstGeom prst="rect">
            <a:avLst/>
          </a:prstGeom>
          <a:noFill/>
        </p:spPr>
        <p:txBody>
          <a:bodyPr wrap="square" rtlCol="0">
            <a:spAutoFit/>
          </a:bodyPr>
          <a:lstStyle/>
          <a:p>
            <a:pPr algn="just"/>
            <a:r>
              <a:rPr lang="id-ID" sz="3200" dirty="0">
                <a:solidFill>
                  <a:srgbClr val="002060"/>
                </a:solidFill>
                <a:latin typeface="Calibri" pitchFamily="34" charset="0"/>
                <a:cs typeface="Calibri" pitchFamily="34" charset="0"/>
              </a:rPr>
              <a:t>Regresi yang bersifat linier dan hanya melibatkan satu prediktor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ounded Rectangle 3"/>
              <p:cNvSpPr/>
              <p:nvPr/>
            </p:nvSpPr>
            <p:spPr>
              <a:xfrm>
                <a:off x="693019" y="1341562"/>
                <a:ext cx="10668000" cy="4752528"/>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buAutoNum type="arabicPeriod"/>
                </a:pPr>
                <a:r>
                  <a:rPr lang="id-ID" sz="3200" dirty="0">
                    <a:solidFill>
                      <a:schemeClr val="tx1"/>
                    </a:solidFill>
                    <a:latin typeface="Calibri" pitchFamily="34" charset="0"/>
                    <a:cs typeface="Calibri" pitchFamily="34" charset="0"/>
                  </a:rPr>
                  <a:t>Masalah regresi yang melibatkan satu prediktor (disebut juga regresi sederhana) muncul saat kita ingin mempelajari hubungan antara dua peubah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id-ID" sz="3200" dirty="0">
                    <a:solidFill>
                      <a:schemeClr val="tx1"/>
                    </a:solidFill>
                    <a:latin typeface="Calibri" pitchFamily="34" charset="0"/>
                    <a:cs typeface="Calibri" pitchFamily="34" charset="0"/>
                  </a:rPr>
                  <a:t>dan </a:t>
                </a:r>
                <a14:m>
                  <m:oMath xmlns:m="http://schemas.openxmlformats.org/officeDocument/2006/math">
                    <m:r>
                      <m:rPr>
                        <m:sty m:val="p"/>
                      </m:rPr>
                      <a:rPr lang="en-US" sz="3200" b="0" i="0" smtClean="0">
                        <a:solidFill>
                          <a:schemeClr val="tx1"/>
                        </a:solidFill>
                        <a:latin typeface="Cambria Math"/>
                        <a:cs typeface="Calibri" pitchFamily="34" charset="0"/>
                      </a:rPr>
                      <m:t>y</m:t>
                    </m:r>
                  </m:oMath>
                </a14:m>
                <a:r>
                  <a:rPr lang="id-ID" sz="3200" dirty="0">
                    <a:solidFill>
                      <a:schemeClr val="tx1"/>
                    </a:solidFill>
                    <a:latin typeface="Calibri" pitchFamily="34" charset="0"/>
                    <a:cs typeface="Calibri" pitchFamily="34" charset="0"/>
                  </a:rPr>
                  <a:t>dan menggunakannya untuk menduga </a:t>
                </a:r>
                <a14:m>
                  <m:oMath xmlns:m="http://schemas.openxmlformats.org/officeDocument/2006/math">
                    <m:r>
                      <m:rPr>
                        <m:sty m:val="p"/>
                      </m:rPr>
                      <a:rPr lang="en-US" sz="3200" b="0" i="0" smtClean="0">
                        <a:solidFill>
                          <a:schemeClr val="tx1"/>
                        </a:solidFill>
                        <a:latin typeface="Cambria Math"/>
                        <a:cs typeface="Calibri" pitchFamily="34" charset="0"/>
                      </a:rPr>
                      <m:t>y</m:t>
                    </m:r>
                  </m:oMath>
                </a14:m>
                <a:r>
                  <a:rPr lang="en-US" sz="3200" dirty="0">
                    <a:solidFill>
                      <a:schemeClr val="tx1"/>
                    </a:solidFill>
                    <a:latin typeface="Calibri" pitchFamily="34" charset="0"/>
                    <a:cs typeface="Calibri" pitchFamily="34" charset="0"/>
                  </a:rPr>
                  <a:t> </a:t>
                </a:r>
                <a:r>
                  <a:rPr lang="id-ID" sz="3200" dirty="0">
                    <a:solidFill>
                      <a:schemeClr val="tx1"/>
                    </a:solidFill>
                    <a:latin typeface="Calibri" pitchFamily="34" charset="0"/>
                    <a:cs typeface="Calibri" pitchFamily="34" charset="0"/>
                  </a:rPr>
                  <a:t>dari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id-ID" sz="3200" i="1" dirty="0">
                    <a:solidFill>
                      <a:schemeClr val="tx1"/>
                    </a:solidFill>
                    <a:latin typeface="Calibri" pitchFamily="34" charset="0"/>
                    <a:cs typeface="Calibri" pitchFamily="34" charset="0"/>
                  </a:rPr>
                  <a:t>.</a:t>
                </a:r>
              </a:p>
              <a:p>
                <a:pPr marL="514350" indent="-514350" algn="just">
                  <a:buAutoNum type="arabicPeriod"/>
                </a:pPr>
                <a:r>
                  <a:rPr lang="id-ID" sz="3200" dirty="0">
                    <a:solidFill>
                      <a:schemeClr val="tx1"/>
                    </a:solidFill>
                    <a:latin typeface="Calibri" pitchFamily="34" charset="0"/>
                    <a:cs typeface="Calibri" pitchFamily="34" charset="0"/>
                  </a:rPr>
                  <a:t>Peubah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en-US" sz="3200" dirty="0">
                    <a:solidFill>
                      <a:schemeClr val="tx1"/>
                    </a:solidFill>
                    <a:latin typeface="Calibri" pitchFamily="34" charset="0"/>
                    <a:cs typeface="Calibri" pitchFamily="34" charset="0"/>
                  </a:rPr>
                  <a:t> </a:t>
                </a:r>
                <a:r>
                  <a:rPr lang="id-ID" sz="3200" dirty="0">
                    <a:solidFill>
                      <a:schemeClr val="tx1"/>
                    </a:solidFill>
                    <a:latin typeface="Calibri" pitchFamily="34" charset="0"/>
                    <a:cs typeface="Calibri" pitchFamily="34" charset="0"/>
                  </a:rPr>
                  <a:t>bertindak sebagai peubah independen yang nilainya dikendalikan oleh peneliti.</a:t>
                </a:r>
              </a:p>
              <a:p>
                <a:pPr marL="514350" indent="-514350" algn="just">
                  <a:buAutoNum type="arabicPeriod"/>
                </a:pPr>
                <a:r>
                  <a:rPr lang="id-ID" sz="3200" dirty="0">
                    <a:solidFill>
                      <a:schemeClr val="tx1"/>
                    </a:solidFill>
                    <a:latin typeface="Calibri" pitchFamily="34" charset="0"/>
                    <a:cs typeface="Calibri" pitchFamily="34" charset="0"/>
                  </a:rPr>
                  <a:t>Peubah </a:t>
                </a:r>
                <a14:m>
                  <m:oMath xmlns:m="http://schemas.openxmlformats.org/officeDocument/2006/math">
                    <m:r>
                      <m:rPr>
                        <m:sty m:val="p"/>
                      </m:rPr>
                      <a:rPr lang="en-US" sz="3200" b="0" i="0" smtClean="0">
                        <a:solidFill>
                          <a:schemeClr val="tx1"/>
                        </a:solidFill>
                        <a:latin typeface="Cambria Math"/>
                        <a:cs typeface="Calibri" pitchFamily="34" charset="0"/>
                      </a:rPr>
                      <m:t>y</m:t>
                    </m:r>
                  </m:oMath>
                </a14:m>
                <a:r>
                  <a:rPr lang="id-ID" sz="3200" dirty="0">
                    <a:solidFill>
                      <a:schemeClr val="tx1"/>
                    </a:solidFill>
                    <a:latin typeface="Calibri" pitchFamily="34" charset="0"/>
                    <a:cs typeface="Calibri" pitchFamily="34" charset="0"/>
                  </a:rPr>
                  <a:t>bergantung pada peubah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en-US" sz="3200" dirty="0">
                    <a:solidFill>
                      <a:schemeClr val="tx1"/>
                    </a:solidFill>
                    <a:latin typeface="Calibri" pitchFamily="34" charset="0"/>
                    <a:cs typeface="Calibri" pitchFamily="34" charset="0"/>
                  </a:rPr>
                  <a:t> </a:t>
                </a:r>
                <a:r>
                  <a:rPr lang="id-ID" sz="3200" dirty="0">
                    <a:solidFill>
                      <a:schemeClr val="tx1"/>
                    </a:solidFill>
                    <a:latin typeface="Calibri" pitchFamily="34" charset="0"/>
                    <a:cs typeface="Calibri" pitchFamily="34" charset="0"/>
                  </a:rPr>
                  <a:t>dan terdapat variasi kesalahan yang tidak terhitung atau </a:t>
                </a:r>
                <a:r>
                  <a:rPr lang="id-ID" sz="3200" i="1" dirty="0">
                    <a:solidFill>
                      <a:schemeClr val="tx1"/>
                    </a:solidFill>
                    <a:latin typeface="Calibri" pitchFamily="34" charset="0"/>
                    <a:cs typeface="Calibri" pitchFamily="34" charset="0"/>
                  </a:rPr>
                  <a:t>error </a:t>
                </a:r>
                <a:r>
                  <a:rPr lang="id-ID" sz="3200" dirty="0">
                    <a:solidFill>
                      <a:schemeClr val="tx1"/>
                    </a:solidFill>
                    <a:latin typeface="Calibri" pitchFamily="34" charset="0"/>
                    <a:cs typeface="Calibri" pitchFamily="34" charset="0"/>
                  </a:rPr>
                  <a:t>(galat).</a:t>
                </a:r>
              </a:p>
            </p:txBody>
          </p:sp>
        </mc:Choice>
        <mc:Fallback xmlns="">
          <p:sp>
            <p:nvSpPr>
              <p:cNvPr id="4" name="Rounded Rectangle 3"/>
              <p:cNvSpPr>
                <a:spLocks noRot="1" noChangeAspect="1" noMove="1" noResize="1" noEditPoints="1" noAdjustHandles="1" noChangeArrowheads="1" noChangeShapeType="1" noTextEdit="1"/>
              </p:cNvSpPr>
              <p:nvPr/>
            </p:nvSpPr>
            <p:spPr>
              <a:xfrm>
                <a:off x="693019" y="1341562"/>
                <a:ext cx="10668000" cy="4752528"/>
              </a:xfrm>
              <a:prstGeom prst="roundRect">
                <a:avLst/>
              </a:prstGeom>
              <a:blipFill>
                <a:blip r:embed="rId2"/>
                <a:stretch>
                  <a:fillRect/>
                </a:stretch>
              </a:blipFill>
              <a:ln w="38100"/>
            </p:spPr>
            <p:txBody>
              <a:bodyPr/>
              <a:lstStyle/>
              <a:p>
                <a:r>
                  <a:rPr lang="en-ID">
                    <a:noFill/>
                  </a:rPr>
                  <a:t> </a:t>
                </a:r>
              </a:p>
            </p:txBody>
          </p:sp>
        </mc:Fallback>
      </mc:AlternateContent>
      <p:sp>
        <p:nvSpPr>
          <p:cNvPr id="5"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Analisis Regresi Linier Sederhana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027" y="1557586"/>
            <a:ext cx="10801200" cy="43924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5" name="TextBox 4"/>
          <p:cNvSpPr txBox="1"/>
          <p:nvPr/>
        </p:nvSpPr>
        <p:spPr>
          <a:xfrm>
            <a:off x="5301531" y="1701602"/>
            <a:ext cx="1800200" cy="769441"/>
          </a:xfrm>
          <a:prstGeom prst="rect">
            <a:avLst/>
          </a:prstGeom>
          <a:noFill/>
        </p:spPr>
        <p:txBody>
          <a:bodyPr wrap="square" rtlCol="0">
            <a:spAutoFit/>
          </a:bodyPr>
          <a:lstStyle/>
          <a:p>
            <a:r>
              <a:rPr lang="id-ID" sz="4400" dirty="0">
                <a:latin typeface="Calibri" pitchFamily="34" charset="0"/>
                <a:cs typeface="Calibri" pitchFamily="34" charset="0"/>
              </a:rPr>
              <a:t>Notasi</a:t>
            </a:r>
          </a:p>
        </p:txBody>
      </p:sp>
      <mc:AlternateContent xmlns:mc="http://schemas.openxmlformats.org/markup-compatibility/2006" xmlns:a14="http://schemas.microsoft.com/office/drawing/2010/main">
        <mc:Choice Requires="a14">
          <p:sp>
            <p:nvSpPr>
              <p:cNvPr id="6" name="TextBox 5"/>
              <p:cNvSpPr txBox="1"/>
              <p:nvPr/>
            </p:nvSpPr>
            <p:spPr>
              <a:xfrm>
                <a:off x="981051" y="2605762"/>
                <a:ext cx="10297144" cy="3416320"/>
              </a:xfrm>
              <a:prstGeom prst="rect">
                <a:avLst/>
              </a:prstGeom>
              <a:noFill/>
            </p:spPr>
            <p:txBody>
              <a:bodyPr wrap="square" rtlCol="0">
                <a:spAutoFit/>
              </a:bodyPr>
              <a:lstStyle/>
              <a:p>
                <a:pPr marL="1082675" indent="-1082675" algn="just" defTabSz="1616075"/>
                <a14:m>
                  <m:oMath xmlns:m="http://schemas.openxmlformats.org/officeDocument/2006/math">
                    <m:r>
                      <m:rPr>
                        <m:sty m:val="p"/>
                      </m:rPr>
                      <a:rPr lang="en-US" sz="3600" b="0" i="0" smtClean="0">
                        <a:solidFill>
                          <a:srgbClr val="FF0000"/>
                        </a:solidFill>
                        <a:latin typeface="Cambria Math" panose="02040503050406030204" pitchFamily="18" charset="0"/>
                        <a:cs typeface="Calibri" pitchFamily="34" charset="0"/>
                      </a:rPr>
                      <m:t>x</m:t>
                    </m:r>
                  </m:oMath>
                </a14:m>
                <a:r>
                  <a:rPr lang="en-US" sz="3600" dirty="0">
                    <a:solidFill>
                      <a:srgbClr val="FF0000"/>
                    </a:solidFill>
                    <a:latin typeface="Calibri" pitchFamily="34" charset="0"/>
                    <a:cs typeface="Calibri" pitchFamily="34" charset="0"/>
                  </a:rPr>
                  <a:t> </a:t>
                </a:r>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peubah bebas,  juga disebut sebagai peubah</a:t>
                </a:r>
                <a:r>
                  <a:rPr lang="en-US" sz="3600" dirty="0">
                    <a:latin typeface="Calibri" pitchFamily="34" charset="0"/>
                    <a:cs typeface="Calibri" pitchFamily="34" charset="0"/>
                  </a:rPr>
                  <a:t> </a:t>
                </a:r>
                <a:r>
                  <a:rPr lang="id-ID" sz="3600" dirty="0" err="1">
                    <a:latin typeface="Calibri" pitchFamily="34" charset="0"/>
                    <a:cs typeface="Calibri" pitchFamily="34" charset="0"/>
                  </a:rPr>
                  <a:t>prediktor</a:t>
                </a:r>
                <a:r>
                  <a:rPr lang="id-ID" sz="3600" dirty="0">
                    <a:latin typeface="Calibri" pitchFamily="34" charset="0"/>
                    <a:cs typeface="Calibri" pitchFamily="34" charset="0"/>
                  </a:rPr>
                  <a:t>,  peubah penjelas, peubah kausal, atau peubah input/masukan</a:t>
                </a:r>
              </a:p>
              <a:p>
                <a:pPr marL="1082675" indent="-1082675" algn="just"/>
                <a14:m>
                  <m:oMath xmlns:m="http://schemas.openxmlformats.org/officeDocument/2006/math">
                    <m:r>
                      <m:rPr>
                        <m:sty m:val="p"/>
                      </m:rPr>
                      <a:rPr lang="en-US" sz="3600" b="0" i="0" smtClean="0">
                        <a:solidFill>
                          <a:srgbClr val="FF0000"/>
                        </a:solidFill>
                        <a:latin typeface="Cambria Math"/>
                        <a:cs typeface="Calibri" pitchFamily="34" charset="0"/>
                      </a:rPr>
                      <m:t>y</m:t>
                    </m:r>
                    <m:r>
                      <a:rPr lang="en-US" sz="3600" b="0" i="0" smtClean="0">
                        <a:solidFill>
                          <a:srgbClr val="FF0000"/>
                        </a:solidFill>
                        <a:latin typeface="Cambria Math" panose="02040503050406030204" pitchFamily="18" charset="0"/>
                        <a:cs typeface="Calibri" pitchFamily="34" charset="0"/>
                      </a:rPr>
                      <m:t>   </m:t>
                    </m:r>
                  </m:oMath>
                </a14:m>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peubah bergantung, peubah tak bebas, atau peubah respons</a:t>
                </a:r>
                <a:endParaRPr lang="id-ID" sz="3600" i="1" dirty="0">
                  <a:latin typeface="Calibri" pitchFamily="34" charset="0"/>
                  <a:cs typeface="Calibri" pitchFamily="34" charset="0"/>
                </a:endParaRPr>
              </a:p>
              <a:p>
                <a:pPr marL="1082675" indent="-1082675" algn="just"/>
                <a:endParaRPr lang="id-ID" sz="3600" dirty="0">
                  <a:latin typeface="Calibri" pitchFamily="34" charset="0"/>
                  <a:cs typeface="Calibr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1051" y="2605762"/>
                <a:ext cx="10297144" cy="3416320"/>
              </a:xfrm>
              <a:prstGeom prst="rect">
                <a:avLst/>
              </a:prstGeom>
              <a:blipFill>
                <a:blip r:embed="rId2"/>
                <a:stretch>
                  <a:fillRect t="-2674" r="-1776"/>
                </a:stretch>
              </a:blipFill>
            </p:spPr>
            <p:txBody>
              <a:bodyPr/>
              <a:lstStyle/>
              <a:p>
                <a:r>
                  <a:rPr lang="en-ID">
                    <a:noFill/>
                  </a:rPr>
                  <a:t> </a:t>
                </a:r>
              </a:p>
            </p:txBody>
          </p:sp>
        </mc:Fallback>
      </mc:AlternateContent>
      <p:sp>
        <p:nvSpPr>
          <p:cNvPr id="7"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Analisis Regresi Linier Sederhana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Ilustrasi Analisis Regresi Linier Sederhana</a:t>
            </a:r>
          </a:p>
        </p:txBody>
      </p:sp>
      <p:sp>
        <p:nvSpPr>
          <p:cNvPr id="10" name="TextBox 9"/>
          <p:cNvSpPr txBox="1"/>
          <p:nvPr/>
        </p:nvSpPr>
        <p:spPr>
          <a:xfrm>
            <a:off x="621011" y="1271295"/>
            <a:ext cx="10873208" cy="646331"/>
          </a:xfrm>
          <a:prstGeom prst="rect">
            <a:avLst/>
          </a:prstGeom>
          <a:noFill/>
        </p:spPr>
        <p:txBody>
          <a:bodyPr wrap="square" rtlCol="0">
            <a:spAutoFit/>
          </a:bodyPr>
          <a:lstStyle/>
          <a:p>
            <a:r>
              <a:rPr lang="id-ID" sz="3600" dirty="0">
                <a:solidFill>
                  <a:srgbClr val="00B0F0"/>
                </a:solidFill>
                <a:latin typeface="Calibri" pitchFamily="34" charset="0"/>
                <a:cs typeface="Calibri" pitchFamily="34" charset="0"/>
              </a:rPr>
              <a:t>Reaksi terhadap Gejala Alergi yang Terkait dengan Dosis</a:t>
            </a:r>
          </a:p>
        </p:txBody>
      </p:sp>
      <p:sp>
        <p:nvSpPr>
          <p:cNvPr id="11" name="TextBox 10"/>
          <p:cNvSpPr txBox="1"/>
          <p:nvPr/>
        </p:nvSpPr>
        <p:spPr>
          <a:xfrm>
            <a:off x="693019" y="1929815"/>
            <a:ext cx="10801200" cy="4524315"/>
          </a:xfrm>
          <a:prstGeom prst="rect">
            <a:avLst/>
          </a:prstGeom>
          <a:noFill/>
        </p:spPr>
        <p:txBody>
          <a:bodyPr wrap="square" rtlCol="0">
            <a:spAutoFit/>
          </a:bodyPr>
          <a:lstStyle/>
          <a:p>
            <a:pPr algn="just"/>
            <a:r>
              <a:rPr lang="id-ID" sz="3200" dirty="0">
                <a:latin typeface="Calibri" pitchFamily="34" charset="0"/>
                <a:cs typeface="Calibri" pitchFamily="34" charset="0"/>
              </a:rPr>
              <a:t>Dalam satu tahap pengembangan obat baru untuk alergi, percobaan dilakukan untuk mempelajari bagaimana perbedaan dosis obat yang mempengaruhi durasi reaksi terhadap gejala alergi. Terdapat sepuluh orang pasien dalam percobaan. Setiap pasien menerima dosis obat yang ditentukan dan diminta untuk segera melaporkan kembali setelah dosis perlindungan obat tersebut akan hilang. Pengamatan dicatat pada Tabel 1, yang menunjukkan dosis dan durasi reaksi terhadap gejala alergi untuk 10 pasien.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Ilustrasi Analisis Regresi Linier Sederhana</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143347363"/>
                  </p:ext>
                </p:extLst>
              </p:nvPr>
            </p:nvGraphicFramePr>
            <p:xfrm>
              <a:off x="1341091" y="1989634"/>
              <a:ext cx="9505056" cy="4358640"/>
            </p:xfrm>
            <a:graphic>
              <a:graphicData uri="http://schemas.openxmlformats.org/drawingml/2006/table">
                <a:tbl>
                  <a:tblPr firstRow="1" firstCol="1" lastCol="1" bandRow="1">
                    <a:tableStyleId>{5940675A-B579-460E-94D1-54222C63F5DA}</a:tableStyleId>
                  </a:tblPr>
                  <a:tblGrid>
                    <a:gridCol w="4752528">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70840">
                    <a:tc>
                      <a:txBody>
                        <a:bodyPr/>
                        <a:lstStyle/>
                        <a:p>
                          <a:pPr algn="ctr"/>
                          <a:r>
                            <a:rPr lang="id-ID" sz="2000" dirty="0">
                              <a:ln>
                                <a:noFill/>
                              </a:ln>
                              <a:latin typeface="Calibri" pitchFamily="34" charset="0"/>
                              <a:cs typeface="Calibri" pitchFamily="34" charset="0"/>
                            </a:rPr>
                            <a:t>Dosis </a:t>
                          </a:r>
                          <a14:m>
                            <m:oMath xmlns:m="http://schemas.openxmlformats.org/officeDocument/2006/math">
                              <m:r>
                                <m:rPr>
                                  <m:sty m:val="p"/>
                                </m:rPr>
                                <a:rPr lang="en-US" sz="2000" b="0" i="0" baseline="0" smtClean="0">
                                  <a:ln>
                                    <a:noFill/>
                                  </a:ln>
                                  <a:latin typeface="Cambria Math"/>
                                  <a:cs typeface="Calibri" pitchFamily="34" charset="0"/>
                                </a:rPr>
                                <m:t>x</m:t>
                              </m:r>
                            </m:oMath>
                          </a14:m>
                          <a:r>
                            <a:rPr lang="en-US" sz="2000" i="0" dirty="0">
                              <a:ln>
                                <a:noFill/>
                              </a:ln>
                              <a:latin typeface="Calibri" pitchFamily="34" charset="0"/>
                              <a:cs typeface="Calibri" pitchFamily="34" charset="0"/>
                            </a:rPr>
                            <a:t> </a:t>
                          </a:r>
                          <a:r>
                            <a:rPr lang="id-ID" sz="2000" i="0" dirty="0">
                              <a:ln>
                                <a:noFill/>
                              </a:ln>
                              <a:latin typeface="Calibri" pitchFamily="34" charset="0"/>
                              <a:cs typeface="Calibri" pitchFamily="34" charset="0"/>
                            </a:rPr>
                            <a:t>(mg)</a:t>
                          </a:r>
                          <a:endParaRPr lang="id-ID" sz="2000" dirty="0">
                            <a:ln>
                              <a:noFill/>
                            </a:ln>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Durasi Reaksi</a:t>
                          </a:r>
                          <a:r>
                            <a:rPr lang="id-ID" sz="2000" baseline="0" dirty="0">
                              <a:ln>
                                <a:noFill/>
                              </a:ln>
                              <a:latin typeface="Calibri" pitchFamily="34" charset="0"/>
                              <a:cs typeface="Calibri" pitchFamily="34" charset="0"/>
                            </a:rPr>
                            <a:t> terhadap gejala alergi </a:t>
                          </a:r>
                          <a14:m>
                            <m:oMath xmlns:m="http://schemas.openxmlformats.org/officeDocument/2006/math">
                              <m:r>
                                <m:rPr>
                                  <m:sty m:val="p"/>
                                </m:rPr>
                                <a:rPr lang="en-US" sz="2000" b="0" i="0" baseline="0" smtClean="0">
                                  <a:ln>
                                    <a:noFill/>
                                  </a:ln>
                                  <a:latin typeface="Cambria Math"/>
                                  <a:cs typeface="Calibri" pitchFamily="34" charset="0"/>
                                </a:rPr>
                                <m:t>y</m:t>
                              </m:r>
                            </m:oMath>
                          </a14:m>
                          <a:r>
                            <a:rPr lang="en-US" sz="2000" baseline="0" dirty="0">
                              <a:ln>
                                <a:noFill/>
                              </a:ln>
                              <a:latin typeface="Calibri" pitchFamily="34" charset="0"/>
                              <a:cs typeface="Calibri" pitchFamily="34" charset="0"/>
                            </a:rPr>
                            <a:t> </a:t>
                          </a:r>
                          <a:r>
                            <a:rPr lang="id-ID" sz="2000" baseline="0" dirty="0">
                              <a:ln>
                                <a:noFill/>
                              </a:ln>
                              <a:latin typeface="Calibri" pitchFamily="34" charset="0"/>
                              <a:cs typeface="Calibri" pitchFamily="34" charset="0"/>
                            </a:rPr>
                            <a:t>(jam)</a:t>
                          </a:r>
                          <a:endParaRPr lang="id-ID" sz="2000" dirty="0">
                            <a:ln>
                              <a:noFill/>
                            </a:ln>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d-ID" sz="2000" dirty="0">
                              <a:ln>
                                <a:noFill/>
                              </a:ln>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id-ID" sz="2000" dirty="0">
                              <a:ln>
                                <a:noFill/>
                              </a:ln>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id-ID" sz="2000" dirty="0">
                              <a:ln>
                                <a:noFill/>
                              </a:ln>
                              <a:latin typeface="Calibri" pitchFamily="34" charset="0"/>
                              <a:cs typeface="Calibri" pitchFamily="34" charset="0"/>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r>
                            <a:rPr lang="id-ID" sz="2000" dirty="0">
                              <a:ln>
                                <a:noFill/>
                              </a:ln>
                              <a:latin typeface="Calibri" pitchFamily="34" charset="0"/>
                              <a:cs typeface="Calibri" pitchFamily="34" charset="0"/>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10"/>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143347363"/>
                  </p:ext>
                </p:extLst>
              </p:nvPr>
            </p:nvGraphicFramePr>
            <p:xfrm>
              <a:off x="1341091" y="1989634"/>
              <a:ext cx="9505056" cy="4358640"/>
            </p:xfrm>
            <a:graphic>
              <a:graphicData uri="http://schemas.openxmlformats.org/drawingml/2006/table">
                <a:tbl>
                  <a:tblPr firstRow="1" firstCol="1" lastCol="1" bandRow="1">
                    <a:tableStyleId>{5940675A-B579-460E-94D1-54222C63F5DA}</a:tableStyleId>
                  </a:tblPr>
                  <a:tblGrid>
                    <a:gridCol w="4752528">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962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t="-7692" r="-100000" b="-102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00128" t="-7692" r="-128" b="-1027692"/>
                          </a:stretch>
                        </a:blipFill>
                      </a:tcPr>
                    </a:tc>
                    <a:extLst>
                      <a:ext uri="{0D108BD9-81ED-4DB2-BD59-A6C34878D82A}">
                        <a16:rowId xmlns:a16="http://schemas.microsoft.com/office/drawing/2014/main" val="10000"/>
                      </a:ext>
                    </a:extLst>
                  </a:tr>
                  <a:tr h="3962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962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96240">
                    <a:tc>
                      <a:txBody>
                        <a:bodyPr/>
                        <a:lstStyle/>
                        <a:p>
                          <a:pPr algn="ctr"/>
                          <a:r>
                            <a:rPr lang="id-ID" sz="2000" dirty="0">
                              <a:ln>
                                <a:noFill/>
                              </a:ln>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96240">
                    <a:tc>
                      <a:txBody>
                        <a:bodyPr/>
                        <a:lstStyle/>
                        <a:p>
                          <a:pPr algn="ctr"/>
                          <a:r>
                            <a:rPr lang="id-ID" sz="2000" dirty="0">
                              <a:ln>
                                <a:noFill/>
                              </a:ln>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962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962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96240">
                    <a:tc>
                      <a:txBody>
                        <a:bodyPr/>
                        <a:lstStyle/>
                        <a:p>
                          <a:pPr algn="ctr"/>
                          <a:r>
                            <a:rPr lang="id-ID" sz="2000" dirty="0">
                              <a:ln>
                                <a:noFill/>
                              </a:ln>
                              <a:latin typeface="Calibri" pitchFamily="34" charset="0"/>
                              <a:cs typeface="Calibri" pitchFamily="34" charset="0"/>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962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962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96240">
                    <a:tc>
                      <a:txBody>
                        <a:bodyPr/>
                        <a:lstStyle/>
                        <a:p>
                          <a:pPr algn="ctr"/>
                          <a:r>
                            <a:rPr lang="id-ID" sz="2000" dirty="0">
                              <a:ln>
                                <a:noFill/>
                              </a:ln>
                              <a:latin typeface="Calibri" pitchFamily="34" charset="0"/>
                              <a:cs typeface="Calibri" pitchFamily="34" charset="0"/>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10"/>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1341091" y="1197546"/>
                <a:ext cx="9577064" cy="830997"/>
              </a:xfrm>
              <a:prstGeom prst="rect">
                <a:avLst/>
              </a:prstGeom>
              <a:noFill/>
            </p:spPr>
            <p:txBody>
              <a:bodyPr wrap="square" rtlCol="0">
                <a:spAutoFit/>
              </a:bodyPr>
              <a:lstStyle/>
              <a:p>
                <a:pPr marL="990600" indent="-990600" algn="ctr"/>
                <a:r>
                  <a:rPr lang="id-ID" sz="2400" dirty="0">
                    <a:latin typeface="Calibri" pitchFamily="34" charset="0"/>
                    <a:cs typeface="Calibri" pitchFamily="34" charset="0"/>
                  </a:rPr>
                  <a:t>Tabel 1  Dosis </a:t>
                </a:r>
                <a14:m>
                  <m:oMath xmlns:m="http://schemas.openxmlformats.org/officeDocument/2006/math">
                    <m:r>
                      <m:rPr>
                        <m:sty m:val="p"/>
                      </m:rPr>
                      <a:rPr lang="en-US" sz="2400" b="0" i="0" smtClean="0">
                        <a:latin typeface="Cambria Math"/>
                        <a:cs typeface="Calibri" pitchFamily="34" charset="0"/>
                      </a:rPr>
                      <m:t>x</m:t>
                    </m:r>
                  </m:oMath>
                </a14:m>
                <a:r>
                  <a:rPr lang="en-US" sz="2400" dirty="0">
                    <a:latin typeface="Calibri" pitchFamily="34" charset="0"/>
                    <a:cs typeface="Calibri" pitchFamily="34" charset="0"/>
                  </a:rPr>
                  <a:t> </a:t>
                </a:r>
                <a:r>
                  <a:rPr lang="id-ID" sz="2400" dirty="0">
                    <a:latin typeface="Calibri" pitchFamily="34" charset="0"/>
                    <a:cs typeface="Calibri" pitchFamily="34" charset="0"/>
                  </a:rPr>
                  <a:t>(dalam miligram) dan lamanya reaksi 10 orang pasien</a:t>
                </a:r>
                <a:r>
                  <a:rPr lang="en-US" sz="2400" dirty="0">
                    <a:latin typeface="Calibri" pitchFamily="34" charset="0"/>
                    <a:cs typeface="Calibri" pitchFamily="34" charset="0"/>
                  </a:rPr>
                  <a:t> </a:t>
                </a:r>
                <a:r>
                  <a:rPr lang="id-ID" sz="2400" dirty="0">
                    <a:latin typeface="Calibri" pitchFamily="34" charset="0"/>
                    <a:cs typeface="Calibri" pitchFamily="34" charset="0"/>
                  </a:rPr>
                  <a:t>terhadap gejala alergi </a:t>
                </a:r>
                <a14:m>
                  <m:oMath xmlns:m="http://schemas.openxmlformats.org/officeDocument/2006/math">
                    <m:r>
                      <m:rPr>
                        <m:sty m:val="p"/>
                      </m:rPr>
                      <a:rPr lang="en-US" sz="2400" b="0" i="0" smtClean="0">
                        <a:latin typeface="Cambria Math"/>
                        <a:cs typeface="Calibri" pitchFamily="34" charset="0"/>
                      </a:rPr>
                      <m:t>y</m:t>
                    </m:r>
                  </m:oMath>
                </a14:m>
                <a:r>
                  <a:rPr lang="en-US" sz="2400" dirty="0">
                    <a:latin typeface="Calibri" pitchFamily="34" charset="0"/>
                    <a:cs typeface="Calibri" pitchFamily="34" charset="0"/>
                  </a:rPr>
                  <a:t> </a:t>
                </a:r>
                <a:r>
                  <a:rPr lang="id-ID" sz="2400" dirty="0">
                    <a:latin typeface="Calibri" pitchFamily="34" charset="0"/>
                    <a:cs typeface="Calibri" pitchFamily="34" charset="0"/>
                  </a:rPr>
                  <a:t>(dalam jam)</a:t>
                </a:r>
              </a:p>
            </p:txBody>
          </p:sp>
        </mc:Choice>
        <mc:Fallback xmlns="">
          <p:sp>
            <p:nvSpPr>
              <p:cNvPr id="6" name="TextBox 5"/>
              <p:cNvSpPr txBox="1">
                <a:spLocks noRot="1" noChangeAspect="1" noMove="1" noResize="1" noEditPoints="1" noAdjustHandles="1" noChangeArrowheads="1" noChangeShapeType="1" noTextEdit="1"/>
              </p:cNvSpPr>
              <p:nvPr/>
            </p:nvSpPr>
            <p:spPr>
              <a:xfrm>
                <a:off x="1341091" y="1197546"/>
                <a:ext cx="9577064" cy="830997"/>
              </a:xfrm>
              <a:prstGeom prst="rect">
                <a:avLst/>
              </a:prstGeom>
              <a:blipFill>
                <a:blip r:embed="rId3"/>
                <a:stretch>
                  <a:fillRect t="-5839" b="-15328"/>
                </a:stretch>
              </a:blipFill>
            </p:spPr>
            <p:txBody>
              <a:bodyPr/>
              <a:lstStyle/>
              <a:p>
                <a:r>
                  <a:rPr lang="en-ID">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Ilustrasi Analisis Regresi Linier Sederhana</a:t>
            </a:r>
          </a:p>
        </p:txBody>
      </p:sp>
      <p:sp>
        <p:nvSpPr>
          <p:cNvPr id="5" name="Rectangle 4"/>
          <p:cNvSpPr/>
          <p:nvPr/>
        </p:nvSpPr>
        <p:spPr>
          <a:xfrm>
            <a:off x="621011" y="1269554"/>
            <a:ext cx="10945216" cy="14401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6" name="TextBox 5"/>
          <p:cNvSpPr txBox="1"/>
          <p:nvPr/>
        </p:nvSpPr>
        <p:spPr>
          <a:xfrm>
            <a:off x="2637235" y="1322398"/>
            <a:ext cx="7200800" cy="523220"/>
          </a:xfrm>
          <a:prstGeom prst="rect">
            <a:avLst/>
          </a:prstGeom>
          <a:noFill/>
        </p:spPr>
        <p:txBody>
          <a:bodyPr wrap="square" rtlCol="0">
            <a:spAutoFit/>
          </a:bodyPr>
          <a:lstStyle/>
          <a:p>
            <a:pPr algn="ctr"/>
            <a:r>
              <a:rPr lang="id-ID" sz="2800" b="1" dirty="0">
                <a:latin typeface="Calibri" pitchFamily="34" charset="0"/>
                <a:cs typeface="Calibri" pitchFamily="34" charset="0"/>
              </a:rPr>
              <a:t>Langkah Pertama dalam Analisis</a:t>
            </a:r>
          </a:p>
        </p:txBody>
      </p:sp>
      <p:sp>
        <p:nvSpPr>
          <p:cNvPr id="7" name="TextBox 6"/>
          <p:cNvSpPr txBox="1"/>
          <p:nvPr/>
        </p:nvSpPr>
        <p:spPr>
          <a:xfrm>
            <a:off x="765027" y="1845618"/>
            <a:ext cx="10657184" cy="830997"/>
          </a:xfrm>
          <a:prstGeom prst="rect">
            <a:avLst/>
          </a:prstGeom>
          <a:noFill/>
        </p:spPr>
        <p:txBody>
          <a:bodyPr wrap="square" rtlCol="0">
            <a:spAutoFit/>
          </a:bodyPr>
          <a:lstStyle/>
          <a:p>
            <a:pPr algn="just"/>
            <a:r>
              <a:rPr lang="id-ID" sz="2400" dirty="0">
                <a:latin typeface="Calibri" pitchFamily="34" charset="0"/>
                <a:cs typeface="Calibri" pitchFamily="34" charset="0"/>
              </a:rPr>
              <a:t>Membuat plot diagram pencar adalah langkah awal yang penting sebelum melakukan analisis statistik formal mengenai hubungan antar dua peubah.</a:t>
            </a:r>
          </a:p>
        </p:txBody>
      </p:sp>
      <p:pic>
        <p:nvPicPr>
          <p:cNvPr id="1026" name="Picture 2"/>
          <p:cNvPicPr>
            <a:picLocks noChangeAspect="1" noChangeArrowheads="1"/>
          </p:cNvPicPr>
          <p:nvPr/>
        </p:nvPicPr>
        <p:blipFill>
          <a:blip r:embed="rId2" cstate="print"/>
          <a:srcRect l="42303" t="46900" r="24623" b="11520"/>
          <a:stretch>
            <a:fillRect/>
          </a:stretch>
        </p:blipFill>
        <p:spPr bwMode="auto">
          <a:xfrm>
            <a:off x="621011" y="2853730"/>
            <a:ext cx="4248472" cy="3338085"/>
          </a:xfrm>
          <a:prstGeom prst="rect">
            <a:avLst/>
          </a:prstGeom>
          <a:noFill/>
          <a:ln w="9525">
            <a:noFill/>
            <a:miter lim="800000"/>
            <a:headEnd/>
            <a:tailEnd/>
          </a:ln>
        </p:spPr>
      </p:pic>
      <p:sp>
        <p:nvSpPr>
          <p:cNvPr id="9" name="TextBox 8"/>
          <p:cNvSpPr txBox="1"/>
          <p:nvPr/>
        </p:nvSpPr>
        <p:spPr>
          <a:xfrm>
            <a:off x="5013499" y="3213770"/>
            <a:ext cx="6408712" cy="1938992"/>
          </a:xfrm>
          <a:prstGeom prst="rect">
            <a:avLst/>
          </a:prstGeom>
          <a:noFill/>
        </p:spPr>
        <p:txBody>
          <a:bodyPr wrap="square" rtlCol="0">
            <a:spAutoFit/>
          </a:bodyPr>
          <a:lstStyle/>
          <a:p>
            <a:r>
              <a:rPr lang="id-ID" sz="2400" dirty="0">
                <a:latin typeface="Calibri" pitchFamily="34" charset="0"/>
                <a:cs typeface="Calibri" pitchFamily="34" charset="0"/>
              </a:rPr>
              <a:t>Manfaat regresi:</a:t>
            </a:r>
          </a:p>
          <a:p>
            <a:pPr marL="457200" indent="-457200">
              <a:buAutoNum type="arabicPeriod"/>
            </a:pPr>
            <a:r>
              <a:rPr lang="id-ID" sz="2400" dirty="0">
                <a:latin typeface="Calibri" pitchFamily="34" charset="0"/>
                <a:cs typeface="Calibri" pitchFamily="34" charset="0"/>
              </a:rPr>
              <a:t>Membuat garis lurus dimana semua titik akan mendekati garis.</a:t>
            </a:r>
          </a:p>
          <a:p>
            <a:pPr marL="457200" indent="-457200">
              <a:buAutoNum type="arabicPeriod"/>
            </a:pPr>
            <a:r>
              <a:rPr lang="id-ID" sz="2400" dirty="0">
                <a:latin typeface="Calibri" pitchFamily="34" charset="0"/>
                <a:cs typeface="Calibri" pitchFamily="34" charset="0"/>
              </a:rPr>
              <a:t>Membuat garis lurus yang terbaik.</a:t>
            </a:r>
          </a:p>
          <a:p>
            <a:endParaRPr lang="id-ID" sz="2400" dirty="0">
              <a:latin typeface="Calibri" pitchFamily="34" charset="0"/>
              <a:cs typeface="Calibri" pitchFamily="34" charset="0"/>
            </a:endParaRPr>
          </a:p>
        </p:txBody>
      </p:sp>
      <p:sp>
        <p:nvSpPr>
          <p:cNvPr id="10" name="Left Arrow 9"/>
          <p:cNvSpPr/>
          <p:nvPr/>
        </p:nvSpPr>
        <p:spPr>
          <a:xfrm rot="12840515" flipV="1">
            <a:off x="3663473" y="4709566"/>
            <a:ext cx="1631717" cy="3063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29523" y="5157986"/>
            <a:ext cx="3960440" cy="523220"/>
          </a:xfrm>
          <a:prstGeom prst="rect">
            <a:avLst/>
          </a:prstGeom>
          <a:noFill/>
        </p:spPr>
        <p:txBody>
          <a:bodyPr wrap="square" rtlCol="0">
            <a:spAutoFit/>
          </a:bodyPr>
          <a:lstStyle/>
          <a:p>
            <a:r>
              <a:rPr lang="id-ID" sz="2800" b="1" dirty="0">
                <a:latin typeface="Calibri" pitchFamily="34" charset="0"/>
                <a:cs typeface="Calibri" pitchFamily="34" charset="0"/>
              </a:rPr>
              <a:t>Ada kecenderungan linier</a:t>
            </a:r>
          </a:p>
        </p:txBody>
      </p:sp>
      <p:cxnSp>
        <p:nvCxnSpPr>
          <p:cNvPr id="13" name="Straight Connector 12"/>
          <p:cNvCxnSpPr/>
          <p:nvPr/>
        </p:nvCxnSpPr>
        <p:spPr>
          <a:xfrm flipV="1">
            <a:off x="1917155" y="3645818"/>
            <a:ext cx="2088232" cy="1800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1349</TotalTime>
  <Words>1327</Words>
  <Application>Microsoft Office PowerPoint</Application>
  <PresentationFormat>Custom</PresentationFormat>
  <Paragraphs>160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Bookman Old Style</vt:lpstr>
      <vt:lpstr>Calibri</vt:lpstr>
      <vt:lpstr>Cambria Math</vt:lpstr>
      <vt:lpstr>Gill Sans MT</vt:lpstr>
      <vt:lpstr>Wingdings</vt:lpstr>
      <vt:lpstr>Wingdings 3</vt:lpstr>
      <vt:lpstr>Origin</vt:lpstr>
      <vt:lpstr>Analisis Regresi Sederhana</vt:lpstr>
      <vt:lpstr>Analisis Regresi</vt:lpstr>
      <vt:lpstr>Analisis Regresi</vt:lpstr>
      <vt:lpstr>Analisis Regresi Linier Sederhana</vt:lpstr>
      <vt:lpstr>Analisis Regresi Linier Sederhana</vt:lpstr>
      <vt:lpstr>Analisis Regresi Linier Sederhana</vt:lpstr>
      <vt:lpstr>Ilustrasi Analisis Regresi Linier Sederhana</vt:lpstr>
      <vt:lpstr>Ilustrasi Analisis Regresi Linier Sederhana</vt:lpstr>
      <vt:lpstr>Ilustrasi Analisis Regresi Linier Sederhana</vt:lpstr>
      <vt:lpstr>Model Regresi Linier Sederhana</vt:lpstr>
      <vt:lpstr>Interpretasi Parameter Regresi</vt:lpstr>
      <vt:lpstr>Metode Kuadrat Terkecil</vt:lpstr>
      <vt:lpstr>Metode Kuadrat Terkecil</vt:lpstr>
      <vt:lpstr>Metode Kuadrat Terkecil</vt:lpstr>
      <vt:lpstr>Metode Kuadrat Terkecil</vt:lpstr>
      <vt:lpstr>Contoh Perhitungan Regresi Linier Sederhana </vt:lpstr>
      <vt:lpstr>Contoh Perhitungan Regresi Linier Sederhana</vt:lpstr>
      <vt:lpstr>Alat Inferensia dalam Regresi</vt:lpstr>
      <vt:lpstr>Alat Inferensia dalam Regresi</vt:lpstr>
      <vt:lpstr>Contoh</vt:lpstr>
      <vt:lpstr>Contoh</vt:lpstr>
      <vt:lpstr>Contoh</vt:lpstr>
      <vt:lpstr>Inferensia untuk Penduga Rataan Respon</vt:lpstr>
      <vt:lpstr>Contoh</vt:lpstr>
      <vt:lpstr>Inferensia untuk Penduga Respon Tunggal</vt:lpstr>
      <vt:lpstr>Contoh</vt:lpstr>
      <vt:lpstr>Ukuran Kekuatan Hubungan Linier</vt:lpstr>
      <vt:lpstr>Ilustrasi Ukuran Kekuatan Hubungan Linier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Regresi Sederhana</dc:title>
  <dc:creator>RIZKY</dc:creator>
  <cp:lastModifiedBy>Fauzhia Rahmasari</cp:lastModifiedBy>
  <cp:revision>114</cp:revision>
  <dcterms:created xsi:type="dcterms:W3CDTF">2017-11-13T05:19:11Z</dcterms:created>
  <dcterms:modified xsi:type="dcterms:W3CDTF">2026-01-14T01:34:42Z</dcterms:modified>
</cp:coreProperties>
</file>