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85" r:id="rId3"/>
    <p:sldId id="286" r:id="rId4"/>
    <p:sldId id="287" r:id="rId5"/>
    <p:sldId id="288" r:id="rId6"/>
    <p:sldId id="289" r:id="rId7"/>
    <p:sldId id="290" r:id="rId8"/>
    <p:sldId id="297" r:id="rId9"/>
    <p:sldId id="291" r:id="rId10"/>
    <p:sldId id="292" r:id="rId11"/>
    <p:sldId id="293" r:id="rId12"/>
    <p:sldId id="294" r:id="rId13"/>
    <p:sldId id="295" r:id="rId14"/>
    <p:sldId id="296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71" r:id="rId25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09/03/2025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059" y="3879458"/>
            <a:ext cx="9712335" cy="990829"/>
          </a:xfrm>
        </p:spPr>
        <p:txBody>
          <a:bodyPr>
            <a:noAutofit/>
          </a:bodyPr>
          <a:lstStyle/>
          <a:p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Dasar </a:t>
            </a:r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Numerik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dan Error</a:t>
            </a:r>
            <a:endParaRPr lang="id-ID" sz="4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53659" y="2781722"/>
            <a:ext cx="4824536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5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Akurasi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Presisi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003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Presisi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sejauh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mana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pengulangan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pengukuran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berubah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sama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Gambar a dan b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menunjukkan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kepresisian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tinggi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Hal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terlihat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jarak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antara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lubang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peluru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saling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berdekatan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dan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mengelompok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Berdasarkan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atas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disimpulkan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bahwa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sistem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pengukuran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4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buah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Pengukuran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akurat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dan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presisi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a),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akurat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namun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presisi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b),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akurat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namun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presisi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c), dan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akurat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serta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presisi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6195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1F6B8-D0B4-4333-B9BF-B2F9EF4F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3" t="47898" r="15731" b="28993"/>
          <a:stretch/>
        </p:blipFill>
        <p:spPr>
          <a:xfrm>
            <a:off x="3213299" y="1269554"/>
            <a:ext cx="6127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7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Error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Absolut dan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Error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Relatif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i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Error</a:t>
                </a:r>
                <a:r>
                  <a:rPr lang="en-US" sz="2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2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2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absolut</a:t>
                </a:r>
                <a:r>
                  <a:rPr lang="en-US" sz="2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absolut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dugaan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i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Error</a:t>
                </a:r>
                <a:r>
                  <a:rPr lang="en-US" sz="2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2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2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membagi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dugaan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𝑅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atau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𝑅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absolut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menunjukkan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besarnya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besarnya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dinyatakan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1 cm pada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pengukuran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pensil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sangat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terasa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dibanding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pada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pengukuran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panjang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jembatan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sering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diberikan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persen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𝑅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×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Calibri" pitchFamily="34" charset="0"/>
                        </a:rPr>
                        <m:t>100%</m:t>
                      </m:r>
                    </m:oMath>
                  </m:oMathPara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109" t="-588" r="-5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36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Error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Absolut dan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Error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Relatif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Pengukuran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panjang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jembatan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pensil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menghasilkan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9999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cm dan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9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cm.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Apabila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panjang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10000 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cm dan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10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cm,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absolut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70485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absolut</a:t>
                </a: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1950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Jembatan: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10000−9999=1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cm</a:t>
                </a:r>
              </a:p>
              <a:p>
                <a:pPr marL="1073150" indent="-361950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Pensil: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=10−9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cm</a:t>
                </a:r>
              </a:p>
              <a:p>
                <a:pPr marL="704850" indent="-342900" algn="just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Jembatan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100%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10000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100%=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0,01%</m:t>
                    </m:r>
                  </m:oMath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lphaLcPeriod"/>
                  <a:defRPr/>
                </a:pP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Pensil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100%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10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</m:t>
                    </m:r>
                    <m:r>
                      <a:rPr lang="en-US" sz="2200" i="1">
                        <a:latin typeface="Cambria Math" panose="02040503050406030204" pitchFamily="18" charset="0"/>
                        <a:cs typeface="Calibri" pitchFamily="34" charset="0"/>
                      </a:rPr>
                      <m:t>100%=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10%</m:t>
                    </m:r>
                  </m:oMath>
                </a14:m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Kesimpulan: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Meskipun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kedua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yaitu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1 cm,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namun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pensil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jauh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besar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Pengukuran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jembatan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memberikan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hasil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baik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memuaskan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sedangkan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hasil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pengukuran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pensil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2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cs typeface="Calibri" pitchFamily="34" charset="0"/>
                  </a:rPr>
                  <a:t>memuaskan</a:t>
                </a: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lphaLcPeriod"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2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109" t="-588" r="-5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9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Error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i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Error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timbul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akibat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proses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hampiran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biasa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perhitungan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analisa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hal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lain:</a:t>
                </a: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bawaan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400" i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inherent error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data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timbul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akibat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human error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seperti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pencatatan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salah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membaca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skala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memahami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hukum-hukum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fisik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data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diukur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pembulatan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400" i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round-off error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diperhitungkannya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beberapa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terakhir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bilangan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3,142857143….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menjadi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3,14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pemotongan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400" i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truncation error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karena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dilakukannya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perhitungan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sesuai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prosedur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matematik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benar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lphaLcPeriod"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705" r="-651" b="-22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48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Deret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Taylor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Deret Taylor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dasar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menyelesaikan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masalah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khususnya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diferensial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tabLst>
                    <a:tab pos="10228263" algn="l"/>
                  </a:tabLs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Jika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semua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terhadap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deret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Taylor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dinyatakan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terletak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jarak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             : fungsi di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         :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+1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,…,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: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kedua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-n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                 :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jarak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                  :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pemotongan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94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Deret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Taylor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341562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Memperhitungkan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suku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orde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Memperhitungkan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suku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orde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satu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Memperhitungkan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suku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orde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341562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8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53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Deret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Taylor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BCF22-21A3-4E3A-92DC-B2582E2A3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3" t="34244" r="37002" b="23740"/>
          <a:stretch/>
        </p:blipFill>
        <p:spPr>
          <a:xfrm>
            <a:off x="2277195" y="1485578"/>
            <a:ext cx="7848872" cy="4830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AE0696-28DD-477B-A897-198885F006F2}"/>
              </a:ext>
            </a:extLst>
          </p:cNvPr>
          <p:cNvSpPr txBox="1"/>
          <p:nvPr/>
        </p:nvSpPr>
        <p:spPr>
          <a:xfrm>
            <a:off x="2339163" y="1269554"/>
            <a:ext cx="62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y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B3AEF-DC2E-47AC-A5E7-12E1A63BDEF2}"/>
              </a:ext>
            </a:extLst>
          </p:cNvPr>
          <p:cNvSpPr txBox="1"/>
          <p:nvPr/>
        </p:nvSpPr>
        <p:spPr>
          <a:xfrm>
            <a:off x="6453659" y="119928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f(x)</a:t>
            </a:r>
            <a:endParaRPr lang="en-ID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0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Deret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Taylor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Toleransi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000" i="1" dirty="0">
                    <a:latin typeface="Calibri" pitchFamily="34" charset="0"/>
                    <a:cs typeface="Calibri" pitchFamily="34" charset="0"/>
                  </a:rPr>
                  <a:t>error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diizinkan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2−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%</m:t>
                      </m:r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n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banyaknya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diinginkan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Dimana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dugaan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pada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+1</m:t>
                    </m:r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     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dugaan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pada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𝑛</m:t>
                    </m:r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Perhitungangan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berhenti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deret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Taylor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dinyatakan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′′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+…+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54" t="-4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319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413570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Tentukan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kriteria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menggunakan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deret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MacLaurin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bawah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paling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sedikit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=0,5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+…+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2−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%=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2−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%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=0,05%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Nilai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0,5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=1,64872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 1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≈1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413570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824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507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u="sng" dirty="0">
                    <a:latin typeface="Calibri" pitchFamily="34" charset="0"/>
                    <a:cs typeface="Calibri" pitchFamily="34" charset="0"/>
                  </a:rPr>
                  <a:t>Pendekatan 2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0,5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≈1+0,5=1,5</m:t>
                      </m:r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1,64872−1,5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1,64872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9,02%</m:t>
                    </m:r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Kesalahan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1,5−1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1,5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33,33%</m:t>
                    </m:r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Karena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perhitungan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u="sng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000" u="sng" dirty="0">
                    <a:latin typeface="Calibri" pitchFamily="34" charset="0"/>
                    <a:cs typeface="Calibri" pitchFamily="34" charset="0"/>
                  </a:rPr>
                  <a:t> 3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0,5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≈1+0,5+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0,5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2!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=1,5+0,125=1,625</m:t>
                      </m:r>
                    </m:oMath>
                  </m:oMathPara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1,64872−1,625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1,64872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1,44%</m:t>
                    </m:r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Kesalahan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1,625−1,5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1,625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7,69%</m:t>
                    </m:r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Karena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perhitungan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t="-4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4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itu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Numerik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003" y="1341562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Numerik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berhubungan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angka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sistematis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menyelesaikan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persoalan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guna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mencapai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tujuan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ditentukan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Numerik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sistematis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menyelesaikan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persoalan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operasi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angka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(+,-,*,/)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Beberapa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definisi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numerik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712788" indent="-350838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Teknik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masalah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diformulasikan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sedemikian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rupa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sehingga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diselesaikan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oleh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pengoperasian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aritmatika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712788" indent="-350838" algn="just">
              <a:spcBef>
                <a:spcPts val="0"/>
              </a:spcBef>
              <a:spcAft>
                <a:spcPts val="600"/>
              </a:spcAft>
              <a:buAutoNum type="arabi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Teknik-Teknik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digunakan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merumuskan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masalah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agar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diselesaikan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hanya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operasi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hitungan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terdiri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atas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operasi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tambah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kurang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kali dan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bagi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1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216024" y="1269554"/>
                <a:ext cx="12070283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u="sng" dirty="0">
                    <a:latin typeface="Calibri" pitchFamily="34" charset="0"/>
                    <a:cs typeface="Calibri" pitchFamily="34" charset="0"/>
                  </a:rPr>
                  <a:t>Pendekatan 4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0,5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≈1+0,5+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0,5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2!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itchFamily="34" charset="0"/>
                                    </a:rPr>
                                    <m:t>0,5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!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=1,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62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5+0,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02083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=1,6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itchFamily="34" charset="0"/>
                        </a:rPr>
                        <m:t>4583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1,64872−1,64583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1,64872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0,18%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Kesalahan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relatif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𝑃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1,64583−1,625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1,64583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×100%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1,27%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Karena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perhitungan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dilanjutkan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dst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perhitungan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dihentikan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saat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𝑃</m:t>
                                </m:r>
                              </m:sub>
                            </m:sSub>
                          </m:e>
                        </m:d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dimana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=0,05%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1269554"/>
                <a:ext cx="12070283" cy="5184576"/>
              </a:xfrm>
              <a:prstGeom prst="rect">
                <a:avLst/>
              </a:prstGeom>
              <a:blipFill>
                <a:blip r:embed="rId2"/>
                <a:stretch>
                  <a:fillRect t="-7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4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Pendekatan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Deret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Taylor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Polinom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Gunakan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uraian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deret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Taylor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orde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sampai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orde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empat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−0,1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0,15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−0,5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−0,25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+1,2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Mulai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𝑑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Ramalkan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704850" indent="-342900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Masukkan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diperoleh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−0,1(0)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0,15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−0,5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−0,25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+1,2=1,2</m:t>
                      </m:r>
                    </m:oMath>
                  </m:oMathPara>
                </a14:m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−0,1(1)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0,15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−0,5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−0,25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+1,2=0,2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04850" indent="-342900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deret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Taylor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≈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=1,2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=0,2−1,2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=−1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04850" indent="-342900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Pada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diperoleh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−0,4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0,45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−0,25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(0)=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−0,4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0,45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−0,25=−0,25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824" b="-23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035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Pendekatan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Deret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Taylor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Polinom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12788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Pendekatan ordo ke-1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1,2−0,25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h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=0,95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=0,2−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0,95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0,75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04850" indent="-342900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Lanjutkan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kedua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′′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−1,2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−0,9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−1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(0)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−1,2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−0,9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=−1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Pendekatan ordo ke-2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1,2−0,25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−0,5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=0,45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=0,2−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0,45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0,25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Lanjutkan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ketiga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)=−2,4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−0,9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(0)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2,4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0,9=−0,9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505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Pendekatan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Deret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Taylor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Polinom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981522"/>
                <a:ext cx="1137726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12788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Pendekatan ordo ke-3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1,2−0,25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−0,5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−0,15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=0,3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=0,2−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0,3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0,1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Lanjutkan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keempat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ctr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′′′′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=−2,4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dan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(0)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Calibri" pitchFamily="34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2,4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Pendekatan ordo ke-4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′′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1,2−0,25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−0,5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−0,15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0,1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=0,2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=0,2−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0,2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turunan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kelima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4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dugaan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alibri" pitchFamily="34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libri" pitchFamily="34" charset="0"/>
                      </a:rPr>
                      <m:t>=1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tabLst>
                    <a:tab pos="10228263" algn="l"/>
                  </a:tabLst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7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73150" indent="-360363" algn="just"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981522"/>
                <a:ext cx="11377264" cy="5184576"/>
              </a:xfrm>
              <a:prstGeom prst="rect">
                <a:avLst/>
              </a:prstGeom>
              <a:blipFill>
                <a:blip r:embed="rId2"/>
                <a:stretch>
                  <a:fillRect r="-643" b="-4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86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Persoalan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Matematika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Tentukan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akar-akar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polinomial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23,4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1,25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120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+120=0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Tentukan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harga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memenuhi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persamaan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27,8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120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−65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integral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tertentu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berikut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,2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2,5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45,3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  <m:t>7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  <m:t>100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Calibri" pitchFamily="34" charset="0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4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7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20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Penyelesaian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Persoalan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Matematika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2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cara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persoalan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matematika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analitik</a:t>
                </a:r>
                <a:endParaRPr lang="en-US" sz="24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numerik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Perbedaan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analitik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Solusi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selalu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berbentuk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sedangkan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solusi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analitik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berbentuk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fungsi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matematik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selanjutnya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dapat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dievaluasi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menghasilkan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Solusi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berupa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hampiran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sedangkan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analitik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berupa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solusi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sejati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Kondisi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ini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berakibat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pada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 error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kesalahan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analitik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sedangkan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alibri" pitchFamily="34" charset="0"/>
                      </a:rPr>
                      <m:t>0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analitik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cocok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permasalahan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model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terbatas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sederhana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sedangkan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cocok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semua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permasalahan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22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Analitik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rumus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teorema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sudah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baku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matematika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 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Carilah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akar-akar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+8=0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Faktorkan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mejadi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diperoleh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=4</m:t>
                    </m:r>
                  </m:oMath>
                </a14:m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=2</m:t>
                    </m:r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7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93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Menggunakan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approximation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mencari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solusi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hanya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operasi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aritmatika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biasa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 </a:t>
                </a: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Carilah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−6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+8=0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diketahui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sebuah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akar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terletak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selang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3,6</m:t>
                        </m:r>
                      </m:e>
                    </m:d>
                  </m:oMath>
                </a14:m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didapatkan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metode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numerik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adalah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sebenarnya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pendekatan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approximation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tingkat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ketelitian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kita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inginkan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diinginkan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tepat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sama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penyelesaian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sebenernya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terdapat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keduanya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disebut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cs typeface="Calibri" pitchFamily="34" charset="0"/>
                  </a:rPr>
                  <a:t>galat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error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36195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269554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217" t="-705" r="-6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70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Prinsip-Prinsip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003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numerik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disajikan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bentuk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algoritma-algoritma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dihitung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cepat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dan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mudah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Pendekatan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digunakan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numerik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pendekatan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matematis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tambahan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grafis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dan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teknik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perhitungan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mudah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Algoritma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numerik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algoritma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pendekatan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algoritma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muncul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istilah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iterasi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perulangan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perhitungan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pendekatan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tentunya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perhitungan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mempunyai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error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kesalahan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6195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Angka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Signifikan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Angka Bena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Angka 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banyaknya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digit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diperhitungkan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suatu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kuantitas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diukur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/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dihitung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Aturan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penulisan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Setiap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925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Angka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angka-angka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merupakan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20205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5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4012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4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Angka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kiri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digit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pertama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bukan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0,000375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memiliki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angka signifikan,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0,072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Jika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bilangan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semua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ditulis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sebelah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kanan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koma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desimal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diperhitungkan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2,06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 2,0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Jika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bilangan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hanya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berada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akhir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bilangan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berada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digit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dianggap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0,0530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bilangan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mengandung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koma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desimal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setelah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digit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nol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mungkin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juga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tidak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400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bisa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 2 </m:t>
                    </m:r>
                  </m:oMath>
                </a14:m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bahkan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angka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Dibuat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dalam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notasi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ilmiah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agar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mudah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dipahami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,0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itchFamily="34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,00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memiliki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angka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signifikan</a:t>
                </a: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712788" indent="-350838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25538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54" t="-471" r="-380" b="-258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18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Akurasi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Presisi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9003" y="1269554"/>
            <a:ext cx="11233248" cy="5184576"/>
          </a:xfrm>
          <a:prstGeom prst="rect">
            <a:avLst/>
          </a:prstGeom>
        </p:spPr>
        <p:txBody>
          <a:bodyPr vert="horz" lIns="108832" tIns="54416" rIns="108832" bIns="54416">
            <a:noAutofit/>
          </a:bodyPr>
          <a:lstStyle>
            <a:lvl1pPr marL="326496" indent="-326496" algn="l" rtl="0" eaLnBrk="1" latinLnBrk="0" hangingPunct="1">
              <a:spcBef>
                <a:spcPts val="714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2991" indent="-326496" algn="l" rtl="0" eaLnBrk="1" latinLnBrk="0" hangingPunct="1">
              <a:spcBef>
                <a:spcPts val="595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9487" indent="-272080" algn="l" rtl="0" eaLnBrk="1" latinLnBrk="0" hangingPunct="1">
              <a:spcBef>
                <a:spcPts val="595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983" indent="-272080" algn="l" rtl="0" eaLnBrk="1" latinLnBrk="0" hangingPunct="1">
              <a:spcBef>
                <a:spcPts val="476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78" indent="-272080" algn="l" rtl="0" eaLnBrk="1" latinLnBrk="0" hangingPunct="1">
              <a:spcBef>
                <a:spcPts val="357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974" indent="-217664" algn="l" rtl="0" eaLnBrk="1" latinLnBrk="0" hangingPunct="1">
              <a:spcBef>
                <a:spcPts val="357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638" indent="-217664" algn="l" rtl="0" eaLnBrk="1" latinLnBrk="0" hangingPunct="1">
              <a:spcBef>
                <a:spcPts val="357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302" indent="-217664" algn="l" rtl="0" eaLnBrk="1" latinLnBrk="0" hangingPunct="1">
              <a:spcBef>
                <a:spcPts val="357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11965" indent="-217664" algn="l" rtl="0" eaLnBrk="1" latinLnBrk="0" hangingPunct="1">
              <a:spcBef>
                <a:spcPts val="357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4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buah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ketika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kita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menembakkan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beberapa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peluru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pada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sebuah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sasaran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Tujuan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menembak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bagian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tengah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sasaran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Gambar a dan c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menunjukkan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seseorang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telah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berhasil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bagian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tengah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sasaran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dan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dikatakan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tembakan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akurat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Akurat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hal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kedekatan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lubang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peluru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pusat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sasaran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umum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akurasi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diartikan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tingkat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kedekatan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pengukuran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kuantitas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sebenarnya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2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cara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mengukur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akurasi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error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absolut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dan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error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relatif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6195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3BD78-11E8-4131-B60F-A51DC4443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3" t="47898" r="15731" b="28993"/>
          <a:stretch/>
        </p:blipFill>
        <p:spPr>
          <a:xfrm>
            <a:off x="3213299" y="1269554"/>
            <a:ext cx="61272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72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5049</TotalTime>
  <Words>2060</Words>
  <Application>Microsoft Office PowerPoint</Application>
  <PresentationFormat>Custom</PresentationFormat>
  <Paragraphs>302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Bookman Old Style</vt:lpstr>
      <vt:lpstr>Calibri</vt:lpstr>
      <vt:lpstr>Cambria Math</vt:lpstr>
      <vt:lpstr>Courier New</vt:lpstr>
      <vt:lpstr>Gill Sans MT</vt:lpstr>
      <vt:lpstr>Wingdings</vt:lpstr>
      <vt:lpstr>Wingdings 3</vt:lpstr>
      <vt:lpstr>Origin</vt:lpstr>
      <vt:lpstr>Konsep Dasar Numerik dan Error</vt:lpstr>
      <vt:lpstr>Apa itu Metode Numerik?</vt:lpstr>
      <vt:lpstr>Contoh Persoalan Matematika</vt:lpstr>
      <vt:lpstr>Penyelesaian Persoalan Matematika</vt:lpstr>
      <vt:lpstr>Secara Analitik</vt:lpstr>
      <vt:lpstr>Secara Numerik</vt:lpstr>
      <vt:lpstr>Prinsip-Prinsip Metode Numerik</vt:lpstr>
      <vt:lpstr>Angka Signifikan atau Angka Bena</vt:lpstr>
      <vt:lpstr>Akurasi dan Presisi</vt:lpstr>
      <vt:lpstr>Akurasi dan Presisi</vt:lpstr>
      <vt:lpstr>Error Absolut dan Error Relatif</vt:lpstr>
      <vt:lpstr>Contoh Error Absolut dan Error Relatif </vt:lpstr>
      <vt:lpstr>Error Numerik</vt:lpstr>
      <vt:lpstr>Deret Taylor</vt:lpstr>
      <vt:lpstr>Deret Taylor</vt:lpstr>
      <vt:lpstr>Deret Taylor</vt:lpstr>
      <vt:lpstr>Deret Taylor</vt:lpstr>
      <vt:lpstr>Contoh</vt:lpstr>
      <vt:lpstr>Contoh</vt:lpstr>
      <vt:lpstr>Contoh</vt:lpstr>
      <vt:lpstr>Contoh (Pendekatan Deret Taylor dari Polinom)</vt:lpstr>
      <vt:lpstr>Contoh (Pendekatan Deret Taylor dari Polinom)</vt:lpstr>
      <vt:lpstr>Contoh (Pendekatan Deret Taylor dari Polinom)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339</cp:revision>
  <dcterms:created xsi:type="dcterms:W3CDTF">2017-11-13T05:19:11Z</dcterms:created>
  <dcterms:modified xsi:type="dcterms:W3CDTF">2025-03-09T06:43:23Z</dcterms:modified>
</cp:coreProperties>
</file>