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5" r:id="rId3"/>
    <p:sldId id="286" r:id="rId4"/>
    <p:sldId id="288" r:id="rId5"/>
    <p:sldId id="287" r:id="rId6"/>
    <p:sldId id="289" r:id="rId7"/>
    <p:sldId id="290" r:id="rId8"/>
    <p:sldId id="291" r:id="rId9"/>
    <p:sldId id="292" r:id="rId10"/>
    <p:sldId id="284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71" r:id="rId3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11/11/2025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965" y="3879458"/>
            <a:ext cx="9140429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93819" y="2781722"/>
            <a:ext cx="3240360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Sebaran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413570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Diskret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1. Bernoulli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2. Binomial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3. Poisson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4.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Hypergeometric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Kontinu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Uniform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Seragam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2. Normal     </a:t>
            </a:r>
          </a:p>
        </p:txBody>
      </p:sp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233248" cy="5400600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berdistribusi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percobaan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kemungkinan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hasil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yaitu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gagal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X)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1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gagal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sukses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q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gagal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  <m:sSup>
                      <m:sSup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7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p</m:t>
                            </m:r>
                          </m:e>
                        </m:d>
                      </m:e>
                      <m:sup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 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dan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1</m:t>
                    </m:r>
                  </m:oMath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p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pq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233248" cy="5400600"/>
              </a:xfrm>
              <a:prstGeom prst="rect">
                <a:avLst/>
              </a:prstGeom>
              <a:blipFill rotWithShape="1">
                <a:blip r:embed="rId2"/>
                <a:stretch>
                  <a:fillRect l="-380" t="-677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43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5" y="1359282"/>
            <a:ext cx="1728192" cy="257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9243" y="1685920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Seorang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pemain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basket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melakukan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lemparan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bebas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80%,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tentukan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ring.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Hitung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pula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harapan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ragamnya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5027" y="4077866"/>
                <a:ext cx="10729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=0,8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maka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q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=1−0,8=0,2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=0,8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=0,8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=0,16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4077866"/>
                <a:ext cx="1072919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136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80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9363" y="1399049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Seorang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pemain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melakukan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tendangan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penalti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gawang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95%,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tentukan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gawang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Hitung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pula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harapan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ragamnya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5027" y="4278208"/>
                <a:ext cx="10729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=0,95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maka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q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=1−0,95=0,05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=0,95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=0,95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0,05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=0,0475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4278208"/>
                <a:ext cx="10729192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136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asil gambar untuk pemain bola menendang penal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t="24400" r="22856" b="15713"/>
          <a:stretch/>
        </p:blipFill>
        <p:spPr bwMode="auto">
          <a:xfrm>
            <a:off x="909043" y="1413570"/>
            <a:ext cx="2592288" cy="2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9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Terdiri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Bernoulli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bebas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=1,2,…,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p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dimana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n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np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Binomial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(1−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434" t="-940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7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1197546"/>
            <a:ext cx="12241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1451" y="1053530"/>
            <a:ext cx="6984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Jika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X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didefinisikan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sebagai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banyaknya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lemparan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bebas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yang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sukses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3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lemparan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bola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masuk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ring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80%).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Hitunglah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rata-rata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ragam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untuk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kemungkinan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63" y="1197547"/>
            <a:ext cx="1224136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ree tr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7" y="1197547"/>
            <a:ext cx="12241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837037" y="2421682"/>
              <a:ext cx="11161238" cy="40036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48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78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65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9886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1926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=0,512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=0,384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=0,096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i="1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x</m:t>
                                </m:r>
                                <m:r>
                                  <a:rPr lang="en-US" sz="2300" b="0" i="0" smtClean="0"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=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300" b="0" i="0" smtClean="0">
                                    <a:latin typeface="Cambria Math"/>
                                    <a:cs typeface="Calibri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300" b="0" i="0" smtClean="0">
                                              <a:latin typeface="Cambria Math"/>
                                              <a:cs typeface="Calibri" pitchFamily="34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(0,8)</m:t>
                                    </m:r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300" b="0" i="1" smtClean="0">
                                            <a:latin typeface="Cambria Math" panose="02040503050406030204" pitchFamily="18" charset="0"/>
                                            <a:cs typeface="Calibri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300" b="0" i="1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300" b="0" i="0" smtClean="0">
                                            <a:latin typeface="Cambria Math"/>
                                            <a:cs typeface="Calibri" pitchFamily="34" charset="0"/>
                                          </a:rPr>
                                          <m:t>0,8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3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3−</m:t>
                                    </m:r>
                                    <m:r>
                                      <a:rPr lang="en-US" sz="23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300" b="0" i="1" smtClean="0">
                                    <a:latin typeface="Cambria Math"/>
                                    <a:cs typeface="Calibri" pitchFamily="34" charset="0"/>
                                  </a:rPr>
                                  <m:t>=0,008</m:t>
                                </m:r>
                              </m:oMath>
                            </m:oMathPara>
                          </a14:m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52786"/>
                  </p:ext>
                </p:extLst>
              </p:nvPr>
            </p:nvGraphicFramePr>
            <p:xfrm>
              <a:off x="837037" y="2421682"/>
              <a:ext cx="11161238" cy="40036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4815"/>
                    <a:gridCol w="1478310"/>
                    <a:gridCol w="1256564"/>
                    <a:gridCol w="1198861"/>
                    <a:gridCol w="6192688"/>
                  </a:tblGrid>
                  <a:tr h="675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r="-516244" b="-49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r="-98" b="-494595"/>
                          </a:stretch>
                        </a:blipFill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t="-50917" r="-516244" b="-15183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t="-50917" r="-98" b="-151835"/>
                          </a:stretch>
                        </a:blipFill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t="-151613" r="-516244" b="-5253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t="-151613" r="-98" b="-52535"/>
                          </a:stretch>
                        </a:blipFill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S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75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>
                              <a:latin typeface="Calibri" pitchFamily="34" charset="0"/>
                              <a:cs typeface="Calibri" pitchFamily="34" charset="0"/>
                            </a:rPr>
                            <a:t>G</a:t>
                          </a:r>
                          <a:endParaRPr lang="en-US" sz="23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13706" t="-491892" r="-516244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0217" t="-491892" r="-98" b="-2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6" name="Straight Connector 15"/>
          <p:cNvCxnSpPr/>
          <p:nvPr/>
        </p:nvCxnSpPr>
        <p:spPr>
          <a:xfrm>
            <a:off x="4437435" y="3213770"/>
            <a:ext cx="0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7435" y="4509914"/>
            <a:ext cx="0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37435" y="2637706"/>
            <a:ext cx="0" cy="252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37435" y="5950074"/>
            <a:ext cx="0" cy="252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0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5027" y="1106656"/>
                <a:ext cx="10729192" cy="572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0,512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=1,536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0,512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1−0,512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=0,750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384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=1,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152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384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384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=0,7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1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096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0,288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096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,096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260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</m:t>
                    </m:r>
                  </m:oMath>
                </a14:m>
                <a:endParaRPr kumimoji="0" lang="en-US" sz="27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008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0,024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np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p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008</m:t>
                        </m:r>
                      </m:e>
                    </m:d>
                    <m:d>
                      <m:dPr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1−0,</m:t>
                        </m:r>
                        <m: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008</m:t>
                        </m:r>
                      </m:e>
                    </m:d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024</m:t>
                    </m:r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1106656"/>
                <a:ext cx="10729192" cy="5724644"/>
              </a:xfrm>
              <a:prstGeom prst="rect">
                <a:avLst/>
              </a:prstGeom>
              <a:blipFill rotWithShape="1">
                <a:blip r:embed="rId2"/>
                <a:stretch>
                  <a:fillRect l="-1022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9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en-US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kumimoji="0" lang="en-US" sz="27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l-GR" sz="2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λ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Sering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digunakan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menyatakan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jarang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rentang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waktu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tertentu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kecelakaan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bulan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ruas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jalan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frekuensi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listrik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bulan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karyawan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bolos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hari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λ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7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2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λ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233248" cy="5184576"/>
              </a:xfrm>
              <a:prstGeom prst="rect">
                <a:avLst/>
              </a:prstGeom>
              <a:blipFill rotWithShape="1">
                <a:blip r:embed="rId2"/>
                <a:stretch>
                  <a:fillRect l="-380" t="-70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4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197546"/>
                <a:ext cx="11377265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Seorang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pegawai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asuransi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jiwa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menawarkan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3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kebijakan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asuransi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setiap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minggunya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menggunakan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hukum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tentukan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pegawai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menawarkan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setidaknya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2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kebijakan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asuransi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rentang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waktu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seminggu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l-G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λ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definisi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≥2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=0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1!</m:t>
                        </m:r>
                      </m:den>
                    </m:f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0!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−3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=1−2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catatan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=2,718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=1−0,1=0,9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197546"/>
                <a:ext cx="11377265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429" t="-780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46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Misalnya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berdistribusi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Poisson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parameter </a:t>
                </a:r>
                <a:r>
                  <a:rPr kumimoji="0" lang="el-GR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λ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=2)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hitunglah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=0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dan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=1)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Rataannya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3.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Variansnya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5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x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karena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=2)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berarti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l-GR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λ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kumimoji="0" lang="en-US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kumimoji="0" lang="en-US" sz="2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l-GR" sz="2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λ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λ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=0,368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sz="2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kumimoji="0" lang="en-US" sz="2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e</m:t>
                        </m:r>
                      </m:e>
                      <m:sup>
                        <m: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−1</m:t>
                        </m:r>
                      </m:sup>
                    </m:sSup>
                    <m: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=0,368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λ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λ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273" t="-669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8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269554"/>
            <a:ext cx="10965011" cy="4896544"/>
          </a:xfrm>
          <a:prstGeom prst="rect">
            <a:avLst/>
          </a:prstGeom>
        </p:spPr>
        <p:txBody>
          <a:bodyPr vert="horz" lIns="108832" tIns="54416" rIns="108832" bIns="54416">
            <a:normAutofit fontScale="92500"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elemen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dibedakan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diskret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kontinu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diskret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segugus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cacah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countable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diskret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Misalkan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=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tendangan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penalti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berhasil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pemain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kontinu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nilai-nilai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cacah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uncountable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berupa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selang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interval.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kontinu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(volume)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hujan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tahun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63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Hipergeometri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377264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dikatakan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berdistribusi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probabilitas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objek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tanpa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pengembalian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pengambilan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dilakukan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tanpa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pengembalian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massa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distribusi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h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k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3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2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pengambilan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berukuran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yang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dipilih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objek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dimana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objek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sukses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N</m:t>
                    </m:r>
                    <m:r>
                      <a:rPr kumimoji="0" lang="en-US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k</m:t>
                    </m:r>
                  </m:oMath>
                </a14:m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adalah objek yang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gagal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rata-rata (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hipergeometri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den>
                      </m:f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N</m:t>
                                  </m:r>
                                  <m: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k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kumimoji="0" lang="en-US" sz="2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N</m:t>
                                  </m:r>
                                  <m: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n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N</m:t>
                              </m:r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−1)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377264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161" t="-651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9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DAS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memiliki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12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pengukuran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curah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hujan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2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diantaranya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keadaan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Manajemen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memutuskan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mengurangi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6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saja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Apabila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6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dipilih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secara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12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berapakah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terpilihnya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2, 1,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sekali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?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Populasi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(N) = 12,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(k) = 2,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ukuran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(n) = 6.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probability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mendapatkan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sejumlah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=0,1,2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h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k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k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125538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328" t="-780" r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2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h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;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,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0!2!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•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10!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6!4!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6!6!</m:t>
                            </m:r>
                          </m:den>
                        </m:f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1(210)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=0,227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h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;12,6,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2−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• 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10!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5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5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6!6!</m:t>
                            </m:r>
                          </m:den>
                        </m:f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(2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504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0,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545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h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;12,6,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2−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6−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0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• 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10!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4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6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12!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6!6!</m:t>
                            </m:r>
                          </m:den>
                        </m:f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(2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10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924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227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32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E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nk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</m:den>
                    </m:f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6(2)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/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stasiun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rusak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sampel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Var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nk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</m:den>
                    </m:f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N</m:t>
                                </m:r>
                                <m: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k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N</m:t>
                                </m:r>
                                <m: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n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N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N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−1)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6(2)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(12−2)(12−6)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12(12−1)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10(6)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12(11)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=0,4545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0" y="1341562"/>
                <a:ext cx="11161241" cy="5472608"/>
              </a:xfrm>
              <a:prstGeom prst="rect">
                <a:avLst/>
              </a:prstGeom>
              <a:blipFill rotWithShape="1">
                <a:blip r:embed="rId2"/>
                <a:stretch>
                  <a:fillRect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463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Seragam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Uniform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25538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Distribusi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kontinu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ditribusi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kontinu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paling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sederhana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kepekatan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kontinu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[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a,b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]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b</m:t>
                                  </m:r>
                                  <m: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a</m:t>
                                  </m:r>
                                </m:den>
                              </m:f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a</m:t>
                              </m:r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x</m:t>
                              </m:r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b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0,  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x</m:t>
                              </m:r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lain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harapan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b</m:t>
                          </m:r>
                        </m:num>
                        <m:den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b</m:t>
                                  </m:r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25538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330" t="-760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9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89232" cy="489654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konferensi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disewa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lamanya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lebih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4 jam.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menyatakan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waktu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mempunyai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distribusi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Tentukan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kepekatan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Tentukan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berlangsung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3jam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lebih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=4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, 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     0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≤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4</m:t>
                            </m:r>
                          </m:e>
                          <m:e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0,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    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x</m:t>
                            </m:r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yang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lain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≥3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nary>
                      <m:nary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dx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x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│</m:t>
                    </m:r>
                    <m:f>
                      <m:fPr>
                        <m:type m:val="noBar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den>
                    </m:f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89232" cy="4896544"/>
              </a:xfrm>
              <a:prstGeom prst="rect">
                <a:avLst/>
              </a:prstGeom>
              <a:blipFill rotWithShape="1">
                <a:blip r:embed="rId2"/>
                <a:stretch>
                  <a:fillRect l="-440" t="-872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2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paling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banyak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digunakan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analisis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statistika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kepekatan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f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x</m:t>
                                      </m:r>
                                      <m:r>
                                        <a:rPr kumimoji="0" lang="en-US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Calibri" pitchFamily="34" charset="0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Calibri" pitchFamily="34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harapan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ekspektasi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E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μ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varians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σ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440" t="-869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03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Bentuk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sebaran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simetrik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(X)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mean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ragam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l-GR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menyebar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dituliskan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~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l-G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p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Setiap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memiliki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karakteristik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berbeda-beda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perhitungan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sulit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440" t="-869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40333" r="34538" b="15667"/>
          <a:stretch/>
        </p:blipFill>
        <p:spPr bwMode="auto">
          <a:xfrm>
            <a:off x="3933379" y="1845618"/>
            <a:ext cx="4680520" cy="229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01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197546"/>
                <a:ext cx="11089232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Perlu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dilakukan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transformasi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~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σ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baku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Z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~ 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N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(0,1)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menggunakan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transformasi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Z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memanfaatkan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tabel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ditentukan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Cara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penggunaan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tabel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baku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197546"/>
                <a:ext cx="11089232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220" t="-651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25067" y="3789834"/>
              <a:ext cx="4032448" cy="1950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err="1">
                              <a:latin typeface="Calibri" pitchFamily="34" charset="0"/>
                              <a:cs typeface="Calibri" pitchFamily="34" charset="0"/>
                            </a:rPr>
                            <a:t>Nilai</a:t>
                          </a:r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−2.6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−2.5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0.006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−2.4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0.008</m:t>
                                </m:r>
                              </m:oMath>
                            </m:oMathPara>
                          </a14:m>
                          <a:endParaRPr lang="en-US" sz="2600" dirty="0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/>
                                    <a:cs typeface="Calibri" pitchFamily="34" charset="0"/>
                                  </a:rPr>
                                  <m:t>0.008</m:t>
                                </m:r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3881006"/>
                  </p:ext>
                </p:extLst>
              </p:nvPr>
            </p:nvGraphicFramePr>
            <p:xfrm>
              <a:off x="1125067" y="3789834"/>
              <a:ext cx="4032448" cy="1950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136"/>
                    <a:gridCol w="1368152"/>
                    <a:gridCol w="1440160"/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err="1" smtClean="0">
                              <a:latin typeface="Calibri" pitchFamily="34" charset="0"/>
                              <a:cs typeface="Calibri" pitchFamily="34" charset="0"/>
                            </a:rPr>
                            <a:t>Nilai</a:t>
                          </a:r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 Z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10000" r="-1058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10000" r="-424" b="-3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" t="-110000" r="-2293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110000" r="-1058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110000" r="-424" b="-2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" t="-210000" r="-2293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210000" r="-1058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210000" r="-424" b="-10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" t="-310000" r="-229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179" t="-310000" r="-105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0508" t="-310000" r="-4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3539" y="3717826"/>
                <a:ext cx="61926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disajikan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kolom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sampai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desimal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baris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desimal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</a:p>
              <a:p>
                <a:pPr marL="342900" marR="0" lvl="0" indent="-34290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tabel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baku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Z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kurang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k</m:t>
                        </m:r>
                      </m:e>
                    </m:d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39" y="3717826"/>
                <a:ext cx="6192688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280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133179" y="5518026"/>
            <a:ext cx="504056" cy="4361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7155" y="5826095"/>
                <a:ext cx="3210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P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Z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&lt;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−2.40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=0.008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155" y="5826095"/>
                <a:ext cx="321055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5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Normal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97546"/>
            <a:ext cx="11089232" cy="5616624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2333" r="33170" b="23568"/>
          <a:stretch/>
        </p:blipFill>
        <p:spPr bwMode="auto">
          <a:xfrm>
            <a:off x="909043" y="1197546"/>
            <a:ext cx="8816814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69683" y="1485578"/>
                <a:ext cx="4752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P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Z</m:t>
                          </m:r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&lt;1.07</m:t>
                          </m:r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=0.8577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83" y="1485578"/>
                <a:ext cx="47525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81051" y="5446018"/>
            <a:ext cx="874480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7755" y="2493690"/>
            <a:ext cx="648072" cy="38164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Diskret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Diskret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Massa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≥0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diskret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menampilkan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menambahkan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sembarang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diskret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binomial,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bernoulli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hipergeometri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poisson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dll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83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290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44575" y="1125538"/>
                <a:ext cx="11281691" cy="561662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Kandungan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suspensi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air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sungai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kabupaten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Garut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didekati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normal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μ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σ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masing-masing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50 ppm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9 ppm.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panjang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anakonda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dewasa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hitunglah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&gt;57.2)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(52.5&lt;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&lt;60.9)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&gt;57.2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57.2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57.2−50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&lt;0.8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=1−0.7881=0.2119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52.5&lt;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&lt;60.9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52.5−50</m:t>
                            </m:r>
                          </m:num>
                          <m:den>
                            <m: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60.9−50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2.5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10.9</m:t>
                            </m:r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0.278&lt;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Z</m:t>
                        </m:r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&lt;1.21</m:t>
                        </m:r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=0.8869−0.6103=0.2766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5" y="1125538"/>
                <a:ext cx="11281691" cy="5616624"/>
              </a:xfrm>
              <a:prstGeom prst="rect">
                <a:avLst/>
              </a:prstGeom>
              <a:blipFill rotWithShape="1">
                <a:blip r:embed="rId2"/>
                <a:stretch>
                  <a:fillRect l="-324" t="-760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5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197546"/>
            <a:ext cx="10965011" cy="5112568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kali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berturut-turut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uangnya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seimbang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Misalkan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Z =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sebelum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kali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Hitunglah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Z.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AAA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AGA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AAG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GAA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GGA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GAG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AGG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GGG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13299" y="2709714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85307" y="292573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5307" y="40587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5307" y="513882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5467" y="2709714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3459" y="2709664"/>
                <a:ext cx="86409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59" y="2709664"/>
                <a:ext cx="864096" cy="9361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53459" y="3861792"/>
                <a:ext cx="86409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59" y="3861792"/>
                <a:ext cx="864096" cy="936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53459" y="5013970"/>
                <a:ext cx="86409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59" y="5013970"/>
                <a:ext cx="864096" cy="936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701131" y="2925738"/>
            <a:ext cx="1512168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01131" y="3187348"/>
            <a:ext cx="1512168" cy="113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01131" y="3753830"/>
            <a:ext cx="1512168" cy="164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01131" y="3187348"/>
            <a:ext cx="1512168" cy="87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01131" y="3187349"/>
            <a:ext cx="1512168" cy="1389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01131" y="3177742"/>
            <a:ext cx="1512168" cy="1836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01131" y="4320312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01131" y="3187348"/>
            <a:ext cx="1512168" cy="2618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2" idx="1"/>
          </p:cNvCxnSpPr>
          <p:nvPr/>
        </p:nvCxnSpPr>
        <p:spPr>
          <a:xfrm>
            <a:off x="3573339" y="317774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573339" y="432031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573339" y="54004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836670"/>
                  </p:ext>
                </p:extLst>
              </p:nvPr>
            </p:nvGraphicFramePr>
            <p:xfrm>
              <a:off x="6237635" y="2896135"/>
              <a:ext cx="4464495" cy="1541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07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89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48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1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70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p(z)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836670"/>
                  </p:ext>
                </p:extLst>
              </p:nvPr>
            </p:nvGraphicFramePr>
            <p:xfrm>
              <a:off x="6237635" y="2896135"/>
              <a:ext cx="4464495" cy="1541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0769"/>
                    <a:gridCol w="1118973"/>
                    <a:gridCol w="1139871"/>
                    <a:gridCol w="1044882"/>
                  </a:tblGrid>
                  <a:tr h="571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z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970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p(z)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4372" t="-64151" r="-196175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000" t="-64151" r="-91979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26163" t="-64151" b="-6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13699" y="4725938"/>
                <a:ext cx="3312368" cy="121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600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sz="2600" b="0" i="0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b="0" i="0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z</m:t>
                              </m:r>
                            </m:e>
                          </m:d>
                          <m:r>
                            <a:rPr lang="en-US" sz="2600" b="0" i="0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99" y="4725938"/>
                <a:ext cx="3312368" cy="1217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47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125538"/>
                <a:ext cx="10965011" cy="554461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Pengiriman 8 PC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toko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memuat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3 PC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cacat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lembaga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pendidikan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membeli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komputer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hitunglah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massa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banyaknya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PC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cacat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dibeli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X: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banyaknya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PC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cacat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dibeli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oleh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lembaga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pendidikan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             x: 0, 1, 2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=0</m:t>
                        </m:r>
                      </m:e>
                    </m:d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r>
                          <a:rPr lang="en-US" sz="26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600" i="0">
                            <a:latin typeface="Cambria Math"/>
                            <a:ea typeface="Cambria Math"/>
                          </a:rPr>
                          <m:t>•</m:t>
                        </m:r>
                        <m:r>
                          <a:rPr lang="en-US" sz="26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 i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600" b="0" i="0" smtClean="0">
                            <a:latin typeface="Cambria Math"/>
                            <a:ea typeface="Cambria Math"/>
                          </a:rPr>
                          <m:t> • 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 i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2600" i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0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600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600" b="0" i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600" i="0">
                                <a:latin typeface="Cambria Math"/>
                              </a:rPr>
                              <m:t>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2!</m:t>
                            </m:r>
                          </m:den>
                        </m:f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1 • 10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6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r>
                          <a:rPr lang="en-US" sz="2600">
                            <a:latin typeface="Cambria Math"/>
                          </a:rPr>
                          <m:t> </m:t>
                        </m:r>
                        <m:r>
                          <a:rPr lang="en-US" sz="2600">
                            <a:latin typeface="Cambria Math"/>
                            <a:ea typeface="Cambria Math"/>
                          </a:rPr>
                          <m:t>• 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b="0" i="0" smtClean="0"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(3−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600">
                            <a:latin typeface="Cambria Math"/>
                            <a:ea typeface="Cambria Math"/>
                          </a:rPr>
                          <m:t> • 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8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>
                                    <a:latin typeface="Cambria Math"/>
                                  </a:rPr>
                                  <m:t>8−2</m:t>
                                </m:r>
                              </m:e>
                            </m:d>
                            <m:r>
                              <a:rPr lang="en-US" sz="2600">
                                <a:latin typeface="Cambria Math"/>
                              </a:rPr>
                              <m:t>!2!</m:t>
                            </m:r>
                          </m:den>
                        </m:f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3 •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5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  <m:r>
                          <a:rPr lang="en-US" sz="2600">
                            <a:latin typeface="Cambria Math"/>
                          </a:rPr>
                          <m:t> </m:t>
                        </m:r>
                        <m:r>
                          <a:rPr lang="en-US" sz="2600">
                            <a:latin typeface="Cambria Math"/>
                            <a:ea typeface="Cambria Math"/>
                          </a:rPr>
                          <m:t>• 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sz="260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3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(3−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600">
                            <a:latin typeface="Cambria Math"/>
                            <a:ea typeface="Cambria Math"/>
                          </a:rPr>
                          <m:t> • 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5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en-US" sz="2600">
                                <a:latin typeface="Cambria Math"/>
                              </a:rPr>
                              <m:t>(5−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>
                                <a:latin typeface="Cambria Math"/>
                              </a:rPr>
                              <m:t>)!</m:t>
                            </m:r>
                            <m:r>
                              <a:rPr lang="en-US" sz="26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/>
                              </a:rPr>
                              <m:t>8</m:t>
                            </m:r>
                            <m:r>
                              <a:rPr lang="en-US" sz="260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>
                                    <a:latin typeface="Cambria Math"/>
                                  </a:rPr>
                                  <m:t>8−2</m:t>
                                </m:r>
                              </m:e>
                            </m:d>
                            <m:r>
                              <a:rPr lang="en-US" sz="2600">
                                <a:latin typeface="Cambria Math"/>
                              </a:rPr>
                              <m:t>!2!</m:t>
                            </m:r>
                          </m:den>
                        </m:f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3 •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  <m:r>
                      <a:rPr lang="en-US" sz="2600" i="1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125538"/>
                <a:ext cx="10965011" cy="5544616"/>
              </a:xfrm>
              <a:prstGeom prst="rect">
                <a:avLst/>
              </a:prstGeom>
              <a:blipFill rotWithShape="1">
                <a:blip r:embed="rId2"/>
                <a:stretch>
                  <a:fillRect l="-278" t="-77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090085"/>
                  </p:ext>
                </p:extLst>
              </p:nvPr>
            </p:nvGraphicFramePr>
            <p:xfrm>
              <a:off x="7965827" y="3501802"/>
              <a:ext cx="3384376" cy="13408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99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82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6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6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>
                              <a:latin typeface="Calibri" pitchFamily="34" charset="0"/>
                              <a:cs typeface="Calibri" pitchFamily="34" charset="0"/>
                            </a:rPr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  <a:cs typeface="Calibri" pitchFamily="34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090085"/>
                  </p:ext>
                </p:extLst>
              </p:nvPr>
            </p:nvGraphicFramePr>
            <p:xfrm>
              <a:off x="7965827" y="3501802"/>
              <a:ext cx="3384376" cy="13408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9938"/>
                    <a:gridCol w="848254"/>
                    <a:gridCol w="864096"/>
                    <a:gridCol w="792088"/>
                  </a:tblGrid>
                  <a:tr h="496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x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0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1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Calibri" pitchFamily="34" charset="0"/>
                              <a:cs typeface="Calibri" pitchFamily="34" charset="0"/>
                            </a:rPr>
                            <a:t>2</a:t>
                          </a:r>
                          <a:endParaRPr lang="en-US" sz="2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</a:tr>
                  <a:tr h="843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p(x)</a:t>
                          </a:r>
                          <a:endParaRPr lang="en-US" sz="2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4317" t="-65217" r="-195683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65217" r="-91549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692" t="-65217" b="-7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09843" y="5013970"/>
                <a:ext cx="3312368" cy="121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6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600" b="0" i="0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b="0" i="0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  <m:r>
                            <a:rPr lang="en-US" sz="2600" b="0" i="0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43" y="5013970"/>
                <a:ext cx="3312368" cy="12175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39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Kontinu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0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2.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mengintegralkan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uniform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seragam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normal, gamma, beta,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dll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95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07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suhu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reaksi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℃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percobaan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laboratorium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dikontrol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X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kepekatan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2800" b="0" i="0" smtClean="0">
                                        <a:latin typeface="Cambria Math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,    −1&lt;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0,     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lainnya</m:t>
                            </m:r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95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01531" y="2781722"/>
                <a:ext cx="5471562" cy="1020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lphaLcParenBoth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Tunjukkan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514350" indent="-514350">
                  <a:buAutoNum type="alphaLcParenBoth"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(0&lt;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≤1)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31" y="2781722"/>
                <a:ext cx="5471562" cy="1020729"/>
              </a:xfrm>
              <a:prstGeom prst="rect">
                <a:avLst/>
              </a:prstGeom>
              <a:blipFill rotWithShape="1">
                <a:blip r:embed="rId3"/>
                <a:stretch>
                  <a:fillRect l="-2341" t="-476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3059" y="4149874"/>
                <a:ext cx="10441160" cy="199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(a)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0" smtClean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−1</m:t>
                            </m:r>
                          </m:den>
                        </m:f>
                      </m:e>
                    </m:nary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−1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(b)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≤1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den>
                        </m:f>
                      </m:e>
                    </m:nary>
                    <m:r>
                      <a:rPr lang="en-US" sz="2800" i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59" y="4149874"/>
                <a:ext cx="10441160" cy="1991956"/>
              </a:xfrm>
              <a:prstGeom prst="rect">
                <a:avLst/>
              </a:prstGeom>
              <a:blipFill rotWithShape="1">
                <a:blip r:embed="rId4"/>
                <a:stretch>
                  <a:fillRect l="-1226" t="-2752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76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Jumlah jam, di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100 jam,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keluarga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mesin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pengisap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debu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setahun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peubah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acak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kontinu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X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kepadatan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341562"/>
                <a:ext cx="10965011" cy="5112568"/>
              </a:xfrm>
              <a:prstGeom prst="rect">
                <a:avLst/>
              </a:prstGeom>
              <a:blipFill rotWithShape="1">
                <a:blip r:embed="rId2"/>
                <a:stretch>
                  <a:fillRect l="-389" t="-95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1051" y="4134192"/>
            <a:ext cx="10369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  <a:cs typeface="Calibri" pitchFamily="34" charset="0"/>
              </a:rPr>
              <a:t>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setahun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keluarga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mesin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pengisap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debu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 algn="just">
              <a:buAutoNum type="alphaLcParenBoth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Kurang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120 jam</a:t>
            </a:r>
          </a:p>
          <a:p>
            <a:pPr marL="514350" indent="-514350" algn="just">
              <a:buAutoNum type="alphaLcParenBoth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Antara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50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100 jam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45347" y="2690550"/>
                <a:ext cx="1792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347" y="2690550"/>
                <a:ext cx="179241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3133" y="3050590"/>
                <a:ext cx="1792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/>
                        </a:rPr>
                        <m:t>1</m:t>
                      </m:r>
                      <m:r>
                        <a:rPr lang="en-US" sz="280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</a:rPr>
                        <m:t>&lt;2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33" y="3050590"/>
                <a:ext cx="179241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17355" y="3482638"/>
                <a:ext cx="2287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x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lainnya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55" y="3482638"/>
                <a:ext cx="228754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6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76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1562"/>
            <a:ext cx="10965011" cy="5112568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3059" y="1125538"/>
                <a:ext cx="10441160" cy="5210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Calibri" pitchFamily="34" charset="0"/>
                    <a:cs typeface="Calibri" pitchFamily="34" charset="0"/>
                  </a:rPr>
                  <a:t>Jawab</a:t>
                </a:r>
              </a:p>
              <a:p>
                <a:pPr marL="514350" indent="-514350">
                  <a:spcAft>
                    <a:spcPts val="600"/>
                  </a:spcAft>
                  <a:buAutoNum type="alpha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&lt;120=</m:t>
                    </m:r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1,2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</m:nary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dx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0" smtClean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│</m:t>
                        </m:r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0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	         	         </a:t>
                </a:r>
                <a14:m>
                  <m:oMath xmlns:m="http://schemas.openxmlformats.org/officeDocument/2006/math">
                    <m:r>
                      <a:rPr lang="en-US" sz="2800" i="0" dirty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(2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1,2</m:t>
                            </m:r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1,2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2.1−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2,4−0,72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2−0,5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0,5−0</m:t>
                        </m:r>
                      </m:e>
                    </m:d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=1,68−1,5+0,5=0,68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50&lt;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&lt;100=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</m:nary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dx</m:t>
                    </m:r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0">
                        <a:latin typeface="Cambria Math"/>
                        <a:cs typeface="Calibri" pitchFamily="34" charset="0"/>
                      </a:rPr>
                      <m:t>│</m:t>
                    </m:r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=0,375</m:t>
                    </m:r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59" y="1125538"/>
                <a:ext cx="10441160" cy="5210785"/>
              </a:xfrm>
              <a:prstGeom prst="rect">
                <a:avLst/>
              </a:prstGeom>
              <a:blipFill rotWithShape="1">
                <a:blip r:embed="rId2"/>
                <a:stretch>
                  <a:fillRect l="-1226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45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6069</TotalTime>
  <Words>2239</Words>
  <Application>Microsoft Office PowerPoint</Application>
  <PresentationFormat>Custom</PresentationFormat>
  <Paragraphs>305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Distribusi Probabilitas</vt:lpstr>
      <vt:lpstr>Jenis Peubah Acak</vt:lpstr>
      <vt:lpstr>Peubah Acak Diskret</vt:lpstr>
      <vt:lpstr>Contoh</vt:lpstr>
      <vt:lpstr>Contoh</vt:lpstr>
      <vt:lpstr>Peubah Acak Kontinu</vt:lpstr>
      <vt:lpstr>Contoh</vt:lpstr>
      <vt:lpstr>Contoh</vt:lpstr>
      <vt:lpstr>Contoh</vt:lpstr>
      <vt:lpstr>Beberapa Contoh Sebaran Peubah Acak</vt:lpstr>
      <vt:lpstr>Peubah Acak Bernoulli</vt:lpstr>
      <vt:lpstr>Contoh</vt:lpstr>
      <vt:lpstr>Contoh</vt:lpstr>
      <vt:lpstr>Peubah Acak Binomial</vt:lpstr>
      <vt:lpstr>Contoh</vt:lpstr>
      <vt:lpstr>Contoh</vt:lpstr>
      <vt:lpstr>Peubah Acak Poisson</vt:lpstr>
      <vt:lpstr>Contoh</vt:lpstr>
      <vt:lpstr>Contoh</vt:lpstr>
      <vt:lpstr>Peubah Acak Hipergeometri</vt:lpstr>
      <vt:lpstr>Contoh</vt:lpstr>
      <vt:lpstr>Contoh</vt:lpstr>
      <vt:lpstr>Contoh</vt:lpstr>
      <vt:lpstr>Peubah Acak Seragam/Uniform</vt:lpstr>
      <vt:lpstr>Contoh</vt:lpstr>
      <vt:lpstr>Peubah Acak Normal</vt:lpstr>
      <vt:lpstr>Peubah Acak Normal</vt:lpstr>
      <vt:lpstr>Peubah Acak Normal</vt:lpstr>
      <vt:lpstr>Peubah Acak Normal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332</cp:revision>
  <dcterms:created xsi:type="dcterms:W3CDTF">2017-11-13T05:19:11Z</dcterms:created>
  <dcterms:modified xsi:type="dcterms:W3CDTF">2025-11-11T09:31:36Z</dcterms:modified>
</cp:coreProperties>
</file>