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72" r:id="rId2"/>
    <p:sldId id="356" r:id="rId3"/>
    <p:sldId id="357" r:id="rId4"/>
    <p:sldId id="358" r:id="rId5"/>
    <p:sldId id="359" r:id="rId6"/>
    <p:sldId id="360" r:id="rId7"/>
    <p:sldId id="271" r:id="rId8"/>
  </p:sldIdLst>
  <p:sldSz cx="12187238" cy="6859588"/>
  <p:notesSz cx="6858000" cy="9144000"/>
  <p:defaultTextStyle>
    <a:defPPr>
      <a:defRPr lang="id-ID"/>
    </a:defPPr>
    <a:lvl1pPr marL="0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159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319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478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6638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0797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4957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116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3276" algn="l" defTabSz="108831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68" y="48"/>
      </p:cViewPr>
      <p:guideLst>
        <p:guide orient="horz" pos="2161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4965" y="3887100"/>
            <a:ext cx="9140429" cy="990829"/>
          </a:xfrm>
        </p:spPr>
        <p:txBody>
          <a:bodyPr anchor="t" anchorCtr="0"/>
          <a:lstStyle>
            <a:lvl1pPr algn="r">
              <a:defRPr sz="38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4965" y="5125636"/>
            <a:ext cx="9140429" cy="533524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544159" indent="0" algn="ctr">
              <a:buNone/>
            </a:lvl2pPr>
            <a:lvl3pPr marL="1088319" indent="0" algn="ctr">
              <a:buNone/>
            </a:lvl3pPr>
            <a:lvl4pPr marL="1632478" indent="0" algn="ctr">
              <a:buNone/>
            </a:lvl4pPr>
            <a:lvl5pPr marL="2176638" indent="0" algn="ctr">
              <a:buNone/>
            </a:lvl5pPr>
            <a:lvl6pPr marL="2720797" indent="0" algn="ctr">
              <a:buNone/>
            </a:lvl6pPr>
            <a:lvl7pPr marL="3264957" indent="0" algn="ctr">
              <a:buNone/>
            </a:lvl7pPr>
            <a:lvl8pPr marL="3809116" indent="0" algn="ctr">
              <a:buNone/>
            </a:lvl8pPr>
            <a:lvl9pPr marL="4353276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1066" y="6356551"/>
            <a:ext cx="3046810" cy="365845"/>
          </a:xfrm>
        </p:spPr>
        <p:txBody>
          <a:bodyPr/>
          <a:lstStyle>
            <a:lvl1pPr>
              <a:defRPr sz="1700"/>
            </a:lvl1pPr>
          </a:lstStyle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3355" y="6356551"/>
            <a:ext cx="4631150" cy="365845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0903" y="6356551"/>
            <a:ext cx="1624965" cy="365845"/>
          </a:xfrm>
        </p:spPr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1206029" y="3648920"/>
            <a:ext cx="9749790" cy="1280456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1218724" y="5049419"/>
            <a:ext cx="9749790" cy="685959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206029" y="3648920"/>
            <a:ext cx="304681" cy="1280456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218724" y="5049419"/>
            <a:ext cx="304681" cy="685959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5747" y="274702"/>
            <a:ext cx="2742129" cy="585288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362" y="274702"/>
            <a:ext cx="8023265" cy="585288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362" y="6354646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0744" y="3202693"/>
            <a:ext cx="585351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362" y="1219482"/>
            <a:ext cx="10968514" cy="4938903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965" y="2972488"/>
            <a:ext cx="9140429" cy="1067047"/>
          </a:xfrm>
        </p:spPr>
        <p:txBody>
          <a:bodyPr anchor="t" anchorCtr="0"/>
          <a:lstStyle>
            <a:lvl1pPr algn="r">
              <a:buNone/>
              <a:defRPr sz="38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6525" y="4268188"/>
            <a:ext cx="9038868" cy="1143265"/>
          </a:xfrm>
        </p:spPr>
        <p:txBody>
          <a:bodyPr anchor="t" anchorCtr="0"/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1066" y="6356551"/>
            <a:ext cx="3046810" cy="365845"/>
          </a:xfrm>
        </p:spPr>
        <p:txBody>
          <a:bodyPr/>
          <a:lstStyle/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3355" y="6356551"/>
            <a:ext cx="4631150" cy="36584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5907" y="6356551"/>
            <a:ext cx="2027144" cy="365845"/>
          </a:xfrm>
        </p:spPr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1218724" y="2820053"/>
            <a:ext cx="9749790" cy="1280456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218724" y="2820053"/>
            <a:ext cx="304681" cy="1280456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62" y="228653"/>
            <a:ext cx="10968514" cy="91461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362" y="1219482"/>
            <a:ext cx="5386759" cy="4938903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3852" y="1216434"/>
            <a:ext cx="5386759" cy="4938903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62" y="228653"/>
            <a:ext cx="10968514" cy="914612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362" y="1286173"/>
            <a:ext cx="5384813" cy="685959"/>
          </a:xfrm>
          <a:noFill/>
          <a:ln>
            <a:noFill/>
          </a:ln>
        </p:spPr>
        <p:txBody>
          <a:bodyPr lIns="108832" anchor="b" anchorCtr="0">
            <a:noAutofit/>
          </a:bodyPr>
          <a:lstStyle>
            <a:lvl1pPr marL="0" indent="0">
              <a:buNone/>
              <a:defRPr sz="2900" b="1">
                <a:solidFill>
                  <a:schemeClr val="accent2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5180" y="1295700"/>
            <a:ext cx="5386928" cy="685959"/>
          </a:xfrm>
          <a:noFill/>
          <a:ln>
            <a:noFill/>
          </a:ln>
        </p:spPr>
        <p:txBody>
          <a:bodyPr lIns="108832" anchor="b" anchorCtr="0"/>
          <a:lstStyle>
            <a:lvl1pPr marL="0" indent="0">
              <a:buNone/>
              <a:defRPr sz="2900" b="1">
                <a:solidFill>
                  <a:schemeClr val="accent2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362" y="2134094"/>
            <a:ext cx="5382697" cy="4039535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5179" y="2134094"/>
            <a:ext cx="5382697" cy="4039535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62" y="228653"/>
            <a:ext cx="10968514" cy="91461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362" y="6354646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9507" y="304871"/>
            <a:ext cx="3351490" cy="838394"/>
          </a:xfrm>
        </p:spPr>
        <p:txBody>
          <a:bodyPr anchor="b" anchorCtr="0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29507" y="1219483"/>
            <a:ext cx="3351490" cy="4844585"/>
          </a:xfrm>
        </p:spPr>
        <p:txBody>
          <a:bodyPr/>
          <a:lstStyle>
            <a:lvl1pPr marL="0" indent="0">
              <a:lnSpc>
                <a:spcPts val="2618"/>
              </a:lnSpc>
              <a:spcAft>
                <a:spcPts val="1190"/>
              </a:spcAft>
              <a:buNone/>
              <a:defRPr sz="1900">
                <a:solidFill>
                  <a:schemeClr val="tx2"/>
                </a:solidFill>
              </a:defRPr>
            </a:lvl1pPr>
            <a:lvl2pPr>
              <a:buNone/>
              <a:defRPr sz="140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362" y="6354646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16117" y="3324995"/>
            <a:ext cx="6036437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241" y="304871"/>
            <a:ext cx="7617024" cy="5716323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62" y="500972"/>
            <a:ext cx="10968514" cy="674844"/>
          </a:xfrm>
          <a:ln>
            <a:solidFill>
              <a:schemeClr val="accent1"/>
            </a:solidFill>
          </a:ln>
        </p:spPr>
        <p:txBody>
          <a:bodyPr lIns="326496" anchor="ctr"/>
          <a:lstStyle>
            <a:lvl1pPr algn="r">
              <a:buNone/>
              <a:defRPr sz="24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62" y="1905441"/>
            <a:ext cx="10968514" cy="4271237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714"/>
              </a:spcBef>
              <a:buNone/>
              <a:defRPr sz="38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62" y="1219482"/>
            <a:ext cx="10968514" cy="533524"/>
          </a:xfrm>
        </p:spPr>
        <p:txBody>
          <a:bodyPr anchor="ctr" anchorCtr="0"/>
          <a:lstStyle>
            <a:lvl1pPr marL="0" indent="0" algn="l">
              <a:buFontTx/>
              <a:buNone/>
              <a:defRPr sz="17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362" y="6354646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09362" y="500972"/>
            <a:ext cx="243745" cy="685959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362" y="152435"/>
            <a:ext cx="10968514" cy="990829"/>
          </a:xfrm>
          <a:prstGeom prst="rect">
            <a:avLst/>
          </a:prstGeom>
        </p:spPr>
        <p:txBody>
          <a:bodyPr vert="horz" lIns="108832" tIns="54416" rIns="108832" bIns="544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362" y="1219482"/>
            <a:ext cx="10968514" cy="4911465"/>
          </a:xfrm>
          <a:prstGeom prst="rect">
            <a:avLst/>
          </a:prstGeom>
        </p:spPr>
        <p:txBody>
          <a:bodyPr vert="horz" lIns="108832" tIns="54416" rIns="108832" bIns="54416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1067" y="6357822"/>
            <a:ext cx="3050872" cy="365845"/>
          </a:xfrm>
          <a:prstGeom prst="rect">
            <a:avLst/>
          </a:prstGeom>
        </p:spPr>
        <p:txBody>
          <a:bodyPr vert="horz" lIns="108832" tIns="54416" rIns="108832" bIns="54416"/>
          <a:lstStyle>
            <a:lvl1pPr algn="l" eaLnBrk="1" latinLnBrk="0" hangingPunct="1">
              <a:defRPr kumimoji="0" sz="1700">
                <a:solidFill>
                  <a:schemeClr val="tx2"/>
                </a:solidFill>
              </a:defRPr>
            </a:lvl1pPr>
          </a:lstStyle>
          <a:p>
            <a:fld id="{BE0E1E5F-E22C-4842-8748-0C44FC1EF623}" type="datetimeFigureOut">
              <a:rPr lang="id-ID" smtClean="0"/>
              <a:pPr/>
              <a:t>19/04/2024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3354" y="6357822"/>
            <a:ext cx="4671775" cy="365845"/>
          </a:xfrm>
          <a:prstGeom prst="rect">
            <a:avLst/>
          </a:prstGeom>
        </p:spPr>
        <p:txBody>
          <a:bodyPr vert="horz" lIns="108832" tIns="54416" rIns="108832" bIns="54416"/>
          <a:lstStyle>
            <a:lvl1pPr algn="r" eaLnBrk="1" latinLnBrk="0" hangingPunct="1">
              <a:defRPr kumimoji="0" sz="17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545" y="6357822"/>
            <a:ext cx="2640568" cy="365845"/>
          </a:xfrm>
          <a:prstGeom prst="rect">
            <a:avLst/>
          </a:prstGeom>
        </p:spPr>
        <p:txBody>
          <a:bodyPr vert="horz" lIns="108832" tIns="54416" rIns="108832" bIns="54416"/>
          <a:lstStyle>
            <a:lvl1pPr algn="l" eaLnBrk="1" latinLnBrk="0" hangingPunct="1">
              <a:defRPr kumimoji="0" sz="1700">
                <a:solidFill>
                  <a:schemeClr val="tx2"/>
                </a:solidFill>
              </a:defRPr>
            </a:lvl1pPr>
          </a:lstStyle>
          <a:p>
            <a:fld id="{16D3E6CA-7FF3-45BC-B8B9-80B1DD9A38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362" y="6354646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362" y="1143265"/>
            <a:ext cx="1096851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8832" tIns="54416" rIns="108832" bIns="54416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319" y="6448966"/>
            <a:ext cx="190893" cy="160356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32" tIns="54416" rIns="108832" bIns="54416"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6496" indent="-326496" algn="l" rtl="0" eaLnBrk="1" latinLnBrk="0" hangingPunct="1">
        <a:spcBef>
          <a:spcPts val="714"/>
        </a:spcBef>
        <a:buClr>
          <a:schemeClr val="accent1"/>
        </a:buClr>
        <a:buSzPct val="76000"/>
        <a:buFont typeface="Wingdings 3"/>
        <a:buChar char="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652991" indent="-326496" algn="l" rtl="0" eaLnBrk="1" latinLnBrk="0" hangingPunct="1">
        <a:spcBef>
          <a:spcPts val="595"/>
        </a:spcBef>
        <a:buClr>
          <a:schemeClr val="accent2"/>
        </a:buClr>
        <a:buSzPct val="76000"/>
        <a:buFont typeface="Wingdings 3"/>
        <a:buChar char=""/>
        <a:defRPr kumimoji="0" sz="2700" kern="1200">
          <a:solidFill>
            <a:schemeClr val="tx2"/>
          </a:solidFill>
          <a:latin typeface="+mn-lt"/>
          <a:ea typeface="+mn-ea"/>
          <a:cs typeface="+mn-cs"/>
        </a:defRPr>
      </a:lvl2pPr>
      <a:lvl3pPr marL="979487" indent="-272080" algn="l" rtl="0" eaLnBrk="1" latinLnBrk="0" hangingPunct="1">
        <a:spcBef>
          <a:spcPts val="595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05983" indent="-272080" algn="l" rtl="0" eaLnBrk="1" latinLnBrk="0" hangingPunct="1">
        <a:spcBef>
          <a:spcPts val="476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478" indent="-272080" algn="l" rtl="0" eaLnBrk="1" latinLnBrk="0" hangingPunct="1">
        <a:spcBef>
          <a:spcPts val="357"/>
        </a:spcBef>
        <a:buClr>
          <a:schemeClr val="accent2"/>
        </a:buClr>
        <a:buSzPct val="70000"/>
        <a:buFont typeface="Wingdings"/>
        <a:buChar char="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958974" indent="-217664" algn="l" rtl="0" eaLnBrk="1" latinLnBrk="0" hangingPunct="1">
        <a:spcBef>
          <a:spcPts val="357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9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176638" indent="-217664" algn="l" rtl="0" eaLnBrk="1" latinLnBrk="0" hangingPunct="1">
        <a:spcBef>
          <a:spcPts val="357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7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394302" indent="-217664" algn="l" rtl="0" eaLnBrk="1" latinLnBrk="0" hangingPunct="1">
        <a:spcBef>
          <a:spcPts val="357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7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611965" indent="-217664" algn="l" rtl="0" eaLnBrk="1" latinLnBrk="0" hangingPunct="1">
        <a:spcBef>
          <a:spcPts val="357"/>
        </a:spcBef>
        <a:buClr>
          <a:srgbClr val="9FB8CD"/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4415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883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324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766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7207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6495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8091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3532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812" y="4039165"/>
            <a:ext cx="9712335" cy="990829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Pecahan</a:t>
            </a:r>
            <a:r>
              <a:rPr lang="en-US" sz="36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Parsial</a:t>
            </a:r>
            <a:endParaRPr lang="id-ID" sz="36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5718" y="5128518"/>
            <a:ext cx="9140429" cy="533524"/>
          </a:xfrm>
        </p:spPr>
        <p:txBody>
          <a:bodyPr>
            <a:noAutofit/>
          </a:bodyPr>
          <a:lstStyle/>
          <a:p>
            <a:r>
              <a:rPr lang="id-ID" sz="34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Fauzhia Rahmasari, </a:t>
            </a:r>
            <a:r>
              <a:rPr lang="en-US" sz="3400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S.Si</a:t>
            </a:r>
            <a:r>
              <a:rPr lang="en-US" sz="34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id-ID" sz="34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M.Si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084219" y="2781722"/>
            <a:ext cx="3962400" cy="1008112"/>
          </a:xfrm>
          <a:prstGeom prst="rect">
            <a:avLst/>
          </a:prstGeom>
        </p:spPr>
        <p:txBody>
          <a:bodyPr vert="horz" lIns="108832" tIns="54416" rIns="108832" bIns="54416" anchor="t" anchorCtr="0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b="1" dirty="0" err="1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Matematika</a:t>
            </a:r>
            <a:r>
              <a:rPr lang="en-US" sz="4400" b="1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335269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11" y="-15924"/>
            <a:ext cx="10968514" cy="990829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Pecahan</a:t>
            </a: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Parsial</a:t>
            </a:r>
            <a:endParaRPr lang="id-ID" sz="3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013499" y="5157986"/>
            <a:ext cx="0" cy="64807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029723" y="5157986"/>
            <a:ext cx="0" cy="64807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43EB17B-A104-5E8E-809A-7F2E8EB87AA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"/>
          </p:nvPr>
        </p:nvSpPr>
        <p:spPr>
          <a:xfrm>
            <a:off x="609360" y="1197546"/>
            <a:ext cx="10956867" cy="6094090"/>
          </a:xfrm>
          <a:blipFill rotWithShape="1">
            <a:blip r:embed="rId2" cstate="print"/>
            <a:stretch>
              <a:fillRect l="-445" r="-946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91999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11" y="-15924"/>
            <a:ext cx="10968514" cy="990829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Pecahan</a:t>
            </a: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Parsial</a:t>
            </a:r>
            <a:endParaRPr lang="id-ID" sz="3600" dirty="0"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09360" y="1296144"/>
                <a:ext cx="10956867" cy="6094090"/>
              </a:xfrm>
            </p:spPr>
            <p:txBody>
              <a:bodyPr>
                <a:noAutofit/>
              </a:bodyPr>
              <a:lstStyle/>
              <a:p>
                <a:pPr algn="just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Tiap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pecahan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rasional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murni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(</a:t>
                </a:r>
                <a:r>
                  <a:rPr lang="en-US" sz="2800" i="1" dirty="0">
                    <a:latin typeface="Calibri" pitchFamily="34" charset="0"/>
                    <a:cs typeface="Calibri" pitchFamily="34" charset="0"/>
                  </a:rPr>
                  <a:t>proper rational fractions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)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dapat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dinyatakan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sebagai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suatu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jumlah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dari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pecahan-pecahan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parsial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, yang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penyebut-penyebutnya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berbentuk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cs typeface="Calibri" pitchFamily="34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/>
                                <a:cs typeface="Calibri" pitchFamily="34" charset="0"/>
                              </a:rPr>
                              <m:t>ax</m:t>
                            </m:r>
                            <m:r>
                              <a:rPr lang="en-US" sz="2800" b="0" i="0" smtClean="0">
                                <a:latin typeface="Cambria Math"/>
                                <a:cs typeface="Calibri" pitchFamily="34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/>
                                <a:cs typeface="Calibri" pitchFamily="34" charset="0"/>
                              </a:rPr>
                              <m:t>b</m:t>
                            </m:r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cs typeface="Calibri" pitchFamily="34" charset="0"/>
                          </a:rPr>
                          <m:t>n</m:t>
                        </m:r>
                      </m:sup>
                    </m:sSup>
                  </m:oMath>
                </a14:m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atau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cs typeface="Calibri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  <a:cs typeface="Calibri" pitchFamily="34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latin typeface="Cambria Math"/>
                                    <a:cs typeface="Calibri" pitchFamily="34" charset="0"/>
                                  </a:rPr>
                                  <m:t>ax</m:t>
                                </m:r>
                              </m:e>
                              <m:sup>
                                <m:r>
                                  <a:rPr lang="en-US" sz="2800" b="0" i="0" smtClean="0">
                                    <a:latin typeface="Cambria Math"/>
                                    <a:cs typeface="Calibri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b="0" i="0" smtClean="0">
                                <a:latin typeface="Cambria Math"/>
                                <a:cs typeface="Calibri" pitchFamily="34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/>
                                <a:cs typeface="Calibri" pitchFamily="34" charset="0"/>
                              </a:rPr>
                              <m:t>bx</m:t>
                            </m:r>
                            <m:r>
                              <a:rPr lang="en-US" sz="2800" b="0" i="0" smtClean="0">
                                <a:latin typeface="Cambria Math"/>
                                <a:cs typeface="Calibri" pitchFamily="34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/>
                                <a:cs typeface="Calibri" pitchFamily="34" charset="0"/>
                              </a:rPr>
                              <m:t>c</m:t>
                            </m:r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cs typeface="Calibri" pitchFamily="34" charset="0"/>
                          </a:rPr>
                          <m:t>n</m:t>
                        </m:r>
                      </m:sup>
                    </m:sSup>
                  </m:oMath>
                </a14:m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dengan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n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bilangan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asli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algn="just">
                  <a:spcBef>
                    <a:spcPts val="0"/>
                  </a:spcBef>
                </a:pP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Sifat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: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faktor-faktor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linier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berbeda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. </a:t>
                </a:r>
              </a:p>
              <a:p>
                <a:pPr marL="342900" indent="0" algn="just"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Terhadap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tiap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faktor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linier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ax</m:t>
                    </m:r>
                    <m:r>
                      <a:rPr lang="en-US" sz="2800" b="0" i="0" smtClean="0">
                        <a:latin typeface="Cambria Math"/>
                        <a:cs typeface="Calibri" pitchFamily="34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b</m:t>
                    </m:r>
                  </m:oMath>
                </a14:m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yang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ada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pada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penyebut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dari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suatu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prm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,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terdapat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suatu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pecahan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parsial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dalam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bentuk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cs typeface="Calibri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cs typeface="Calibri" pitchFamily="34" charset="0"/>
                          </a:rPr>
                          <m:t>ax</m:t>
                        </m:r>
                        <m:r>
                          <a:rPr lang="en-US" sz="2800" b="0" i="0" smtClean="0">
                            <a:latin typeface="Cambria Math"/>
                            <a:cs typeface="Calibri" pitchFamily="34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cs typeface="Calibri" pitchFamily="34" charset="0"/>
                          </a:rPr>
                          <m:t>b</m:t>
                        </m:r>
                      </m:den>
                    </m:f>
                  </m:oMath>
                </a14:m>
                <a:endParaRPr lang="en-US" sz="2800" i="1" dirty="0">
                  <a:latin typeface="Calibri" pitchFamily="34" charset="0"/>
                  <a:cs typeface="Calibri" pitchFamily="34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0" algn="just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09360" y="1296144"/>
                <a:ext cx="10956867" cy="6094090"/>
              </a:xfrm>
              <a:blipFill>
                <a:blip r:embed="rId2"/>
                <a:stretch>
                  <a:fillRect l="-445" t="-801" r="-94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207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11" y="-15924"/>
            <a:ext cx="10968514" cy="990829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Contoh</a:t>
            </a: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id-ID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"/>
          </p:nvPr>
        </p:nvSpPr>
        <p:spPr>
          <a:xfrm>
            <a:off x="609360" y="1197546"/>
            <a:ext cx="10956867" cy="6094090"/>
          </a:xfrm>
          <a:blipFill rotWithShape="1">
            <a:blip r:embed="rId2" cstate="print"/>
            <a:stretch>
              <a:fillRect l="-1002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67749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11" y="-15924"/>
            <a:ext cx="10968514" cy="990829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Contoh</a:t>
            </a: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id-ID" sz="3600" dirty="0"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09360" y="1197546"/>
                <a:ext cx="10956867" cy="6094090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7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x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−11=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A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−3</m:t>
                          </m:r>
                        </m:e>
                      </m:d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B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+2</m:t>
                          </m:r>
                        </m:e>
                      </m:d>
                    </m:oMath>
                  </m:oMathPara>
                </a14:m>
                <a:endParaRPr lang="en-US" sz="2800" b="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7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x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−11=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Ax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−3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A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Bx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+2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B</m:t>
                      </m:r>
                    </m:oMath>
                  </m:oMathPara>
                </a14:m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7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x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−11=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B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x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−3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A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+2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B</m:t>
                      </m:r>
                    </m:oMath>
                  </m:oMathPara>
                </a14:m>
                <a:endParaRPr lang="en-US" sz="2800" b="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Berdasarkan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persamaan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diatas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diperoleh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:</a:t>
                </a: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sz="2800" b="0" dirty="0">
                    <a:cs typeface="Calibri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cs typeface="Calibri" pitchFamily="34" charset="0"/>
                      </a:rPr>
                      <m:t>+ 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B</m:t>
                    </m:r>
                    <m:r>
                      <a:rPr lang="en-US" sz="2800" b="0" i="0" smtClean="0">
                        <a:latin typeface="Cambria Math"/>
                        <a:cs typeface="Calibri" pitchFamily="34" charset="0"/>
                      </a:rPr>
                      <m:t>=      7…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latin typeface="Cambria Math"/>
                            <a:cs typeface="Calibri" pitchFamily="34" charset="0"/>
                          </a:rPr>
                          <m:t>1</m:t>
                        </m:r>
                      </m:e>
                    </m:d>
                    <m:r>
                      <a:rPr lang="en-US" sz="2800" b="0" i="1" smtClean="0">
                        <a:latin typeface="Cambria Math"/>
                        <a:ea typeface="Cambria Math"/>
                        <a:cs typeface="Calibri" pitchFamily="34" charset="0"/>
                      </a:rPr>
                      <m:t>→</m:t>
                    </m:r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Calibri" pitchFamily="34" charset="0"/>
                          </a:rPr>
                          <m:t>×2</m:t>
                        </m:r>
                      </m:e>
                    </m:d>
                    <m:r>
                      <a:rPr lang="en-US" sz="2800" b="0" i="1" smtClean="0">
                        <a:latin typeface="Cambria Math"/>
                        <a:ea typeface="Cambria Math"/>
                        <a:cs typeface="Calibri" pitchFamily="34" charset="0"/>
                      </a:rPr>
                      <m:t>→   2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  <a:cs typeface="Calibri" pitchFamily="34" charset="0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ea typeface="Cambria Math"/>
                        <a:cs typeface="Calibri" pitchFamily="34" charset="0"/>
                      </a:rPr>
                      <m:t>+2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  <a:cs typeface="Calibri" pitchFamily="34" charset="0"/>
                      </a:rPr>
                      <m:t>B</m:t>
                    </m:r>
                    <m:r>
                      <a:rPr lang="en-US" sz="2800" b="0" i="0" smtClean="0">
                        <a:latin typeface="Cambria Math"/>
                        <a:ea typeface="Cambria Math"/>
                        <a:cs typeface="Calibri" pitchFamily="34" charset="0"/>
                      </a:rPr>
                      <m:t>=    14</m:t>
                    </m:r>
                  </m:oMath>
                </a14:m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−3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A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+2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B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=−11…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2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  <a:ea typeface="Cambria Math"/>
                          <a:cs typeface="Calibri" pitchFamily="34" charset="0"/>
                        </a:rPr>
                        <m:t>→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×1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  <a:ea typeface="Cambria Math"/>
                          <a:cs typeface="Calibri" pitchFamily="34" charset="0"/>
                        </a:rPr>
                        <m:t>→</m:t>
                      </m:r>
                      <m:r>
                        <a:rPr lang="en-US" sz="2800" b="0" i="0" smtClean="0">
                          <a:latin typeface="Cambria Math"/>
                          <a:ea typeface="Cambria Math"/>
                          <a:cs typeface="Calibri" pitchFamily="34" charset="0"/>
                        </a:rPr>
                        <m:t>−3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ea typeface="Cambria Math"/>
                          <a:cs typeface="Calibri" pitchFamily="34" charset="0"/>
                        </a:rPr>
                        <m:t>A</m:t>
                      </m:r>
                      <m:r>
                        <a:rPr lang="en-US" sz="2800" b="0" i="0" smtClean="0">
                          <a:latin typeface="Cambria Math"/>
                          <a:ea typeface="Cambria Math"/>
                          <a:cs typeface="Calibri" pitchFamily="34" charset="0"/>
                        </a:rPr>
                        <m:t>+2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ea typeface="Cambria Math"/>
                          <a:cs typeface="Calibri" pitchFamily="34" charset="0"/>
                        </a:rPr>
                        <m:t>B</m:t>
                      </m:r>
                      <m:r>
                        <a:rPr lang="en-US" sz="2800" b="0" i="0" smtClean="0">
                          <a:latin typeface="Cambria Math"/>
                          <a:ea typeface="Cambria Math"/>
                          <a:cs typeface="Calibri" pitchFamily="34" charset="0"/>
                        </a:rPr>
                        <m:t>=−11</m:t>
                      </m:r>
                    </m:oMath>
                  </m:oMathPara>
                </a14:m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28575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sz="2800" b="0" dirty="0">
                    <a:cs typeface="Calibri" pitchFamily="34" charset="0"/>
                  </a:rPr>
                  <a:t>                                         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cs typeface="Calibri" pitchFamily="34" charset="0"/>
                      </a:rPr>
                      <m:t>5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Calibri" pitchFamily="34" charset="0"/>
                      </a:rPr>
                      <m:t>A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Calibri" pitchFamily="34" charset="0"/>
                      </a:rPr>
                      <m:t>          </m:t>
                    </m:r>
                    <m:r>
                      <a:rPr lang="en-US" sz="2800" b="0" i="1" smtClean="0">
                        <a:latin typeface="Cambria Math"/>
                        <a:cs typeface="Calibri" pitchFamily="34" charset="0"/>
                      </a:rPr>
                      <m:t>=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Calibri" pitchFamily="34" charset="0"/>
                      </a:rPr>
                      <m:t> </m:t>
                    </m:r>
                    <m:r>
                      <a:rPr lang="en-US" sz="2800" b="0" i="1" smtClean="0">
                        <a:latin typeface="Cambria Math"/>
                        <a:cs typeface="Calibri" pitchFamily="34" charset="0"/>
                      </a:rPr>
                      <m:t>25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Calibri" pitchFamily="34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A</m:t>
                    </m:r>
                    <m:r>
                      <a:rPr lang="en-US" sz="2800" b="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=5</m:t>
                    </m:r>
                  </m:oMath>
                </a14:m>
                <a:endParaRPr lang="en-US" sz="2800" dirty="0">
                  <a:solidFill>
                    <a:srgbClr val="FF0000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Nilai B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diperoleh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dengan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cara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mensubstitusikan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nilai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A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ke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dalam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2800" dirty="0" err="1">
                    <a:latin typeface="Calibri" pitchFamily="34" charset="0"/>
                    <a:cs typeface="Calibri" pitchFamily="34" charset="0"/>
                  </a:rPr>
                  <a:t>persamaan</a:t>
                </a:r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cs typeface="Calibri" pitchFamily="34" charset="0"/>
                      </a:rPr>
                      <m:t>(1)</m:t>
                    </m:r>
                  </m:oMath>
                </a14:m>
                <a:r>
                  <a:rPr lang="en-US" sz="2800" dirty="0">
                    <a:latin typeface="Calibri" pitchFamily="34" charset="0"/>
                    <a:cs typeface="Calibri" pitchFamily="34" charset="0"/>
                  </a:rPr>
                  <a:t> atau persamaan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cs typeface="Calibri" pitchFamily="34" charset="0"/>
                      </a:rPr>
                      <m:t>(2)</m:t>
                    </m:r>
                  </m:oMath>
                </a14:m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A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B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=7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  <a:cs typeface="Calibri" pitchFamily="34" charset="0"/>
                        </a:rPr>
                        <m:t>→5+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ea typeface="Cambria Math"/>
                          <a:cs typeface="Calibri" pitchFamily="34" charset="0"/>
                        </a:rPr>
                        <m:t>B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  <a:cs typeface="Calibri" pitchFamily="34" charset="0"/>
                        </a:rPr>
                        <m:t>=7→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B</m:t>
                      </m:r>
                      <m:r>
                        <a:rPr lang="en-US" sz="2800" b="0" i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=2</m:t>
                      </m:r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pPr marL="285750" indent="0" algn="just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2800" u="sng" dirty="0">
                  <a:latin typeface="Calibri" pitchFamily="34" charset="0"/>
                  <a:cs typeface="Calibri" pitchFamily="34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0" algn="just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09360" y="1197546"/>
                <a:ext cx="10956867" cy="6094090"/>
              </a:xfrm>
              <a:blipFill>
                <a:blip r:embed="rId2"/>
                <a:stretch>
                  <a:fillRect l="-1002" r="-94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5733579" y="4221882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9189963" y="4221882"/>
            <a:ext cx="28803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881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11" y="-15924"/>
            <a:ext cx="10968514" cy="990829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Contoh</a:t>
            </a: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id-ID" sz="3600" dirty="0"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09360" y="1197546"/>
                <a:ext cx="10956867" cy="6094090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800">
                                  <a:latin typeface="Cambria Math"/>
                                  <a:cs typeface="Calibri" pitchFamily="34" charset="0"/>
                                </a:rPr>
                                <m:t>7</m:t>
                              </m:r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/>
                                  <a:cs typeface="Calibri" pitchFamily="34" charset="0"/>
                                </a:rPr>
                                <m:t>x</m:t>
                              </m:r>
                              <m:r>
                                <a:rPr lang="en-US" sz="2800">
                                  <a:latin typeface="Cambria Math"/>
                                  <a:cs typeface="Calibri" pitchFamily="34" charset="0"/>
                                </a:rPr>
                                <m:t>−11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cs typeface="Calibri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>
                                  <a:latin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/>
                                  <a:cs typeface="Calibri" pitchFamily="34" charset="0"/>
                                </a:rPr>
                                <m:t>x</m:t>
                              </m:r>
                              <m:r>
                                <a:rPr lang="en-US" sz="2800">
                                  <a:latin typeface="Cambria Math"/>
                                  <a:cs typeface="Calibri" pitchFamily="34" charset="0"/>
                                </a:rPr>
                                <m:t>−6</m:t>
                              </m:r>
                            </m:den>
                          </m:f>
                        </m:e>
                      </m:nary>
                      <m:r>
                        <a:rPr lang="en-US" sz="2800">
                          <a:latin typeface="Cambria Math"/>
                          <a:cs typeface="Calibri" pitchFamily="34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>
                          <a:latin typeface="Cambria Math"/>
                          <a:cs typeface="Calibri" pitchFamily="34" charset="0"/>
                        </a:rPr>
                        <m:t>dx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cs typeface="Calibri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A</m:t>
                                  </m:r>
                                </m:num>
                                <m:den>
                                  <m: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x</m:t>
                                  </m:r>
                                  <m: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+2)</m:t>
                                  </m:r>
                                </m:den>
                              </m:f>
                              <m:r>
                                <a:rPr lang="en-US" sz="2800">
                                  <a:latin typeface="Cambria Math"/>
                                  <a:cs typeface="Calibri" pitchFamily="34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cs typeface="Calibri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B</m:t>
                                  </m:r>
                                </m:num>
                                <m:den>
                                  <m: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x</m:t>
                                  </m:r>
                                  <m: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−3)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dx</m:t>
                      </m:r>
                    </m:oMath>
                  </m:oMathPara>
                </a14:m>
                <a:endParaRPr lang="en-US" sz="2800" i="1" dirty="0">
                  <a:latin typeface="Calibri" pitchFamily="34" charset="0"/>
                  <a:cs typeface="Calibri" pitchFamily="34" charset="0"/>
                </a:endParaRPr>
              </a:p>
              <a:p>
                <a:pPr marL="2514600" indent="0" algn="just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cs typeface="Calibri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x</m:t>
                                  </m:r>
                                  <m: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+2)</m:t>
                                  </m:r>
                                </m:den>
                              </m:f>
                              <m:r>
                                <a:rPr lang="en-US" sz="2800">
                                  <a:latin typeface="Cambria Math"/>
                                  <a:cs typeface="Calibri" pitchFamily="34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cs typeface="Calibri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0" smtClean="0">
                                      <a:latin typeface="Cambria Math"/>
                                      <a:cs typeface="Calibri" pitchFamily="34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x</m:t>
                                  </m:r>
                                  <m:r>
                                    <a:rPr lang="en-US" sz="2800">
                                      <a:latin typeface="Cambria Math"/>
                                      <a:cs typeface="Calibri" pitchFamily="34" charset="0"/>
                                    </a:rPr>
                                    <m:t>−3)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dx</m:t>
                      </m:r>
                    </m:oMath>
                  </m:oMathPara>
                </a14:m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2514600" indent="0" algn="just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  <a:cs typeface="Calibri" pitchFamily="34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x</m:t>
                              </m:r>
                              <m: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+2</m:t>
                              </m:r>
                            </m:den>
                          </m:f>
                        </m:e>
                      </m:nary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dx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x</m:t>
                              </m:r>
                              <m: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−3</m:t>
                              </m:r>
                            </m:den>
                          </m:f>
                        </m:e>
                      </m:nary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dx</m:t>
                      </m:r>
                    </m:oMath>
                  </m:oMathPara>
                </a14:m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2514600" indent="0" algn="just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=5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dx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x</m:t>
                              </m:r>
                              <m: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+2</m:t>
                              </m:r>
                            </m:den>
                          </m:f>
                        </m:e>
                      </m:nary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+2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cs typeface="Calibri" pitchFamily="34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dx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x</m:t>
                              </m:r>
                              <m:r>
                                <a:rPr lang="en-US" sz="2800" b="0" i="0" smtClean="0">
                                  <a:latin typeface="Cambria Math"/>
                                  <a:cs typeface="Calibri" pitchFamily="34" charset="0"/>
                                </a:rPr>
                                <m:t>−3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2800" b="0" i="1" dirty="0">
                  <a:latin typeface="Calibri" pitchFamily="34" charset="0"/>
                  <a:cs typeface="Calibri" pitchFamily="34" charset="0"/>
                </a:endParaRPr>
              </a:p>
              <a:p>
                <a:pPr marL="2514600" indent="0" algn="just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cs typeface="Calibri" pitchFamily="34" charset="0"/>
                        </a:rPr>
                        <m:t>=5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ln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+2</m:t>
                          </m:r>
                        </m:e>
                      </m:d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+2 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ln</m:t>
                      </m:r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/>
                              <a:cs typeface="Calibri" pitchFamily="34" charset="0"/>
                            </a:rPr>
                            <m:t>−3</m:t>
                          </m:r>
                        </m:e>
                      </m:d>
                      <m: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/>
                          <a:cs typeface="Calibri" pitchFamily="34" charset="0"/>
                        </a:rPr>
                        <m:t>C</m:t>
                      </m:r>
                    </m:oMath>
                  </m:oMathPara>
                </a14:m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i="1" dirty="0">
                  <a:latin typeface="Calibri" pitchFamily="34" charset="0"/>
                  <a:cs typeface="Calibri" pitchFamily="34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28575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u="sng" dirty="0">
                  <a:latin typeface="Calibri" pitchFamily="34" charset="0"/>
                  <a:cs typeface="Calibri" pitchFamily="34" charset="0"/>
                </a:endParaRPr>
              </a:p>
              <a:p>
                <a:pPr marL="285750" indent="0" algn="just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2800" u="sng" dirty="0">
                  <a:latin typeface="Calibri" pitchFamily="34" charset="0"/>
                  <a:cs typeface="Calibri" pitchFamily="34" charset="0"/>
                </a:endParaRPr>
              </a:p>
              <a:p>
                <a:pPr marL="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0" algn="just">
                  <a:spcBef>
                    <a:spcPts val="0"/>
                  </a:spcBef>
                  <a:spcAft>
                    <a:spcPts val="12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0" algn="just"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8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09360" y="1197546"/>
                <a:ext cx="10956867" cy="6094090"/>
              </a:xfr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4679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936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18976</TotalTime>
  <Words>221</Words>
  <Application>Microsoft Office PowerPoint</Application>
  <PresentationFormat>Custom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Bookman Old Style</vt:lpstr>
      <vt:lpstr>Calibri</vt:lpstr>
      <vt:lpstr>Cambria Math</vt:lpstr>
      <vt:lpstr>Gill Sans MT</vt:lpstr>
      <vt:lpstr>Wingdings</vt:lpstr>
      <vt:lpstr>Wingdings 3</vt:lpstr>
      <vt:lpstr>Origin</vt:lpstr>
      <vt:lpstr>Pecahan Parsial</vt:lpstr>
      <vt:lpstr>Pecahan Parsial</vt:lpstr>
      <vt:lpstr>Pecahan Parsial</vt:lpstr>
      <vt:lpstr>Contoh </vt:lpstr>
      <vt:lpstr>Contoh </vt:lpstr>
      <vt:lpstr>Contoh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Regresi Sederhana</dc:title>
  <dc:creator>RIZKY</dc:creator>
  <cp:lastModifiedBy>Fauzhia Rahmasari</cp:lastModifiedBy>
  <cp:revision>810</cp:revision>
  <dcterms:created xsi:type="dcterms:W3CDTF">2017-11-13T05:19:11Z</dcterms:created>
  <dcterms:modified xsi:type="dcterms:W3CDTF">2024-04-19T02:39:27Z</dcterms:modified>
</cp:coreProperties>
</file>