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271" r:id="rId31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07/01/2026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933850"/>
            <a:ext cx="9712335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Ragam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(ANOVA)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4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083" y="2781722"/>
            <a:ext cx="9577064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0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F)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189" t="36264" r="34611" b="18736"/>
          <a:stretch>
            <a:fillRect/>
          </a:stretch>
        </p:blipFill>
        <p:spPr bwMode="auto">
          <a:xfrm>
            <a:off x="1142970" y="1374699"/>
            <a:ext cx="9951309" cy="48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5080"/>
            <a:ext cx="1093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 f untuk menguji hipotesis nol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id-ID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tidak ada perbedaan dalam mean distorsi suara</a:t>
            </a: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31" y="2143910"/>
            <a:ext cx="107871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800" dirty="0" err="1">
                <a:latin typeface="Calibri" pitchFamily="34" charset="0"/>
                <a:cs typeface="Calibri" pitchFamily="34" charset="0"/>
              </a:rPr>
              <a:t>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tabel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anova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data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diberikan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perbandingan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empat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merek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headphone.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Uji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mean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= 0,5</a:t>
            </a:r>
            <a:endParaRPr lang="en-US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11922" t="46264" r="35343" b="6236"/>
          <a:stretch>
            <a:fillRect/>
          </a:stretch>
        </p:blipFill>
        <p:spPr bwMode="auto">
          <a:xfrm>
            <a:off x="1423830" y="1286654"/>
            <a:ext cx="9313259" cy="491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Lanjutan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1190" t="33764" r="35343" b="8736"/>
          <a:stretch>
            <a:fillRect/>
          </a:stretch>
        </p:blipFill>
        <p:spPr bwMode="auto">
          <a:xfrm>
            <a:off x="2307404" y="1286654"/>
            <a:ext cx="7858181" cy="49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Lanjutan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1190" t="35014" r="33878" b="8736"/>
          <a:stretch>
            <a:fillRect/>
          </a:stretch>
        </p:blipFill>
        <p:spPr bwMode="auto">
          <a:xfrm>
            <a:off x="1712088" y="1200928"/>
            <a:ext cx="8382059" cy="50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893" y="1287642"/>
            <a:ext cx="1078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7049" t="41264" r="25822" b="34986"/>
          <a:stretch>
            <a:fillRect/>
          </a:stretch>
        </p:blipFill>
        <p:spPr bwMode="auto">
          <a:xfrm>
            <a:off x="3164661" y="2001034"/>
            <a:ext cx="4429156" cy="107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893" y="3475819"/>
            <a:ext cx="10787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Pengujian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pasang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t-student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derajat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bebas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derajat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bebas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galat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3865" t="47514" r="3849" b="23736"/>
          <a:stretch>
            <a:fillRect/>
          </a:stretch>
        </p:blipFill>
        <p:spPr bwMode="auto">
          <a:xfrm>
            <a:off x="1950215" y="4508734"/>
            <a:ext cx="7786742" cy="142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9297" t="34986" r="28222" b="53764"/>
          <a:stretch>
            <a:fillRect/>
          </a:stretch>
        </p:blipFill>
        <p:spPr bwMode="auto">
          <a:xfrm>
            <a:off x="3879041" y="1572406"/>
            <a:ext cx="41434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39022" t="52514" r="38273" b="38736"/>
          <a:stretch>
            <a:fillRect/>
          </a:stretch>
        </p:blipFill>
        <p:spPr bwMode="auto">
          <a:xfrm>
            <a:off x="3879041" y="2358224"/>
            <a:ext cx="22145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36092" t="66264" r="35343" b="22486"/>
          <a:stretch>
            <a:fillRect/>
          </a:stretch>
        </p:blipFill>
        <p:spPr bwMode="auto">
          <a:xfrm>
            <a:off x="3950479" y="3144042"/>
            <a:ext cx="27860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 l="36092" t="81264" r="35343" b="9986"/>
          <a:stretch>
            <a:fillRect/>
          </a:stretch>
        </p:blipFill>
        <p:spPr bwMode="auto">
          <a:xfrm>
            <a:off x="3879041" y="3929860"/>
            <a:ext cx="27860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21785" y="490683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tolak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artinya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Kelompok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(RAK)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9725" t="30946" r="33878" b="19668"/>
          <a:stretch>
            <a:fillRect/>
          </a:stretch>
        </p:blipFill>
        <p:spPr bwMode="auto">
          <a:xfrm>
            <a:off x="2093091" y="1215216"/>
            <a:ext cx="8001056" cy="41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l="21443" t="80014" r="36076" b="9986"/>
          <a:stretch>
            <a:fillRect/>
          </a:stretch>
        </p:blipFill>
        <p:spPr bwMode="auto">
          <a:xfrm>
            <a:off x="2718173" y="5287182"/>
            <a:ext cx="6733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Kelompok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1922" t="38764" r="35343" b="13736"/>
          <a:stretch>
            <a:fillRect/>
          </a:stretch>
        </p:blipFill>
        <p:spPr bwMode="auto">
          <a:xfrm>
            <a:off x="1521587" y="1286654"/>
            <a:ext cx="92042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9598"/>
            <a:ext cx="10930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latin typeface="Calibri" pitchFamily="34" charset="0"/>
                <a:cs typeface="Calibri" pitchFamily="34" charset="0"/>
              </a:rPr>
              <a:t>Kecepatan pemotongan dari empat jenis alat sedang dibandingkan dalam percobaan. Lima bahan dengan berbagai tingkat kekerasan digunakan sebagai blok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kelompok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. Data yang berkaitan dengan pengukuran waktu pemotongan dalam detik muncul pada tabel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Lengkap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(RAL)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554" t="37186" r="33146" b="11042"/>
          <a:stretch>
            <a:fillRect/>
          </a:stretch>
        </p:blipFill>
        <p:spPr bwMode="auto">
          <a:xfrm>
            <a:off x="1878777" y="1358092"/>
            <a:ext cx="86360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1190" t="44499" r="35343" b="18736"/>
          <a:stretch>
            <a:fillRect/>
          </a:stretch>
        </p:blipFill>
        <p:spPr bwMode="auto">
          <a:xfrm>
            <a:off x="807207" y="1500968"/>
            <a:ext cx="1063854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Kuadrat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(JKP)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1190" t="36264" r="35343" b="14986"/>
          <a:stretch>
            <a:fillRect/>
          </a:stretch>
        </p:blipFill>
        <p:spPr bwMode="auto">
          <a:xfrm>
            <a:off x="1664463" y="1358092"/>
            <a:ext cx="909277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Kuadrat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Blok (JKB)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1190" t="38764" r="35343" b="13736"/>
          <a:stretch>
            <a:fillRect/>
          </a:stretch>
        </p:blipFill>
        <p:spPr bwMode="auto">
          <a:xfrm>
            <a:off x="1235835" y="1215216"/>
            <a:ext cx="9787006" cy="50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9725" t="41264" r="33878" b="13736"/>
          <a:stretch>
            <a:fillRect/>
          </a:stretch>
        </p:blipFill>
        <p:spPr bwMode="auto">
          <a:xfrm>
            <a:off x="1092959" y="1358092"/>
            <a:ext cx="10144196" cy="47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1190" t="43764" r="35343" b="17486"/>
          <a:stretch>
            <a:fillRect/>
          </a:stretch>
        </p:blipFill>
        <p:spPr bwMode="auto">
          <a:xfrm>
            <a:off x="1542327" y="1555770"/>
            <a:ext cx="9123324" cy="38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Inferensia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0457" t="36264" r="34611" b="21236"/>
          <a:stretch>
            <a:fillRect/>
          </a:stretch>
        </p:blipFill>
        <p:spPr bwMode="auto">
          <a:xfrm>
            <a:off x="735769" y="1286654"/>
            <a:ext cx="107157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Inferensia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1922" t="31264" r="34611" b="11236"/>
          <a:stretch>
            <a:fillRect/>
          </a:stretch>
        </p:blipFill>
        <p:spPr bwMode="auto">
          <a:xfrm>
            <a:off x="2164529" y="1215216"/>
            <a:ext cx="7929618" cy="499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Lanjutan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0457" t="41264" r="36076" b="24986"/>
          <a:stretch>
            <a:fillRect/>
          </a:stretch>
        </p:blipFill>
        <p:spPr bwMode="auto">
          <a:xfrm>
            <a:off x="1450149" y="1572406"/>
            <a:ext cx="9501254" cy="351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9598"/>
            <a:ext cx="109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1dan 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7049" t="35014" r="27287" b="41236"/>
          <a:stretch>
            <a:fillRect/>
          </a:stretch>
        </p:blipFill>
        <p:spPr bwMode="auto">
          <a:xfrm>
            <a:off x="878645" y="2786852"/>
            <a:ext cx="42862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29500" t="35014" r="27287" b="53736"/>
          <a:stretch>
            <a:fillRect/>
          </a:stretch>
        </p:blipFill>
        <p:spPr bwMode="auto">
          <a:xfrm>
            <a:off x="6379371" y="4358488"/>
            <a:ext cx="42148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64331" y="4929992"/>
            <a:ext cx="109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|-1,12| &lt; 2,179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terima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0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31" y="5430058"/>
            <a:ext cx="1114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Artinya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nyata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 l="14852" t="30014" r="11906" b="8736"/>
          <a:stretch>
            <a:fillRect/>
          </a:stretch>
        </p:blipFill>
        <p:spPr bwMode="auto">
          <a:xfrm>
            <a:off x="5807867" y="1838155"/>
            <a:ext cx="5143536" cy="25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9598"/>
            <a:ext cx="109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blok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1dan 3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42684" t="33764" r="20695" b="58736"/>
          <a:stretch>
            <a:fillRect/>
          </a:stretch>
        </p:blipFill>
        <p:spPr bwMode="auto">
          <a:xfrm>
            <a:off x="878645" y="2072472"/>
            <a:ext cx="35719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l="46346" t="47514" r="25822" b="43736"/>
          <a:stretch>
            <a:fillRect/>
          </a:stretch>
        </p:blipFill>
        <p:spPr bwMode="auto">
          <a:xfrm>
            <a:off x="1664463" y="2643976"/>
            <a:ext cx="271464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 l="36824" t="60014" r="15568" b="12486"/>
          <a:stretch>
            <a:fillRect/>
          </a:stretch>
        </p:blipFill>
        <p:spPr bwMode="auto">
          <a:xfrm>
            <a:off x="5093487" y="2072472"/>
            <a:ext cx="46434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5164925" y="3644902"/>
            <a:ext cx="3358380" cy="557580"/>
            <a:chOff x="5164925" y="3644902"/>
            <a:chExt cx="3358380" cy="557580"/>
          </a:xfrm>
        </p:grpSpPr>
        <p:grpSp>
          <p:nvGrpSpPr>
            <p:cNvPr id="21" name="Group 20"/>
            <p:cNvGrpSpPr/>
            <p:nvPr/>
          </p:nvGrpSpPr>
          <p:grpSpPr>
            <a:xfrm>
              <a:off x="7593817" y="3644902"/>
              <a:ext cx="929488" cy="357984"/>
              <a:chOff x="7593817" y="3644902"/>
              <a:chExt cx="929488" cy="35798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8343916" y="3822703"/>
                <a:ext cx="357190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7593817" y="4001298"/>
                <a:ext cx="928694" cy="15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164925" y="3786984"/>
              <a:ext cx="26432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Banyaknya</a:t>
              </a:r>
              <a:r>
                <a:rPr lang="en-US" dirty="0"/>
                <a:t> </a:t>
              </a:r>
              <a:r>
                <a:rPr lang="en-US" dirty="0" err="1"/>
                <a:t>perlakuan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Lengkap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(RAL)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457" t="26264" r="33878" b="11236"/>
          <a:stretch>
            <a:fillRect/>
          </a:stretch>
        </p:blipFill>
        <p:spPr bwMode="auto">
          <a:xfrm>
            <a:off x="2207392" y="1286654"/>
            <a:ext cx="76010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215216"/>
            <a:ext cx="10930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Empat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model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kelas atas akan dibandingkan untuk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reproduksi suara.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5 set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A, 4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B, 7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C, dan 6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D yang tersedia untuk pengujian. Kualitas reproduksi suara dapat ditentukan secara objektif dengan mengukur sinyal audio yang diterima oleh robot yang menggunakan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heaedphone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dan membandingkannya dengan gelombang sinyal yang dikirim. Secara kuantitatif, ukuran distorsi suara yang disebut distorsi harmonik total adalah ukuran keseluruhan dari ketidaksesuaian, dalam persen. Karena nilai-nilai secara substansial di bawah 1% untuk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berkualitas tinggi, kami memberikan nilai untuk distorsi dalam seperseratus persen sehingga 10 adalah 0,1% dan seterusnya. Menganggap hasil tes untuk distorsi suara menghasilkan data pada Tabel 2.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457" t="32514" r="33878" b="8736"/>
          <a:stretch>
            <a:fillRect/>
          </a:stretch>
        </p:blipFill>
        <p:spPr bwMode="auto">
          <a:xfrm>
            <a:off x="1878777" y="1215215"/>
            <a:ext cx="8286808" cy="51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Peristilahan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0108" t="33169" r="34088" b="6831"/>
          <a:stretch>
            <a:fillRect/>
          </a:stretch>
        </p:blipFill>
        <p:spPr bwMode="auto">
          <a:xfrm>
            <a:off x="2021653" y="1215216"/>
            <a:ext cx="8001056" cy="504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725" t="39514" r="33878" b="12486"/>
          <a:stretch>
            <a:fillRect/>
          </a:stretch>
        </p:blipFill>
        <p:spPr bwMode="auto">
          <a:xfrm>
            <a:off x="1450149" y="1429530"/>
            <a:ext cx="91678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Teknik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Perhitungan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Manual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1190" t="30014" r="34611" b="14986"/>
          <a:stretch>
            <a:fillRect/>
          </a:stretch>
        </p:blipFill>
        <p:spPr bwMode="auto">
          <a:xfrm>
            <a:off x="2093091" y="1443045"/>
            <a:ext cx="7786742" cy="462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Teknik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Perhitungan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Manual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457" t="35857" r="35343" b="4986"/>
          <a:stretch>
            <a:fillRect/>
          </a:stretch>
        </p:blipFill>
        <p:spPr bwMode="auto">
          <a:xfrm>
            <a:off x="2235967" y="1235983"/>
            <a:ext cx="7786742" cy="49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13321</TotalTime>
  <Words>365</Words>
  <Application>Microsoft Office PowerPoint</Application>
  <PresentationFormat>Custom</PresentationFormat>
  <Paragraphs>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Bookman Old Style</vt:lpstr>
      <vt:lpstr>Calibri</vt:lpstr>
      <vt:lpstr>Gill Sans MT</vt:lpstr>
      <vt:lpstr>Wingdings</vt:lpstr>
      <vt:lpstr>Wingdings 3</vt:lpstr>
      <vt:lpstr>Origin</vt:lpstr>
      <vt:lpstr>Analisis Ragam (ANOVA)</vt:lpstr>
      <vt:lpstr>Rancangan Acak Lengkap (RAL)</vt:lpstr>
      <vt:lpstr>Rancangan Acak Lengkap (RAL)</vt:lpstr>
      <vt:lpstr>Contoh</vt:lpstr>
      <vt:lpstr>Contoh</vt:lpstr>
      <vt:lpstr>Peristilahan</vt:lpstr>
      <vt:lpstr>Tabel ANOVA</vt:lpstr>
      <vt:lpstr>Teknik Perhitungan Manual</vt:lpstr>
      <vt:lpstr>Teknik Perhitungan Manual</vt:lpstr>
      <vt:lpstr>Uji Hipotesis (Uji F)</vt:lpstr>
      <vt:lpstr>Contoh</vt:lpstr>
      <vt:lpstr>Contoh</vt:lpstr>
      <vt:lpstr>Analisis Lanjutan</vt:lpstr>
      <vt:lpstr>Analisis Lanjutan</vt:lpstr>
      <vt:lpstr>Contoh</vt:lpstr>
      <vt:lpstr>Contoh</vt:lpstr>
      <vt:lpstr>Rancangan Acak Kelompok (RAK)</vt:lpstr>
      <vt:lpstr>Rancangan Acak Kelompok</vt:lpstr>
      <vt:lpstr>Contoh</vt:lpstr>
      <vt:lpstr>Contoh</vt:lpstr>
      <vt:lpstr>Jumlah Kuadrat Perlakuan (JKP)</vt:lpstr>
      <vt:lpstr>Jumlah Kuadrat Blok (JKB)</vt:lpstr>
      <vt:lpstr>Tabel ANOVA</vt:lpstr>
      <vt:lpstr>Tabel ANOVA Contoh</vt:lpstr>
      <vt:lpstr>Inferensia untuk Tabel ANOVA</vt:lpstr>
      <vt:lpstr>Inferensia untuk Tabel ANOVA</vt:lpstr>
      <vt:lpstr>Analisis Lanjutan</vt:lpstr>
      <vt:lpstr>Contoh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603</cp:revision>
  <dcterms:created xsi:type="dcterms:W3CDTF">2017-11-13T05:19:11Z</dcterms:created>
  <dcterms:modified xsi:type="dcterms:W3CDTF">2026-01-07T01:52:36Z</dcterms:modified>
</cp:coreProperties>
</file>