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23" r:id="rId12"/>
    <p:sldId id="324" r:id="rId13"/>
    <p:sldId id="325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27" r:id="rId24"/>
    <p:sldId id="314" r:id="rId25"/>
    <p:sldId id="315" r:id="rId26"/>
    <p:sldId id="316" r:id="rId27"/>
    <p:sldId id="317" r:id="rId28"/>
    <p:sldId id="318" r:id="rId29"/>
    <p:sldId id="319" r:id="rId30"/>
    <p:sldId id="271" r:id="rId31"/>
  </p:sldIdLst>
  <p:sldSz cx="12187238" cy="6859588"/>
  <p:notesSz cx="6858000" cy="9144000"/>
  <p:defaultTextStyle>
    <a:defPPr>
      <a:defRPr lang="id-ID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1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4965" y="3887100"/>
            <a:ext cx="9140429" cy="990829"/>
          </a:xfrm>
        </p:spPr>
        <p:txBody>
          <a:bodyPr anchor="t" anchorCtr="0"/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965" y="5125636"/>
            <a:ext cx="9140429" cy="53352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44159" indent="0" algn="ctr">
              <a:buNone/>
            </a:lvl2pPr>
            <a:lvl3pPr marL="1088319" indent="0" algn="ctr">
              <a:buNone/>
            </a:lvl3pPr>
            <a:lvl4pPr marL="1632478" indent="0" algn="ctr">
              <a:buNone/>
            </a:lvl4pPr>
            <a:lvl5pPr marL="2176638" indent="0" algn="ctr">
              <a:buNone/>
            </a:lvl5pPr>
            <a:lvl6pPr marL="2720797" indent="0" algn="ctr">
              <a:buNone/>
            </a:lvl6pPr>
            <a:lvl7pPr marL="3264957" indent="0" algn="ctr">
              <a:buNone/>
            </a:lvl7pPr>
            <a:lvl8pPr marL="3809116" indent="0" algn="ctr">
              <a:buNone/>
            </a:lvl8pPr>
            <a:lvl9pPr marL="435327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>
            <a:lvl1pPr>
              <a:defRPr sz="1700"/>
            </a:lvl1pPr>
          </a:lstStyle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0903" y="6356551"/>
            <a:ext cx="1624965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206029" y="3648920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8724" y="5049419"/>
            <a:ext cx="9749790" cy="685959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029" y="3648920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8724" y="5049419"/>
            <a:ext cx="304681" cy="685959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0744" y="3202693"/>
            <a:ext cx="585351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10968514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65" y="2972488"/>
            <a:ext cx="9140429" cy="1067047"/>
          </a:xfrm>
        </p:spPr>
        <p:txBody>
          <a:bodyPr anchor="t" anchorCtr="0"/>
          <a:lstStyle>
            <a:lvl1pPr algn="r">
              <a:buNone/>
              <a:defRPr sz="38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525" y="4268188"/>
            <a:ext cx="9038868" cy="1143265"/>
          </a:xfrm>
        </p:spPr>
        <p:txBody>
          <a:bodyPr anchor="t" anchorCtr="0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1066" y="6356551"/>
            <a:ext cx="3046810" cy="365845"/>
          </a:xfrm>
        </p:spPr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355" y="6356551"/>
            <a:ext cx="4631150" cy="36584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5907" y="6356551"/>
            <a:ext cx="2027144" cy="365845"/>
          </a:xfrm>
        </p:spPr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218724" y="2820053"/>
            <a:ext cx="9749790" cy="1280456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8724" y="2820053"/>
            <a:ext cx="304681" cy="128045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362" y="1219482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3852" y="1216434"/>
            <a:ext cx="5386759" cy="493890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362" y="1286173"/>
            <a:ext cx="5384813" cy="685959"/>
          </a:xfrm>
          <a:noFill/>
          <a:ln>
            <a:noFill/>
          </a:ln>
        </p:spPr>
        <p:txBody>
          <a:bodyPr lIns="108832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180" y="1295700"/>
            <a:ext cx="5386928" cy="685959"/>
          </a:xfrm>
          <a:noFill/>
          <a:ln>
            <a:noFill/>
          </a:ln>
        </p:spPr>
        <p:txBody>
          <a:bodyPr lIns="108832" anchor="b" anchorCtr="0"/>
          <a:lstStyle>
            <a:lvl1pPr marL="0" indent="0">
              <a:buNone/>
              <a:defRPr sz="2900" b="1">
                <a:solidFill>
                  <a:schemeClr val="accent2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362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5179" y="2134094"/>
            <a:ext cx="5382697" cy="4039535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228653"/>
            <a:ext cx="10968514" cy="9146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507" y="304871"/>
            <a:ext cx="3351490" cy="838394"/>
          </a:xfrm>
        </p:spPr>
        <p:txBody>
          <a:bodyPr anchor="b" anchorCtr="0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29507" y="1219483"/>
            <a:ext cx="3351490" cy="4844585"/>
          </a:xfrm>
        </p:spPr>
        <p:txBody>
          <a:bodyPr/>
          <a:lstStyle>
            <a:lvl1pPr marL="0" indent="0">
              <a:lnSpc>
                <a:spcPts val="2618"/>
              </a:lnSpc>
              <a:spcAft>
                <a:spcPts val="1190"/>
              </a:spcAft>
              <a:buNone/>
              <a:defRPr sz="1900">
                <a:solidFill>
                  <a:schemeClr val="tx2"/>
                </a:solidFill>
              </a:defRPr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6117" y="3324995"/>
            <a:ext cx="6036437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41" y="304871"/>
            <a:ext cx="7617024" cy="571632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62" y="500972"/>
            <a:ext cx="10968514" cy="674844"/>
          </a:xfrm>
          <a:ln>
            <a:solidFill>
              <a:schemeClr val="accent1"/>
            </a:solidFill>
          </a:ln>
        </p:spPr>
        <p:txBody>
          <a:bodyPr lIns="326496" anchor="ctr"/>
          <a:lstStyle>
            <a:lvl1pPr algn="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62" y="1905441"/>
            <a:ext cx="10968514" cy="427123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714"/>
              </a:spcBef>
              <a:buNone/>
              <a:defRPr sz="38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62" y="1219482"/>
            <a:ext cx="10968514" cy="533524"/>
          </a:xfrm>
        </p:spPr>
        <p:txBody>
          <a:bodyPr anchor="ctr" anchorCtr="0"/>
          <a:lstStyle>
            <a:lvl1pPr marL="0" indent="0" algn="l">
              <a:buFontTx/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362" y="500972"/>
            <a:ext cx="243745" cy="68595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362" y="152435"/>
            <a:ext cx="10968514" cy="990829"/>
          </a:xfrm>
          <a:prstGeom prst="rect">
            <a:avLst/>
          </a:prstGeom>
        </p:spPr>
        <p:txBody>
          <a:bodyPr vert="horz" lIns="108832" tIns="54416" rIns="108832" bIns="544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362" y="1219482"/>
            <a:ext cx="10968514" cy="4911465"/>
          </a:xfrm>
          <a:prstGeom prst="rect">
            <a:avLst/>
          </a:prstGeom>
        </p:spPr>
        <p:txBody>
          <a:bodyPr vert="horz" lIns="108832" tIns="54416" rIns="108832" bIns="54416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1067" y="6357822"/>
            <a:ext cx="3050872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BE0E1E5F-E22C-4842-8748-0C44FC1EF623}" type="datetimeFigureOut">
              <a:rPr lang="id-ID" smtClean="0"/>
              <a:pPr/>
              <a:t>13/04/2025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354" y="6357822"/>
            <a:ext cx="4671775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545" y="6357822"/>
            <a:ext cx="2640568" cy="365845"/>
          </a:xfrm>
          <a:prstGeom prst="rect">
            <a:avLst/>
          </a:prstGeom>
        </p:spPr>
        <p:txBody>
          <a:bodyPr vert="horz" lIns="108832" tIns="54416" rIns="108832" bIns="54416"/>
          <a:lstStyle>
            <a:lvl1pPr algn="l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fld id="{16D3E6CA-7FF3-45BC-B8B9-80B1DD9A380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362" y="6354646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362" y="1143265"/>
            <a:ext cx="10968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832" tIns="54416" rIns="108832" bIns="54416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319" y="6448966"/>
            <a:ext cx="190893" cy="16035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32" tIns="54416" rIns="108832" bIns="54416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6496" indent="-326496" algn="l" rtl="0" eaLnBrk="1" latinLnBrk="0" hangingPunct="1">
        <a:spcBef>
          <a:spcPts val="714"/>
        </a:spcBef>
        <a:buClr>
          <a:schemeClr val="accent1"/>
        </a:buClr>
        <a:buSzPct val="76000"/>
        <a:buFont typeface="Wingdings 3"/>
        <a:buChar char="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1" indent="-326496" algn="l" rtl="0" eaLnBrk="1" latinLnBrk="0" hangingPunct="1">
        <a:spcBef>
          <a:spcPts val="595"/>
        </a:spcBef>
        <a:buClr>
          <a:schemeClr val="accent2"/>
        </a:buClr>
        <a:buSzPct val="76000"/>
        <a:buFont typeface="Wingdings 3"/>
        <a:buChar char="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2pPr>
      <a:lvl3pPr marL="979487" indent="-272080" algn="l" rtl="0" eaLnBrk="1" latinLnBrk="0" hangingPunct="1">
        <a:spcBef>
          <a:spcPts val="59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83" indent="-272080" algn="l" rtl="0" eaLnBrk="1" latinLnBrk="0" hangingPunct="1">
        <a:spcBef>
          <a:spcPts val="476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78" indent="-272080" algn="l" rtl="0" eaLnBrk="1" latinLnBrk="0" hangingPunct="1">
        <a:spcBef>
          <a:spcPts val="357"/>
        </a:spcBef>
        <a:buClr>
          <a:schemeClr val="accent2"/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8974" indent="-217664" algn="l" rtl="0" eaLnBrk="1" latinLnBrk="0" hangingPunct="1">
        <a:spcBef>
          <a:spcPts val="357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176638" indent="-217664" algn="l" rtl="0" eaLnBrk="1" latinLnBrk="0" hangingPunct="1">
        <a:spcBef>
          <a:spcPts val="357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394302" indent="-217664" algn="l" rtl="0" eaLnBrk="1" latinLnBrk="0" hangingPunct="1">
        <a:spcBef>
          <a:spcPts val="357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611965" indent="-217664" algn="l" rtl="0" eaLnBrk="1" latinLnBrk="0" hangingPunct="1">
        <a:spcBef>
          <a:spcPts val="357"/>
        </a:spcBef>
        <a:buClr>
          <a:srgbClr val="9FB8CD"/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059" y="3879458"/>
            <a:ext cx="9712335" cy="990829"/>
          </a:xfrm>
        </p:spPr>
        <p:txBody>
          <a:bodyPr>
            <a:noAutofit/>
          </a:bodyPr>
          <a:lstStyle/>
          <a:p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2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Aljabar</a:t>
            </a:r>
            <a:r>
              <a:rPr lang="en-US" sz="4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Linear</a:t>
            </a:r>
            <a:endParaRPr lang="id-ID" sz="42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965" y="5056510"/>
            <a:ext cx="9140429" cy="53352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Fauzhia Rahmasari, </a:t>
            </a:r>
            <a:r>
              <a:rPr lang="en-US" sz="3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S.Si</a:t>
            </a:r>
            <a:r>
              <a:rPr lang="en-US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id-ID" sz="3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M.Si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50819" y="2781722"/>
            <a:ext cx="4800600" cy="1008112"/>
          </a:xfrm>
          <a:prstGeom prst="rect">
            <a:avLst/>
          </a:prstGeom>
        </p:spPr>
        <p:txBody>
          <a:bodyPr vert="horz" lIns="108832" tIns="54416" rIns="108832" bIns="54416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Matematika</a:t>
            </a:r>
            <a:r>
              <a:rPr lang="en-US" sz="5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35269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0093" y="1197546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A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Jordan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Perbedaan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mendasar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Gauss-Jordan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pada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akhirnya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Jika pada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hasil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akhirnya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diagonal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= “1”),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sedangkan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pada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Gauss-Jordan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hasil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akhirnya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sebuah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identitas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93" y="1197546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l="-329" r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Jordan </a:t>
            </a:r>
          </a:p>
        </p:txBody>
      </p:sp>
    </p:spTree>
    <p:extLst>
      <p:ext uri="{BB962C8B-B14F-4D97-AF65-F5344CB8AC3E}">
        <p14:creationId xmlns:p14="http://schemas.microsoft.com/office/powerpoint/2010/main" val="323255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26219" y="11437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Langkah-1: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Membuat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kali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12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6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26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6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26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Langkah-2: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Membuat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0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kali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ditambahkan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6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24</m:t>
                                          </m:r>
                                        </m:den>
                                      </m:f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2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99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24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9" y="11437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824" b="-2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Jordan</a:t>
            </a:r>
          </a:p>
        </p:txBody>
      </p:sp>
    </p:spTree>
    <p:extLst>
      <p:ext uri="{BB962C8B-B14F-4D97-AF65-F5344CB8AC3E}">
        <p14:creationId xmlns:p14="http://schemas.microsoft.com/office/powerpoint/2010/main" val="213437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26219" y="12199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Langkah-3: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Membuat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0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ketiga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kali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ditambahkan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Langkah-4: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Membuat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Baris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kali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6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sz="26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6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7</m:t>
                                          </m:r>
                                        </m:num>
                                        <m:den>
                                          <m:r>
                                            <a:rPr lang="en-US" sz="26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9" y="12199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Jordan</a:t>
            </a:r>
          </a:p>
        </p:txBody>
      </p:sp>
    </p:spTree>
    <p:extLst>
      <p:ext uri="{BB962C8B-B14F-4D97-AF65-F5344CB8AC3E}">
        <p14:creationId xmlns:p14="http://schemas.microsoft.com/office/powerpoint/2010/main" val="366653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226219" y="1148103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Langkah-5: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Membuat</a:t>
                </a:r>
                <a14:m>
                  <m:oMath xmlns:m="http://schemas.openxmlformats.org/officeDocument/2006/math"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23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0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Baris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ketiga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di kali </a:t>
                </a:r>
                <a14:m>
                  <m:oMath xmlns:m="http://schemas.openxmlformats.org/officeDocument/2006/math"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itchFamily="34" charset="0"/>
                      </a:rPr>
                      <m:t>−</m:t>
                    </m:r>
                    <m:f>
                      <m:f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ditambahkan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baris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kedua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kumimoji="0" lang="en-US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5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Langkah-6: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Membuat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1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Baris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ketiga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di kali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kumimoji="0" lang="en-US" sz="25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 marL="358775" lvl="0" indent="0" algn="just">
                  <a:spcBef>
                    <a:spcPts val="0"/>
                  </a:spcBef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500">
                              <a:solidFill>
                                <a:prstClr val="black"/>
                              </a:solidFill>
                              <a:latin typeface="Cambria Math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lang="en-US" sz="2500">
                          <a:solidFill>
                            <a:prstClr val="black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5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5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5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sz="250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5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5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Jika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diperhatikan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akibat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proses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eliminasi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Gauss Jordan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matriks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telah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berubah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bentuk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matriks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identitas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19" y="1148103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r="-713" b="-505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Jordan</a:t>
            </a:r>
          </a:p>
        </p:txBody>
      </p:sp>
    </p:spTree>
    <p:extLst>
      <p:ext uri="{BB962C8B-B14F-4D97-AF65-F5344CB8AC3E}">
        <p14:creationId xmlns:p14="http://schemas.microsoft.com/office/powerpoint/2010/main" val="36396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0093" y="1197546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4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=−</m:t>
                      </m:r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Seidel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Seidel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menggunakan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proses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iterasi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nilai-nilai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Bila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linear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simultan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⋮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93" y="1197546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l="-329" t="-705" r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214882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83419" y="12961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awal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setiap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𝑖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=1…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𝑛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kemudian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linear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akan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−…−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…−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itchFamily="34" charset="0"/>
                        </a:rPr>
                        <m:t>⋮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2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𝑛𝑛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…−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itchFamily="34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9" y="12961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824" r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163574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83419" y="12961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Adapun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teknik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penyelesaiannya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sebagai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berikut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815975" lvl="0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Hitung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nilai-nilai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(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=1…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persamaan-persamaan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di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atas</a:t>
                </a:r>
                <a:endParaRPr lang="en-US" sz="26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15975" lvl="0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Lakukan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sehingga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nilai-nilai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tersebut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mendekati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pada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sebelumnya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batas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tertentu</a:t>
                </a:r>
                <a:endParaRPr lang="en-US" sz="26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815975" lvl="0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Font typeface="Wingdings" panose="05000000000000000000" pitchFamily="2" charset="2"/>
                  <a:buChar char="q"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Proses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akan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berhenti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ketika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selisih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kurang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toleransi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error yang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ditentukan</a:t>
                </a:r>
                <a:endParaRPr lang="en-US" sz="26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600" b="1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Contoh</a:t>
                </a:r>
                <a:r>
                  <a:rPr lang="en-US" sz="2600" b="1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b="1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Soal</a:t>
                </a:r>
                <a:r>
                  <a:rPr lang="en-US" sz="2600" b="1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Tentukan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6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solusi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SPL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=7</m:t>
                      </m:r>
                    </m:oMath>
                  </m:oMathPara>
                </a14:m>
                <a:endParaRPr lang="en-US" sz="26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−8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=−21</m:t>
                      </m:r>
                    </m:oMath>
                  </m:oMathPara>
                </a14:m>
                <a:endParaRPr lang="en-US" sz="26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−2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+5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𝑧</m:t>
                      </m:r>
                      <m:r>
                        <a:rPr lang="en-US" sz="26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=15</m:t>
                      </m:r>
                    </m:oMath>
                  </m:oMathPara>
                </a14:m>
                <a:endParaRPr lang="en-US" sz="2600" b="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19" y="12961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824" r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46903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b="1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Jawab: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Berikan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awal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=0,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=0,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Susun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persamaan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menjadi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Lakukan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proses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7+0−0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=1.75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21+4(1.75)+0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=3.5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15+2(1.75)−3.5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b="-15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423857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 2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7+3.5−3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=1.875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21+4(1.875)+3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=3.9375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15+2(1.875)−3.9375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=2.9625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3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7+3.9375−2.9625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=1.99375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21+4(1.99375)+2.9625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=3.992188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15+2(1.99375)−3.992188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=2.999063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b="-587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1257015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 4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7+3.992188−2.999063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=1.998281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21+4(1.998281)+2.999063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=3.999023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15+2(1.998281)−3.999023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=2.999508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5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7+3.999023−2.999508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=1.999879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21+4(1.999879)+2.999508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=3.999878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15+2(1.999879)−3.999878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=2.999976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b="-57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7350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64605" y="1180263"/>
                <a:ext cx="11167813" cy="554461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linier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himpunan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linier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simultan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elemen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…, 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)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himpunan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berbentuk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…+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b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+…+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b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⋮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m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m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+…+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n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271463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ij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adalah bilangan-bilangan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koefisien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juga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bilangan-bilangan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Jika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semua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nol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dinamakan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homogen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Jika paling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sedikit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satu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nol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dinamakan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homogen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05" y="1180263"/>
                <a:ext cx="11167813" cy="5544616"/>
              </a:xfrm>
              <a:prstGeom prst="rect">
                <a:avLst/>
              </a:prstGeom>
              <a:blipFill>
                <a:blip r:embed="rId2"/>
                <a:stretch>
                  <a:fillRect l="-382" t="-770" r="-7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570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 6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7+3.999878−2.999976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=1.999975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21+4(1.999975)+2.999976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=3.999985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15+2(1.999975)−3.999985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=2.999993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7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7+3.999985−2.999993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=1.999998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21+4(1.999998)+2.999993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=3.999998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15+2(1.999998)−3.999998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b="-57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4098231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 8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7+3.999998−3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21+4(2)+3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=4 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15+2(2)−4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9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7+4−3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21+4(2)+3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=4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15+2(2)−4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067594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b="-55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2943033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69925" y="1184276"/>
                <a:ext cx="1111232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u="sng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 10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7+4−3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21+4(2)+3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=4</m:t>
                      </m:r>
                    </m:oMath>
                  </m:oMathPara>
                </a14:m>
                <a:endParaRPr lang="en-US" sz="24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9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15+2(2)−4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Dikarenakan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dari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8−10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sudah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menghasilkan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yang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konsisten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maka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iterasi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diberhentikan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dan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nilai</a:t>
                </a: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=2,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dan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=3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lang="en-US" sz="2400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358775" lvl="0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25" y="1184276"/>
                <a:ext cx="11112326" cy="5184576"/>
              </a:xfrm>
              <a:prstGeom prst="rect">
                <a:avLst/>
              </a:prstGeom>
              <a:blipFill>
                <a:blip r:embed="rId2"/>
                <a:stretch>
                  <a:fillRect t="-705" r="-6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Seidel</a:t>
            </a:r>
          </a:p>
        </p:txBody>
      </p:sp>
    </p:spTree>
    <p:extLst>
      <p:ext uri="{BB962C8B-B14F-4D97-AF65-F5344CB8AC3E}">
        <p14:creationId xmlns:p14="http://schemas.microsoft.com/office/powerpoint/2010/main" val="87660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17290" y="1197546"/>
                <a:ext cx="11267529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LU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Telah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diketahui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bahwa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linier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memberikan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udah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bagi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terkait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Upaya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mentransformasikan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s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uatu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umum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Ax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ekivalen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erupakan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dasar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Perubahan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umum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dilakukan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melalui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kombinasi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linier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bersesuaian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Formulasi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proses di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dalam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bahasa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komputasi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m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atriks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selanjutnya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disebut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Terdapat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algoritma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</a:t>
                </a:r>
                <a:r>
                  <a:rPr kumimoji="0" lang="en-US" sz="25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apat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membentuk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bawah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L</m:t>
                    </m:r>
                    <m: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U</m:t>
                    </m:r>
                    <m:r>
                      <a:rPr kumimoji="0" lang="en-US" sz="2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)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sedemikian</a:t>
                </a:r>
                <a:r>
                  <a:rPr lang="en-US" sz="25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h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ingga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5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LU</m:t>
                    </m:r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Proses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selanjutnya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disebut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LU,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90" y="1197546"/>
                <a:ext cx="11267529" cy="5184576"/>
              </a:xfrm>
              <a:prstGeom prst="rect">
                <a:avLst/>
              </a:prstGeom>
              <a:blipFill>
                <a:blip r:embed="rId2"/>
                <a:stretch>
                  <a:fillRect l="-270" t="-705" r="-7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02513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elanjutnya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setelah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LU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Ax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tahap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Ly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b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Ux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y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ekivalen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LU</m:t>
                        </m:r>
                      </m:e>
                    </m:d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Doolittle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lebih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jelasnya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perhatikan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Doolittle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6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=26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814" r="-8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930567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42443" y="991394"/>
                <a:ext cx="12385376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Dekomposisi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A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3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5=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2=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0=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sub>
                    </m:sSub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itchFamily="34" charset="0"/>
                      </a:rPr>
                      <m:t> 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21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=0, 8=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=8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2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6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31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=2, 2=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maka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32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=−1, 8=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33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=6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A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" y="991394"/>
                <a:ext cx="12385376" cy="5184576"/>
              </a:xfrm>
              <a:prstGeom prst="rect">
                <a:avLst/>
              </a:prstGeom>
              <a:blipFill>
                <a:blip r:embed="rId2"/>
                <a:stretch>
                  <a:fillRect l="-738" t="-824" b="-22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230560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65027" y="1197546"/>
                <a:ext cx="1096803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Selanjutnya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terlebih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dahulu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Ly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26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Kemudian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Ux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2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2.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Cholesky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simetri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definit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positif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T</m:t>
                        </m:r>
                      </m:sup>
                    </m:sSup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 </m:t>
                    </m:r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T</m:t>
                        </m:r>
                      </m:sup>
                    </m:sSup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&gt;0, 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Calibri" pitchFamily="34" charset="0"/>
                      </a:rPr>
                      <m:t>≠0)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dan dari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dekomposisi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LU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hubungan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U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ij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ji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t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erdapat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persyaratan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apapun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elemen-elemen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diagonalnya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197546"/>
                <a:ext cx="10968038" cy="5184576"/>
              </a:xfrm>
              <a:prstGeom prst="rect">
                <a:avLst/>
              </a:prstGeom>
              <a:blipFill>
                <a:blip r:embed="rId2"/>
                <a:stretch>
                  <a:fillRect l="-833" t="-705" r="-778" b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404084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65027" y="1197546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Misalnya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kata lain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erbasis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faktorisasi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L</m:t>
                    </m:r>
                    <m:sSup>
                      <m:sSup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L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T</m:t>
                        </m:r>
                      </m:sup>
                    </m:sSup>
                  </m:oMath>
                </a14:m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Cholesky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4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14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14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+17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−5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101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14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+83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155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197546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830" t="-705" r="-77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416283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65027" y="1197546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83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  <m: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4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=2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2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=1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</m:t>
                      </m:r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4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1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7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Cambria Math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17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16=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=4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−</m:t>
                      </m:r>
                      <m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5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−12</m:t>
                      </m:r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=−3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83</m:t>
                      </m:r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25</m:t>
                      </m:r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33</m:t>
                          </m:r>
                        </m:sub>
                      </m:sSub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→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l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Calibri" pitchFamily="34" charset="0"/>
                        </a:rPr>
                        <m:t>5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197546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830" t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301380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65027" y="1269554"/>
                <a:ext cx="110172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L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U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L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T</m:t>
                          </m:r>
                        </m:sup>
                      </m:sSup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elanjutnya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terlebih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dahulu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Ly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101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155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emudian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diselesaikan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Ux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y</m:t>
                    </m:r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2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kumimoji="0" lang="en-US" sz="2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Calibri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x</m:t>
                    </m:r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−</m:t>
                              </m:r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27" y="1269554"/>
                <a:ext cx="11017224" cy="5184576"/>
              </a:xfrm>
              <a:prstGeom prst="rect">
                <a:avLst/>
              </a:prstGeom>
              <a:blipFill>
                <a:blip r:embed="rId2"/>
                <a:stretch>
                  <a:fillRect l="-830" t="-82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Dekomposisi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Matriks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LU</a:t>
            </a:r>
          </a:p>
        </p:txBody>
      </p:sp>
    </p:spTree>
    <p:extLst>
      <p:ext uri="{BB962C8B-B14F-4D97-AF65-F5344CB8AC3E}">
        <p14:creationId xmlns:p14="http://schemas.microsoft.com/office/powerpoint/2010/main" val="176453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Sistem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Persamaan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Linier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197546"/>
                <a:ext cx="1096851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definisi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perkalian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ditulis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Ax</m:t>
                    </m:r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b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koefisien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m</m:t>
                        </m:r>
                        <m: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Calibri" pitchFamily="34" charset="0"/>
                          </a:rPr>
                          <m:t>n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6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ij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A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m</m:t>
                                    </m:r>
                                    <m: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m</m:t>
                                    </m:r>
                                    <m: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mn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x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6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6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Calibri" pitchFamily="34" charset="0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6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b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Calibri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600" b="0" i="0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Calibri" pitchFamily="34" charset="0"/>
                                            </a:rPr>
                                            <m:t>b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Calibri" pitchFamily="34" charset="0"/>
                                            </a:rPr>
                                            <m:t>n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m</m:t>
                                    </m:r>
                                    <m: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26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mn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en-US" sz="26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Calibri" pitchFamily="34" charset="0"/>
                                      </a:rPr>
                                      <m:t>n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lengkap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(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augmented matrix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tersebut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/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suatu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vektor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kolom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komponen-komponennya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terdiri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nilai-nilai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2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,…,</m:t>
                    </m:r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Jika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homogen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paling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sedikit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berupa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penyelesaian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trivial.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Khusus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m = 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dimana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bujur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sangkar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memiliki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dan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hanya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singular.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197546"/>
                <a:ext cx="10968514" cy="5184576"/>
              </a:xfrm>
              <a:prstGeom prst="rect">
                <a:avLst/>
              </a:prstGeom>
              <a:blipFill>
                <a:blip r:embed="rId2"/>
                <a:stretch>
                  <a:fillRect l="-834" t="-705" r="-8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751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93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003" y="134709"/>
            <a:ext cx="10968514" cy="990829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3" y="1314972"/>
                <a:ext cx="10968514" cy="554461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26496" marR="0" lvl="0" indent="-326496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Char char="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Metode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merupakan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proses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sistematik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mereduksi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kebentuk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dapat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diselesaikan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secara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mudah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substitusi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mundur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358775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endParaRPr kumimoji="0" lang="en-US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6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=3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3" y="1314972"/>
                <a:ext cx="10968514" cy="5544616"/>
              </a:xfrm>
              <a:prstGeom prst="rect">
                <a:avLst/>
              </a:prstGeom>
              <a:blipFill>
                <a:blip r:embed="rId2"/>
                <a:stretch>
                  <a:fillRect l="-445" t="-880" r="-100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32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49002" y="1197546"/>
                <a:ext cx="11107217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Substitusi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mundur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menghasilkan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6</m:t>
                          </m:r>
                        </m:den>
                      </m:f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−7−2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=−1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8−5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=4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Prosedur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reduksi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Andaikan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terdiri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n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tersusun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mulai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1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-n,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446088" marR="0" lvl="0" indent="-446088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1.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-n,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cara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mengurangi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persamaan-persamaan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s/d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-n)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kelipatan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sesuai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 Pada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disebut</a:t>
                </a: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02" y="1197546"/>
                <a:ext cx="11107217" cy="5184576"/>
              </a:xfrm>
              <a:prstGeom prst="rect">
                <a:avLst/>
              </a:prstGeom>
              <a:blipFill>
                <a:blip r:embed="rId2"/>
                <a:stretch>
                  <a:fillRect l="-823" t="-705" r="-823" b="-152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</p:spTree>
    <p:extLst>
      <p:ext uri="{BB962C8B-B14F-4D97-AF65-F5344CB8AC3E}">
        <p14:creationId xmlns:p14="http://schemas.microsoft.com/office/powerpoint/2010/main" val="269749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629395" y="1067594"/>
                <a:ext cx="11103024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46088" marR="0" lvl="0" indent="-446088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	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pivot equation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), 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a</m:t>
                        </m:r>
                      </m:e>
                      <m:sub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dinamakan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elemen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(</a:t>
                </a:r>
                <a:r>
                  <a:rPr kumimoji="0" lang="en-US" sz="25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pivot entry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).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pertama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dibiarkan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tanpa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perubahan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446088" marR="0" lvl="0" indent="-446088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2.	Pada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ambil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kedua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yang baru (yang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lagi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mengandung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)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menghilangkan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5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ketiga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hingga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ke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-n, dan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demikian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seterusnya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446088" marR="0" lvl="0" indent="-446088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3. 	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Lakukan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substitusi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mundur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.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Catatan</a:t>
                </a: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Unsur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tidak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boleh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sama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nol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adakalanya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diperlukan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mengubah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urutan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Contoh</a:t>
                </a:r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Berikan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berikut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ini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</m:t>
                      </m:r>
                      <m:r>
                        <a:rPr kumimoji="0" lang="en-US" sz="2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6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r>
                        <a:rPr kumimoji="0" lang="en-US" sz="25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5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5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26</m:t>
                      </m:r>
                    </m:oMath>
                  </m:oMathPara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5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5" y="1067594"/>
                <a:ext cx="11103024" cy="5184576"/>
              </a:xfrm>
              <a:prstGeom prst="rect">
                <a:avLst/>
              </a:prstGeom>
              <a:blipFill>
                <a:blip r:embed="rId2"/>
                <a:stretch>
                  <a:fillRect l="-714" t="-705" r="-714" b="-70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</p:spTree>
    <p:extLst>
      <p:ext uri="{BB962C8B-B14F-4D97-AF65-F5344CB8AC3E}">
        <p14:creationId xmlns:p14="http://schemas.microsoft.com/office/powerpoint/2010/main" val="145922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75371" y="1125538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Jawab</a:t>
                </a:r>
                <a:endParaRPr kumimoji="0" lang="en-US" sz="26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Untuk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memperoleh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 yang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mengandung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susun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Kembali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sistem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 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</m:t>
                      </m:r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6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26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augmented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matrix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8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Langkah-1: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Kurangkan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6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3</m:t>
                        </m:r>
                      </m:den>
                    </m:f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=2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ke-3,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1" y="1125538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814" t="-824" r="-814" b="-58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</p:spTree>
    <p:extLst>
      <p:ext uri="{BB962C8B-B14F-4D97-AF65-F5344CB8AC3E}">
        <p14:creationId xmlns:p14="http://schemas.microsoft.com/office/powerpoint/2010/main" val="577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</m:t>
                      </m:r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−8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4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10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augmented matrix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−8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Langkah-2: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x</m:t>
                        </m:r>
                      </m:e>
                      <m:sub>
                        <m:r>
                          <a:rPr kumimoji="0" lang="en-US" sz="2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Kurangkan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−8</m:t>
                        </m:r>
                      </m:num>
                      <m:den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Calibri" pitchFamily="34" charset="0"/>
                          </a:rPr>
                          <m:t>8</m:t>
                        </m:r>
                      </m:den>
                    </m:f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Calibri" pitchFamily="34" charset="0"/>
                      </a:rPr>
                      <m:t>=−1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kali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pivot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persamaan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ke-3,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maka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=8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8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+2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=−7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ctr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         6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8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</p:spTree>
    <p:extLst>
      <p:ext uri="{BB962C8B-B14F-4D97-AF65-F5344CB8AC3E}">
        <p14:creationId xmlns:p14="http://schemas.microsoft.com/office/powerpoint/2010/main" val="5373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</p:spPr>
            <p:txBody>
              <a:bodyPr vert="horz" lIns="108832" tIns="54416" rIns="108832" bIns="54416">
                <a:noAutofit/>
              </a:bodyPr>
              <a:lstStyle>
                <a:lvl1pPr marL="326496" indent="-326496" algn="l" rtl="0" eaLnBrk="1" latinLnBrk="0" hangingPunct="1">
                  <a:spcBef>
                    <a:spcPts val="714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3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2991" indent="-326496" algn="l" rtl="0" eaLnBrk="1" latinLnBrk="0" hangingPunct="1">
                  <a:spcBef>
                    <a:spcPts val="595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7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79487" indent="-272080" algn="l" rtl="0" eaLnBrk="1" latinLnBrk="0" hangingPunct="1">
                  <a:spcBef>
                    <a:spcPts val="595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05983" indent="-272080" algn="l" rtl="0" eaLnBrk="1" latinLnBrk="0" hangingPunct="1">
                  <a:spcBef>
                    <a:spcPts val="476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32478" indent="-272080" algn="l" rtl="0" eaLnBrk="1" latinLnBrk="0" hangingPunct="1">
                  <a:spcBef>
                    <a:spcPts val="357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58974" indent="-217664" algn="l" rtl="0" eaLnBrk="1" latinLnBrk="0" hangingPunct="1">
                  <a:spcBef>
                    <a:spcPts val="357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9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76638" indent="-217664" algn="l" rtl="0" eaLnBrk="1" latinLnBrk="0" hangingPunct="1">
                  <a:spcBef>
                    <a:spcPts val="357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394302" indent="-217664" algn="l" rtl="0" eaLnBrk="1" latinLnBrk="0" hangingPunct="1">
                  <a:spcBef>
                    <a:spcPts val="357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7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611965" indent="-217664" algn="l" rtl="0" eaLnBrk="1" latinLnBrk="0" hangingPunct="1">
                  <a:spcBef>
                    <a:spcPts val="357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dengan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augmented </a:t>
                </a:r>
                <a:r>
                  <a:rPr kumimoji="0" lang="en-US" sz="26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matrix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nya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adalah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A</m:t>
                          </m:r>
                        </m:e>
                      </m:acc>
                      <m:r>
                        <a:rPr kumimoji="0" 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5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8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Calibri" pitchFamily="34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Calibri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kumimoji="0" lang="en-US" sz="2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Calibri" pitchFamily="34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Sehingga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diperoleh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solusi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6</m:t>
                          </m:r>
                        </m:den>
                      </m:f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den>
                      </m:f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−7−2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=−1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      </m:t>
                      </m:r>
                      <m:sSub>
                        <m:sSub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x</m:t>
                          </m:r>
                        </m:e>
                        <m: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itchFamily="34" charset="0"/>
                            </a:rPr>
                          </m:ctrlPr>
                        </m:dPr>
                        <m:e>
                          <m:r>
                            <a:rPr kumimoji="0" lang="en-US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8−5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Calibri" pitchFamily="34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kumimoji="0" lang="en-US" sz="2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kumimoji="0" lang="en-US" sz="2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Calibri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sz="2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Calibri" pitchFamily="34" charset="0"/>
                        </a:rPr>
                        <m:t>=4</m:t>
                      </m:r>
                    </m:oMath>
                  </m:oMathPara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endParaRPr>
              </a:p>
              <a:p>
                <a:pPr marL="0" marR="0" lvl="0" indent="0" algn="just" defTabSz="108831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27CA3"/>
                  </a:buClr>
                  <a:buSzPct val="76000"/>
                  <a:buFont typeface="Wingdings 3"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Jika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diperhatikan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,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sebagai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akibat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dari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proses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eliminasi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Gauss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A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telah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berubah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bentuk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menjadi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matriks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segitiga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 </a:t>
                </a:r>
                <a:r>
                  <a:rPr kumimoji="0" lang="en-US" sz="2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atas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1" y="1197546"/>
                <a:ext cx="11233248" cy="5184576"/>
              </a:xfrm>
              <a:prstGeom prst="rect">
                <a:avLst/>
              </a:prstGeom>
              <a:blipFill>
                <a:blip r:embed="rId2"/>
                <a:stretch>
                  <a:fillRect l="-814" t="-705" r="-81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134938"/>
            <a:ext cx="10968038" cy="9906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Metode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Eliminasi</a:t>
            </a:r>
            <a:r>
              <a:rPr lang="en-US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Gauss </a:t>
            </a:r>
          </a:p>
        </p:txBody>
      </p:sp>
    </p:spTree>
    <p:extLst>
      <p:ext uri="{BB962C8B-B14F-4D97-AF65-F5344CB8AC3E}">
        <p14:creationId xmlns:p14="http://schemas.microsoft.com/office/powerpoint/2010/main" val="809328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10167</TotalTime>
  <Words>1992</Words>
  <Application>Microsoft Office PowerPoint</Application>
  <PresentationFormat>Custom</PresentationFormat>
  <Paragraphs>269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Bookman Old Style</vt:lpstr>
      <vt:lpstr>Calibri</vt:lpstr>
      <vt:lpstr>Cambria Math</vt:lpstr>
      <vt:lpstr>Gill Sans MT</vt:lpstr>
      <vt:lpstr>Wingdings</vt:lpstr>
      <vt:lpstr>Wingdings 3</vt:lpstr>
      <vt:lpstr>Origin</vt:lpstr>
      <vt:lpstr>Sistem Persamaan Aljabar Linear</vt:lpstr>
      <vt:lpstr>Sistem Persamaan Linear</vt:lpstr>
      <vt:lpstr>Sistem Persamaan Linier</vt:lpstr>
      <vt:lpstr>Metode Eliminasi Gauss </vt:lpstr>
      <vt:lpstr>Metode Eliminasi Gauss </vt:lpstr>
      <vt:lpstr>Metode Eliminasi Gauss </vt:lpstr>
      <vt:lpstr>Metode Eliminasi Gauss </vt:lpstr>
      <vt:lpstr>Metode Eliminasi Gauss </vt:lpstr>
      <vt:lpstr>Metode Eliminasi Gauss </vt:lpstr>
      <vt:lpstr>Metode Eliminasi Gauss Jordan </vt:lpstr>
      <vt:lpstr>Metode Eliminasi Gauss Jordan</vt:lpstr>
      <vt:lpstr>Metode Eliminasi Gauss Jordan</vt:lpstr>
      <vt:lpstr>Metode Eliminasi Gauss Jordan</vt:lpstr>
      <vt:lpstr>Metode Eliminasi Gauss Seidel</vt:lpstr>
      <vt:lpstr>Metode Eliminasi Gauss Seidel</vt:lpstr>
      <vt:lpstr>Metode Eliminasi Gauss Seidel</vt:lpstr>
      <vt:lpstr>Metode Eliminasi Gauss Seidel</vt:lpstr>
      <vt:lpstr>Metode Eliminasi Gauss Seidel</vt:lpstr>
      <vt:lpstr>Metode Eliminasi Gauss Seidel</vt:lpstr>
      <vt:lpstr>Metode Eliminasi Gauss Seidel</vt:lpstr>
      <vt:lpstr>Metode Eliminasi Gauss Seidel</vt:lpstr>
      <vt:lpstr>Metode Eliminasi Gauss Seidel</vt:lpstr>
      <vt:lpstr>Dekomposisi Matriks LU</vt:lpstr>
      <vt:lpstr>Dekomposisi Matriks LU</vt:lpstr>
      <vt:lpstr>Dekomposisi Matriks LU</vt:lpstr>
      <vt:lpstr>Dekomposisi Matriks LU</vt:lpstr>
      <vt:lpstr>Dekomposisi Matriks LU</vt:lpstr>
      <vt:lpstr>Dekomposisi Matriks LU</vt:lpstr>
      <vt:lpstr>Dekomposisi Matriks LU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Regresi Sederhana</dc:title>
  <dc:creator>RIZKY</dc:creator>
  <cp:lastModifiedBy>Fauzhia Rahmasari</cp:lastModifiedBy>
  <cp:revision>467</cp:revision>
  <dcterms:created xsi:type="dcterms:W3CDTF">2017-11-13T05:19:11Z</dcterms:created>
  <dcterms:modified xsi:type="dcterms:W3CDTF">2025-04-13T08:33:55Z</dcterms:modified>
</cp:coreProperties>
</file>