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sldIdLst>
    <p:sldId id="256" r:id="rId2"/>
    <p:sldId id="284" r:id="rId3"/>
    <p:sldId id="286" r:id="rId4"/>
    <p:sldId id="287" r:id="rId5"/>
    <p:sldId id="288" r:id="rId6"/>
    <p:sldId id="271" r:id="rId7"/>
    <p:sldId id="272" r:id="rId8"/>
    <p:sldId id="273" r:id="rId9"/>
    <p:sldId id="274" r:id="rId10"/>
    <p:sldId id="290" r:id="rId11"/>
    <p:sldId id="291" r:id="rId12"/>
    <p:sldId id="292" r:id="rId13"/>
    <p:sldId id="277" r:id="rId14"/>
    <p:sldId id="278" r:id="rId15"/>
    <p:sldId id="289" r:id="rId16"/>
    <p:sldId id="293" r:id="rId17"/>
    <p:sldId id="294" r:id="rId18"/>
    <p:sldId id="301" r:id="rId19"/>
    <p:sldId id="299" r:id="rId20"/>
    <p:sldId id="298" r:id="rId21"/>
    <p:sldId id="302" r:id="rId22"/>
    <p:sldId id="300" r:id="rId23"/>
    <p:sldId id="303" r:id="rId24"/>
    <p:sldId id="304" r:id="rId25"/>
    <p:sldId id="296" r:id="rId26"/>
    <p:sldId id="295" r:id="rId27"/>
    <p:sldId id="306" r:id="rId28"/>
    <p:sldId id="297" r:id="rId29"/>
    <p:sldId id="307" r:id="rId30"/>
    <p:sldId id="267" r:id="rId31"/>
  </p:sldIdLst>
  <p:sldSz cx="12187238" cy="6859588"/>
  <p:notesSz cx="6858000" cy="9144000"/>
  <p:defaultTextStyle>
    <a:defPPr>
      <a:defRPr lang="id-ID"/>
    </a:defPPr>
    <a:lvl1pPr marL="0" algn="l" defTabSz="1088319" rtl="0" eaLnBrk="1" latinLnBrk="0" hangingPunct="1">
      <a:defRPr sz="2100" kern="1200">
        <a:solidFill>
          <a:schemeClr val="tx1"/>
        </a:solidFill>
        <a:latin typeface="+mn-lt"/>
        <a:ea typeface="+mn-ea"/>
        <a:cs typeface="+mn-cs"/>
      </a:defRPr>
    </a:lvl1pPr>
    <a:lvl2pPr marL="544159" algn="l" defTabSz="1088319" rtl="0" eaLnBrk="1" latinLnBrk="0" hangingPunct="1">
      <a:defRPr sz="2100" kern="1200">
        <a:solidFill>
          <a:schemeClr val="tx1"/>
        </a:solidFill>
        <a:latin typeface="+mn-lt"/>
        <a:ea typeface="+mn-ea"/>
        <a:cs typeface="+mn-cs"/>
      </a:defRPr>
    </a:lvl2pPr>
    <a:lvl3pPr marL="1088319" algn="l" defTabSz="1088319" rtl="0" eaLnBrk="1" latinLnBrk="0" hangingPunct="1">
      <a:defRPr sz="2100" kern="1200">
        <a:solidFill>
          <a:schemeClr val="tx1"/>
        </a:solidFill>
        <a:latin typeface="+mn-lt"/>
        <a:ea typeface="+mn-ea"/>
        <a:cs typeface="+mn-cs"/>
      </a:defRPr>
    </a:lvl3pPr>
    <a:lvl4pPr marL="1632478" algn="l" defTabSz="1088319" rtl="0" eaLnBrk="1" latinLnBrk="0" hangingPunct="1">
      <a:defRPr sz="2100" kern="1200">
        <a:solidFill>
          <a:schemeClr val="tx1"/>
        </a:solidFill>
        <a:latin typeface="+mn-lt"/>
        <a:ea typeface="+mn-ea"/>
        <a:cs typeface="+mn-cs"/>
      </a:defRPr>
    </a:lvl4pPr>
    <a:lvl5pPr marL="2176638" algn="l" defTabSz="1088319" rtl="0" eaLnBrk="1" latinLnBrk="0" hangingPunct="1">
      <a:defRPr sz="2100" kern="1200">
        <a:solidFill>
          <a:schemeClr val="tx1"/>
        </a:solidFill>
        <a:latin typeface="+mn-lt"/>
        <a:ea typeface="+mn-ea"/>
        <a:cs typeface="+mn-cs"/>
      </a:defRPr>
    </a:lvl5pPr>
    <a:lvl6pPr marL="2720797" algn="l" defTabSz="1088319" rtl="0" eaLnBrk="1" latinLnBrk="0" hangingPunct="1">
      <a:defRPr sz="2100" kern="1200">
        <a:solidFill>
          <a:schemeClr val="tx1"/>
        </a:solidFill>
        <a:latin typeface="+mn-lt"/>
        <a:ea typeface="+mn-ea"/>
        <a:cs typeface="+mn-cs"/>
      </a:defRPr>
    </a:lvl6pPr>
    <a:lvl7pPr marL="3264957" algn="l" defTabSz="1088319" rtl="0" eaLnBrk="1" latinLnBrk="0" hangingPunct="1">
      <a:defRPr sz="2100" kern="1200">
        <a:solidFill>
          <a:schemeClr val="tx1"/>
        </a:solidFill>
        <a:latin typeface="+mn-lt"/>
        <a:ea typeface="+mn-ea"/>
        <a:cs typeface="+mn-cs"/>
      </a:defRPr>
    </a:lvl7pPr>
    <a:lvl8pPr marL="3809116" algn="l" defTabSz="1088319" rtl="0" eaLnBrk="1" latinLnBrk="0" hangingPunct="1">
      <a:defRPr sz="2100" kern="1200">
        <a:solidFill>
          <a:schemeClr val="tx1"/>
        </a:solidFill>
        <a:latin typeface="+mn-lt"/>
        <a:ea typeface="+mn-ea"/>
        <a:cs typeface="+mn-cs"/>
      </a:defRPr>
    </a:lvl8pPr>
    <a:lvl9pPr marL="4353276" algn="l" defTabSz="108831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68" y="48"/>
      </p:cViewPr>
      <p:guideLst>
        <p:guide orient="horz" pos="2161"/>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4965" y="3887100"/>
            <a:ext cx="9140429" cy="990829"/>
          </a:xfrm>
        </p:spPr>
        <p:txBody>
          <a:bodyPr anchor="t" anchorCtr="0"/>
          <a:lstStyle>
            <a:lvl1pPr algn="r">
              <a:defRPr sz="38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4965" y="5125636"/>
            <a:ext cx="9140429" cy="533524"/>
          </a:xfrm>
        </p:spPr>
        <p:txBody>
          <a:bodyPr/>
          <a:lstStyle>
            <a:lvl1pPr marL="0" indent="0" algn="r">
              <a:buNone/>
              <a:defRPr sz="2400">
                <a:solidFill>
                  <a:schemeClr val="tx2"/>
                </a:solidFill>
                <a:latin typeface="+mj-lt"/>
                <a:ea typeface="+mj-ea"/>
                <a:cs typeface="+mj-cs"/>
              </a:defRPr>
            </a:lvl1pPr>
            <a:lvl2pPr marL="544159" indent="0" algn="ctr">
              <a:buNone/>
            </a:lvl2pPr>
            <a:lvl3pPr marL="1088319" indent="0" algn="ctr">
              <a:buNone/>
            </a:lvl3pPr>
            <a:lvl4pPr marL="1632478" indent="0" algn="ctr">
              <a:buNone/>
            </a:lvl4pPr>
            <a:lvl5pPr marL="2176638" indent="0" algn="ctr">
              <a:buNone/>
            </a:lvl5pPr>
            <a:lvl6pPr marL="2720797" indent="0" algn="ctr">
              <a:buNone/>
            </a:lvl6pPr>
            <a:lvl7pPr marL="3264957" indent="0" algn="ctr">
              <a:buNone/>
            </a:lvl7pPr>
            <a:lvl8pPr marL="3809116" indent="0" algn="ctr">
              <a:buNone/>
            </a:lvl8pPr>
            <a:lvl9pPr marL="4353276" indent="0" algn="ctr">
              <a:buNone/>
            </a:lvl9pPr>
          </a:lstStyle>
          <a:p>
            <a:r>
              <a:rPr kumimoji="0" lang="en-US"/>
              <a:t>Click to edit Master subtitle style</a:t>
            </a:r>
          </a:p>
        </p:txBody>
      </p:sp>
      <p:sp>
        <p:nvSpPr>
          <p:cNvPr id="28" name="Date Placeholder 27"/>
          <p:cNvSpPr>
            <a:spLocks noGrp="1"/>
          </p:cNvSpPr>
          <p:nvPr>
            <p:ph type="dt" sz="half" idx="10"/>
          </p:nvPr>
        </p:nvSpPr>
        <p:spPr>
          <a:xfrm>
            <a:off x="8531066" y="6356551"/>
            <a:ext cx="3046810" cy="365845"/>
          </a:xfrm>
        </p:spPr>
        <p:txBody>
          <a:bodyPr/>
          <a:lstStyle>
            <a:lvl1pPr>
              <a:defRPr sz="1700"/>
            </a:lvl1pPr>
          </a:lstStyle>
          <a:p>
            <a:fld id="{BE0E1E5F-E22C-4842-8748-0C44FC1EF623}" type="datetimeFigureOut">
              <a:rPr lang="id-ID" smtClean="0"/>
              <a:pPr/>
              <a:t>10/05/2024</a:t>
            </a:fld>
            <a:endParaRPr lang="id-ID"/>
          </a:p>
        </p:txBody>
      </p:sp>
      <p:sp>
        <p:nvSpPr>
          <p:cNvPr id="17" name="Footer Placeholder 16"/>
          <p:cNvSpPr>
            <a:spLocks noGrp="1"/>
          </p:cNvSpPr>
          <p:nvPr>
            <p:ph type="ftr" sz="quarter" idx="11"/>
          </p:nvPr>
        </p:nvSpPr>
        <p:spPr>
          <a:xfrm>
            <a:off x="3863355" y="6356551"/>
            <a:ext cx="4631150" cy="365845"/>
          </a:xfrm>
        </p:spPr>
        <p:txBody>
          <a:bodyPr/>
          <a:lstStyle/>
          <a:p>
            <a:endParaRPr lang="id-ID"/>
          </a:p>
        </p:txBody>
      </p:sp>
      <p:sp>
        <p:nvSpPr>
          <p:cNvPr id="29" name="Slide Number Placeholder 28"/>
          <p:cNvSpPr>
            <a:spLocks noGrp="1"/>
          </p:cNvSpPr>
          <p:nvPr>
            <p:ph type="sldNum" sz="quarter" idx="12"/>
          </p:nvPr>
        </p:nvSpPr>
        <p:spPr>
          <a:xfrm>
            <a:off x="1620903" y="6356551"/>
            <a:ext cx="1624965" cy="365845"/>
          </a:xfrm>
        </p:spPr>
        <p:txBody>
          <a:bodyPr/>
          <a:lstStyle/>
          <a:p>
            <a:fld id="{16D3E6CA-7FF3-45BC-B8B9-80B1DD9A3805}" type="slidenum">
              <a:rPr lang="id-ID" smtClean="0"/>
              <a:pPr/>
              <a:t>‹#›</a:t>
            </a:fld>
            <a:endParaRPr lang="id-ID"/>
          </a:p>
        </p:txBody>
      </p:sp>
      <p:sp>
        <p:nvSpPr>
          <p:cNvPr id="21" name="Rectangle 20"/>
          <p:cNvSpPr/>
          <p:nvPr/>
        </p:nvSpPr>
        <p:spPr>
          <a:xfrm>
            <a:off x="1206029" y="3648920"/>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3" name="Rectangle 32"/>
          <p:cNvSpPr/>
          <p:nvPr/>
        </p:nvSpPr>
        <p:spPr>
          <a:xfrm>
            <a:off x="1218724" y="5049419"/>
            <a:ext cx="9749790" cy="685959"/>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22" name="Rectangle 21"/>
          <p:cNvSpPr/>
          <p:nvPr/>
        </p:nvSpPr>
        <p:spPr>
          <a:xfrm>
            <a:off x="1206029" y="3648920"/>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32" name="Rectangle 31"/>
          <p:cNvSpPr/>
          <p:nvPr/>
        </p:nvSpPr>
        <p:spPr>
          <a:xfrm>
            <a:off x="1218724" y="5049419"/>
            <a:ext cx="304681" cy="685959"/>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10/05/2024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5747" y="274702"/>
            <a:ext cx="2742129" cy="585288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362" y="274702"/>
            <a:ext cx="8023265" cy="585288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E0E1E5F-E22C-4842-8748-0C44FC1EF623}" type="datetimeFigureOut">
              <a:rPr lang="id-ID" smtClean="0"/>
              <a:pPr/>
              <a:t>10/05/2024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7" name="Straight Connector 6"/>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8" name="Isosceles Triangle 7"/>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9" name="Straight Connector 8"/>
          <p:cNvSpPr>
            <a:spLocks noChangeShapeType="1"/>
          </p:cNvSpPr>
          <p:nvPr/>
        </p:nvSpPr>
        <p:spPr bwMode="auto">
          <a:xfrm rot="5400000">
            <a:off x="5810744" y="3202693"/>
            <a:ext cx="5853515"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043" y="152435"/>
            <a:ext cx="9157355" cy="1600571"/>
          </a:xfrm>
        </p:spPr>
        <p:txBody>
          <a:bodyPr/>
          <a:lstStyle/>
          <a:p>
            <a:r>
              <a:rPr lang="en-US"/>
              <a:t>Click to edit Master title style</a:t>
            </a:r>
          </a:p>
        </p:txBody>
      </p:sp>
      <p:sp>
        <p:nvSpPr>
          <p:cNvPr id="3" name="Content Placeholder 2"/>
          <p:cNvSpPr>
            <a:spLocks noGrp="1"/>
          </p:cNvSpPr>
          <p:nvPr>
            <p:ph sz="quarter" idx="1"/>
          </p:nvPr>
        </p:nvSpPr>
        <p:spPr>
          <a:xfrm>
            <a:off x="914043" y="1829223"/>
            <a:ext cx="5027236" cy="175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44399" y="1829223"/>
            <a:ext cx="5027236" cy="175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043" y="3734664"/>
            <a:ext cx="5027236" cy="175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44399" y="3734664"/>
            <a:ext cx="5027236" cy="17530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F39D3F4A-947F-4F36-A880-54B2E46968D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E0E1E5F-E22C-4842-8748-0C44FC1EF623}" type="datetimeFigureOut">
              <a:rPr lang="id-ID" smtClean="0"/>
              <a:pPr/>
              <a:t>10/05/2024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16D3E6CA-7FF3-45BC-B8B9-80B1DD9A3805}" type="slidenum">
              <a:rPr lang="id-ID" smtClean="0"/>
              <a:pPr/>
              <a:t>‹#›</a:t>
            </a:fld>
            <a:endParaRPr lang="id-ID"/>
          </a:p>
        </p:txBody>
      </p:sp>
      <p:sp>
        <p:nvSpPr>
          <p:cNvPr id="8" name="Content Placeholder 7"/>
          <p:cNvSpPr>
            <a:spLocks noGrp="1"/>
          </p:cNvSpPr>
          <p:nvPr>
            <p:ph sz="quarter" idx="1"/>
          </p:nvPr>
        </p:nvSpPr>
        <p:spPr>
          <a:xfrm>
            <a:off x="609362" y="1219482"/>
            <a:ext cx="10968514"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4965" y="2972488"/>
            <a:ext cx="9140429" cy="1067047"/>
          </a:xfrm>
        </p:spPr>
        <p:txBody>
          <a:bodyPr anchor="t" anchorCtr="0"/>
          <a:lstStyle>
            <a:lvl1pPr algn="r">
              <a:buNone/>
              <a:defRPr sz="3800" b="0" cap="none" baseline="0"/>
            </a:lvl1pPr>
          </a:lstStyle>
          <a:p>
            <a:r>
              <a:rPr kumimoji="0" lang="en-US"/>
              <a:t>Click to edit Master title style</a:t>
            </a:r>
          </a:p>
        </p:txBody>
      </p:sp>
      <p:sp>
        <p:nvSpPr>
          <p:cNvPr id="3" name="Text Placeholder 2"/>
          <p:cNvSpPr>
            <a:spLocks noGrp="1"/>
          </p:cNvSpPr>
          <p:nvPr>
            <p:ph type="body" idx="1"/>
          </p:nvPr>
        </p:nvSpPr>
        <p:spPr>
          <a:xfrm>
            <a:off x="1726525" y="4268188"/>
            <a:ext cx="9038868" cy="1143265"/>
          </a:xfrm>
        </p:spPr>
        <p:txBody>
          <a:bodyPr anchor="t" anchorCtr="0"/>
          <a:lstStyle>
            <a:lvl1pPr marL="0" indent="0" algn="r">
              <a:buNone/>
              <a:defRPr sz="2400">
                <a:solidFill>
                  <a:schemeClr val="tx1">
                    <a:tint val="75000"/>
                  </a:schemeClr>
                </a:solidFill>
              </a:defRPr>
            </a:lvl1pPr>
            <a:lvl2pPr>
              <a:buNone/>
              <a:defRPr sz="2100">
                <a:solidFill>
                  <a:schemeClr val="tx1">
                    <a:tint val="75000"/>
                  </a:schemeClr>
                </a:solidFill>
              </a:defRPr>
            </a:lvl2pPr>
            <a:lvl3pPr>
              <a:buNone/>
              <a:defRPr sz="1900">
                <a:solidFill>
                  <a:schemeClr val="tx1">
                    <a:tint val="75000"/>
                  </a:schemeClr>
                </a:solidFill>
              </a:defRPr>
            </a:lvl3pPr>
            <a:lvl4pPr>
              <a:buNone/>
              <a:defRPr sz="1700">
                <a:solidFill>
                  <a:schemeClr val="tx1">
                    <a:tint val="75000"/>
                  </a:schemeClr>
                </a:solidFill>
              </a:defRPr>
            </a:lvl4pPr>
            <a:lvl5pPr>
              <a:buNone/>
              <a:defRPr sz="17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1066" y="6356551"/>
            <a:ext cx="3046810" cy="365845"/>
          </a:xfrm>
        </p:spPr>
        <p:txBody>
          <a:bodyPr/>
          <a:lstStyle/>
          <a:p>
            <a:fld id="{BE0E1E5F-E22C-4842-8748-0C44FC1EF623}" type="datetimeFigureOut">
              <a:rPr lang="id-ID" smtClean="0"/>
              <a:pPr/>
              <a:t>10/05/2024</a:t>
            </a:fld>
            <a:endParaRPr lang="id-ID"/>
          </a:p>
        </p:txBody>
      </p:sp>
      <p:sp>
        <p:nvSpPr>
          <p:cNvPr id="5" name="Footer Placeholder 4"/>
          <p:cNvSpPr>
            <a:spLocks noGrp="1"/>
          </p:cNvSpPr>
          <p:nvPr>
            <p:ph type="ftr" sz="quarter" idx="11"/>
          </p:nvPr>
        </p:nvSpPr>
        <p:spPr>
          <a:xfrm>
            <a:off x="3863355" y="6356551"/>
            <a:ext cx="4631150" cy="365845"/>
          </a:xfrm>
        </p:spPr>
        <p:txBody>
          <a:bodyPr/>
          <a:lstStyle/>
          <a:p>
            <a:endParaRPr lang="id-ID"/>
          </a:p>
        </p:txBody>
      </p:sp>
      <p:sp>
        <p:nvSpPr>
          <p:cNvPr id="6" name="Slide Number Placeholder 5"/>
          <p:cNvSpPr>
            <a:spLocks noGrp="1"/>
          </p:cNvSpPr>
          <p:nvPr>
            <p:ph type="sldNum" sz="quarter" idx="12"/>
          </p:nvPr>
        </p:nvSpPr>
        <p:spPr>
          <a:xfrm>
            <a:off x="1425907" y="6356551"/>
            <a:ext cx="2027144" cy="365845"/>
          </a:xfrm>
        </p:spPr>
        <p:txBody>
          <a:bodyPr/>
          <a:lstStyle/>
          <a:p>
            <a:fld id="{16D3E6CA-7FF3-45BC-B8B9-80B1DD9A3805}" type="slidenum">
              <a:rPr lang="id-ID" smtClean="0"/>
              <a:pPr/>
              <a:t>‹#›</a:t>
            </a:fld>
            <a:endParaRPr lang="id-ID"/>
          </a:p>
        </p:txBody>
      </p:sp>
      <p:sp>
        <p:nvSpPr>
          <p:cNvPr id="7" name="Rectangle 6"/>
          <p:cNvSpPr/>
          <p:nvPr/>
        </p:nvSpPr>
        <p:spPr>
          <a:xfrm>
            <a:off x="1218724" y="2820053"/>
            <a:ext cx="9749790" cy="1280456"/>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8" name="Rectangle 7"/>
          <p:cNvSpPr/>
          <p:nvPr/>
        </p:nvSpPr>
        <p:spPr>
          <a:xfrm>
            <a:off x="1218724" y="2820053"/>
            <a:ext cx="304681" cy="1280456"/>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E0E1E5F-E22C-4842-8748-0C44FC1EF623}" type="datetimeFigureOut">
              <a:rPr lang="id-ID" smtClean="0"/>
              <a:pPr/>
              <a:t>10/05/2024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9" name="Content Placeholder 8"/>
          <p:cNvSpPr>
            <a:spLocks noGrp="1"/>
          </p:cNvSpPr>
          <p:nvPr>
            <p:ph sz="quarter" idx="1"/>
          </p:nvPr>
        </p:nvSpPr>
        <p:spPr>
          <a:xfrm>
            <a:off x="609362" y="1219482"/>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3852" y="1216434"/>
            <a:ext cx="5386759" cy="493890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362" y="1286173"/>
            <a:ext cx="5384813" cy="685959"/>
          </a:xfrm>
          <a:noFill/>
          <a:ln>
            <a:noFill/>
          </a:ln>
        </p:spPr>
        <p:txBody>
          <a:bodyPr lIns="108832" anchor="b" anchorCtr="0">
            <a:noAutofit/>
          </a:bodyPr>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180" y="1295700"/>
            <a:ext cx="5386928" cy="685959"/>
          </a:xfrm>
          <a:noFill/>
          <a:ln>
            <a:noFill/>
          </a:ln>
        </p:spPr>
        <p:txBody>
          <a:bodyPr lIns="108832" anchor="b" anchorCtr="0"/>
          <a:lstStyle>
            <a:lvl1pPr marL="0" indent="0">
              <a:buNone/>
              <a:defRPr sz="2900" b="1">
                <a:solidFill>
                  <a:schemeClr val="accent2"/>
                </a:solidFill>
              </a:defRPr>
            </a:lvl1pPr>
            <a:lvl2pPr>
              <a:buNone/>
              <a:defRPr sz="2400" b="1"/>
            </a:lvl2pPr>
            <a:lvl3pPr>
              <a:buNone/>
              <a:defRPr sz="2100" b="1"/>
            </a:lvl3pPr>
            <a:lvl4pPr>
              <a:buNone/>
              <a:defRPr sz="1900" b="1"/>
            </a:lvl4pPr>
            <a:lvl5pPr>
              <a:buNone/>
              <a:defRPr sz="19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E0E1E5F-E22C-4842-8748-0C44FC1EF623}" type="datetimeFigureOut">
              <a:rPr lang="id-ID" smtClean="0"/>
              <a:pPr/>
              <a:t>10/05/2024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16D3E6CA-7FF3-45BC-B8B9-80B1DD9A3805}" type="slidenum">
              <a:rPr lang="id-ID" smtClean="0"/>
              <a:pPr/>
              <a:t>‹#›</a:t>
            </a:fld>
            <a:endParaRPr lang="id-ID"/>
          </a:p>
        </p:txBody>
      </p:sp>
      <p:sp>
        <p:nvSpPr>
          <p:cNvPr id="11" name="Content Placeholder 10"/>
          <p:cNvSpPr>
            <a:spLocks noGrp="1"/>
          </p:cNvSpPr>
          <p:nvPr>
            <p:ph sz="quarter" idx="2"/>
          </p:nvPr>
        </p:nvSpPr>
        <p:spPr>
          <a:xfrm>
            <a:off x="609362"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5179" y="2134094"/>
            <a:ext cx="5382697" cy="4039535"/>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362" y="228653"/>
            <a:ext cx="10968514" cy="914612"/>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E0E1E5F-E22C-4842-8748-0C44FC1EF623}" type="datetimeFigureOut">
              <a:rPr lang="id-ID" smtClean="0"/>
              <a:pPr/>
              <a:t>10/05/2024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16D3E6CA-7FF3-45BC-B8B9-80B1DD9A3805}" type="slidenum">
              <a:rPr lang="id-ID" smtClean="0"/>
              <a:pPr/>
              <a:t>‹#›</a:t>
            </a:fld>
            <a:endParaRPr lang="id-ID"/>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0E1E5F-E22C-4842-8748-0C44FC1EF623}" type="datetimeFigureOut">
              <a:rPr lang="id-ID" smtClean="0"/>
              <a:pPr/>
              <a:t>10/05/2024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16D3E6CA-7FF3-45BC-B8B9-80B1DD9A3805}" type="slidenum">
              <a:rPr lang="id-ID" smtClean="0"/>
              <a:pPr/>
              <a:t>‹#›</a:t>
            </a:fld>
            <a:endParaRPr lang="id-ID"/>
          </a:p>
        </p:txBody>
      </p:sp>
      <p:sp>
        <p:nvSpPr>
          <p:cNvPr id="5" name="Straight Connector 4"/>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6" name="Isosceles Triangle 5"/>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29507" y="304871"/>
            <a:ext cx="3351490" cy="838394"/>
          </a:xfrm>
        </p:spPr>
        <p:txBody>
          <a:bodyPr anchor="b" anchorCtr="0">
            <a:noAutofit/>
          </a:bodyPr>
          <a:lstStyle>
            <a:lvl1pPr algn="l">
              <a:buNone/>
              <a:defRPr sz="24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29507" y="1219483"/>
            <a:ext cx="3351490" cy="4844585"/>
          </a:xfrm>
        </p:spPr>
        <p:txBody>
          <a:bodyPr/>
          <a:lstStyle>
            <a:lvl1pPr marL="0" indent="0">
              <a:lnSpc>
                <a:spcPts val="2618"/>
              </a:lnSpc>
              <a:spcAft>
                <a:spcPts val="1190"/>
              </a:spcAft>
              <a:buNone/>
              <a:defRPr sz="1900">
                <a:solidFill>
                  <a:schemeClr val="tx2"/>
                </a:solidFill>
              </a:defRPr>
            </a:lvl1pPr>
            <a:lvl2pPr>
              <a:buNone/>
              <a:defRPr sz="1400"/>
            </a:lvl2pPr>
            <a:lvl3pPr>
              <a:buNone/>
              <a:defRPr sz="1200"/>
            </a:lvl3pPr>
            <a:lvl4pPr>
              <a:buNone/>
              <a:defRPr sz="1100"/>
            </a:lvl4pPr>
            <a:lvl5pPr>
              <a:buNone/>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10/05/2024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Straight Connector 9"/>
          <p:cNvSpPr>
            <a:spLocks noChangeShapeType="1"/>
          </p:cNvSpPr>
          <p:nvPr/>
        </p:nvSpPr>
        <p:spPr bwMode="auto">
          <a:xfrm rot="5400000">
            <a:off x="5216117" y="3324995"/>
            <a:ext cx="6036437"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dirty="0"/>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2" name="Content Placeholder 11"/>
          <p:cNvSpPr>
            <a:spLocks noGrp="1"/>
          </p:cNvSpPr>
          <p:nvPr>
            <p:ph sz="quarter" idx="1"/>
          </p:nvPr>
        </p:nvSpPr>
        <p:spPr>
          <a:xfrm>
            <a:off x="406241" y="304871"/>
            <a:ext cx="7617024" cy="5716323"/>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362" y="500972"/>
            <a:ext cx="10968514" cy="674844"/>
          </a:xfrm>
          <a:ln>
            <a:solidFill>
              <a:schemeClr val="accent1"/>
            </a:solidFill>
          </a:ln>
        </p:spPr>
        <p:txBody>
          <a:bodyPr lIns="326496" anchor="ctr"/>
          <a:lstStyle>
            <a:lvl1pPr algn="r">
              <a:buNone/>
              <a:defRPr sz="24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362" y="1905441"/>
            <a:ext cx="10968514" cy="4271237"/>
          </a:xfrm>
          <a:solidFill>
            <a:schemeClr val="tx1">
              <a:shade val="50000"/>
            </a:schemeClr>
          </a:solidFill>
          <a:ln>
            <a:noFill/>
          </a:ln>
          <a:effectLst/>
        </p:spPr>
        <p:txBody>
          <a:bodyPr/>
          <a:lstStyle>
            <a:lvl1pPr marL="0" indent="0">
              <a:spcBef>
                <a:spcPts val="714"/>
              </a:spcBef>
              <a:buNone/>
              <a:defRPr sz="38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9362" y="1219482"/>
            <a:ext cx="10968514" cy="533524"/>
          </a:xfrm>
        </p:spPr>
        <p:txBody>
          <a:bodyPr anchor="ctr" anchorCtr="0"/>
          <a:lstStyle>
            <a:lvl1pPr marL="0" indent="0" algn="l">
              <a:buFontTx/>
              <a:buNone/>
              <a:defRPr sz="1700"/>
            </a:lvl1pPr>
            <a:lvl2pPr>
              <a:defRPr sz="1400"/>
            </a:lvl2pPr>
            <a:lvl3pPr>
              <a:defRPr sz="1200"/>
            </a:lvl3pPr>
            <a:lvl4pPr>
              <a:defRPr sz="1100"/>
            </a:lvl4pPr>
            <a:lvl5pPr>
              <a:defRPr sz="11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E0E1E5F-E22C-4842-8748-0C44FC1EF623}" type="datetimeFigureOut">
              <a:rPr lang="id-ID" smtClean="0"/>
              <a:pPr/>
              <a:t>10/05/2024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16D3E6CA-7FF3-45BC-B8B9-80B1DD9A3805}" type="slidenum">
              <a:rPr lang="id-ID" smtClean="0"/>
              <a:pPr/>
              <a:t>‹#›</a:t>
            </a:fld>
            <a:endParaRPr lang="id-ID"/>
          </a:p>
        </p:txBody>
      </p:sp>
      <p:sp>
        <p:nvSpPr>
          <p:cNvPr id="8" name="Straight Connector 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9" name="Isosceles Triangle 8"/>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
        <p:nvSpPr>
          <p:cNvPr id="10" name="Rectangle 9"/>
          <p:cNvSpPr/>
          <p:nvPr/>
        </p:nvSpPr>
        <p:spPr>
          <a:xfrm>
            <a:off x="609362" y="500972"/>
            <a:ext cx="243745" cy="685959"/>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362" y="152435"/>
            <a:ext cx="10968514" cy="990829"/>
          </a:xfrm>
          <a:prstGeom prst="rect">
            <a:avLst/>
          </a:prstGeom>
        </p:spPr>
        <p:txBody>
          <a:bodyPr vert="horz" lIns="108832" tIns="54416" rIns="108832" bIns="54416" anchor="b" anchorCtr="0">
            <a:normAutofit/>
          </a:bodyPr>
          <a:lstStyle/>
          <a:p>
            <a:r>
              <a:rPr kumimoji="0" lang="en-US"/>
              <a:t>Click to edit Master title style</a:t>
            </a:r>
          </a:p>
        </p:txBody>
      </p:sp>
      <p:sp>
        <p:nvSpPr>
          <p:cNvPr id="13" name="Text Placeholder 12"/>
          <p:cNvSpPr>
            <a:spLocks noGrp="1"/>
          </p:cNvSpPr>
          <p:nvPr>
            <p:ph type="body" idx="1"/>
          </p:nvPr>
        </p:nvSpPr>
        <p:spPr>
          <a:xfrm>
            <a:off x="609362" y="1219482"/>
            <a:ext cx="10968514" cy="4911465"/>
          </a:xfrm>
          <a:prstGeom prst="rect">
            <a:avLst/>
          </a:prstGeom>
        </p:spPr>
        <p:txBody>
          <a:bodyPr vert="horz" lIns="108832" tIns="54416" rIns="108832" bIns="5441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1067" y="6357822"/>
            <a:ext cx="3050872"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BE0E1E5F-E22C-4842-8748-0C44FC1EF623}" type="datetimeFigureOut">
              <a:rPr lang="id-ID" smtClean="0"/>
              <a:pPr/>
              <a:t>10/05/2024</a:t>
            </a:fld>
            <a:endParaRPr lang="id-ID"/>
          </a:p>
        </p:txBody>
      </p:sp>
      <p:sp>
        <p:nvSpPr>
          <p:cNvPr id="3" name="Footer Placeholder 2"/>
          <p:cNvSpPr>
            <a:spLocks noGrp="1"/>
          </p:cNvSpPr>
          <p:nvPr>
            <p:ph type="ftr" sz="quarter" idx="3"/>
          </p:nvPr>
        </p:nvSpPr>
        <p:spPr>
          <a:xfrm>
            <a:off x="3863354" y="6357822"/>
            <a:ext cx="4671775" cy="365845"/>
          </a:xfrm>
          <a:prstGeom prst="rect">
            <a:avLst/>
          </a:prstGeom>
        </p:spPr>
        <p:txBody>
          <a:bodyPr vert="horz" lIns="108832" tIns="54416" rIns="108832" bIns="54416"/>
          <a:lstStyle>
            <a:lvl1pPr algn="r" eaLnBrk="1" latinLnBrk="0" hangingPunct="1">
              <a:defRPr kumimoji="0" sz="1700">
                <a:solidFill>
                  <a:schemeClr val="tx2"/>
                </a:solidFill>
              </a:defRPr>
            </a:lvl1pPr>
          </a:lstStyle>
          <a:p>
            <a:endParaRPr lang="id-ID"/>
          </a:p>
        </p:txBody>
      </p:sp>
      <p:sp>
        <p:nvSpPr>
          <p:cNvPr id="23" name="Slide Number Placeholder 22"/>
          <p:cNvSpPr>
            <a:spLocks noGrp="1"/>
          </p:cNvSpPr>
          <p:nvPr>
            <p:ph type="sldNum" sz="quarter" idx="4"/>
          </p:nvPr>
        </p:nvSpPr>
        <p:spPr>
          <a:xfrm>
            <a:off x="816545" y="6357822"/>
            <a:ext cx="2640568" cy="365845"/>
          </a:xfrm>
          <a:prstGeom prst="rect">
            <a:avLst/>
          </a:prstGeom>
        </p:spPr>
        <p:txBody>
          <a:bodyPr vert="horz" lIns="108832" tIns="54416" rIns="108832" bIns="54416"/>
          <a:lstStyle>
            <a:lvl1pPr algn="l" eaLnBrk="1" latinLnBrk="0" hangingPunct="1">
              <a:defRPr kumimoji="0" sz="1700">
                <a:solidFill>
                  <a:schemeClr val="tx2"/>
                </a:solidFill>
              </a:defRPr>
            </a:lvl1pPr>
          </a:lstStyle>
          <a:p>
            <a:fld id="{16D3E6CA-7FF3-45BC-B8B9-80B1DD9A3805}" type="slidenum">
              <a:rPr lang="id-ID" smtClean="0"/>
              <a:pPr/>
              <a:t>‹#›</a:t>
            </a:fld>
            <a:endParaRPr lang="id-ID"/>
          </a:p>
        </p:txBody>
      </p:sp>
      <p:sp>
        <p:nvSpPr>
          <p:cNvPr id="28" name="Straight Connector 27"/>
          <p:cNvSpPr>
            <a:spLocks noChangeShapeType="1"/>
          </p:cNvSpPr>
          <p:nvPr/>
        </p:nvSpPr>
        <p:spPr bwMode="auto">
          <a:xfrm>
            <a:off x="609362" y="6354646"/>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29" name="Straight Connector 28"/>
          <p:cNvSpPr>
            <a:spLocks noChangeShapeType="1"/>
          </p:cNvSpPr>
          <p:nvPr/>
        </p:nvSpPr>
        <p:spPr bwMode="auto">
          <a:xfrm>
            <a:off x="609362" y="1143265"/>
            <a:ext cx="10968514"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8832" tIns="54416" rIns="108832" bIns="54416" anchor="t" compatLnSpc="1"/>
          <a:lstStyle/>
          <a:p>
            <a:endParaRPr kumimoji="0" lang="en-US"/>
          </a:p>
        </p:txBody>
      </p:sp>
      <p:sp>
        <p:nvSpPr>
          <p:cNvPr id="10" name="Isosceles Triangle 9"/>
          <p:cNvSpPr>
            <a:spLocks noChangeAspect="1"/>
          </p:cNvSpPr>
          <p:nvPr/>
        </p:nvSpPr>
        <p:spPr>
          <a:xfrm rot="5400000">
            <a:off x="590319" y="6448966"/>
            <a:ext cx="190893" cy="16035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8832" tIns="54416" rIns="108832" bIns="54416"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Lst>
  <p:txStyles>
    <p:titleStyle>
      <a:lvl1pPr algn="l" rtl="0" eaLnBrk="1" latinLnBrk="0" hangingPunct="1">
        <a:spcBef>
          <a:spcPct val="0"/>
        </a:spcBef>
        <a:buNone/>
        <a:defRPr kumimoji="0" sz="3800" kern="1200">
          <a:solidFill>
            <a:schemeClr val="tx2"/>
          </a:solidFill>
          <a:latin typeface="+mj-lt"/>
          <a:ea typeface="+mj-ea"/>
          <a:cs typeface="+mj-cs"/>
        </a:defRPr>
      </a:lvl1pPr>
    </p:titleStyle>
    <p:body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44159" algn="l" rtl="0" eaLnBrk="1" latinLnBrk="0" hangingPunct="1">
        <a:defRPr kumimoji="0" kern="1200">
          <a:solidFill>
            <a:schemeClr val="tx1"/>
          </a:solidFill>
          <a:latin typeface="+mn-lt"/>
          <a:ea typeface="+mn-ea"/>
          <a:cs typeface="+mn-cs"/>
        </a:defRPr>
      </a:lvl2pPr>
      <a:lvl3pPr marL="1088319" algn="l" rtl="0" eaLnBrk="1" latinLnBrk="0" hangingPunct="1">
        <a:defRPr kumimoji="0" kern="1200">
          <a:solidFill>
            <a:schemeClr val="tx1"/>
          </a:solidFill>
          <a:latin typeface="+mn-lt"/>
          <a:ea typeface="+mn-ea"/>
          <a:cs typeface="+mn-cs"/>
        </a:defRPr>
      </a:lvl3pPr>
      <a:lvl4pPr marL="1632478" algn="l" rtl="0" eaLnBrk="1" latinLnBrk="0" hangingPunct="1">
        <a:defRPr kumimoji="0" kern="1200">
          <a:solidFill>
            <a:schemeClr val="tx1"/>
          </a:solidFill>
          <a:latin typeface="+mn-lt"/>
          <a:ea typeface="+mn-ea"/>
          <a:cs typeface="+mn-cs"/>
        </a:defRPr>
      </a:lvl4pPr>
      <a:lvl5pPr marL="2176638" algn="l" rtl="0" eaLnBrk="1" latinLnBrk="0" hangingPunct="1">
        <a:defRPr kumimoji="0" kern="1200">
          <a:solidFill>
            <a:schemeClr val="tx1"/>
          </a:solidFill>
          <a:latin typeface="+mn-lt"/>
          <a:ea typeface="+mn-ea"/>
          <a:cs typeface="+mn-cs"/>
        </a:defRPr>
      </a:lvl5pPr>
      <a:lvl6pPr marL="2720797" algn="l" rtl="0" eaLnBrk="1" latinLnBrk="0" hangingPunct="1">
        <a:defRPr kumimoji="0" kern="1200">
          <a:solidFill>
            <a:schemeClr val="tx1"/>
          </a:solidFill>
          <a:latin typeface="+mn-lt"/>
          <a:ea typeface="+mn-ea"/>
          <a:cs typeface="+mn-cs"/>
        </a:defRPr>
      </a:lvl6pPr>
      <a:lvl7pPr marL="3264957" algn="l" rtl="0" eaLnBrk="1" latinLnBrk="0" hangingPunct="1">
        <a:defRPr kumimoji="0" kern="1200">
          <a:solidFill>
            <a:schemeClr val="tx1"/>
          </a:solidFill>
          <a:latin typeface="+mn-lt"/>
          <a:ea typeface="+mn-ea"/>
          <a:cs typeface="+mn-cs"/>
        </a:defRPr>
      </a:lvl7pPr>
      <a:lvl8pPr marL="3809116" algn="l" rtl="0" eaLnBrk="1" latinLnBrk="0" hangingPunct="1">
        <a:defRPr kumimoji="0" kern="1200">
          <a:solidFill>
            <a:schemeClr val="tx1"/>
          </a:solidFill>
          <a:latin typeface="+mn-lt"/>
          <a:ea typeface="+mn-ea"/>
          <a:cs typeface="+mn-cs"/>
        </a:defRPr>
      </a:lvl8pPr>
      <a:lvl9pPr marL="435327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5.bin"/><Relationship Id="rId18" Type="http://schemas.openxmlformats.org/officeDocument/2006/relationships/image" Target="../media/image9.wmf"/><Relationship Id="rId26" Type="http://schemas.openxmlformats.org/officeDocument/2006/relationships/slide" Target="slide10.xml"/><Relationship Id="rId3" Type="http://schemas.openxmlformats.org/officeDocument/2006/relationships/image" Target="../media/image3.wmf"/><Relationship Id="rId21" Type="http://schemas.openxmlformats.org/officeDocument/2006/relationships/slide" Target="slide17.xml"/><Relationship Id="rId7" Type="http://schemas.openxmlformats.org/officeDocument/2006/relationships/slide" Target="slide26.xml"/><Relationship Id="rId12" Type="http://schemas.openxmlformats.org/officeDocument/2006/relationships/image" Target="../media/image6.wmf"/><Relationship Id="rId17" Type="http://schemas.openxmlformats.org/officeDocument/2006/relationships/oleObject" Target="../embeddings/oleObject7.bin"/><Relationship Id="rId25" Type="http://schemas.openxmlformats.org/officeDocument/2006/relationships/image" Target="../media/image12.wmf"/><Relationship Id="rId2" Type="http://schemas.openxmlformats.org/officeDocument/2006/relationships/oleObject" Target="../embeddings/oleObject1.bin"/><Relationship Id="rId16" Type="http://schemas.openxmlformats.org/officeDocument/2006/relationships/image" Target="../media/image8.wmf"/><Relationship Id="rId20" Type="http://schemas.openxmlformats.org/officeDocument/2006/relationships/image" Target="../media/image10.wmf"/><Relationship Id="rId29" Type="http://schemas.openxmlformats.org/officeDocument/2006/relationships/oleObject" Target="../embeddings/oleObject12.bin"/><Relationship Id="rId1" Type="http://schemas.openxmlformats.org/officeDocument/2006/relationships/slideLayout" Target="../slideLayouts/slideLayout12.xml"/><Relationship Id="rId6" Type="http://schemas.openxmlformats.org/officeDocument/2006/relationships/image" Target="../media/image4.wmf"/><Relationship Id="rId11" Type="http://schemas.openxmlformats.org/officeDocument/2006/relationships/oleObject" Target="../embeddings/oleObject4.bin"/><Relationship Id="rId24" Type="http://schemas.openxmlformats.org/officeDocument/2006/relationships/oleObject" Target="../embeddings/oleObject10.bin"/><Relationship Id="rId5" Type="http://schemas.openxmlformats.org/officeDocument/2006/relationships/oleObject" Target="../embeddings/oleObject2.bin"/><Relationship Id="rId15" Type="http://schemas.openxmlformats.org/officeDocument/2006/relationships/oleObject" Target="../embeddings/oleObject6.bin"/><Relationship Id="rId23" Type="http://schemas.openxmlformats.org/officeDocument/2006/relationships/image" Target="../media/image11.wmf"/><Relationship Id="rId28" Type="http://schemas.openxmlformats.org/officeDocument/2006/relationships/image" Target="../media/image13.wmf"/><Relationship Id="rId10" Type="http://schemas.openxmlformats.org/officeDocument/2006/relationships/slide" Target="slide3.xml"/><Relationship Id="rId19" Type="http://schemas.openxmlformats.org/officeDocument/2006/relationships/oleObject" Target="../embeddings/oleObject8.bin"/><Relationship Id="rId4" Type="http://schemas.openxmlformats.org/officeDocument/2006/relationships/slide" Target="slide13.xml"/><Relationship Id="rId9" Type="http://schemas.openxmlformats.org/officeDocument/2006/relationships/image" Target="../media/image5.wmf"/><Relationship Id="rId14" Type="http://schemas.openxmlformats.org/officeDocument/2006/relationships/image" Target="../media/image7.wmf"/><Relationship Id="rId22" Type="http://schemas.openxmlformats.org/officeDocument/2006/relationships/oleObject" Target="../embeddings/oleObject9.bin"/><Relationship Id="rId27" Type="http://schemas.openxmlformats.org/officeDocument/2006/relationships/oleObject" Target="../embeddings/oleObject11.bin"/><Relationship Id="rId30" Type="http://schemas.openxmlformats.org/officeDocument/2006/relationships/image" Target="../media/image14.wmf"/></Relationships>
</file>

<file path=ppt/slides/_rels/slide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381" y="3962965"/>
            <a:ext cx="11201401" cy="990829"/>
          </a:xfrm>
        </p:spPr>
        <p:txBody>
          <a:bodyPr>
            <a:noAutofit/>
          </a:bodyPr>
          <a:lstStyle/>
          <a:p>
            <a:r>
              <a:rPr lang="id-ID" sz="4400" b="1" dirty="0">
                <a:solidFill>
                  <a:srgbClr val="7030A0"/>
                </a:solidFill>
                <a:latin typeface="Calibri" pitchFamily="34" charset="0"/>
                <a:cs typeface="Calibri" pitchFamily="34" charset="0"/>
              </a:rPr>
              <a:t>Selang Kepercayaan</a:t>
            </a:r>
          </a:p>
        </p:txBody>
      </p:sp>
      <p:sp>
        <p:nvSpPr>
          <p:cNvPr id="3" name="Subtitle 2"/>
          <p:cNvSpPr>
            <a:spLocks noGrp="1"/>
          </p:cNvSpPr>
          <p:nvPr>
            <p:ph type="subTitle" idx="1"/>
          </p:nvPr>
        </p:nvSpPr>
        <p:spPr>
          <a:xfrm>
            <a:off x="1674019" y="5056510"/>
            <a:ext cx="9140429" cy="533524"/>
          </a:xfrm>
        </p:spPr>
        <p:txBody>
          <a:bodyPr>
            <a:noAutofit/>
          </a:bodyPr>
          <a:lstStyle/>
          <a:p>
            <a:r>
              <a:rPr lang="id-ID" sz="3600" dirty="0">
                <a:solidFill>
                  <a:srgbClr val="002060"/>
                </a:solidFill>
                <a:latin typeface="Calibri" pitchFamily="34" charset="0"/>
                <a:cs typeface="Calibri" pitchFamily="34" charset="0"/>
              </a:rPr>
              <a:t>Fauzhia Rahmasari, </a:t>
            </a:r>
            <a:r>
              <a:rPr lang="en-US" sz="3600" dirty="0" err="1">
                <a:solidFill>
                  <a:srgbClr val="002060"/>
                </a:solidFill>
                <a:latin typeface="Calibri" pitchFamily="34" charset="0"/>
                <a:cs typeface="Calibri" pitchFamily="34" charset="0"/>
              </a:rPr>
              <a:t>S.Si</a:t>
            </a:r>
            <a:r>
              <a:rPr lang="en-US" sz="3600" dirty="0">
                <a:solidFill>
                  <a:srgbClr val="002060"/>
                </a:solidFill>
                <a:latin typeface="Calibri" pitchFamily="34" charset="0"/>
                <a:cs typeface="Calibri" pitchFamily="34" charset="0"/>
              </a:rPr>
              <a:t>, </a:t>
            </a:r>
            <a:r>
              <a:rPr lang="id-ID" sz="3600" dirty="0">
                <a:solidFill>
                  <a:srgbClr val="002060"/>
                </a:solidFill>
                <a:latin typeface="Calibri" pitchFamily="34" charset="0"/>
                <a:cs typeface="Calibri" pitchFamily="34" charset="0"/>
              </a:rPr>
              <a:t>M.Si</a:t>
            </a:r>
          </a:p>
        </p:txBody>
      </p:sp>
      <p:sp>
        <p:nvSpPr>
          <p:cNvPr id="5" name="Title 1"/>
          <p:cNvSpPr txBox="1">
            <a:spLocks/>
          </p:cNvSpPr>
          <p:nvPr/>
        </p:nvSpPr>
        <p:spPr>
          <a:xfrm>
            <a:off x="2830067" y="2896394"/>
            <a:ext cx="9511952" cy="1008112"/>
          </a:xfrm>
          <a:prstGeom prst="rect">
            <a:avLst/>
          </a:prstGeom>
        </p:spPr>
        <p:txBody>
          <a:bodyPr vert="horz" lIns="108832" tIns="54416" rIns="108832" bIns="54416" anchor="t" anchorCtr="0">
            <a:noAutofit/>
          </a:bodyPr>
          <a:lstStyle>
            <a:lvl1pPr algn="r" rtl="0" eaLnBrk="1" latinLnBrk="0" hangingPunct="1">
              <a:spcBef>
                <a:spcPct val="0"/>
              </a:spcBef>
              <a:buNone/>
              <a:defRPr kumimoji="0" sz="3800" kern="1200">
                <a:solidFill>
                  <a:schemeClr val="tx1"/>
                </a:solidFill>
                <a:latin typeface="+mj-lt"/>
                <a:ea typeface="+mj-ea"/>
                <a:cs typeface="+mj-cs"/>
              </a:defRPr>
            </a:lvl1pPr>
          </a:lstStyle>
          <a:p>
            <a:pPr algn="ctr"/>
            <a:r>
              <a:rPr lang="en-US" sz="4800" b="1" dirty="0" err="1">
                <a:solidFill>
                  <a:srgbClr val="00B0F0"/>
                </a:solidFill>
                <a:latin typeface="Calibri" pitchFamily="34" charset="0"/>
                <a:cs typeface="Calibri" pitchFamily="34" charset="0"/>
              </a:rPr>
              <a:t>Probabilitas</a:t>
            </a:r>
            <a:r>
              <a:rPr lang="en-US" sz="4800" b="1" dirty="0">
                <a:solidFill>
                  <a:srgbClr val="00B0F0"/>
                </a:solidFill>
                <a:latin typeface="Calibri" pitchFamily="34" charset="0"/>
                <a:cs typeface="Calibri" pitchFamily="34" charset="0"/>
              </a:rPr>
              <a:t> dan </a:t>
            </a:r>
            <a:r>
              <a:rPr lang="en-US" sz="4800" b="1" dirty="0" err="1">
                <a:solidFill>
                  <a:srgbClr val="00B0F0"/>
                </a:solidFill>
                <a:latin typeface="Calibri" pitchFamily="34" charset="0"/>
                <a:cs typeface="Calibri" pitchFamily="34" charset="0"/>
              </a:rPr>
              <a:t>Statistik</a:t>
            </a:r>
            <a:endParaRPr lang="en-US" sz="4800" b="1" dirty="0">
              <a:solidFill>
                <a:srgbClr val="00B0F0"/>
              </a:solidFill>
              <a:latin typeface="Calibri" pitchFamily="34" charset="0"/>
              <a:cs typeface="Calibri"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1412016" cy="990829"/>
          </a:xfrm>
        </p:spPr>
        <p:txBody>
          <a:bodyPr>
            <a:noAutofit/>
          </a:bodyPr>
          <a:lstStyle/>
          <a:p>
            <a:r>
              <a:rPr lang="id-ID" b="1" dirty="0">
                <a:solidFill>
                  <a:srgbClr val="0070C0"/>
                </a:solidFill>
                <a:latin typeface="Calibri" pitchFamily="34" charset="0"/>
                <a:cs typeface="Calibri" pitchFamily="34" charset="0"/>
              </a:rPr>
              <a:t>Pendugaan Parameter: Satu Sampel</a:t>
            </a:r>
            <a:r>
              <a:rPr lang="en-US" b="1" dirty="0">
                <a:solidFill>
                  <a:srgbClr val="0070C0"/>
                </a:solidFill>
                <a:latin typeface="Calibri" pitchFamily="34" charset="0"/>
                <a:cs typeface="Calibri" pitchFamily="34" charset="0"/>
              </a:rPr>
              <a:t> (</a:t>
            </a:r>
            <a:r>
              <a:rPr lang="id-ID" b="1" dirty="0">
                <a:solidFill>
                  <a:srgbClr val="0070C0"/>
                </a:solidFill>
                <a:latin typeface="Calibri" pitchFamily="34" charset="0"/>
                <a:cs typeface="Calibri" pitchFamily="34" charset="0"/>
              </a:rPr>
              <a:t>Rataan Populasi</a:t>
            </a:r>
            <a:r>
              <a:rPr lang="en-US" b="1" dirty="0">
                <a:solidFill>
                  <a:srgbClr val="0070C0"/>
                </a:solidFill>
                <a:latin typeface="Calibri" pitchFamily="34" charset="0"/>
                <a:cs typeface="Calibri" pitchFamily="34" charset="0"/>
              </a:rPr>
              <a:t>)</a:t>
            </a: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125538"/>
                <a:ext cx="10945217"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algn="just">
                  <a:spcBef>
                    <a:spcPts val="0"/>
                  </a:spcBef>
                  <a:defRPr/>
                </a:pPr>
                <a:endParaRPr lang="en-US" sz="2800" dirty="0">
                  <a:latin typeface="Calibri" pitchFamily="34" charset="0"/>
                  <a:cs typeface="Calibri" pitchFamily="34" charset="0"/>
                </a:endParaRPr>
              </a:p>
              <a:p>
                <a:pPr algn="just">
                  <a:spcBef>
                    <a:spcPts val="0"/>
                  </a:spcBef>
                  <a:defRPr/>
                </a:pPr>
                <a:r>
                  <a:rPr lang="en-US" sz="2800" dirty="0" err="1">
                    <a:latin typeface="Calibri" pitchFamily="34" charset="0"/>
                    <a:cs typeface="Calibri" pitchFamily="34" charset="0"/>
                  </a:rPr>
                  <a:t>Ketikan</a:t>
                </a:r>
                <a:r>
                  <a:rPr lang="en-US" sz="2800" dirty="0">
                    <a:latin typeface="Calibri" pitchFamily="34" charset="0"/>
                    <a:cs typeface="Calibri" pitchFamily="34" charset="0"/>
                  </a:rPr>
                  <a:t> </a:t>
                </a:r>
                <a:r>
                  <a:rPr lang="en-US" sz="2800" dirty="0" err="1">
                    <a:latin typeface="Calibri" pitchFamily="34" charset="0"/>
                    <a:cs typeface="Calibri" pitchFamily="34" charset="0"/>
                  </a:rPr>
                  <a:t>berukuran</a:t>
                </a:r>
                <a:r>
                  <a:rPr lang="en-US" sz="2800" dirty="0">
                    <a:latin typeface="Calibri" pitchFamily="34" charset="0"/>
                    <a:cs typeface="Calibri" pitchFamily="34" charset="0"/>
                  </a:rPr>
                  <a:t> </a:t>
                </a:r>
                <a:r>
                  <a:rPr lang="en-US" sz="2800" dirty="0" err="1">
                    <a:latin typeface="Calibri" pitchFamily="34" charset="0"/>
                    <a:cs typeface="Calibri" pitchFamily="34" charset="0"/>
                  </a:rPr>
                  <a:t>kecil</a:t>
                </a:r>
                <a:r>
                  <a:rPr lang="en-US" sz="2800" dirty="0">
                    <a:latin typeface="Calibri" pitchFamily="34" charset="0"/>
                    <a:cs typeface="Calibri" pitchFamily="34" charset="0"/>
                  </a:rPr>
                  <a:t>, </a:t>
                </a:r>
                <a:r>
                  <a:rPr lang="en-US" sz="2800" dirty="0" err="1">
                    <a:latin typeface="Calibri" pitchFamily="34" charset="0"/>
                    <a:cs typeface="Calibri" pitchFamily="34" charset="0"/>
                  </a:rPr>
                  <a:t>maka</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a:t>
                </a:r>
                <a14:m>
                  <m:oMath xmlns:m="http://schemas.openxmlformats.org/officeDocument/2006/math">
                    <m:r>
                      <a:rPr lang="en-US" sz="2800" i="1">
                        <a:latin typeface="Cambria Math"/>
                        <a:cs typeface="Calibri" pitchFamily="34" charset="0"/>
                      </a:rPr>
                      <m:t>100</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1−</m:t>
                        </m:r>
                        <m:r>
                          <a:rPr lang="en-US" sz="2800" i="1">
                            <a:latin typeface="Cambria Math"/>
                            <a:ea typeface="Cambria Math"/>
                            <a:cs typeface="Calibri" pitchFamily="34" charset="0"/>
                          </a:rPr>
                          <m:t>𝛼</m:t>
                        </m:r>
                      </m:e>
                    </m:d>
                    <m:r>
                      <a:rPr lang="en-US" sz="2800" i="1">
                        <a:latin typeface="Cambria Math"/>
                        <a:ea typeface="Cambria Math"/>
                        <a:cs typeface="Calibri" pitchFamily="34" charset="0"/>
                      </a:rPr>
                      <m:t>%</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rata-rata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normal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 </a:t>
                </a:r>
              </a:p>
              <a:p>
                <a:pPr marL="0" indent="0" algn="just">
                  <a:spcBef>
                    <a:spcPts val="0"/>
                  </a:spcBef>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Dimana </a:t>
                </a:r>
                <a14:m>
                  <m:oMath xmlns:m="http://schemas.openxmlformats.org/officeDocument/2006/math">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t</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oMath>
                </a14:m>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derajat</a:t>
                </a:r>
                <a:r>
                  <a:rPr lang="en-US" sz="2800" dirty="0">
                    <a:latin typeface="Calibri" pitchFamily="34" charset="0"/>
                    <a:cs typeface="Calibri" pitchFamily="34" charset="0"/>
                  </a:rPr>
                  <a:t> </a:t>
                </a:r>
                <a:r>
                  <a:rPr lang="en-US" sz="2800" dirty="0" err="1">
                    <a:latin typeface="Calibri" pitchFamily="34" charset="0"/>
                    <a:cs typeface="Calibri" pitchFamily="34" charset="0"/>
                  </a:rPr>
                  <a:t>kebebasan</a:t>
                </a:r>
                <a:r>
                  <a:rPr lang="en-US" sz="2800" dirty="0">
                    <a:latin typeface="Calibri" pitchFamily="34" charset="0"/>
                    <a:cs typeface="Calibri" pitchFamily="34" charset="0"/>
                  </a:rPr>
                  <a:t> n - 1</a:t>
                </a: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125538"/>
                <a:ext cx="10945217" cy="5184576"/>
              </a:xfrm>
              <a:prstGeom prst="rect">
                <a:avLst/>
              </a:prstGeom>
              <a:blipFill>
                <a:blip r:embed="rId2"/>
                <a:stretch>
                  <a:fillRect l="-446" r="-1003" b="-4706"/>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135206" y="4941962"/>
                <a:ext cx="5167376" cy="10604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cs typeface="Calibri" pitchFamily="34" charset="0"/>
                            </a:rPr>
                          </m:ctrlPr>
                        </m:d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t</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r>
                            <a:rPr lang="en-US" sz="2800" i="0">
                              <a:latin typeface="Cambria Math"/>
                              <a:cs typeface="Calibri" pitchFamily="34" charset="0"/>
                            </a:rPr>
                            <m:t>,</m:t>
                          </m:r>
                          <m:r>
                            <a:rPr lang="en-US" sz="2800">
                              <a:latin typeface="Cambria Math"/>
                              <a:cs typeface="Calibri" pitchFamily="34" charset="0"/>
                            </a:rPr>
                            <m:t>    </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t</m:t>
                              </m:r>
                            </m:e>
                            <m:sub>
                              <m:r>
                                <m:rPr>
                                  <m:sty m:val="p"/>
                                </m:rPr>
                                <a:rPr lang="el-GR" sz="2800">
                                  <a:latin typeface="Cambria Math"/>
                                  <a:ea typeface="Cambria Math"/>
                                  <a:cs typeface="Calibri" pitchFamily="34" charset="0"/>
                                </a:rPr>
                                <m:t>α</m:t>
                              </m:r>
                              <m:r>
                                <a:rPr lang="en-US" sz="2800" i="1">
                                  <a:latin typeface="Cambria Math"/>
                                  <a:ea typeface="Cambria Math"/>
                                  <a:cs typeface="Calibri" pitchFamily="34" charset="0"/>
                                </a:rPr>
                                <m:t>/2</m:t>
                              </m:r>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a:latin typeface="Cambria Math" panose="02040503050406030204" pitchFamily="18" charset="0"/>
                                      <a:cs typeface="Calibri" pitchFamily="34" charset="0"/>
                                    </a:rPr>
                                  </m:ctrlPr>
                                </m:radPr>
                                <m:deg/>
                                <m:e>
                                  <m:r>
                                    <m:rPr>
                                      <m:sty m:val="p"/>
                                    </m:rPr>
                                    <a:rPr lang="en-US" sz="2800">
                                      <a:latin typeface="Cambria Math"/>
                                      <a:cs typeface="Calibri" pitchFamily="34" charset="0"/>
                                    </a:rPr>
                                    <m:t>n</m:t>
                                  </m:r>
                                </m:e>
                              </m:rad>
                            </m:den>
                          </m:f>
                        </m:e>
                      </m:d>
                    </m:oMath>
                  </m:oMathPara>
                </a14:m>
                <a:endParaRPr lang="en-US" sz="2800" dirty="0"/>
              </a:p>
            </p:txBody>
          </p:sp>
        </mc:Choice>
        <mc:Fallback xmlns="">
          <p:sp>
            <p:nvSpPr>
              <p:cNvPr id="2" name="Rectangle 1"/>
              <p:cNvSpPr>
                <a:spLocks noRot="1" noChangeAspect="1" noMove="1" noResize="1" noEditPoints="1" noAdjustHandles="1" noChangeArrowheads="1" noChangeShapeType="1" noTextEdit="1"/>
              </p:cNvSpPr>
              <p:nvPr/>
            </p:nvSpPr>
            <p:spPr>
              <a:xfrm>
                <a:off x="4135206" y="4941962"/>
                <a:ext cx="5167376" cy="1060483"/>
              </a:xfrm>
              <a:prstGeom prst="rect">
                <a:avLst/>
              </a:prstGeom>
              <a:blipFill rotWithShape="1">
                <a:blip r:embed="rId3" cstate="print"/>
                <a:stretch>
                  <a:fillRect/>
                </a:stretch>
              </a:blipFill>
            </p:spPr>
            <p:txBody>
              <a:bodyPr/>
              <a:lstStyle/>
              <a:p>
                <a:r>
                  <a:rPr lang="en-US">
                    <a:noFill/>
                  </a:rPr>
                  <a:t> </a:t>
                </a:r>
              </a:p>
            </p:txBody>
          </p:sp>
        </mc:Fallback>
      </mc:AlternateContent>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822" t="38333" r="34538" b="19000"/>
          <a:stretch/>
        </p:blipFill>
        <p:spPr bwMode="auto">
          <a:xfrm>
            <a:off x="2853260" y="1269554"/>
            <a:ext cx="6120679" cy="2701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505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1437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Berat 8 </a:t>
                </a:r>
                <a:r>
                  <a:rPr lang="en-US" sz="2800" dirty="0" err="1">
                    <a:latin typeface="Calibri" pitchFamily="34" charset="0"/>
                    <a:cs typeface="Calibri" pitchFamily="34" charset="0"/>
                  </a:rPr>
                  <a:t>mahasiswi</a:t>
                </a:r>
                <a:r>
                  <a:rPr lang="en-US" sz="2800" dirty="0">
                    <a:latin typeface="Calibri" pitchFamily="34" charset="0"/>
                    <a:cs typeface="Calibri" pitchFamily="34" charset="0"/>
                  </a:rPr>
                  <a:t> </a:t>
                </a:r>
                <a:r>
                  <a:rPr lang="en-US" sz="2800" dirty="0" err="1">
                    <a:latin typeface="Calibri" pitchFamily="34" charset="0"/>
                    <a:cs typeface="Calibri" pitchFamily="34" charset="0"/>
                  </a:rPr>
                  <a:t>perempuan</a:t>
                </a:r>
                <a:r>
                  <a:rPr lang="en-US" sz="2800" dirty="0">
                    <a:latin typeface="Calibri" pitchFamily="34" charset="0"/>
                    <a:cs typeface="Calibri" pitchFamily="34" charset="0"/>
                  </a:rPr>
                  <a:t> </a:t>
                </a:r>
                <a:r>
                  <a:rPr lang="en-US" sz="2800" dirty="0" err="1">
                    <a:latin typeface="Calibri" pitchFamily="34" charset="0"/>
                    <a:cs typeface="Calibri" pitchFamily="34" charset="0"/>
                  </a:rPr>
                  <a:t>sebuah</a:t>
                </a:r>
                <a:r>
                  <a:rPr lang="en-US" sz="2800" dirty="0">
                    <a:latin typeface="Calibri" pitchFamily="34" charset="0"/>
                    <a:cs typeface="Calibri" pitchFamily="34" charset="0"/>
                  </a:rPr>
                  <a:t> universitas </a:t>
                </a:r>
                <a:r>
                  <a:rPr lang="en-US" sz="2800" dirty="0" err="1">
                    <a:latin typeface="Calibri" pitchFamily="34" charset="0"/>
                    <a:cs typeface="Calibri" pitchFamily="34" charset="0"/>
                  </a:rPr>
                  <a:t>dalam</a:t>
                </a:r>
                <a:r>
                  <a:rPr lang="en-US" sz="2800" dirty="0">
                    <a:latin typeface="Calibri" pitchFamily="34" charset="0"/>
                    <a:cs typeface="Calibri" pitchFamily="34" charset="0"/>
                  </a:rPr>
                  <a:t> kg </a:t>
                </a:r>
                <a:r>
                  <a:rPr lang="en-US" sz="2800" dirty="0" err="1">
                    <a:latin typeface="Calibri" pitchFamily="34" charset="0"/>
                    <a:cs typeface="Calibri" pitchFamily="34" charset="0"/>
                  </a:rPr>
                  <a:t>adalah</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0" smtClean="0">
                          <a:latin typeface="Cambria Math"/>
                          <a:cs typeface="Calibri" pitchFamily="34" charset="0"/>
                        </a:rPr>
                        <m:t>                  </m:t>
                      </m:r>
                      <m:r>
                        <a:rPr lang="en-US" sz="2800" b="0" i="1" smtClean="0">
                          <a:latin typeface="Cambria Math"/>
                          <a:cs typeface="Calibri" pitchFamily="34" charset="0"/>
                        </a:rPr>
                        <m:t>57      84      90      71      77      68      73      71</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r>
                  <a:rPr lang="en-US" sz="2800" dirty="0" err="1">
                    <a:latin typeface="Calibri" pitchFamily="34" charset="0"/>
                    <a:cs typeface="Calibri" pitchFamily="34" charset="0"/>
                  </a:rPr>
                  <a:t>Asumsikan</a:t>
                </a:r>
                <a:r>
                  <a:rPr lang="en-US" sz="2800" dirty="0">
                    <a:latin typeface="Calibri" pitchFamily="34" charset="0"/>
                    <a:cs typeface="Calibri" pitchFamily="34" charset="0"/>
                  </a:rPr>
                  <a:t> </a:t>
                </a:r>
                <a:r>
                  <a:rPr lang="en-US" sz="2800" dirty="0" err="1">
                    <a:latin typeface="Calibri" pitchFamily="34" charset="0"/>
                    <a:cs typeface="Calibri" pitchFamily="34" charset="0"/>
                  </a:rPr>
                  <a:t>berat</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sampel</a:t>
                </a:r>
                <a:r>
                  <a:rPr lang="en-US" sz="2800" dirty="0">
                    <a:latin typeface="Calibri" pitchFamily="34" charset="0"/>
                    <a:cs typeface="Calibri" pitchFamily="34" charset="0"/>
                  </a:rPr>
                  <a:t> </a:t>
                </a:r>
                <a:r>
                  <a:rPr lang="en-US" sz="2800" dirty="0" err="1">
                    <a:latin typeface="Calibri" pitchFamily="34" charset="0"/>
                    <a:cs typeface="Calibri" pitchFamily="34" charset="0"/>
                  </a:rPr>
                  <a:t>acak</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distribusi</a:t>
                </a:r>
                <a:r>
                  <a:rPr lang="en-US" sz="2800" dirty="0">
                    <a:latin typeface="Calibri" pitchFamily="34" charset="0"/>
                    <a:cs typeface="Calibri" pitchFamily="34" charset="0"/>
                  </a:rPr>
                  <a:t> normal.</a:t>
                </a:r>
              </a:p>
              <a:p>
                <a:pPr marL="0" indent="0" algn="just">
                  <a:spcBef>
                    <a:spcPts val="0"/>
                  </a:spcBef>
                  <a:spcAft>
                    <a:spcPts val="600"/>
                  </a:spcAft>
                  <a:buNone/>
                  <a:defRPr/>
                </a:pPr>
                <a:r>
                  <a:rPr lang="en-US" sz="2800" dirty="0">
                    <a:latin typeface="Calibri" pitchFamily="34" charset="0"/>
                    <a:cs typeface="Calibri" pitchFamily="34" charset="0"/>
                  </a:rPr>
                  <a:t>    </a:t>
                </a:r>
                <a:r>
                  <a:rPr lang="en-US" sz="2800" dirty="0" err="1">
                    <a:latin typeface="Calibri" pitchFamily="34" charset="0"/>
                    <a:cs typeface="Calibri" pitchFamily="34" charset="0"/>
                  </a:rPr>
                  <a:t>Hitunglah</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tingkat</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90% </a:t>
                </a:r>
              </a:p>
              <a:p>
                <a:pPr marL="0" indent="0" algn="just">
                  <a:spcBef>
                    <a:spcPts val="0"/>
                  </a:spcBef>
                  <a:spcAft>
                    <a:spcPts val="600"/>
                  </a:spcAft>
                  <a:buNone/>
                  <a:defRPr/>
                </a:pPr>
                <a:r>
                  <a:rPr lang="en-US" sz="2800" dirty="0">
                    <a:latin typeface="Calibri" pitchFamily="34" charset="0"/>
                    <a:cs typeface="Calibri" pitchFamily="34" charset="0"/>
                  </a:rPr>
                  <a:t>    </a:t>
                </a:r>
                <a:r>
                  <a:rPr lang="en-US" sz="2800" u="sng" dirty="0">
                    <a:latin typeface="Calibri" pitchFamily="34" charset="0"/>
                    <a:cs typeface="Calibri" pitchFamily="34" charset="0"/>
                  </a:rPr>
                  <a:t>Jawab</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a:latin typeface="Cambria Math"/>
                          <a:cs typeface="Calibri" pitchFamily="34" charset="0"/>
                        </a:rPr>
                        <m:t>=</m:t>
                      </m:r>
                      <m:f>
                        <m:fPr>
                          <m:ctrlPr>
                            <a:rPr lang="en-US" sz="2800" i="1">
                              <a:latin typeface="Cambria Math" panose="02040503050406030204" pitchFamily="18" charset="0"/>
                              <a:cs typeface="Calibri" pitchFamily="34" charset="0"/>
                            </a:rPr>
                          </m:ctrlPr>
                        </m:fPr>
                        <m:num>
                          <m:r>
                            <a:rPr lang="en-US" sz="2800" b="0" i="1" smtClean="0">
                              <a:latin typeface="Cambria Math"/>
                              <a:cs typeface="Calibri" pitchFamily="34" charset="0"/>
                            </a:rPr>
                            <m:t>57+84+90+71+77+68+73+71</m:t>
                          </m:r>
                        </m:num>
                        <m:den>
                          <m:r>
                            <a:rPr lang="en-US" sz="2800" b="0" i="1" smtClean="0">
                              <a:latin typeface="Cambria Math"/>
                              <a:cs typeface="Calibri" pitchFamily="34" charset="0"/>
                            </a:rPr>
                            <m:t>8</m:t>
                          </m:r>
                        </m:den>
                      </m:f>
                      <m:r>
                        <a:rPr lang="en-US" sz="2800" i="1">
                          <a:latin typeface="Cambria Math"/>
                          <a:cs typeface="Calibri" pitchFamily="34" charset="0"/>
                        </a:rPr>
                        <m:t>=</m:t>
                      </m:r>
                      <m:r>
                        <a:rPr lang="en-US" sz="2800" b="0" i="1" smtClean="0">
                          <a:latin typeface="Cambria Math"/>
                          <a:cs typeface="Calibri" pitchFamily="34" charset="0"/>
                        </a:rPr>
                        <m:t>73,875</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m:rPr>
                          <m:sty m:val="p"/>
                        </m:rPr>
                        <a:rPr lang="en-US" sz="2800">
                          <a:latin typeface="Cambria Math"/>
                          <a:cs typeface="Calibri" pitchFamily="34" charset="0"/>
                        </a:rPr>
                        <m:t>s</m:t>
                      </m:r>
                      <m:r>
                        <a:rPr lang="en-US" sz="2800">
                          <a:latin typeface="Cambria Math"/>
                          <a:cs typeface="Calibri" pitchFamily="34" charset="0"/>
                        </a:rPr>
                        <m:t>=</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nary>
                                <m:naryPr>
                                  <m:chr m:val="∑"/>
                                  <m:subHide m:val="on"/>
                                  <m:supHide m:val="on"/>
                                  <m:ctrlPr>
                                    <a:rPr lang="en-US" sz="2800" i="1">
                                      <a:latin typeface="Cambria Math" panose="02040503050406030204" pitchFamily="18" charset="0"/>
                                      <a:cs typeface="Calibri" pitchFamily="34" charset="0"/>
                                    </a:rPr>
                                  </m:ctrlPr>
                                </m:naryPr>
                                <m:sub/>
                                <m:sup/>
                                <m:e>
                                  <m:sSup>
                                    <m:sSupPr>
                                      <m:ctrlPr>
                                        <a:rPr lang="en-US" sz="2800" i="1">
                                          <a:latin typeface="Cambria Math" panose="02040503050406030204" pitchFamily="18" charset="0"/>
                                          <a:cs typeface="Calibri" pitchFamily="34" charset="0"/>
                                        </a:rPr>
                                      </m:ctrlPr>
                                    </m:sSupPr>
                                    <m:e>
                                      <m:d>
                                        <m:dPr>
                                          <m:ctrlPr>
                                            <a:rPr lang="en-US" sz="2800" i="1">
                                              <a:latin typeface="Cambria Math" panose="02040503050406030204" pitchFamily="18" charset="0"/>
                                              <a:cs typeface="Calibri" pitchFamily="34" charset="0"/>
                                            </a:rPr>
                                          </m:ctrlPr>
                                        </m:dPr>
                                        <m:e>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x</m:t>
                                              </m:r>
                                            </m:e>
                                            <m:sub>
                                              <m:r>
                                                <m:rPr>
                                                  <m:sty m:val="p"/>
                                                </m:rPr>
                                                <a:rPr lang="en-US" sz="2800">
                                                  <a:latin typeface="Cambria Math"/>
                                                  <a:cs typeface="Calibri" pitchFamily="34" charset="0"/>
                                                </a:rPr>
                                                <m:t>i</m:t>
                                              </m:r>
                                            </m:sub>
                                          </m:sSub>
                                          <m:r>
                                            <a:rPr lang="en-US" sz="2800">
                                              <a:latin typeface="Cambria Math"/>
                                              <a:cs typeface="Calibri" pitchFamily="34" charset="0"/>
                                            </a:rPr>
                                            <m:t>−</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e>
                                      </m:d>
                                    </m:e>
                                    <m:sup>
                                      <m:r>
                                        <a:rPr lang="en-US" sz="2800" i="1">
                                          <a:latin typeface="Cambria Math"/>
                                          <a:cs typeface="Calibri" pitchFamily="34" charset="0"/>
                                        </a:rPr>
                                        <m:t>2</m:t>
                                      </m:r>
                                    </m:sup>
                                  </m:sSup>
                                </m:e>
                              </m:nary>
                            </m:num>
                            <m:den>
                              <m:r>
                                <m:rPr>
                                  <m:sty m:val="p"/>
                                </m:rPr>
                                <a:rPr lang="en-US" sz="2800">
                                  <a:latin typeface="Cambria Math"/>
                                  <a:cs typeface="Calibri" pitchFamily="34" charset="0"/>
                                </a:rPr>
                                <m:t>n</m:t>
                              </m:r>
                              <m:r>
                                <a:rPr lang="en-US" sz="2800">
                                  <a:latin typeface="Cambria Math"/>
                                  <a:cs typeface="Calibri" pitchFamily="34" charset="0"/>
                                </a:rPr>
                                <m:t>−1</m:t>
                              </m:r>
                            </m:den>
                          </m:f>
                        </m:e>
                      </m:rad>
                      <m:r>
                        <a:rPr lang="en-US" sz="2800">
                          <a:latin typeface="Cambria Math"/>
                          <a:cs typeface="Calibri" pitchFamily="34" charset="0"/>
                        </a:rPr>
                        <m:t>=</m:t>
                      </m:r>
                      <m:rad>
                        <m:radPr>
                          <m:degHide m:val="on"/>
                          <m:ctrlPr>
                            <a:rPr lang="en-US" sz="2800" i="1">
                              <a:latin typeface="Cambria Math" panose="02040503050406030204" pitchFamily="18" charset="0"/>
                              <a:cs typeface="Calibri" pitchFamily="34" charset="0"/>
                            </a:rPr>
                          </m:ctrlPr>
                        </m:radPr>
                        <m:deg/>
                        <m:e>
                          <m:f>
                            <m:fPr>
                              <m:ctrlPr>
                                <a:rPr lang="en-US" sz="2800" i="1">
                                  <a:latin typeface="Cambria Math" panose="02040503050406030204" pitchFamily="18" charset="0"/>
                                  <a:cs typeface="Calibri" pitchFamily="34" charset="0"/>
                                </a:rPr>
                              </m:ctrlPr>
                            </m:fPr>
                            <m:num>
                              <m:sSup>
                                <m:sSupPr>
                                  <m:ctrlPr>
                                    <a:rPr lang="en-US" sz="2800" i="1">
                                      <a:latin typeface="Cambria Math" panose="02040503050406030204" pitchFamily="18" charset="0"/>
                                      <a:cs typeface="Calibri" pitchFamily="34" charset="0"/>
                                    </a:rPr>
                                  </m:ctrlPr>
                                </m:sSupPr>
                                <m:e>
                                  <m:r>
                                    <a:rPr lang="en-US" sz="2800" i="1">
                                      <a:latin typeface="Cambria Math"/>
                                      <a:cs typeface="Calibri" pitchFamily="34" charset="0"/>
                                    </a:rPr>
                                    <m:t>(</m:t>
                                  </m:r>
                                  <m:r>
                                    <a:rPr lang="en-US" sz="2800" b="0" i="1" smtClean="0">
                                      <a:latin typeface="Cambria Math"/>
                                      <a:cs typeface="Calibri" pitchFamily="34" charset="0"/>
                                    </a:rPr>
                                    <m:t>57</m:t>
                                  </m:r>
                                  <m:r>
                                    <a:rPr lang="en-US" sz="2800" i="1">
                                      <a:latin typeface="Cambria Math"/>
                                      <a:cs typeface="Calibri" pitchFamily="34" charset="0"/>
                                    </a:rPr>
                                    <m:t>−</m:t>
                                  </m:r>
                                  <m:r>
                                    <a:rPr lang="en-US" sz="2800" b="0" i="1" smtClean="0">
                                      <a:latin typeface="Cambria Math"/>
                                      <a:cs typeface="Calibri" pitchFamily="34" charset="0"/>
                                    </a:rPr>
                                    <m:t>73,87</m:t>
                                  </m:r>
                                  <m:r>
                                    <a:rPr lang="en-US" sz="2800" i="1">
                                      <a:latin typeface="Cambria Math"/>
                                      <a:cs typeface="Calibri" pitchFamily="34" charset="0"/>
                                    </a:rPr>
                                    <m:t>5)</m:t>
                                  </m:r>
                                </m:e>
                                <m:sup>
                                  <m:r>
                                    <a:rPr lang="en-US" sz="2800" i="1">
                                      <a:latin typeface="Cambria Math"/>
                                      <a:cs typeface="Calibri" pitchFamily="34" charset="0"/>
                                    </a:rPr>
                                    <m:t>2</m:t>
                                  </m:r>
                                </m:sup>
                              </m:sSup>
                              <m:r>
                                <a:rPr lang="en-US" sz="2800" i="1">
                                  <a:latin typeface="Cambria Math"/>
                                  <a:cs typeface="Calibri" pitchFamily="34" charset="0"/>
                                </a:rPr>
                                <m:t>+…+</m:t>
                              </m:r>
                              <m:sSup>
                                <m:sSupPr>
                                  <m:ctrlPr>
                                    <a:rPr lang="en-US" sz="2800" i="1">
                                      <a:latin typeface="Cambria Math" panose="02040503050406030204" pitchFamily="18" charset="0"/>
                                      <a:cs typeface="Calibri" pitchFamily="34" charset="0"/>
                                    </a:rPr>
                                  </m:ctrlPr>
                                </m:sSupPr>
                                <m:e>
                                  <m:r>
                                    <a:rPr lang="en-US" sz="2800" i="1">
                                      <a:latin typeface="Cambria Math"/>
                                      <a:cs typeface="Calibri" pitchFamily="34" charset="0"/>
                                    </a:rPr>
                                    <m:t>(</m:t>
                                  </m:r>
                                  <m:r>
                                    <a:rPr lang="en-US" sz="2800" b="0" i="1" smtClean="0">
                                      <a:latin typeface="Cambria Math"/>
                                      <a:cs typeface="Calibri" pitchFamily="34" charset="0"/>
                                    </a:rPr>
                                    <m:t>71</m:t>
                                  </m:r>
                                  <m:r>
                                    <a:rPr lang="en-US" sz="2800" i="1">
                                      <a:latin typeface="Cambria Math"/>
                                      <a:cs typeface="Calibri" pitchFamily="34" charset="0"/>
                                    </a:rPr>
                                    <m:t>−</m:t>
                                  </m:r>
                                  <m:r>
                                    <a:rPr lang="en-US" sz="2800" b="0" i="1" smtClean="0">
                                      <a:latin typeface="Cambria Math"/>
                                      <a:cs typeface="Calibri" pitchFamily="34" charset="0"/>
                                    </a:rPr>
                                    <m:t>73,87</m:t>
                                  </m:r>
                                  <m:r>
                                    <a:rPr lang="en-US" sz="2800" i="1">
                                      <a:latin typeface="Cambria Math"/>
                                      <a:cs typeface="Calibri" pitchFamily="34" charset="0"/>
                                    </a:rPr>
                                    <m:t>5)</m:t>
                                  </m:r>
                                </m:e>
                                <m:sup>
                                  <m:r>
                                    <a:rPr lang="en-US" sz="2800" i="1">
                                      <a:latin typeface="Cambria Math"/>
                                      <a:cs typeface="Calibri" pitchFamily="34" charset="0"/>
                                    </a:rPr>
                                    <m:t>2</m:t>
                                  </m:r>
                                </m:sup>
                              </m:sSup>
                            </m:num>
                            <m:den>
                              <m:r>
                                <a:rPr lang="en-US" sz="2800" b="0" i="1" smtClean="0">
                                  <a:latin typeface="Cambria Math"/>
                                  <a:cs typeface="Calibri" pitchFamily="34" charset="0"/>
                                </a:rPr>
                                <m:t>8−1</m:t>
                              </m:r>
                            </m:den>
                          </m:f>
                        </m:e>
                      </m:rad>
                      <m:r>
                        <a:rPr lang="en-US" sz="2800" i="1">
                          <a:latin typeface="Cambria Math"/>
                          <a:cs typeface="Calibri" pitchFamily="34" charset="0"/>
                        </a:rPr>
                        <m:t>=</m:t>
                      </m:r>
                      <m:r>
                        <a:rPr lang="en-US" sz="2800" b="0" i="1" smtClean="0">
                          <a:latin typeface="Cambria Math"/>
                          <a:cs typeface="Calibri" pitchFamily="34" charset="0"/>
                        </a:rPr>
                        <m:t>10,063</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143794"/>
                <a:ext cx="11089233" cy="5184576"/>
              </a:xfrm>
              <a:prstGeom prst="rect">
                <a:avLst/>
              </a:prstGeom>
              <a:blipFill>
                <a:blip r:embed="rId2"/>
                <a:stretch>
                  <a:fillRect l="-440" t="-941" r="-935"/>
                </a:stretch>
              </a:blipFill>
            </p:spPr>
            <p:txBody>
              <a:bodyPr/>
              <a:lstStyle/>
              <a:p>
                <a:r>
                  <a:rPr lang="en-ID">
                    <a:noFill/>
                  </a:rPr>
                  <a:t> </a:t>
                </a:r>
              </a:p>
            </p:txBody>
          </p:sp>
        </mc:Fallback>
      </mc:AlternateContent>
    </p:spTree>
    <p:extLst>
      <p:ext uri="{BB962C8B-B14F-4D97-AF65-F5344CB8AC3E}">
        <p14:creationId xmlns:p14="http://schemas.microsoft.com/office/powerpoint/2010/main" val="41415506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549003" y="991394"/>
                <a:ext cx="11089232"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90%:</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m:rPr>
                          <m:sty m:val="p"/>
                        </m:rPr>
                        <a:rPr lang="en-US" sz="2800" i="0" smtClean="0">
                          <a:latin typeface="Cambria Math"/>
                          <a:ea typeface="Cambria Math"/>
                          <a:cs typeface="Calibri" pitchFamily="34" charset="0"/>
                        </a:rPr>
                        <m:t>α</m:t>
                      </m:r>
                      <m:r>
                        <a:rPr lang="en-US" sz="2800" b="0" i="0" smtClean="0">
                          <a:latin typeface="Cambria Math"/>
                          <a:ea typeface="Cambria Math"/>
                          <a:cs typeface="Calibri" pitchFamily="34" charset="0"/>
                        </a:rPr>
                        <m:t>=0,10</m:t>
                      </m:r>
                      <m:r>
                        <a:rPr lang="en-US" sz="2800" b="0" i="1" smtClean="0">
                          <a:latin typeface="Cambria Math"/>
                          <a:ea typeface="Cambria Math"/>
                          <a:cs typeface="Calibri" pitchFamily="34" charset="0"/>
                        </a:rPr>
                        <m:t>→</m:t>
                      </m:r>
                      <m:f>
                        <m:fPr>
                          <m:ctrlPr>
                            <a:rPr lang="en-US" sz="2800" b="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𝛼</m:t>
                          </m:r>
                        </m:num>
                        <m:den>
                          <m:r>
                            <a:rPr lang="en-US" sz="2800" b="0" i="1" smtClean="0">
                              <a:latin typeface="Cambria Math"/>
                              <a:ea typeface="Cambria Math"/>
                              <a:cs typeface="Calibri" pitchFamily="34" charset="0"/>
                            </a:rPr>
                            <m:t>2</m:t>
                          </m:r>
                        </m:den>
                      </m:f>
                      <m:r>
                        <a:rPr lang="en-US" sz="2800" b="0" i="1" smtClean="0">
                          <a:latin typeface="Cambria Math"/>
                          <a:ea typeface="Cambria Math"/>
                          <a:cs typeface="Calibri" pitchFamily="34" charset="0"/>
                        </a:rPr>
                        <m:t>=0,05→</m:t>
                      </m:r>
                      <m:sSub>
                        <m:sSubPr>
                          <m:ctrlPr>
                            <a:rPr lang="en-US" sz="2800" b="0" i="1" smtClean="0">
                              <a:latin typeface="Cambria Math" panose="02040503050406030204" pitchFamily="18" charset="0"/>
                              <a:ea typeface="Cambria Math"/>
                              <a:cs typeface="Calibri" pitchFamily="34" charset="0"/>
                            </a:rPr>
                          </m:ctrlPr>
                        </m:sSubPr>
                        <m:e>
                          <m:r>
                            <m:rPr>
                              <m:sty m:val="p"/>
                            </m:rPr>
                            <a:rPr lang="en-US" sz="2800" b="0" i="0" smtClean="0">
                              <a:latin typeface="Cambria Math"/>
                              <a:ea typeface="Cambria Math"/>
                              <a:cs typeface="Calibri" pitchFamily="34" charset="0"/>
                            </a:rPr>
                            <m:t>t</m:t>
                          </m:r>
                        </m:e>
                        <m:sub>
                          <m:r>
                            <a:rPr lang="en-US" sz="2800" b="0" i="1" smtClean="0">
                              <a:latin typeface="Cambria Math"/>
                              <a:ea typeface="Cambria Math"/>
                              <a:cs typeface="Calibri" pitchFamily="34" charset="0"/>
                            </a:rPr>
                            <m:t>(</m:t>
                          </m:r>
                          <m:f>
                            <m:fPr>
                              <m:ctrlPr>
                                <a:rPr lang="en-US" sz="2800" b="0" i="1" smtClean="0">
                                  <a:latin typeface="Cambria Math" panose="02040503050406030204" pitchFamily="18" charset="0"/>
                                  <a:ea typeface="Cambria Math"/>
                                  <a:cs typeface="Calibri" pitchFamily="34" charset="0"/>
                                </a:rPr>
                              </m:ctrlPr>
                            </m:fPr>
                            <m:num>
                              <m:r>
                                <m:rPr>
                                  <m:sty m:val="p"/>
                                </m:rPr>
                                <a:rPr lang="el-GR" sz="2800" b="0" i="1" smtClean="0">
                                  <a:latin typeface="Cambria Math"/>
                                  <a:ea typeface="Cambria Math"/>
                                  <a:cs typeface="Calibri" pitchFamily="34" charset="0"/>
                                </a:rPr>
                                <m:t>α</m:t>
                              </m:r>
                            </m:num>
                            <m:den>
                              <m:r>
                                <a:rPr lang="en-US" sz="2800" b="0" i="1" smtClean="0">
                                  <a:latin typeface="Cambria Math"/>
                                  <a:ea typeface="Cambria Math"/>
                                  <a:cs typeface="Calibri" pitchFamily="34" charset="0"/>
                                </a:rPr>
                                <m:t>2</m:t>
                              </m:r>
                            </m:den>
                          </m:f>
                          <m:r>
                            <a:rPr lang="en-US" sz="2800" b="0" i="1" smtClean="0">
                              <a:latin typeface="Cambria Math"/>
                              <a:ea typeface="Cambria Math"/>
                              <a:cs typeface="Calibri" pitchFamily="34" charset="0"/>
                            </a:rPr>
                            <m:t>,</m:t>
                          </m:r>
                          <m:r>
                            <a:rPr lang="en-US" sz="2800" b="0" i="0" smtClean="0">
                              <a:latin typeface="Cambria Math"/>
                              <a:ea typeface="Cambria Math"/>
                              <a:cs typeface="Calibri" pitchFamily="34" charset="0"/>
                            </a:rPr>
                            <m:t>   </m:t>
                          </m:r>
                          <m:r>
                            <m:rPr>
                              <m:sty m:val="p"/>
                            </m:rPr>
                            <a:rPr lang="en-US" sz="2800" b="0" i="0" smtClean="0">
                              <a:latin typeface="Cambria Math"/>
                              <a:ea typeface="Cambria Math"/>
                              <a:cs typeface="Calibri" pitchFamily="34" charset="0"/>
                            </a:rPr>
                            <m:t>n</m:t>
                          </m:r>
                          <m:r>
                            <a:rPr lang="en-US" sz="2800" b="0" i="1" smtClean="0">
                              <a:latin typeface="Cambria Math"/>
                              <a:ea typeface="Cambria Math"/>
                              <a:cs typeface="Calibri" pitchFamily="34" charset="0"/>
                            </a:rPr>
                            <m:t>−1)</m:t>
                          </m:r>
                        </m:sub>
                      </m:sSub>
                      <m:r>
                        <a:rPr lang="en-US" sz="2800" b="0" i="0" smtClean="0">
                          <a:latin typeface="Cambria Math"/>
                          <a:ea typeface="Cambria Math"/>
                          <a:cs typeface="Calibri" pitchFamily="34" charset="0"/>
                        </a:rPr>
                        <m:t>=</m:t>
                      </m:r>
                      <m:sSub>
                        <m:sSubPr>
                          <m:ctrlPr>
                            <a:rPr lang="en-US" sz="2800" b="0" i="1" smtClean="0">
                              <a:latin typeface="Cambria Math" panose="02040503050406030204" pitchFamily="18" charset="0"/>
                              <a:ea typeface="Cambria Math"/>
                              <a:cs typeface="Calibri" pitchFamily="34" charset="0"/>
                            </a:rPr>
                          </m:ctrlPr>
                        </m:sSubPr>
                        <m:e>
                          <m:r>
                            <m:rPr>
                              <m:sty m:val="p"/>
                            </m:rPr>
                            <a:rPr lang="en-US" sz="2800" b="0" i="0" smtClean="0">
                              <a:latin typeface="Cambria Math"/>
                              <a:ea typeface="Cambria Math"/>
                              <a:cs typeface="Calibri" pitchFamily="34" charset="0"/>
                            </a:rPr>
                            <m:t>t</m:t>
                          </m:r>
                        </m:e>
                        <m:sub>
                          <m:r>
                            <a:rPr lang="en-US" sz="2800" b="0" i="0" smtClean="0">
                              <a:latin typeface="Cambria Math"/>
                              <a:ea typeface="Cambria Math"/>
                              <a:cs typeface="Calibri" pitchFamily="34" charset="0"/>
                            </a:rPr>
                            <m:t>(0,05;7)</m:t>
                          </m:r>
                        </m:sub>
                      </m:sSub>
                      <m:r>
                        <a:rPr lang="en-US" sz="2800" b="0" i="0" smtClean="0">
                          <a:latin typeface="Cambria Math"/>
                          <a:ea typeface="Cambria Math"/>
                          <a:cs typeface="Calibri" pitchFamily="34" charset="0"/>
                        </a:rPr>
                        <m:t>=1,895</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cs typeface="Calibri" pitchFamily="34" charset="0"/>
                            </a:rPr>
                          </m:ctrlPr>
                        </m:d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smtClean="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t</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e>
                      </m:d>
                      <m:r>
                        <a:rPr lang="en-US" sz="2800" b="0" i="0" smtClean="0">
                          <a:latin typeface="Cambria Math"/>
                          <a:cs typeface="Calibri" pitchFamily="34" charset="0"/>
                        </a:rPr>
                        <m:t>=</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73,875</m:t>
                          </m:r>
                          <m:r>
                            <a:rPr lang="en-US" sz="2800" b="0" i="1" smtClean="0">
                              <a:latin typeface="Cambria Math"/>
                              <a:ea typeface="Cambria Math"/>
                              <a:cs typeface="Calibri" pitchFamily="34" charset="0"/>
                            </a:rPr>
                            <m:t>±1,895</m:t>
                          </m:r>
                          <m:d>
                            <m:dPr>
                              <m:ctrlPr>
                                <a:rPr lang="en-US" sz="2800" b="0" i="1" smtClean="0">
                                  <a:latin typeface="Cambria Math" panose="02040503050406030204" pitchFamily="18" charset="0"/>
                                  <a:ea typeface="Cambria Math"/>
                                  <a:cs typeface="Calibri" pitchFamily="34" charset="0"/>
                                </a:rPr>
                              </m:ctrlPr>
                            </m:dPr>
                            <m:e>
                              <m:f>
                                <m:fPr>
                                  <m:ctrlPr>
                                    <a:rPr lang="en-US" sz="2800" b="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10,063</m:t>
                                  </m:r>
                                </m:num>
                                <m:den>
                                  <m:rad>
                                    <m:radPr>
                                      <m:degHide m:val="on"/>
                                      <m:ctrlPr>
                                        <a:rPr lang="en-US" sz="2800" b="0" i="1" smtClean="0">
                                          <a:latin typeface="Cambria Math" panose="02040503050406030204" pitchFamily="18" charset="0"/>
                                          <a:ea typeface="Cambria Math"/>
                                          <a:cs typeface="Calibri" pitchFamily="34" charset="0"/>
                                        </a:rPr>
                                      </m:ctrlPr>
                                    </m:radPr>
                                    <m:deg/>
                                    <m:e>
                                      <m:r>
                                        <a:rPr lang="en-US" sz="2800" b="0" i="1" smtClean="0">
                                          <a:latin typeface="Cambria Math"/>
                                          <a:ea typeface="Cambria Math"/>
                                          <a:cs typeface="Calibri" pitchFamily="34" charset="0"/>
                                        </a:rPr>
                                        <m:t>8</m:t>
                                      </m:r>
                                    </m:e>
                                  </m:rad>
                                </m:den>
                              </m:f>
                            </m:e>
                          </m:d>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0" smtClean="0">
                          <a:latin typeface="Cambria Math"/>
                          <a:cs typeface="Calibri" pitchFamily="34" charset="0"/>
                        </a:rPr>
                        <m:t>  </m:t>
                      </m:r>
                      <m:r>
                        <a:rPr lang="en-US" sz="2800" i="1">
                          <a:latin typeface="Cambria Math"/>
                          <a:cs typeface="Calibri" pitchFamily="34" charset="0"/>
                        </a:rPr>
                        <m:t>=</m:t>
                      </m:r>
                      <m:d>
                        <m:dPr>
                          <m:ctrlPr>
                            <a:rPr lang="en-US" sz="2800" i="1">
                              <a:latin typeface="Cambria Math" panose="02040503050406030204" pitchFamily="18" charset="0"/>
                              <a:cs typeface="Calibri" pitchFamily="34" charset="0"/>
                            </a:rPr>
                          </m:ctrlPr>
                        </m:dPr>
                        <m:e>
                          <m:r>
                            <a:rPr lang="en-US" sz="2800" b="0" i="1" smtClean="0">
                              <a:latin typeface="Cambria Math"/>
                              <a:cs typeface="Calibri" pitchFamily="34" charset="0"/>
                            </a:rPr>
                            <m:t>73,87</m:t>
                          </m:r>
                          <m:r>
                            <a:rPr lang="en-US" sz="2800" i="1">
                              <a:latin typeface="Cambria Math"/>
                              <a:cs typeface="Calibri" pitchFamily="34" charset="0"/>
                            </a:rPr>
                            <m:t>5</m:t>
                          </m:r>
                          <m:r>
                            <a:rPr lang="en-US" sz="2800" i="1">
                              <a:latin typeface="Cambria Math"/>
                              <a:ea typeface="Cambria Math"/>
                              <a:cs typeface="Calibri" pitchFamily="34" charset="0"/>
                            </a:rPr>
                            <m:t>±1,</m:t>
                          </m:r>
                          <m:r>
                            <a:rPr lang="en-US" sz="2800" b="0" i="1" smtClean="0">
                              <a:latin typeface="Cambria Math"/>
                              <a:ea typeface="Cambria Math"/>
                              <a:cs typeface="Calibri" pitchFamily="34" charset="0"/>
                            </a:rPr>
                            <m:t>89</m:t>
                          </m:r>
                          <m:r>
                            <a:rPr lang="en-US" sz="2800" i="1">
                              <a:latin typeface="Cambria Math"/>
                              <a:ea typeface="Cambria Math"/>
                              <a:cs typeface="Calibri" pitchFamily="34" charset="0"/>
                            </a:rPr>
                            <m:t>5(</m:t>
                          </m:r>
                          <m:r>
                            <a:rPr lang="en-US" sz="2800" b="0" i="1" smtClean="0">
                              <a:latin typeface="Cambria Math"/>
                              <a:ea typeface="Cambria Math"/>
                              <a:cs typeface="Calibri" pitchFamily="34" charset="0"/>
                            </a:rPr>
                            <m:t>3,558</m:t>
                          </m:r>
                          <m:r>
                            <a:rPr lang="en-US" sz="2800" i="1">
                              <a:latin typeface="Cambria Math"/>
                              <a:ea typeface="Cambria Math"/>
                              <a:cs typeface="Calibri" pitchFamily="34" charset="0"/>
                            </a:rPr>
                            <m:t>)</m:t>
                          </m:r>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73,875</m:t>
                          </m:r>
                          <m:r>
                            <a:rPr lang="en-US" sz="2800" b="0" i="1" smtClean="0">
                              <a:latin typeface="Cambria Math"/>
                              <a:ea typeface="Cambria Math"/>
                              <a:cs typeface="Calibri" pitchFamily="34" charset="0"/>
                            </a:rPr>
                            <m:t>±6,742</m:t>
                          </m:r>
                        </m:e>
                      </m:d>
                    </m:oMath>
                  </m:oMathPara>
                </a14:m>
                <a:endParaRPr lang="en-US" sz="2800" b="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=(67,133;80,617)</m:t>
                      </m:r>
                    </m:oMath>
                  </m:oMathPara>
                </a14:m>
                <a:endParaRPr lang="en-US" sz="2800" b="0" dirty="0">
                  <a:latin typeface="Calibri" pitchFamily="34" charset="0"/>
                  <a:cs typeface="Calibri" pitchFamily="34" charset="0"/>
                </a:endParaRPr>
              </a:p>
              <a:p>
                <a:pPr marL="0" indent="0" algn="just">
                  <a:spcBef>
                    <a:spcPts val="0"/>
                  </a:spcBef>
                  <a:spcAft>
                    <a:spcPts val="600"/>
                  </a:spcAft>
                  <a:buNone/>
                  <a:defRPr/>
                </a:pPr>
                <a:r>
                  <a:rPr lang="en-US" sz="2800" dirty="0" err="1">
                    <a:latin typeface="Calibri" pitchFamily="34" charset="0"/>
                    <a:cs typeface="Calibri" pitchFamily="34" charset="0"/>
                  </a:rPr>
                  <a:t>Artinya</a:t>
                </a:r>
                <a:r>
                  <a:rPr lang="en-US" sz="2800" dirty="0">
                    <a:latin typeface="Calibri" pitchFamily="34" charset="0"/>
                    <a:cs typeface="Calibri" pitchFamily="34" charset="0"/>
                  </a:rPr>
                  <a:t>, </a:t>
                </a:r>
                <a:r>
                  <a:rPr lang="en-US" sz="2800" dirty="0" err="1">
                    <a:latin typeface="Calibri" pitchFamily="34" charset="0"/>
                    <a:cs typeface="Calibri" pitchFamily="34" charset="0"/>
                  </a:rPr>
                  <a:t>kita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meyakini</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90% </a:t>
                </a:r>
                <a:r>
                  <a:rPr lang="en-US" sz="2800" dirty="0" err="1">
                    <a:latin typeface="Calibri" pitchFamily="34" charset="0"/>
                    <a:cs typeface="Calibri" pitchFamily="34" charset="0"/>
                  </a:rPr>
                  <a:t>bahwa</a:t>
                </a:r>
                <a:r>
                  <a:rPr lang="en-US" sz="2800" dirty="0">
                    <a:latin typeface="Calibri" pitchFamily="34" charset="0"/>
                    <a:cs typeface="Calibri" pitchFamily="34" charset="0"/>
                  </a:rPr>
                  <a:t> rata-rata </a:t>
                </a:r>
                <a:r>
                  <a:rPr lang="en-US" sz="2800" dirty="0" err="1">
                    <a:latin typeface="Calibri" pitchFamily="34" charset="0"/>
                    <a:cs typeface="Calibri" pitchFamily="34" charset="0"/>
                  </a:rPr>
                  <a:t>berat</a:t>
                </a:r>
                <a:r>
                  <a:rPr lang="en-US" sz="2800" dirty="0">
                    <a:latin typeface="Calibri" pitchFamily="34" charset="0"/>
                    <a:cs typeface="Calibri" pitchFamily="34" charset="0"/>
                  </a:rPr>
                  <a:t> badan </a:t>
                </a:r>
                <a:r>
                  <a:rPr lang="en-US" sz="2800" b="0" dirty="0" err="1">
                    <a:latin typeface="Calibri" pitchFamily="34" charset="0"/>
                    <a:cs typeface="Calibri" pitchFamily="34" charset="0"/>
                  </a:rPr>
                  <a:t>mahasiswi</a:t>
                </a:r>
                <a:r>
                  <a:rPr lang="en-US" sz="2800" b="0" dirty="0">
                    <a:latin typeface="Calibri" pitchFamily="34" charset="0"/>
                    <a:cs typeface="Calibri" pitchFamily="34" charset="0"/>
                  </a:rPr>
                  <a:t> </a:t>
                </a:r>
                <a:r>
                  <a:rPr lang="en-US" sz="2800" b="0" dirty="0" err="1">
                    <a:latin typeface="Calibri" pitchFamily="34" charset="0"/>
                    <a:cs typeface="Calibri" pitchFamily="34" charset="0"/>
                  </a:rPr>
                  <a:t>perempuan</a:t>
                </a:r>
                <a:r>
                  <a:rPr lang="en-US" sz="2800" b="0" dirty="0">
                    <a:latin typeface="Calibri" pitchFamily="34" charset="0"/>
                    <a:cs typeface="Calibri" pitchFamily="34" charset="0"/>
                  </a:rPr>
                  <a:t> di </a:t>
                </a:r>
                <a:r>
                  <a:rPr lang="en-US" sz="2800" b="0" dirty="0" err="1">
                    <a:latin typeface="Calibri" pitchFamily="34" charset="0"/>
                    <a:cs typeface="Calibri" pitchFamily="34" charset="0"/>
                  </a:rPr>
                  <a:t>sebuah</a:t>
                </a:r>
                <a:r>
                  <a:rPr lang="en-US" sz="2800" b="0" dirty="0">
                    <a:latin typeface="Calibri" pitchFamily="34" charset="0"/>
                    <a:cs typeface="Calibri" pitchFamily="34" charset="0"/>
                  </a:rPr>
                  <a:t> universitas </a:t>
                </a:r>
                <a:r>
                  <a:rPr lang="en-US" sz="2800" b="0" dirty="0" err="1">
                    <a:latin typeface="Calibri" pitchFamily="34" charset="0"/>
                    <a:cs typeface="Calibri" pitchFamily="34" charset="0"/>
                  </a:rPr>
                  <a:t>berada</a:t>
                </a:r>
                <a:r>
                  <a:rPr lang="en-US" sz="2800" b="0" dirty="0">
                    <a:latin typeface="Calibri" pitchFamily="34" charset="0"/>
                    <a:cs typeface="Calibri" pitchFamily="34" charset="0"/>
                  </a:rPr>
                  <a:t> </a:t>
                </a:r>
                <a:r>
                  <a:rPr lang="en-US" sz="2800" b="0" dirty="0" err="1">
                    <a:latin typeface="Calibri" pitchFamily="34" charset="0"/>
                    <a:cs typeface="Calibri" pitchFamily="34" charset="0"/>
                  </a:rPr>
                  <a:t>dalam</a:t>
                </a:r>
                <a:r>
                  <a:rPr lang="en-US" sz="2800" b="0" dirty="0">
                    <a:latin typeface="Calibri" pitchFamily="34" charset="0"/>
                    <a:cs typeface="Calibri" pitchFamily="34" charset="0"/>
                  </a:rPr>
                  <a:t> </a:t>
                </a:r>
                <a:r>
                  <a:rPr lang="en-US" sz="2800" b="0" dirty="0" err="1">
                    <a:latin typeface="Calibri" pitchFamily="34" charset="0"/>
                    <a:cs typeface="Calibri" pitchFamily="34" charset="0"/>
                  </a:rPr>
                  <a:t>selang</a:t>
                </a:r>
                <a:r>
                  <a:rPr lang="en-US" sz="2800" b="0" dirty="0">
                    <a:latin typeface="Calibri" pitchFamily="34" charset="0"/>
                    <a:cs typeface="Calibri" pitchFamily="34" charset="0"/>
                  </a:rPr>
                  <a:t> </a:t>
                </a:r>
                <a:r>
                  <a:rPr lang="en-US" sz="2800" b="0" dirty="0" err="1">
                    <a:latin typeface="Calibri" pitchFamily="34" charset="0"/>
                    <a:cs typeface="Calibri" pitchFamily="34" charset="0"/>
                  </a:rPr>
                  <a:t>nilai</a:t>
                </a:r>
                <a:r>
                  <a:rPr lang="en-US" sz="2800" dirty="0">
                    <a:latin typeface="Calibri" pitchFamily="34" charset="0"/>
                    <a:cs typeface="Calibri" pitchFamily="34" charset="0"/>
                  </a:rPr>
                  <a:t> 67,133 </a:t>
                </a:r>
                <a:r>
                  <a:rPr lang="en-US" sz="2800" dirty="0" err="1">
                    <a:latin typeface="Calibri" pitchFamily="34" charset="0"/>
                    <a:cs typeface="Calibri" pitchFamily="34" charset="0"/>
                  </a:rPr>
                  <a:t>sampai</a:t>
                </a:r>
                <a:r>
                  <a:rPr lang="en-US" sz="2800" dirty="0">
                    <a:latin typeface="Calibri" pitchFamily="34" charset="0"/>
                    <a:cs typeface="Calibri" pitchFamily="34" charset="0"/>
                  </a:rPr>
                  <a:t> 80,617</a:t>
                </a: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12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549003" y="991394"/>
                <a:ext cx="11089232" cy="5184576"/>
              </a:xfrm>
              <a:prstGeom prst="rect">
                <a:avLst/>
              </a:prstGeom>
              <a:blipFill>
                <a:blip r:embed="rId2"/>
                <a:stretch>
                  <a:fillRect l="-990" t="-941" r="-935" b="-7765"/>
                </a:stretch>
              </a:blipFill>
            </p:spPr>
            <p:txBody>
              <a:bodyPr/>
              <a:lstStyle/>
              <a:p>
                <a:r>
                  <a:rPr lang="en-ID">
                    <a:noFill/>
                  </a:rPr>
                  <a:t> </a:t>
                </a:r>
              </a:p>
            </p:txBody>
          </p:sp>
        </mc:Fallback>
      </mc:AlternateContent>
    </p:spTree>
    <p:extLst>
      <p:ext uri="{BB962C8B-B14F-4D97-AF65-F5344CB8AC3E}">
        <p14:creationId xmlns:p14="http://schemas.microsoft.com/office/powerpoint/2010/main" val="38590509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2" y="134709"/>
            <a:ext cx="11638235" cy="990829"/>
          </a:xfrm>
        </p:spPr>
        <p:txBody>
          <a:bodyPr>
            <a:noAutofit/>
          </a:bodyPr>
          <a:lstStyle/>
          <a:p>
            <a:r>
              <a:rPr lang="id-ID" b="1" dirty="0">
                <a:solidFill>
                  <a:srgbClr val="0070C0"/>
                </a:solidFill>
                <a:latin typeface="Calibri" pitchFamily="34" charset="0"/>
                <a:cs typeface="Calibri" pitchFamily="34" charset="0"/>
              </a:rPr>
              <a:t>Pendugaan Parameter: Satu Sampel</a:t>
            </a:r>
            <a:r>
              <a:rPr lang="en-US" b="1" dirty="0">
                <a:solidFill>
                  <a:srgbClr val="0070C0"/>
                </a:solidFill>
                <a:latin typeface="Calibri" pitchFamily="34" charset="0"/>
                <a:cs typeface="Calibri" pitchFamily="34" charset="0"/>
              </a:rPr>
              <a:t> (</a:t>
            </a:r>
            <a:r>
              <a:rPr lang="en-US" b="1" dirty="0" err="1">
                <a:solidFill>
                  <a:srgbClr val="0070C0"/>
                </a:solidFill>
                <a:latin typeface="Calibri" pitchFamily="34" charset="0"/>
                <a:cs typeface="Calibri" pitchFamily="34" charset="0"/>
              </a:rPr>
              <a:t>Proporsi</a:t>
            </a:r>
            <a:r>
              <a:rPr lang="en-US" b="1" dirty="0">
                <a:solidFill>
                  <a:srgbClr val="0070C0"/>
                </a:solidFill>
                <a:latin typeface="Calibri" pitchFamily="34" charset="0"/>
                <a:cs typeface="Calibri" pitchFamily="34" charset="0"/>
              </a:rPr>
              <a:t> </a:t>
            </a:r>
            <a:r>
              <a:rPr lang="en-US" b="1" dirty="0" err="1">
                <a:solidFill>
                  <a:srgbClr val="0070C0"/>
                </a:solidFill>
                <a:latin typeface="Calibri" pitchFamily="34" charset="0"/>
                <a:cs typeface="Calibri" pitchFamily="34" charset="0"/>
              </a:rPr>
              <a:t>Populasi</a:t>
            </a:r>
            <a:r>
              <a:rPr lang="en-US" b="1" dirty="0">
                <a:solidFill>
                  <a:srgbClr val="0070C0"/>
                </a:solidFill>
                <a:latin typeface="Calibri" pitchFamily="34" charset="0"/>
                <a:cs typeface="Calibri" pitchFamily="34" charset="0"/>
              </a:rPr>
              <a:t>)</a:t>
            </a: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269554"/>
                <a:ext cx="11233249"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Selang </a:t>
                </a:r>
                <a:r>
                  <a:rPr lang="en-US" sz="2800" dirty="0" err="1">
                    <a:latin typeface="Calibri" pitchFamily="34" charset="0"/>
                    <a:cs typeface="Calibri" pitchFamily="34" charset="0"/>
                  </a:rPr>
                  <a:t>kepercayaan</a:t>
                </a:r>
                <a14:m>
                  <m:oMath xmlns:m="http://schemas.openxmlformats.org/officeDocument/2006/math">
                    <m:r>
                      <a:rPr lang="en-US" sz="2800" i="1">
                        <a:latin typeface="Cambria Math"/>
                        <a:cs typeface="Calibri" pitchFamily="34" charset="0"/>
                      </a:rPr>
                      <m:t>100</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1−</m:t>
                        </m:r>
                        <m:r>
                          <a:rPr lang="en-US" sz="2800" i="1">
                            <a:latin typeface="Cambria Math"/>
                            <a:ea typeface="Cambria Math"/>
                            <a:cs typeface="Calibri" pitchFamily="34" charset="0"/>
                          </a:rPr>
                          <m:t>𝛼</m:t>
                        </m:r>
                      </m:e>
                    </m:d>
                    <m:r>
                      <a:rPr lang="en-US" sz="2800" i="1">
                        <a:latin typeface="Cambria Math"/>
                        <a:ea typeface="Cambria Math"/>
                        <a:cs typeface="Calibri" pitchFamily="34" charset="0"/>
                      </a:rPr>
                      <m:t>% </m:t>
                    </m:r>
                  </m:oMath>
                </a14:m>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algn="just">
                  <a:spcBef>
                    <a:spcPts val="0"/>
                  </a:spcBef>
                  <a:spcAft>
                    <a:spcPts val="600"/>
                  </a:spcAft>
                  <a:defRPr/>
                </a:pPr>
                <a:r>
                  <a:rPr lang="en-US" sz="2800" dirty="0" err="1">
                    <a:latin typeface="Calibri" pitchFamily="34" charset="0"/>
                    <a:cs typeface="Calibri" pitchFamily="34" charset="0"/>
                  </a:rPr>
                  <a:t>Penentuan</a:t>
                </a:r>
                <a:r>
                  <a:rPr lang="en-US" sz="2800" dirty="0">
                    <a:latin typeface="Calibri" pitchFamily="34" charset="0"/>
                    <a:cs typeface="Calibri" pitchFamily="34" charset="0"/>
                  </a:rPr>
                  <a:t> </a:t>
                </a:r>
                <a:r>
                  <a:rPr lang="en-US" sz="2800" dirty="0" err="1">
                    <a:latin typeface="Calibri" pitchFamily="34" charset="0"/>
                    <a:cs typeface="Calibri" pitchFamily="34" charset="0"/>
                  </a:rPr>
                  <a:t>ukuran</a:t>
                </a:r>
                <a:r>
                  <a:rPr lang="en-US" sz="2800" dirty="0">
                    <a:latin typeface="Calibri" pitchFamily="34" charset="0"/>
                    <a:cs typeface="Calibri" pitchFamily="34" charset="0"/>
                  </a:rPr>
                  <a:t> </a:t>
                </a:r>
                <a:r>
                  <a:rPr lang="en-US" sz="2800" dirty="0" err="1">
                    <a:latin typeface="Calibri" pitchFamily="34" charset="0"/>
                    <a:cs typeface="Calibri" pitchFamily="34" charset="0"/>
                  </a:rPr>
                  <a:t>sampel</a:t>
                </a:r>
                <a:r>
                  <a:rPr lang="en-US" sz="2800" dirty="0">
                    <a:latin typeface="Calibri" pitchFamily="34" charset="0"/>
                    <a:cs typeface="Calibri" pitchFamily="34" charset="0"/>
                  </a:rPr>
                  <a:t>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a:t>
                </a:r>
                <a:r>
                  <a:rPr lang="en-US" sz="2800" dirty="0">
                    <a:latin typeface="Calibri" pitchFamily="34" charset="0"/>
                    <a:cs typeface="Calibri" pitchFamily="34" charset="0"/>
                  </a:rPr>
                  <a:t> </a:t>
                </a:r>
                <a:r>
                  <a:rPr lang="en-US" sz="2800" dirty="0" err="1">
                    <a:latin typeface="Calibri" pitchFamily="34" charset="0"/>
                    <a:cs typeface="Calibri" pitchFamily="34" charset="0"/>
                  </a:rPr>
                  <a:t>populasi</a:t>
                </a:r>
                <a:r>
                  <a:rPr lang="en-US" sz="2800" dirty="0">
                    <a:latin typeface="Calibri" pitchFamily="34" charset="0"/>
                    <a:cs typeface="Calibri" pitchFamily="34" charset="0"/>
                  </a:rPr>
                  <a:t>:</a:t>
                </a:r>
              </a:p>
              <a:p>
                <a:pPr marL="0" indent="0" algn="just">
                  <a:spcBef>
                    <a:spcPts val="0"/>
                  </a:spcBef>
                  <a:buNone/>
                  <a:defRPr/>
                </a:pPr>
                <a:r>
                  <a:rPr lang="en-US" sz="2800" dirty="0">
                    <a:latin typeface="Calibri" pitchFamily="34" charset="0"/>
                    <a:cs typeface="Calibri" pitchFamily="34" charset="0"/>
                  </a:rPr>
                  <a:t>Untuk </a:t>
                </a:r>
                <a:r>
                  <a:rPr lang="en-US" sz="2800" dirty="0" err="1">
                    <a:latin typeface="Calibri" pitchFamily="34" charset="0"/>
                    <a:cs typeface="Calibri" pitchFamily="34" charset="0"/>
                  </a:rPr>
                  <a:t>keyakinan</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a:t>
                </a:r>
                <a14:m>
                  <m:oMath xmlns:m="http://schemas.openxmlformats.org/officeDocument/2006/math">
                    <m:r>
                      <a:rPr lang="en-US" sz="2800" i="1">
                        <a:latin typeface="Cambria Math"/>
                        <a:cs typeface="Calibri" pitchFamily="34" charset="0"/>
                      </a:rPr>
                      <m:t>100</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1−</m:t>
                        </m:r>
                        <m:r>
                          <a:rPr lang="en-US" sz="2800" i="1">
                            <a:latin typeface="Cambria Math"/>
                            <a:ea typeface="Cambria Math"/>
                            <a:cs typeface="Calibri" pitchFamily="34" charset="0"/>
                          </a:rPr>
                          <m:t>𝛼</m:t>
                        </m:r>
                      </m:e>
                    </m:d>
                    <m:r>
                      <a:rPr lang="en-US" sz="2800" i="1">
                        <a:latin typeface="Cambria Math"/>
                        <a:ea typeface="Cambria Math"/>
                        <a:cs typeface="Calibri" pitchFamily="34" charset="0"/>
                      </a:rPr>
                      <m:t>%</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bahwa</a:t>
                </a:r>
                <a:r>
                  <a:rPr lang="en-US" sz="2800" dirty="0">
                    <a:latin typeface="Calibri" pitchFamily="34" charset="0"/>
                    <a:cs typeface="Calibri" pitchFamily="34" charset="0"/>
                  </a:rPr>
                  <a:t> </a:t>
                </a:r>
                <a:r>
                  <a:rPr lang="en-US" sz="2800" dirty="0" err="1">
                    <a:latin typeface="Calibri" pitchFamily="34" charset="0"/>
                    <a:cs typeface="Calibri" pitchFamily="34" charset="0"/>
                  </a:rPr>
                  <a:t>kesalahan</a:t>
                </a:r>
                <a:r>
                  <a:rPr lang="en-US" sz="2800" dirty="0">
                    <a:latin typeface="Calibri" pitchFamily="34" charset="0"/>
                    <a:cs typeface="Calibri" pitchFamily="34" charset="0"/>
                  </a:rPr>
                  <a:t> </a:t>
                </a:r>
                <a:r>
                  <a:rPr lang="en-US" sz="2800" dirty="0" err="1">
                    <a:latin typeface="Calibri" pitchFamily="34" charset="0"/>
                    <a:cs typeface="Calibri" pitchFamily="34" charset="0"/>
                  </a:rPr>
                  <a:t>estimasi</a:t>
                </a:r>
                <a:r>
                  <a:rPr lang="en-US" sz="2800" dirty="0">
                    <a:latin typeface="Calibri" pitchFamily="34" charset="0"/>
                    <a:cs typeface="Calibri" pitchFamily="34" charset="0"/>
                  </a:rPr>
                  <a:t> p </a:t>
                </a:r>
                <a:r>
                  <a:rPr lang="en-US" sz="2800" dirty="0" err="1">
                    <a:latin typeface="Calibri" pitchFamily="34" charset="0"/>
                    <a:cs typeface="Calibri" pitchFamily="34" charset="0"/>
                  </a:rPr>
                  <a:t>tidak</a:t>
                </a:r>
                <a:r>
                  <a:rPr lang="en-US" sz="2800" dirty="0">
                    <a:latin typeface="Calibri" pitchFamily="34" charset="0"/>
                    <a:cs typeface="Calibri" pitchFamily="34" charset="0"/>
                  </a:rPr>
                  <a:t> </a:t>
                </a:r>
                <a:r>
                  <a:rPr lang="en-US" sz="2800" dirty="0" err="1">
                    <a:latin typeface="Calibri" pitchFamily="34" charset="0"/>
                    <a:cs typeface="Calibri" pitchFamily="34" charset="0"/>
                  </a:rPr>
                  <a:t>melebihi</a:t>
                </a:r>
                <a:r>
                  <a:rPr lang="en-US" sz="2800" dirty="0">
                    <a:latin typeface="Calibri" pitchFamily="34" charset="0"/>
                    <a:cs typeface="Calibri" pitchFamily="34" charset="0"/>
                  </a:rPr>
                  <a:t> d, </a:t>
                </a:r>
                <a:r>
                  <a:rPr lang="en-US" sz="2800" dirty="0" err="1">
                    <a:latin typeface="Calibri" pitchFamily="34" charset="0"/>
                    <a:cs typeface="Calibri" pitchFamily="34" charset="0"/>
                  </a:rPr>
                  <a:t>maka</a:t>
                </a:r>
                <a:r>
                  <a:rPr lang="en-US" sz="2800" dirty="0">
                    <a:latin typeface="Calibri" pitchFamily="34" charset="0"/>
                    <a:cs typeface="Calibri" pitchFamily="34" charset="0"/>
                  </a:rPr>
                  <a:t> </a:t>
                </a:r>
                <a:r>
                  <a:rPr lang="en-US" sz="2800" dirty="0" err="1">
                    <a:latin typeface="Calibri" pitchFamily="34" charset="0"/>
                    <a:cs typeface="Calibri" pitchFamily="34" charset="0"/>
                  </a:rPr>
                  <a:t>ukuran</a:t>
                </a:r>
                <a:r>
                  <a:rPr lang="en-US" sz="2800" dirty="0">
                    <a:latin typeface="Calibri" pitchFamily="34" charset="0"/>
                    <a:cs typeface="Calibri" pitchFamily="34" charset="0"/>
                  </a:rPr>
                  <a:t> </a:t>
                </a:r>
                <a:r>
                  <a:rPr lang="en-US" sz="2800" dirty="0" err="1">
                    <a:latin typeface="Calibri" pitchFamily="34" charset="0"/>
                    <a:cs typeface="Calibri" pitchFamily="34" charset="0"/>
                  </a:rPr>
                  <a:t>sampel</a:t>
                </a:r>
                <a:r>
                  <a:rPr lang="en-US" sz="2800" dirty="0">
                    <a:latin typeface="Calibri" pitchFamily="34" charset="0"/>
                    <a:cs typeface="Calibri" pitchFamily="34" charset="0"/>
                  </a:rPr>
                  <a:t> yang </a:t>
                </a:r>
                <a:r>
                  <a:rPr lang="en-US" sz="2800" dirty="0" err="1">
                    <a:latin typeface="Calibri" pitchFamily="34" charset="0"/>
                    <a:cs typeface="Calibri" pitchFamily="34" charset="0"/>
                  </a:rPr>
                  <a:t>diperlukan</a:t>
                </a:r>
                <a:r>
                  <a:rPr lang="en-US" sz="2800" dirty="0">
                    <a:latin typeface="Calibri" pitchFamily="34" charset="0"/>
                    <a:cs typeface="Calibri" pitchFamily="34" charset="0"/>
                  </a:rPr>
                  <a:t> </a:t>
                </a:r>
                <a:r>
                  <a:rPr lang="en-US" sz="2800" dirty="0" err="1">
                    <a:latin typeface="Calibri" pitchFamily="34" charset="0"/>
                    <a:cs typeface="Calibri" pitchFamily="34" charset="0"/>
                  </a:rPr>
                  <a:t>adalah</a:t>
                </a:r>
                <a:r>
                  <a:rPr lang="en-US" sz="2800" dirty="0">
                    <a:latin typeface="Calibri" pitchFamily="34" charset="0"/>
                    <a:cs typeface="Calibri" pitchFamily="34" charset="0"/>
                  </a:rPr>
                  <a:t>:</a:t>
                </a: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r>
                        <m:rPr>
                          <m:sty m:val="p"/>
                        </m:rPr>
                        <a:rPr lang="en-US" sz="2800">
                          <a:latin typeface="Cambria Math"/>
                          <a:cs typeface="Calibri" pitchFamily="34" charset="0"/>
                        </a:rPr>
                        <m:t>n</m:t>
                      </m:r>
                      <m:r>
                        <a:rPr lang="en-US" sz="2800">
                          <a:latin typeface="Cambria Math"/>
                          <a:cs typeface="Calibri" pitchFamily="34" charset="0"/>
                        </a:rPr>
                        <m:t>=</m:t>
                      </m:r>
                      <m:r>
                        <m:rPr>
                          <m:sty m:val="p"/>
                        </m:rPr>
                        <a:rPr lang="en-US" sz="2800" b="0" i="0" smtClean="0">
                          <a:latin typeface="Cambria Math"/>
                          <a:cs typeface="Calibri" pitchFamily="34" charset="0"/>
                        </a:rPr>
                        <m:t>pq</m:t>
                      </m:r>
                      <m:sSup>
                        <m:sSupPr>
                          <m:ctrlPr>
                            <a:rPr lang="en-US" sz="2800" i="1">
                              <a:latin typeface="Cambria Math" panose="02040503050406030204" pitchFamily="18" charset="0"/>
                              <a:cs typeface="Calibri" pitchFamily="34" charset="0"/>
                            </a:rPr>
                          </m:ctrlPr>
                        </m:sSupPr>
                        <m:e>
                          <m:d>
                            <m:dPr>
                              <m:begChr m:val="["/>
                              <m:endChr m:val="]"/>
                              <m:ctrlPr>
                                <a:rPr lang="en-US" sz="2800" i="1">
                                  <a:latin typeface="Cambria Math" panose="02040503050406030204" pitchFamily="18" charset="0"/>
                                  <a:cs typeface="Calibri" pitchFamily="34" charset="0"/>
                                </a:rPr>
                              </m:ctrlPr>
                            </m:dPr>
                            <m:e>
                              <m:f>
                                <m:fPr>
                                  <m:ctrlPr>
                                    <a:rPr lang="en-US" sz="2800" i="1">
                                      <a:latin typeface="Cambria Math" panose="02040503050406030204" pitchFamily="18" charset="0"/>
                                      <a:cs typeface="Calibri" pitchFamily="34" charset="0"/>
                                    </a:rPr>
                                  </m:ctrlPr>
                                </m:fPr>
                                <m:num>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r>
                                        <m:rPr>
                                          <m:sty m:val="p"/>
                                        </m:rPr>
                                        <a:rPr lang="el-GR" sz="2800" i="1">
                                          <a:latin typeface="Cambria Math"/>
                                          <a:ea typeface="Cambria Math"/>
                                          <a:cs typeface="Calibri" pitchFamily="34" charset="0"/>
                                        </a:rPr>
                                        <m:t>α</m:t>
                                      </m:r>
                                      <m:r>
                                        <a:rPr lang="en-US" sz="2800" i="1">
                                          <a:latin typeface="Cambria Math"/>
                                          <a:ea typeface="Cambria Math"/>
                                          <a:cs typeface="Calibri" pitchFamily="34" charset="0"/>
                                        </a:rPr>
                                        <m:t>/2</m:t>
                                      </m:r>
                                    </m:sub>
                                  </m:sSub>
                                </m:num>
                                <m:den>
                                  <m:r>
                                    <m:rPr>
                                      <m:sty m:val="p"/>
                                    </m:rPr>
                                    <a:rPr lang="en-US" sz="2800">
                                      <a:latin typeface="Cambria Math"/>
                                      <a:cs typeface="Calibri" pitchFamily="34" charset="0"/>
                                    </a:rPr>
                                    <m:t>d</m:t>
                                  </m:r>
                                </m:den>
                              </m:f>
                            </m:e>
                          </m:d>
                        </m:e>
                        <m:sup>
                          <m:r>
                            <a:rPr lang="en-US" sz="2800" i="1">
                              <a:latin typeface="Cambria Math"/>
                              <a:cs typeface="Calibri" pitchFamily="34" charset="0"/>
                            </a:rPr>
                            <m:t>2</m:t>
                          </m:r>
                        </m:sup>
                      </m:sSup>
                    </m:oMath>
                  </m:oMathPara>
                </a14:m>
                <a:endParaRPr lang="en-US" sz="2800" dirty="0">
                  <a:latin typeface="Calibri" pitchFamily="34" charset="0"/>
                  <a:cs typeface="Calibri" pitchFamily="34" charset="0"/>
                </a:endParaRPr>
              </a:p>
              <a:p>
                <a:pPr marL="0" indent="0" algn="just">
                  <a:spcBef>
                    <a:spcPts val="0"/>
                  </a:spcBef>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269554"/>
                <a:ext cx="11233249" cy="5184576"/>
              </a:xfrm>
              <a:prstGeom prst="rect">
                <a:avLst/>
              </a:prstGeom>
              <a:blipFill>
                <a:blip r:embed="rId2"/>
                <a:stretch>
                  <a:fillRect l="-977" t="-940" r="-922"/>
                </a:stretch>
              </a:blipFill>
            </p:spPr>
            <p:txBody>
              <a:bodyPr/>
              <a:lstStyle/>
              <a:p>
                <a:r>
                  <a:rPr lang="en-ID">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499135" y="2061642"/>
                <a:ext cx="5187382" cy="1573957"/>
              </a:xfrm>
              <a:prstGeom prst="rect">
                <a:avLst/>
              </a:prstGeom>
            </p:spPr>
            <p:txBody>
              <a:bodyPr wrap="none">
                <a:spAutoFit/>
              </a:bodyPr>
              <a:lstStyle/>
              <a:p>
                <a:pPr algn="just">
                  <a:spcAft>
                    <a:spcPts val="600"/>
                  </a:spcAft>
                  <a:defRPr/>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cs typeface="Calibri" pitchFamily="34" charset="0"/>
                            </a:rPr>
                          </m:ctrlPr>
                        </m:dPr>
                        <m:e>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p</m:t>
                              </m:r>
                            </m:e>
                          </m:acc>
                          <m:r>
                            <a:rPr lang="en-US" sz="280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f>
                                <m:fPr>
                                  <m:ctrlPr>
                                    <a:rPr lang="en-US" sz="2800" i="1">
                                      <a:latin typeface="Cambria Math" panose="02040503050406030204" pitchFamily="18" charset="0"/>
                                      <a:ea typeface="Cambria Math"/>
                                      <a:cs typeface="Calibri" pitchFamily="34" charset="0"/>
                                    </a:rPr>
                                  </m:ctrlPr>
                                </m:fPr>
                                <m:num>
                                  <m:r>
                                    <m:rPr>
                                      <m:sty m:val="p"/>
                                    </m:rPr>
                                    <a:rPr lang="el-GR" sz="2800">
                                      <a:latin typeface="Cambria Math"/>
                                      <a:ea typeface="Cambria Math"/>
                                      <a:cs typeface="Calibri" pitchFamily="34" charset="0"/>
                                    </a:rPr>
                                    <m:t>α</m:t>
                                  </m:r>
                                </m:num>
                                <m:den>
                                  <m:r>
                                    <a:rPr lang="en-US" sz="2800">
                                      <a:latin typeface="Cambria Math"/>
                                      <a:ea typeface="Cambria Math"/>
                                      <a:cs typeface="Calibri" pitchFamily="34" charset="0"/>
                                    </a:rPr>
                                    <m:t>2</m:t>
                                  </m:r>
                                </m:den>
                              </m:f>
                            </m:sub>
                          </m:sSub>
                          <m:rad>
                            <m:radPr>
                              <m:degHide m:val="on"/>
                              <m:ctrlPr>
                                <a:rPr lang="en-US" sz="2800" i="1" smtClean="0">
                                  <a:latin typeface="Cambria Math" panose="02040503050406030204" pitchFamily="18" charset="0"/>
                                  <a:ea typeface="Cambria Math"/>
                                  <a:cs typeface="Calibri" pitchFamily="34" charset="0"/>
                                </a:rPr>
                              </m:ctrlPr>
                            </m:radPr>
                            <m:deg/>
                            <m:e>
                              <m:f>
                                <m:fPr>
                                  <m:ctrlPr>
                                    <a:rPr lang="en-US" sz="2800" i="1" smtClean="0">
                                      <a:latin typeface="Cambria Math" panose="02040503050406030204" pitchFamily="18" charset="0"/>
                                      <a:ea typeface="Cambria Math"/>
                                      <a:cs typeface="Calibri" pitchFamily="34" charset="0"/>
                                    </a:rPr>
                                  </m:ctrlPr>
                                </m:fPr>
                                <m:num>
                                  <m:acc>
                                    <m:accPr>
                                      <m:chr m:val="̂"/>
                                      <m:ctrlPr>
                                        <a:rPr lang="en-US" sz="2800" i="1" smtClean="0">
                                          <a:latin typeface="Cambria Math" panose="02040503050406030204" pitchFamily="18" charset="0"/>
                                          <a:ea typeface="Cambria Math"/>
                                          <a:cs typeface="Calibri" pitchFamily="34" charset="0"/>
                                        </a:rPr>
                                      </m:ctrlPr>
                                    </m:accPr>
                                    <m:e>
                                      <m:r>
                                        <m:rPr>
                                          <m:sty m:val="p"/>
                                        </m:rPr>
                                        <a:rPr lang="en-US" sz="2800" b="0" i="0" smtClean="0">
                                          <a:latin typeface="Cambria Math"/>
                                          <a:ea typeface="Cambria Math"/>
                                          <a:cs typeface="Calibri" pitchFamily="34" charset="0"/>
                                        </a:rPr>
                                        <m:t>p</m:t>
                                      </m:r>
                                    </m:e>
                                  </m:acc>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q</m:t>
                                      </m:r>
                                    </m:e>
                                  </m:acc>
                                </m:num>
                                <m:den>
                                  <m:r>
                                    <m:rPr>
                                      <m:sty m:val="p"/>
                                    </m:rPr>
                                    <a:rPr lang="en-US" sz="2800" b="0" i="0" smtClean="0">
                                      <a:latin typeface="Cambria Math"/>
                                      <a:ea typeface="Cambria Math"/>
                                      <a:cs typeface="Calibri" pitchFamily="34" charset="0"/>
                                    </a:rPr>
                                    <m:t>n</m:t>
                                  </m:r>
                                </m:den>
                              </m:f>
                            </m:e>
                          </m:rad>
                          <m:r>
                            <a:rPr lang="en-US" sz="2800" i="1">
                              <a:latin typeface="Cambria Math"/>
                              <a:cs typeface="Calibri" pitchFamily="34" charset="0"/>
                            </a:rPr>
                            <m:t>,</m:t>
                          </m:r>
                          <m:r>
                            <a:rPr lang="en-US" sz="2800" b="0" i="1" smtClean="0">
                              <a:latin typeface="Cambria Math"/>
                              <a:cs typeface="Calibri" pitchFamily="34" charset="0"/>
                            </a:rPr>
                            <m:t>  </m:t>
                          </m:r>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p</m:t>
                              </m:r>
                            </m:e>
                          </m:acc>
                          <m:r>
                            <a:rPr lang="en-US" sz="2800" b="0" i="0" smtClean="0">
                              <a:latin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rad>
                            <m:radPr>
                              <m:degHide m:val="on"/>
                              <m:ctrlPr>
                                <a:rPr lang="en-US" sz="2800" i="1">
                                  <a:latin typeface="Cambria Math" panose="02040503050406030204" pitchFamily="18" charset="0"/>
                                  <a:ea typeface="Cambria Math"/>
                                  <a:cs typeface="Calibri" pitchFamily="34" charset="0"/>
                                </a:rPr>
                              </m:ctrlPr>
                            </m:radPr>
                            <m:deg/>
                            <m:e>
                              <m:f>
                                <m:fPr>
                                  <m:ctrlPr>
                                    <a:rPr lang="en-US" sz="2800" i="1">
                                      <a:latin typeface="Cambria Math" panose="02040503050406030204" pitchFamily="18" charset="0"/>
                                      <a:ea typeface="Cambria Math"/>
                                      <a:cs typeface="Calibri" pitchFamily="34" charset="0"/>
                                    </a:rPr>
                                  </m:ctrlPr>
                                </m:fPr>
                                <m:num>
                                  <m:acc>
                                    <m:accPr>
                                      <m:chr m:val="̂"/>
                                      <m:ctrlPr>
                                        <a:rPr lang="en-US" sz="2800" i="1">
                                          <a:latin typeface="Cambria Math" panose="02040503050406030204" pitchFamily="18" charset="0"/>
                                          <a:ea typeface="Cambria Math"/>
                                          <a:cs typeface="Calibri" pitchFamily="34" charset="0"/>
                                        </a:rPr>
                                      </m:ctrlPr>
                                    </m:accPr>
                                    <m:e>
                                      <m:r>
                                        <m:rPr>
                                          <m:sty m:val="p"/>
                                        </m:rPr>
                                        <a:rPr lang="en-US" sz="2800">
                                          <a:latin typeface="Cambria Math"/>
                                          <a:ea typeface="Cambria Math"/>
                                          <a:cs typeface="Calibri" pitchFamily="34" charset="0"/>
                                        </a:rPr>
                                        <m:t>p</m:t>
                                      </m:r>
                                    </m:e>
                                  </m:acc>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q</m:t>
                                      </m:r>
                                    </m:e>
                                  </m:acc>
                                </m:num>
                                <m:den>
                                  <m:r>
                                    <m:rPr>
                                      <m:sty m:val="p"/>
                                    </m:rPr>
                                    <a:rPr lang="en-US" sz="2800">
                                      <a:latin typeface="Cambria Math"/>
                                      <a:ea typeface="Cambria Math"/>
                                      <a:cs typeface="Calibri" pitchFamily="34" charset="0"/>
                                    </a:rPr>
                                    <m:t>n</m:t>
                                  </m:r>
                                </m:den>
                              </m:f>
                            </m:e>
                          </m:rad>
                        </m:e>
                      </m:d>
                    </m:oMath>
                  </m:oMathPara>
                </a14:m>
                <a:endParaRPr lang="en-US" sz="2800" dirty="0">
                  <a:latin typeface="Calibri" pitchFamily="34" charset="0"/>
                  <a:cs typeface="Calibri"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499135" y="2061642"/>
                <a:ext cx="5187382" cy="1573957"/>
              </a:xfrm>
              <a:prstGeom prst="rect">
                <a:avLst/>
              </a:prstGeom>
              <a:blipFill rotWithShape="1">
                <a:blip r:embed="rId3"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68811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991394"/>
                <a:ext cx="11233249"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Dari 87 </a:t>
                </a:r>
                <a:r>
                  <a:rPr lang="en-US" sz="2800" dirty="0" err="1">
                    <a:latin typeface="Calibri" pitchFamily="34" charset="0"/>
                    <a:cs typeface="Calibri" pitchFamily="34" charset="0"/>
                  </a:rPr>
                  <a:t>contoh</a:t>
                </a:r>
                <a:r>
                  <a:rPr lang="en-US" sz="2800" dirty="0">
                    <a:latin typeface="Calibri" pitchFamily="34" charset="0"/>
                    <a:cs typeface="Calibri" pitchFamily="34" charset="0"/>
                  </a:rPr>
                  <a:t> </a:t>
                </a:r>
                <a:r>
                  <a:rPr lang="en-US" sz="2800" dirty="0" err="1">
                    <a:latin typeface="Calibri" pitchFamily="34" charset="0"/>
                    <a:cs typeface="Calibri" pitchFamily="34" charset="0"/>
                  </a:rPr>
                  <a:t>pohon</a:t>
                </a:r>
                <a:r>
                  <a:rPr lang="en-US" sz="2800" dirty="0">
                    <a:latin typeface="Calibri" pitchFamily="34" charset="0"/>
                    <a:cs typeface="Calibri" pitchFamily="34" charset="0"/>
                  </a:rPr>
                  <a:t> di </a:t>
                </a:r>
                <a:r>
                  <a:rPr lang="en-US" sz="2800" dirty="0" err="1">
                    <a:latin typeface="Calibri" pitchFamily="34" charset="0"/>
                    <a:cs typeface="Calibri" pitchFamily="34" charset="0"/>
                  </a:rPr>
                  <a:t>suatu</a:t>
                </a:r>
                <a:r>
                  <a:rPr lang="en-US" sz="2800" dirty="0">
                    <a:latin typeface="Calibri" pitchFamily="34" charset="0"/>
                    <a:cs typeface="Calibri" pitchFamily="34" charset="0"/>
                  </a:rPr>
                  <a:t> Kawasan </a:t>
                </a:r>
                <a:r>
                  <a:rPr lang="en-US" sz="2800" dirty="0" err="1">
                    <a:latin typeface="Calibri" pitchFamily="34" charset="0"/>
                    <a:cs typeface="Calibri" pitchFamily="34" charset="0"/>
                  </a:rPr>
                  <a:t>perkebunan</a:t>
                </a:r>
                <a:r>
                  <a:rPr lang="en-US" sz="2800" dirty="0">
                    <a:latin typeface="Calibri" pitchFamily="34" charset="0"/>
                    <a:cs typeface="Calibri" pitchFamily="34" charset="0"/>
                  </a:rPr>
                  <a:t> </a:t>
                </a:r>
                <a:r>
                  <a:rPr lang="en-US" sz="2800" dirty="0" err="1">
                    <a:latin typeface="Calibri" pitchFamily="34" charset="0"/>
                    <a:cs typeface="Calibri" pitchFamily="34" charset="0"/>
                  </a:rPr>
                  <a:t>teh</a:t>
                </a:r>
                <a:r>
                  <a:rPr lang="en-US" sz="2800" dirty="0">
                    <a:latin typeface="Calibri" pitchFamily="34" charset="0"/>
                    <a:cs typeface="Calibri" pitchFamily="34" charset="0"/>
                  </a:rPr>
                  <a:t>, </a:t>
                </a:r>
                <a:r>
                  <a:rPr lang="en-US" sz="2800" dirty="0" err="1">
                    <a:latin typeface="Calibri" pitchFamily="34" charset="0"/>
                    <a:cs typeface="Calibri" pitchFamily="34" charset="0"/>
                  </a:rPr>
                  <a:t>ternyata</a:t>
                </a:r>
                <a:r>
                  <a:rPr lang="en-US" sz="2800" dirty="0">
                    <a:latin typeface="Calibri" pitchFamily="34" charset="0"/>
                    <a:cs typeface="Calibri" pitchFamily="34" charset="0"/>
                  </a:rPr>
                  <a:t> 21 </a:t>
                </a:r>
                <a:r>
                  <a:rPr lang="en-US" sz="2800" dirty="0" err="1">
                    <a:latin typeface="Calibri" pitchFamily="34" charset="0"/>
                    <a:cs typeface="Calibri" pitchFamily="34" charset="0"/>
                  </a:rPr>
                  <a:t>diantaranya</a:t>
                </a:r>
                <a:r>
                  <a:rPr lang="en-US" sz="2800" dirty="0">
                    <a:latin typeface="Calibri" pitchFamily="34" charset="0"/>
                    <a:cs typeface="Calibri" pitchFamily="34" charset="0"/>
                  </a:rPr>
                  <a:t> </a:t>
                </a:r>
                <a:r>
                  <a:rPr lang="en-US" sz="2800" dirty="0" err="1">
                    <a:latin typeface="Calibri" pitchFamily="34" charset="0"/>
                    <a:cs typeface="Calibri" pitchFamily="34" charset="0"/>
                  </a:rPr>
                  <a:t>dihinggapi</a:t>
                </a:r>
                <a:r>
                  <a:rPr lang="en-US" sz="2800" dirty="0">
                    <a:latin typeface="Calibri" pitchFamily="34" charset="0"/>
                    <a:cs typeface="Calibri" pitchFamily="34" charset="0"/>
                  </a:rPr>
                  <a:t> </a:t>
                </a:r>
                <a:r>
                  <a:rPr lang="en-US" sz="2800" dirty="0" err="1">
                    <a:latin typeface="Calibri" pitchFamily="34" charset="0"/>
                    <a:cs typeface="Calibri" pitchFamily="34" charset="0"/>
                  </a:rPr>
                  <a:t>hama</a:t>
                </a:r>
                <a:r>
                  <a:rPr lang="en-US" sz="2800" dirty="0">
                    <a:latin typeface="Calibri" pitchFamily="34" charset="0"/>
                    <a:cs typeface="Calibri" pitchFamily="34" charset="0"/>
                  </a:rPr>
                  <a:t> </a:t>
                </a:r>
                <a:r>
                  <a:rPr lang="en-US" sz="2800" i="1" dirty="0" err="1">
                    <a:latin typeface="Calibri" pitchFamily="34" charset="0"/>
                    <a:cs typeface="Calibri" pitchFamily="34" charset="0"/>
                  </a:rPr>
                  <a:t>helvetica</a:t>
                </a:r>
                <a:r>
                  <a:rPr lang="en-US" sz="2800" dirty="0">
                    <a:latin typeface="Calibri" pitchFamily="34" charset="0"/>
                    <a:cs typeface="Calibri" pitchFamily="34" charset="0"/>
                  </a:rPr>
                  <a:t>. </a:t>
                </a:r>
                <a:r>
                  <a:rPr lang="en-US" sz="2800" dirty="0" err="1">
                    <a:latin typeface="Calibri" pitchFamily="34" charset="0"/>
                    <a:cs typeface="Calibri" pitchFamily="34" charset="0"/>
                  </a:rPr>
                  <a:t>Tentukan</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95% </a:t>
                </a:r>
                <a:r>
                  <a:rPr lang="en-US" sz="2800" dirty="0" err="1">
                    <a:latin typeface="Calibri" pitchFamily="34" charset="0"/>
                    <a:cs typeface="Calibri" pitchFamily="34" charset="0"/>
                  </a:rPr>
                  <a:t>bagi</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a:t>
                </a:r>
                <a:r>
                  <a:rPr lang="en-US" sz="2800" dirty="0">
                    <a:latin typeface="Calibri" pitchFamily="34" charset="0"/>
                    <a:cs typeface="Calibri" pitchFamily="34" charset="0"/>
                  </a:rPr>
                  <a:t> </a:t>
                </a:r>
                <a:r>
                  <a:rPr lang="en-US" sz="2800" dirty="0" err="1">
                    <a:latin typeface="Calibri" pitchFamily="34" charset="0"/>
                    <a:cs typeface="Calibri" pitchFamily="34" charset="0"/>
                  </a:rPr>
                  <a:t>tanaman</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terserang</a:t>
                </a:r>
                <a:r>
                  <a:rPr lang="en-US" sz="2800" dirty="0">
                    <a:latin typeface="Calibri" pitchFamily="34" charset="0"/>
                    <a:cs typeface="Calibri" pitchFamily="34" charset="0"/>
                  </a:rPr>
                  <a:t> </a:t>
                </a:r>
                <a:r>
                  <a:rPr lang="en-US" sz="2800" dirty="0" err="1">
                    <a:latin typeface="Calibri" pitchFamily="34" charset="0"/>
                    <a:cs typeface="Calibri" pitchFamily="34" charset="0"/>
                  </a:rPr>
                  <a:t>hama</a:t>
                </a:r>
                <a:r>
                  <a:rPr lang="en-US" sz="2800" dirty="0">
                    <a:latin typeface="Calibri" pitchFamily="34" charset="0"/>
                    <a:cs typeface="Calibri" pitchFamily="34" charset="0"/>
                  </a:rPr>
                  <a:t> di Kawasan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a:t>
                </a:r>
              </a:p>
              <a:p>
                <a:pPr marL="0" indent="0" algn="just">
                  <a:spcBef>
                    <a:spcPts val="0"/>
                  </a:spcBef>
                  <a:buNone/>
                  <a:defRPr/>
                </a:pPr>
                <a:r>
                  <a:rPr lang="en-US" sz="2800" dirty="0">
                    <a:latin typeface="Calibri" pitchFamily="34" charset="0"/>
                    <a:cs typeface="Calibri" pitchFamily="34" charset="0"/>
                  </a:rPr>
                  <a:t>    </a:t>
                </a:r>
                <a:r>
                  <a:rPr lang="en-US" sz="2800" u="sng" dirty="0">
                    <a:latin typeface="Calibri" pitchFamily="34" charset="0"/>
                    <a:cs typeface="Calibri" pitchFamily="34" charset="0"/>
                  </a:rPr>
                  <a:t>Jawab</a:t>
                </a:r>
                <a:endParaRPr lang="en-US" sz="2800" dirty="0">
                  <a:latin typeface="Calibri" pitchFamily="34" charset="0"/>
                  <a:cs typeface="Calibri" pitchFamily="34" charset="0"/>
                </a:endParaRPr>
              </a:p>
              <a:p>
                <a:pPr marL="0" indent="0" algn="just">
                  <a:spcBef>
                    <a:spcPts val="0"/>
                  </a:spcBef>
                  <a:buNone/>
                  <a:defRPr/>
                </a:pPr>
                <a14:m>
                  <m:oMathPara xmlns:m="http://schemas.openxmlformats.org/officeDocument/2006/math">
                    <m:oMathParaPr>
                      <m:jc m:val="centerGroup"/>
                    </m:oMathParaPr>
                    <m:oMath xmlns:m="http://schemas.openxmlformats.org/officeDocument/2006/math">
                      <m:r>
                        <m:rPr>
                          <m:sty m:val="p"/>
                        </m:rPr>
                        <a:rPr lang="en-US" sz="2800">
                          <a:latin typeface="Cambria Math"/>
                          <a:ea typeface="Cambria Math"/>
                          <a:cs typeface="Calibri" pitchFamily="34" charset="0"/>
                        </a:rPr>
                        <m:t>α</m:t>
                      </m:r>
                      <m:r>
                        <a:rPr lang="en-US" sz="2800">
                          <a:latin typeface="Cambria Math"/>
                          <a:ea typeface="Cambria Math"/>
                          <a:cs typeface="Calibri" pitchFamily="34" charset="0"/>
                        </a:rPr>
                        <m:t>=0,05</m:t>
                      </m:r>
                      <m:r>
                        <a:rPr lang="en-US" sz="2800" i="1">
                          <a:latin typeface="Cambria Math"/>
                          <a:ea typeface="Cambria Math"/>
                          <a:cs typeface="Calibri" pitchFamily="34" charset="0"/>
                        </a:rPr>
                        <m:t>→</m:t>
                      </m:r>
                      <m:f>
                        <m:fPr>
                          <m:ctrlPr>
                            <a:rPr lang="en-US" sz="2800" i="1">
                              <a:latin typeface="Cambria Math" panose="02040503050406030204" pitchFamily="18" charset="0"/>
                              <a:ea typeface="Cambria Math"/>
                              <a:cs typeface="Calibri" pitchFamily="34" charset="0"/>
                            </a:rPr>
                          </m:ctrlPr>
                        </m:fPr>
                        <m:num>
                          <m:r>
                            <a:rPr lang="en-US" sz="2800" i="1">
                              <a:latin typeface="Cambria Math"/>
                              <a:ea typeface="Cambria Math"/>
                              <a:cs typeface="Calibri" pitchFamily="34" charset="0"/>
                            </a:rPr>
                            <m:t>𝛼</m:t>
                          </m:r>
                        </m:num>
                        <m:den>
                          <m:r>
                            <a:rPr lang="en-US" sz="2800" i="1">
                              <a:latin typeface="Cambria Math"/>
                              <a:ea typeface="Cambria Math"/>
                              <a:cs typeface="Calibri" pitchFamily="34" charset="0"/>
                            </a:rPr>
                            <m:t>2</m:t>
                          </m:r>
                        </m:den>
                      </m:f>
                      <m:r>
                        <a:rPr lang="en-US" sz="2800" i="1">
                          <a:latin typeface="Cambria Math"/>
                          <a:ea typeface="Cambria Math"/>
                          <a:cs typeface="Calibri" pitchFamily="34" charset="0"/>
                        </a:rPr>
                        <m:t>=0,025→</m:t>
                      </m:r>
                      <m:sSub>
                        <m:sSubPr>
                          <m:ctrlPr>
                            <a:rPr lang="en-US" sz="2800" i="1">
                              <a:latin typeface="Cambria Math" panose="02040503050406030204" pitchFamily="18" charset="0"/>
                              <a:ea typeface="Cambria Math"/>
                              <a:cs typeface="Calibri" pitchFamily="34" charset="0"/>
                            </a:rPr>
                          </m:ctrlPr>
                        </m:sSubPr>
                        <m:e>
                          <m:r>
                            <m:rPr>
                              <m:sty m:val="p"/>
                            </m:rPr>
                            <a:rPr lang="en-US" sz="2800">
                              <a:latin typeface="Cambria Math"/>
                              <a:ea typeface="Cambria Math"/>
                              <a:cs typeface="Calibri" pitchFamily="34" charset="0"/>
                            </a:rPr>
                            <m:t>z</m:t>
                          </m:r>
                        </m:e>
                        <m:sub>
                          <m:r>
                            <m:rPr>
                              <m:sty m:val="p"/>
                            </m:rPr>
                            <a:rPr lang="el-GR" sz="2800" i="1">
                              <a:latin typeface="Cambria Math"/>
                              <a:ea typeface="Cambria Math"/>
                              <a:cs typeface="Calibri" pitchFamily="34" charset="0"/>
                            </a:rPr>
                            <m:t>α</m:t>
                          </m:r>
                          <m:r>
                            <a:rPr lang="en-US" sz="2800" i="1">
                              <a:latin typeface="Cambria Math"/>
                              <a:ea typeface="Cambria Math"/>
                              <a:cs typeface="Calibri" pitchFamily="34" charset="0"/>
                            </a:rPr>
                            <m:t>/2</m:t>
                          </m:r>
                        </m:sub>
                      </m:sSub>
                      <m:r>
                        <a:rPr lang="en-US" sz="2800">
                          <a:latin typeface="Cambria Math"/>
                          <a:ea typeface="Cambria Math"/>
                          <a:cs typeface="Calibri" pitchFamily="34" charset="0"/>
                        </a:rPr>
                        <m:t>=</m:t>
                      </m:r>
                      <m:sSub>
                        <m:sSubPr>
                          <m:ctrlPr>
                            <a:rPr lang="en-US" sz="2800" i="1">
                              <a:latin typeface="Cambria Math" panose="02040503050406030204" pitchFamily="18" charset="0"/>
                              <a:ea typeface="Cambria Math"/>
                              <a:cs typeface="Calibri" pitchFamily="34" charset="0"/>
                            </a:rPr>
                          </m:ctrlPr>
                        </m:sSubPr>
                        <m:e>
                          <m:r>
                            <m:rPr>
                              <m:sty m:val="p"/>
                            </m:rPr>
                            <a:rPr lang="en-US" sz="2800">
                              <a:latin typeface="Cambria Math"/>
                              <a:ea typeface="Cambria Math"/>
                              <a:cs typeface="Calibri" pitchFamily="34" charset="0"/>
                            </a:rPr>
                            <m:t>z</m:t>
                          </m:r>
                        </m:e>
                        <m:sub>
                          <m:r>
                            <a:rPr lang="en-US" sz="2800">
                              <a:latin typeface="Cambria Math"/>
                              <a:ea typeface="Cambria Math"/>
                              <a:cs typeface="Calibri" pitchFamily="34" charset="0"/>
                            </a:rPr>
                            <m:t>0,05</m:t>
                          </m:r>
                        </m:sub>
                      </m:sSub>
                      <m:r>
                        <a:rPr lang="en-US" sz="2800">
                          <a:latin typeface="Cambria Math"/>
                          <a:ea typeface="Cambria Math"/>
                          <a:cs typeface="Calibri" pitchFamily="34" charset="0"/>
                        </a:rPr>
                        <m:t>=1,</m:t>
                      </m:r>
                      <m:r>
                        <a:rPr lang="en-US" sz="2800" b="0" i="0" smtClean="0">
                          <a:latin typeface="Cambria Math"/>
                          <a:ea typeface="Cambria Math"/>
                          <a:cs typeface="Calibri" pitchFamily="34" charset="0"/>
                        </a:rPr>
                        <m:t>96</m:t>
                      </m:r>
                    </m:oMath>
                  </m:oMathPara>
                </a14:m>
                <a:endParaRPr lang="en-US" sz="2800" dirty="0">
                  <a:latin typeface="Calibri" pitchFamily="34" charset="0"/>
                  <a:cs typeface="Calibri" pitchFamily="34" charset="0"/>
                </a:endParaRPr>
              </a:p>
              <a:p>
                <a:pPr marL="0" indent="0" algn="just">
                  <a:spcBef>
                    <a:spcPts val="0"/>
                  </a:spcBef>
                  <a:buNone/>
                  <a:defRPr/>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cs typeface="Calibri" pitchFamily="34" charset="0"/>
                            </a:rPr>
                          </m:ctrlPr>
                        </m:dPr>
                        <m:e>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p</m:t>
                              </m:r>
                            </m:e>
                          </m:acc>
                          <m:r>
                            <a:rPr lang="en-US" sz="2800" i="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rad>
                            <m:radPr>
                              <m:degHide m:val="on"/>
                              <m:ctrlPr>
                                <a:rPr lang="en-US" sz="2800" i="1">
                                  <a:latin typeface="Cambria Math" panose="02040503050406030204" pitchFamily="18" charset="0"/>
                                  <a:ea typeface="Cambria Math"/>
                                  <a:cs typeface="Calibri" pitchFamily="34" charset="0"/>
                                </a:rPr>
                              </m:ctrlPr>
                            </m:radPr>
                            <m:deg/>
                            <m:e>
                              <m:f>
                                <m:fPr>
                                  <m:ctrlPr>
                                    <a:rPr lang="en-US" sz="2800" i="1">
                                      <a:latin typeface="Cambria Math" panose="02040503050406030204" pitchFamily="18" charset="0"/>
                                      <a:ea typeface="Cambria Math"/>
                                      <a:cs typeface="Calibri" pitchFamily="34" charset="0"/>
                                    </a:rPr>
                                  </m:ctrlPr>
                                </m:fPr>
                                <m:num>
                                  <m:acc>
                                    <m:accPr>
                                      <m:chr m:val="̂"/>
                                      <m:ctrlPr>
                                        <a:rPr lang="en-US" sz="2800" i="1">
                                          <a:latin typeface="Cambria Math" panose="02040503050406030204" pitchFamily="18" charset="0"/>
                                          <a:ea typeface="Cambria Math"/>
                                          <a:cs typeface="Calibri" pitchFamily="34" charset="0"/>
                                        </a:rPr>
                                      </m:ctrlPr>
                                    </m:accPr>
                                    <m:e>
                                      <m:r>
                                        <m:rPr>
                                          <m:sty m:val="p"/>
                                        </m:rPr>
                                        <a:rPr lang="en-US" sz="2800">
                                          <a:latin typeface="Cambria Math"/>
                                          <a:ea typeface="Cambria Math"/>
                                          <a:cs typeface="Calibri" pitchFamily="34" charset="0"/>
                                        </a:rPr>
                                        <m:t>p</m:t>
                                      </m:r>
                                    </m:e>
                                  </m:acc>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q</m:t>
                                      </m:r>
                                    </m:e>
                                  </m:acc>
                                </m:num>
                                <m:den>
                                  <m:r>
                                    <m:rPr>
                                      <m:sty m:val="p"/>
                                    </m:rPr>
                                    <a:rPr lang="en-US" sz="2800">
                                      <a:latin typeface="Cambria Math"/>
                                      <a:ea typeface="Cambria Math"/>
                                      <a:cs typeface="Calibri" pitchFamily="34" charset="0"/>
                                    </a:rPr>
                                    <m:t>n</m:t>
                                  </m:r>
                                </m:den>
                              </m:f>
                            </m:e>
                          </m:rad>
                        </m:e>
                      </m:d>
                      <m:r>
                        <a:rPr lang="en-US" sz="2800">
                          <a:latin typeface="Cambria Math"/>
                          <a:cs typeface="Calibri" pitchFamily="34" charset="0"/>
                        </a:rPr>
                        <m:t>=</m:t>
                      </m:r>
                      <m:d>
                        <m:dPr>
                          <m:ctrlPr>
                            <a:rPr lang="en-US" sz="2800" i="1">
                              <a:latin typeface="Cambria Math" panose="02040503050406030204" pitchFamily="18" charset="0"/>
                              <a:cs typeface="Calibri" pitchFamily="34" charset="0"/>
                            </a:rPr>
                          </m:ctrlPr>
                        </m:dPr>
                        <m:e>
                          <m:f>
                            <m:fPr>
                              <m:ctrlPr>
                                <a:rPr lang="en-US" sz="2800" i="1" smtClean="0">
                                  <a:latin typeface="Cambria Math" panose="02040503050406030204" pitchFamily="18" charset="0"/>
                                  <a:cs typeface="Calibri" pitchFamily="34" charset="0"/>
                                </a:rPr>
                              </m:ctrlPr>
                            </m:fPr>
                            <m:num>
                              <m:r>
                                <a:rPr lang="en-US" sz="2800" b="0" i="1" smtClean="0">
                                  <a:latin typeface="Cambria Math"/>
                                  <a:cs typeface="Calibri" pitchFamily="34" charset="0"/>
                                </a:rPr>
                                <m:t>21</m:t>
                              </m:r>
                            </m:num>
                            <m:den>
                              <m:r>
                                <a:rPr lang="en-US" sz="2800" b="0" i="1" smtClean="0">
                                  <a:latin typeface="Cambria Math"/>
                                  <a:cs typeface="Calibri" pitchFamily="34" charset="0"/>
                                </a:rPr>
                                <m:t>87</m:t>
                              </m:r>
                            </m:den>
                          </m:f>
                          <m:r>
                            <a:rPr lang="en-US" sz="2800" i="1">
                              <a:latin typeface="Cambria Math"/>
                              <a:ea typeface="Cambria Math"/>
                              <a:cs typeface="Calibri" pitchFamily="34" charset="0"/>
                            </a:rPr>
                            <m:t>±1,</m:t>
                          </m:r>
                          <m:r>
                            <a:rPr lang="en-US" sz="2800" b="0" i="1" smtClean="0">
                              <a:latin typeface="Cambria Math"/>
                              <a:ea typeface="Cambria Math"/>
                              <a:cs typeface="Calibri" pitchFamily="34" charset="0"/>
                            </a:rPr>
                            <m:t>96</m:t>
                          </m:r>
                          <m:rad>
                            <m:radPr>
                              <m:degHide m:val="on"/>
                              <m:ctrlPr>
                                <a:rPr lang="en-US" sz="2800" i="1">
                                  <a:latin typeface="Cambria Math" panose="02040503050406030204" pitchFamily="18" charset="0"/>
                                  <a:ea typeface="Cambria Math"/>
                                  <a:cs typeface="Calibri" pitchFamily="34" charset="0"/>
                                </a:rPr>
                              </m:ctrlPr>
                            </m:radPr>
                            <m:deg/>
                            <m:e>
                              <m:f>
                                <m:fPr>
                                  <m:ctrlPr>
                                    <a:rPr lang="en-US" sz="2800" i="1">
                                      <a:latin typeface="Cambria Math" panose="02040503050406030204" pitchFamily="18" charset="0"/>
                                      <a:ea typeface="Cambria Math"/>
                                      <a:cs typeface="Calibri" pitchFamily="34" charset="0"/>
                                    </a:rPr>
                                  </m:ctrlPr>
                                </m:fPr>
                                <m:num>
                                  <m:d>
                                    <m:dPr>
                                      <m:ctrlPr>
                                        <a:rPr lang="en-US" sz="2800" i="1" smtClean="0">
                                          <a:latin typeface="Cambria Math" panose="02040503050406030204" pitchFamily="18" charset="0"/>
                                          <a:ea typeface="Cambria Math"/>
                                          <a:cs typeface="Calibri" pitchFamily="34" charset="0"/>
                                        </a:rPr>
                                      </m:ctrlPr>
                                    </m:dPr>
                                    <m:e>
                                      <m:f>
                                        <m:fPr>
                                          <m:ctrlPr>
                                            <a:rPr lang="en-US" sz="280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21</m:t>
                                          </m:r>
                                        </m:num>
                                        <m:den>
                                          <m:r>
                                            <a:rPr lang="en-US" sz="2800" b="0" i="1" smtClean="0">
                                              <a:latin typeface="Cambria Math"/>
                                              <a:ea typeface="Cambria Math"/>
                                              <a:cs typeface="Calibri" pitchFamily="34" charset="0"/>
                                            </a:rPr>
                                            <m:t>87</m:t>
                                          </m:r>
                                        </m:den>
                                      </m:f>
                                    </m:e>
                                  </m:d>
                                  <m:d>
                                    <m:dPr>
                                      <m:ctrlPr>
                                        <a:rPr lang="en-US" sz="2800" i="1" smtClean="0">
                                          <a:latin typeface="Cambria Math" panose="02040503050406030204" pitchFamily="18" charset="0"/>
                                          <a:ea typeface="Cambria Math"/>
                                          <a:cs typeface="Calibri" pitchFamily="34" charset="0"/>
                                        </a:rPr>
                                      </m:ctrlPr>
                                    </m:dPr>
                                    <m:e>
                                      <m:f>
                                        <m:fPr>
                                          <m:ctrlPr>
                                            <a:rPr lang="en-US" sz="280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66</m:t>
                                          </m:r>
                                        </m:num>
                                        <m:den>
                                          <m:r>
                                            <a:rPr lang="en-US" sz="2800" b="0" i="1" smtClean="0">
                                              <a:latin typeface="Cambria Math"/>
                                              <a:ea typeface="Cambria Math"/>
                                              <a:cs typeface="Calibri" pitchFamily="34" charset="0"/>
                                            </a:rPr>
                                            <m:t>87</m:t>
                                          </m:r>
                                        </m:den>
                                      </m:f>
                                    </m:e>
                                  </m:d>
                                </m:num>
                                <m:den>
                                  <m:r>
                                    <a:rPr lang="en-US" sz="2800" b="0" i="0" smtClean="0">
                                      <a:latin typeface="Cambria Math"/>
                                      <a:cs typeface="Calibri" pitchFamily="34" charset="0"/>
                                    </a:rPr>
                                    <m:t>87</m:t>
                                  </m:r>
                                </m:den>
                              </m:f>
                            </m:e>
                          </m:rad>
                        </m:e>
                      </m:d>
                      <m:r>
                        <a:rPr lang="en-US" sz="2800" i="1">
                          <a:latin typeface="Cambria Math"/>
                          <a:cs typeface="Calibri" pitchFamily="34" charset="0"/>
                        </a:rPr>
                        <m:t>=</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0,241</m:t>
                          </m:r>
                          <m:r>
                            <a:rPr lang="en-US" sz="2800" i="1">
                              <a:latin typeface="Cambria Math"/>
                              <a:ea typeface="Cambria Math"/>
                              <a:cs typeface="Calibri" pitchFamily="34" charset="0"/>
                            </a:rPr>
                            <m:t>±1,96(0,046)</m:t>
                          </m:r>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a:latin typeface="Cambria Math"/>
                          <a:ea typeface="Cambria Math"/>
                          <a:cs typeface="Calibri" pitchFamily="34" charset="0"/>
                        </a:rPr>
                        <m:t>=</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0,241</m:t>
                          </m:r>
                          <m:r>
                            <a:rPr lang="en-US" sz="2800" i="1">
                              <a:latin typeface="Cambria Math"/>
                              <a:ea typeface="Cambria Math"/>
                              <a:cs typeface="Calibri" pitchFamily="34" charset="0"/>
                            </a:rPr>
                            <m:t>±0,090</m:t>
                          </m:r>
                        </m:e>
                      </m:d>
                      <m:r>
                        <a:rPr lang="en-US" sz="2800" i="1">
                          <a:latin typeface="Cambria Math"/>
                          <a:ea typeface="Cambria Math"/>
                          <a:cs typeface="Calibri" pitchFamily="34" charset="0"/>
                        </a:rPr>
                        <m:t>=(0,151</m:t>
                      </m:r>
                      <m:r>
                        <a:rPr lang="en-US" sz="2800" b="0" i="1" smtClean="0">
                          <a:latin typeface="Cambria Math"/>
                          <a:ea typeface="Cambria Math"/>
                          <a:cs typeface="Calibri" pitchFamily="34" charset="0"/>
                        </a:rPr>
                        <m:t>;0,331)</m:t>
                      </m:r>
                    </m:oMath>
                  </m:oMathPara>
                </a14:m>
                <a:endParaRPr lang="en-US" sz="2800" dirty="0">
                  <a:latin typeface="Calibri" pitchFamily="34" charset="0"/>
                  <a:cs typeface="Calibri" pitchFamily="34" charset="0"/>
                </a:endParaRPr>
              </a:p>
              <a:p>
                <a:pPr marL="271463" indent="0" algn="just">
                  <a:spcBef>
                    <a:spcPts val="0"/>
                  </a:spcBef>
                  <a:spcAft>
                    <a:spcPts val="600"/>
                  </a:spcAft>
                  <a:buNone/>
                  <a:defRPr/>
                </a:pPr>
                <a:r>
                  <a:rPr lang="en-US" sz="2800" dirty="0" err="1">
                    <a:latin typeface="Calibri" pitchFamily="34" charset="0"/>
                    <a:cs typeface="Calibri" pitchFamily="34" charset="0"/>
                  </a:rPr>
                  <a:t>Artinya</a:t>
                </a:r>
                <a:r>
                  <a:rPr lang="en-US" sz="2800" dirty="0">
                    <a:latin typeface="Calibri" pitchFamily="34" charset="0"/>
                    <a:cs typeface="Calibri" pitchFamily="34" charset="0"/>
                  </a:rPr>
                  <a:t>, </a:t>
                </a:r>
                <a:r>
                  <a:rPr lang="en-US" sz="2800" dirty="0" err="1">
                    <a:latin typeface="Calibri" pitchFamily="34" charset="0"/>
                    <a:cs typeface="Calibri" pitchFamily="34" charset="0"/>
                  </a:rPr>
                  <a:t>kita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meyakini</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95% </a:t>
                </a:r>
                <a:r>
                  <a:rPr lang="en-US" sz="2800" dirty="0" err="1">
                    <a:latin typeface="Calibri" pitchFamily="34" charset="0"/>
                    <a:cs typeface="Calibri" pitchFamily="34" charset="0"/>
                  </a:rPr>
                  <a:t>bahwa</a:t>
                </a:r>
                <a:r>
                  <a:rPr lang="en-US" sz="2800" dirty="0">
                    <a:latin typeface="Calibri" pitchFamily="34" charset="0"/>
                    <a:cs typeface="Calibri" pitchFamily="34" charset="0"/>
                  </a:rPr>
                  <a:t> </a:t>
                </a:r>
                <a:r>
                  <a:rPr lang="en-US" sz="2800" dirty="0" err="1">
                    <a:latin typeface="Calibri" pitchFamily="34" charset="0"/>
                    <a:cs typeface="Calibri" pitchFamily="34" charset="0"/>
                  </a:rPr>
                  <a:t>proporsi</a:t>
                </a:r>
                <a:r>
                  <a:rPr lang="en-US" sz="2800" dirty="0">
                    <a:latin typeface="Calibri" pitchFamily="34" charset="0"/>
                    <a:cs typeface="Calibri" pitchFamily="34" charset="0"/>
                  </a:rPr>
                  <a:t> </a:t>
                </a:r>
                <a:r>
                  <a:rPr lang="en-US" sz="2800" dirty="0" err="1">
                    <a:latin typeface="Calibri" pitchFamily="34" charset="0"/>
                    <a:cs typeface="Calibri" pitchFamily="34" charset="0"/>
                  </a:rPr>
                  <a:t>tanaman</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terserang</a:t>
                </a:r>
                <a:r>
                  <a:rPr lang="en-US" sz="2800" dirty="0">
                    <a:latin typeface="Calibri" pitchFamily="34" charset="0"/>
                    <a:cs typeface="Calibri" pitchFamily="34" charset="0"/>
                  </a:rPr>
                  <a:t> </a:t>
                </a:r>
                <a:r>
                  <a:rPr lang="en-US" sz="2800" dirty="0" err="1">
                    <a:latin typeface="Calibri" pitchFamily="34" charset="0"/>
                    <a:cs typeface="Calibri" pitchFamily="34" charset="0"/>
                  </a:rPr>
                  <a:t>hama</a:t>
                </a:r>
                <a:r>
                  <a:rPr lang="en-US" sz="2800" dirty="0">
                    <a:latin typeface="Calibri" pitchFamily="34" charset="0"/>
                    <a:cs typeface="Calibri" pitchFamily="34" charset="0"/>
                  </a:rPr>
                  <a:t> di Kawasan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berada</a:t>
                </a:r>
                <a:r>
                  <a:rPr lang="en-US" sz="2800" dirty="0">
                    <a:latin typeface="Calibri" pitchFamily="34" charset="0"/>
                    <a:cs typeface="Calibri" pitchFamily="34" charset="0"/>
                  </a:rPr>
                  <a:t> </a:t>
                </a:r>
                <a:r>
                  <a:rPr lang="en-US" sz="2800" dirty="0" err="1">
                    <a:latin typeface="Calibri" pitchFamily="34" charset="0"/>
                    <a:cs typeface="Calibri" pitchFamily="34" charset="0"/>
                  </a:rPr>
                  <a:t>diantara</a:t>
                </a:r>
                <a:r>
                  <a:rPr lang="en-US" sz="2800" dirty="0">
                    <a:latin typeface="Calibri" pitchFamily="34" charset="0"/>
                    <a:cs typeface="Calibri" pitchFamily="34" charset="0"/>
                  </a:rPr>
                  <a:t> 0,151 </a:t>
                </a:r>
                <a:r>
                  <a:rPr lang="en-US" sz="2800" dirty="0" err="1">
                    <a:latin typeface="Calibri" pitchFamily="34" charset="0"/>
                    <a:cs typeface="Calibri" pitchFamily="34" charset="0"/>
                  </a:rPr>
                  <a:t>sampai</a:t>
                </a:r>
                <a:r>
                  <a:rPr lang="en-US" sz="2800" dirty="0">
                    <a:latin typeface="Calibri" pitchFamily="34" charset="0"/>
                    <a:cs typeface="Calibri" pitchFamily="34" charset="0"/>
                  </a:rPr>
                  <a:t> 0,331</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991394"/>
                <a:ext cx="11233249" cy="5184576"/>
              </a:xfrm>
              <a:prstGeom prst="rect">
                <a:avLst/>
              </a:prstGeom>
              <a:blipFill>
                <a:blip r:embed="rId2"/>
                <a:stretch>
                  <a:fillRect l="-434" t="-941" r="-922" b="-11882"/>
                </a:stretch>
              </a:blipFill>
            </p:spPr>
            <p:txBody>
              <a:bodyPr/>
              <a:lstStyle/>
              <a:p>
                <a:r>
                  <a:rPr lang="en-ID">
                    <a:noFill/>
                  </a:rPr>
                  <a:t> </a:t>
                </a:r>
              </a:p>
            </p:txBody>
          </p:sp>
        </mc:Fallback>
      </mc:AlternateContent>
    </p:spTree>
    <p:extLst>
      <p:ext uri="{BB962C8B-B14F-4D97-AF65-F5344CB8AC3E}">
        <p14:creationId xmlns:p14="http://schemas.microsoft.com/office/powerpoint/2010/main" val="3673618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067594"/>
                <a:ext cx="11233249"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defRPr/>
                </a:pPr>
                <a:r>
                  <a:rPr lang="en-US" sz="2700" dirty="0">
                    <a:latin typeface="Calibri" pitchFamily="34" charset="0"/>
                    <a:cs typeface="Calibri" pitchFamily="34" charset="0"/>
                  </a:rPr>
                  <a:t>Survey </a:t>
                </a:r>
                <a:r>
                  <a:rPr lang="en-US" sz="2700" dirty="0" err="1">
                    <a:latin typeface="Calibri" pitchFamily="34" charset="0"/>
                    <a:cs typeface="Calibri" pitchFamily="34" charset="0"/>
                  </a:rPr>
                  <a:t>terhadap</a:t>
                </a:r>
                <a:r>
                  <a:rPr lang="en-US" sz="2700" dirty="0">
                    <a:latin typeface="Calibri" pitchFamily="34" charset="0"/>
                    <a:cs typeface="Calibri" pitchFamily="34" charset="0"/>
                  </a:rPr>
                  <a:t> Kesehatan </a:t>
                </a:r>
                <a:r>
                  <a:rPr lang="en-US" sz="2700" dirty="0" err="1">
                    <a:latin typeface="Calibri" pitchFamily="34" charset="0"/>
                    <a:cs typeface="Calibri" pitchFamily="34" charset="0"/>
                  </a:rPr>
                  <a:t>masyarakat</a:t>
                </a:r>
                <a:r>
                  <a:rPr lang="en-US" sz="2700" dirty="0">
                    <a:latin typeface="Calibri" pitchFamily="34" charset="0"/>
                    <a:cs typeface="Calibri" pitchFamily="34" charset="0"/>
                  </a:rPr>
                  <a:t> </a:t>
                </a:r>
                <a:r>
                  <a:rPr lang="en-US" sz="2700" dirty="0" err="1">
                    <a:latin typeface="Calibri" pitchFamily="34" charset="0"/>
                    <a:cs typeface="Calibri" pitchFamily="34" charset="0"/>
                  </a:rPr>
                  <a:t>harus</a:t>
                </a:r>
                <a:r>
                  <a:rPr lang="en-US" sz="2700" dirty="0">
                    <a:latin typeface="Calibri" pitchFamily="34" charset="0"/>
                    <a:cs typeface="Calibri" pitchFamily="34" charset="0"/>
                  </a:rPr>
                  <a:t> </a:t>
                </a:r>
                <a:r>
                  <a:rPr lang="en-US" sz="2700" dirty="0" err="1">
                    <a:latin typeface="Calibri" pitchFamily="34" charset="0"/>
                    <a:cs typeface="Calibri" pitchFamily="34" charset="0"/>
                  </a:rPr>
                  <a:t>didesain</a:t>
                </a:r>
                <a:r>
                  <a:rPr lang="en-US" sz="2700" dirty="0">
                    <a:latin typeface="Calibri" pitchFamily="34" charset="0"/>
                    <a:cs typeface="Calibri" pitchFamily="34" charset="0"/>
                  </a:rPr>
                  <a:t> </a:t>
                </a:r>
                <a:r>
                  <a:rPr lang="en-US" sz="2700" dirty="0" err="1">
                    <a:latin typeface="Calibri" pitchFamily="34" charset="0"/>
                    <a:cs typeface="Calibri" pitchFamily="34" charset="0"/>
                  </a:rPr>
                  <a:t>untuk</a:t>
                </a:r>
                <a:r>
                  <a:rPr lang="en-US" sz="2700" dirty="0">
                    <a:latin typeface="Calibri" pitchFamily="34" charset="0"/>
                    <a:cs typeface="Calibri" pitchFamily="34" charset="0"/>
                  </a:rPr>
                  <a:t> </a:t>
                </a:r>
                <a:r>
                  <a:rPr lang="en-US" sz="2700" dirty="0" err="1">
                    <a:latin typeface="Calibri" pitchFamily="34" charset="0"/>
                    <a:cs typeface="Calibri" pitchFamily="34" charset="0"/>
                  </a:rPr>
                  <a:t>memperkirakan</a:t>
                </a:r>
                <a:r>
                  <a:rPr lang="en-US" sz="2700" dirty="0">
                    <a:latin typeface="Calibri" pitchFamily="34" charset="0"/>
                    <a:cs typeface="Calibri" pitchFamily="34" charset="0"/>
                  </a:rPr>
                  <a:t> </a:t>
                </a:r>
                <a:r>
                  <a:rPr lang="en-US" sz="2700" dirty="0" err="1">
                    <a:latin typeface="Calibri" pitchFamily="34" charset="0"/>
                    <a:cs typeface="Calibri" pitchFamily="34" charset="0"/>
                  </a:rPr>
                  <a:t>proporsi</a:t>
                </a:r>
                <a:r>
                  <a:rPr lang="en-US" sz="2700" dirty="0">
                    <a:latin typeface="Calibri" pitchFamily="34" charset="0"/>
                    <a:cs typeface="Calibri" pitchFamily="34" charset="0"/>
                  </a:rPr>
                  <a:t> </a:t>
                </a:r>
                <a:r>
                  <a:rPr lang="en-US" sz="2700" dirty="0" err="1">
                    <a:latin typeface="Calibri" pitchFamily="34" charset="0"/>
                    <a:cs typeface="Calibri" pitchFamily="34" charset="0"/>
                  </a:rPr>
                  <a:t>penduduk</a:t>
                </a:r>
                <a:r>
                  <a:rPr lang="en-US" sz="2700" dirty="0">
                    <a:latin typeface="Calibri" pitchFamily="34" charset="0"/>
                    <a:cs typeface="Calibri" pitchFamily="34" charset="0"/>
                  </a:rPr>
                  <a:t> p yang </a:t>
                </a:r>
                <a:r>
                  <a:rPr lang="en-US" sz="2700" dirty="0" err="1">
                    <a:latin typeface="Calibri" pitchFamily="34" charset="0"/>
                    <a:cs typeface="Calibri" pitchFamily="34" charset="0"/>
                  </a:rPr>
                  <a:t>memiliki</a:t>
                </a:r>
                <a:r>
                  <a:rPr lang="en-US" sz="2700" dirty="0">
                    <a:latin typeface="Calibri" pitchFamily="34" charset="0"/>
                    <a:cs typeface="Calibri" pitchFamily="34" charset="0"/>
                  </a:rPr>
                  <a:t> Kesehatan </a:t>
                </a:r>
                <a:r>
                  <a:rPr lang="en-US" sz="2700" dirty="0" err="1">
                    <a:latin typeface="Calibri" pitchFamily="34" charset="0"/>
                    <a:cs typeface="Calibri" pitchFamily="34" charset="0"/>
                  </a:rPr>
                  <a:t>jiwa</a:t>
                </a:r>
                <a:r>
                  <a:rPr lang="en-US" sz="2700" dirty="0">
                    <a:latin typeface="Calibri" pitchFamily="34" charset="0"/>
                    <a:cs typeface="Calibri" pitchFamily="34" charset="0"/>
                  </a:rPr>
                  <a:t> yang </a:t>
                </a:r>
                <a:r>
                  <a:rPr lang="en-US" sz="2700" dirty="0" err="1">
                    <a:latin typeface="Calibri" pitchFamily="34" charset="0"/>
                    <a:cs typeface="Calibri" pitchFamily="34" charset="0"/>
                  </a:rPr>
                  <a:t>terganggu</a:t>
                </a:r>
                <a:r>
                  <a:rPr lang="en-US" sz="2700" dirty="0">
                    <a:latin typeface="Calibri" pitchFamily="34" charset="0"/>
                    <a:cs typeface="Calibri" pitchFamily="34" charset="0"/>
                  </a:rPr>
                  <a:t>. </a:t>
                </a:r>
                <a:r>
                  <a:rPr lang="en-US" sz="2700" dirty="0" err="1">
                    <a:latin typeface="Calibri" pitchFamily="34" charset="0"/>
                    <a:cs typeface="Calibri" pitchFamily="34" charset="0"/>
                  </a:rPr>
                  <a:t>Berapa</a:t>
                </a:r>
                <a:r>
                  <a:rPr lang="en-US" sz="2700" dirty="0">
                    <a:latin typeface="Calibri" pitchFamily="34" charset="0"/>
                    <a:cs typeface="Calibri" pitchFamily="34" charset="0"/>
                  </a:rPr>
                  <a:t> </a:t>
                </a:r>
                <a:r>
                  <a:rPr lang="en-US" sz="2700" dirty="0" err="1">
                    <a:latin typeface="Calibri" pitchFamily="34" charset="0"/>
                    <a:cs typeface="Calibri" pitchFamily="34" charset="0"/>
                  </a:rPr>
                  <a:t>banyak</a:t>
                </a:r>
                <a:r>
                  <a:rPr lang="en-US" sz="2700" dirty="0">
                    <a:latin typeface="Calibri" pitchFamily="34" charset="0"/>
                    <a:cs typeface="Calibri" pitchFamily="34" charset="0"/>
                  </a:rPr>
                  <a:t> orang yang </a:t>
                </a:r>
                <a:r>
                  <a:rPr lang="en-US" sz="2700" dirty="0" err="1">
                    <a:latin typeface="Calibri" pitchFamily="34" charset="0"/>
                    <a:cs typeface="Calibri" pitchFamily="34" charset="0"/>
                  </a:rPr>
                  <a:t>harus</a:t>
                </a:r>
                <a:r>
                  <a:rPr lang="en-US" sz="2700" dirty="0">
                    <a:latin typeface="Calibri" pitchFamily="34" charset="0"/>
                    <a:cs typeface="Calibri" pitchFamily="34" charset="0"/>
                  </a:rPr>
                  <a:t> </a:t>
                </a:r>
                <a:r>
                  <a:rPr lang="en-US" sz="2700" dirty="0" err="1">
                    <a:latin typeface="Calibri" pitchFamily="34" charset="0"/>
                    <a:cs typeface="Calibri" pitchFamily="34" charset="0"/>
                  </a:rPr>
                  <a:t>diperiksa</a:t>
                </a:r>
                <a:r>
                  <a:rPr lang="en-US" sz="2700" dirty="0">
                    <a:latin typeface="Calibri" pitchFamily="34" charset="0"/>
                    <a:cs typeface="Calibri" pitchFamily="34" charset="0"/>
                  </a:rPr>
                  <a:t> </a:t>
                </a:r>
                <a:r>
                  <a:rPr lang="en-US" sz="2700" dirty="0" err="1">
                    <a:latin typeface="Calibri" pitchFamily="34" charset="0"/>
                    <a:cs typeface="Calibri" pitchFamily="34" charset="0"/>
                  </a:rPr>
                  <a:t>jika</a:t>
                </a:r>
                <a:r>
                  <a:rPr lang="en-US" sz="2700" dirty="0">
                    <a:latin typeface="Calibri" pitchFamily="34" charset="0"/>
                    <a:cs typeface="Calibri" pitchFamily="34" charset="0"/>
                  </a:rPr>
                  <a:t> Menteri </a:t>
                </a:r>
                <a:r>
                  <a:rPr lang="en-US" sz="2700" dirty="0" err="1">
                    <a:latin typeface="Calibri" pitchFamily="34" charset="0"/>
                    <a:cs typeface="Calibri" pitchFamily="34" charset="0"/>
                  </a:rPr>
                  <a:t>kesahatan</a:t>
                </a:r>
                <a:r>
                  <a:rPr lang="en-US" sz="2700" dirty="0">
                    <a:latin typeface="Calibri" pitchFamily="34" charset="0"/>
                    <a:cs typeface="Calibri" pitchFamily="34" charset="0"/>
                  </a:rPr>
                  <a:t> </a:t>
                </a:r>
                <a:r>
                  <a:rPr lang="en-US" sz="2700" dirty="0" err="1">
                    <a:latin typeface="Calibri" pitchFamily="34" charset="0"/>
                    <a:cs typeface="Calibri" pitchFamily="34" charset="0"/>
                  </a:rPr>
                  <a:t>ingin</a:t>
                </a:r>
                <a:r>
                  <a:rPr lang="en-US" sz="2700" dirty="0">
                    <a:latin typeface="Calibri" pitchFamily="34" charset="0"/>
                    <a:cs typeface="Calibri" pitchFamily="34" charset="0"/>
                  </a:rPr>
                  <a:t> 98% </a:t>
                </a:r>
                <a:r>
                  <a:rPr lang="en-US" sz="2700" dirty="0" err="1">
                    <a:latin typeface="Calibri" pitchFamily="34" charset="0"/>
                    <a:cs typeface="Calibri" pitchFamily="34" charset="0"/>
                  </a:rPr>
                  <a:t>yakin</a:t>
                </a:r>
                <a:r>
                  <a:rPr lang="en-US" sz="2700" dirty="0">
                    <a:latin typeface="Calibri" pitchFamily="34" charset="0"/>
                    <a:cs typeface="Calibri" pitchFamily="34" charset="0"/>
                  </a:rPr>
                  <a:t> </a:t>
                </a:r>
                <a:r>
                  <a:rPr lang="en-US" sz="2700" dirty="0" err="1">
                    <a:latin typeface="Calibri" pitchFamily="34" charset="0"/>
                    <a:cs typeface="Calibri" pitchFamily="34" charset="0"/>
                  </a:rPr>
                  <a:t>bahwa</a:t>
                </a:r>
                <a:r>
                  <a:rPr lang="en-US" sz="2700" dirty="0">
                    <a:latin typeface="Calibri" pitchFamily="34" charset="0"/>
                    <a:cs typeface="Calibri" pitchFamily="34" charset="0"/>
                  </a:rPr>
                  <a:t> </a:t>
                </a:r>
                <a:r>
                  <a:rPr lang="en-US" sz="2700" dirty="0" err="1">
                    <a:latin typeface="Calibri" pitchFamily="34" charset="0"/>
                    <a:cs typeface="Calibri" pitchFamily="34" charset="0"/>
                  </a:rPr>
                  <a:t>kesalahan</a:t>
                </a:r>
                <a:r>
                  <a:rPr lang="en-US" sz="2700" dirty="0">
                    <a:latin typeface="Calibri" pitchFamily="34" charset="0"/>
                    <a:cs typeface="Calibri" pitchFamily="34" charset="0"/>
                  </a:rPr>
                  <a:t> </a:t>
                </a:r>
                <a:r>
                  <a:rPr lang="en-US" sz="2700" dirty="0" err="1">
                    <a:latin typeface="Calibri" pitchFamily="34" charset="0"/>
                    <a:cs typeface="Calibri" pitchFamily="34" charset="0"/>
                  </a:rPr>
                  <a:t>estimasi</a:t>
                </a:r>
                <a:r>
                  <a:rPr lang="en-US" sz="2700" dirty="0">
                    <a:latin typeface="Calibri" pitchFamily="34" charset="0"/>
                    <a:cs typeface="Calibri" pitchFamily="34" charset="0"/>
                  </a:rPr>
                  <a:t> di </a:t>
                </a:r>
                <a:r>
                  <a:rPr lang="en-US" sz="2700" dirty="0" err="1">
                    <a:latin typeface="Calibri" pitchFamily="34" charset="0"/>
                    <a:cs typeface="Calibri" pitchFamily="34" charset="0"/>
                  </a:rPr>
                  <a:t>bawah</a:t>
                </a:r>
                <a:r>
                  <a:rPr lang="en-US" sz="2700" dirty="0">
                    <a:latin typeface="Calibri" pitchFamily="34" charset="0"/>
                    <a:cs typeface="Calibri" pitchFamily="34" charset="0"/>
                  </a:rPr>
                  <a:t> 0,05 </a:t>
                </a:r>
                <a:r>
                  <a:rPr lang="en-US" sz="2700" dirty="0" err="1">
                    <a:latin typeface="Calibri" pitchFamily="34" charset="0"/>
                    <a:cs typeface="Calibri" pitchFamily="34" charset="0"/>
                  </a:rPr>
                  <a:t>saat</a:t>
                </a:r>
                <a:r>
                  <a:rPr lang="en-US" sz="2700" dirty="0">
                    <a:latin typeface="Calibri" pitchFamily="34" charset="0"/>
                    <a:cs typeface="Calibri" pitchFamily="34" charset="0"/>
                  </a:rPr>
                  <a:t>:</a:t>
                </a:r>
              </a:p>
              <a:p>
                <a:pPr marL="0" indent="0" algn="just">
                  <a:spcBef>
                    <a:spcPts val="0"/>
                  </a:spcBef>
                  <a:buNone/>
                  <a:defRPr/>
                </a:pPr>
                <a:r>
                  <a:rPr lang="en-US" sz="2700" dirty="0">
                    <a:latin typeface="Calibri" pitchFamily="34" charset="0"/>
                    <a:cs typeface="Calibri" pitchFamily="34" charset="0"/>
                  </a:rPr>
                  <a:t>   1. </a:t>
                </a:r>
                <a:r>
                  <a:rPr lang="en-US" sz="2700" dirty="0" err="1">
                    <a:latin typeface="Calibri" pitchFamily="34" charset="0"/>
                    <a:cs typeface="Calibri" pitchFamily="34" charset="0"/>
                  </a:rPr>
                  <a:t>Tidak</a:t>
                </a:r>
                <a:r>
                  <a:rPr lang="en-US" sz="2700" dirty="0">
                    <a:latin typeface="Calibri" pitchFamily="34" charset="0"/>
                    <a:cs typeface="Calibri" pitchFamily="34" charset="0"/>
                  </a:rPr>
                  <a:t> </a:t>
                </a:r>
                <a:r>
                  <a:rPr lang="en-US" sz="2700" dirty="0" err="1">
                    <a:latin typeface="Calibri" pitchFamily="34" charset="0"/>
                    <a:cs typeface="Calibri" pitchFamily="34" charset="0"/>
                  </a:rPr>
                  <a:t>diketahui</a:t>
                </a:r>
                <a:r>
                  <a:rPr lang="en-US" sz="2700" dirty="0">
                    <a:latin typeface="Calibri" pitchFamily="34" charset="0"/>
                    <a:cs typeface="Calibri" pitchFamily="34" charset="0"/>
                  </a:rPr>
                  <a:t> </a:t>
                </a:r>
                <a:r>
                  <a:rPr lang="en-US" sz="2700" dirty="0" err="1">
                    <a:latin typeface="Calibri" pitchFamily="34" charset="0"/>
                    <a:cs typeface="Calibri" pitchFamily="34" charset="0"/>
                  </a:rPr>
                  <a:t>nilai</a:t>
                </a:r>
                <a:r>
                  <a:rPr lang="en-US" sz="2700" dirty="0">
                    <a:latin typeface="Calibri" pitchFamily="34" charset="0"/>
                    <a:cs typeface="Calibri" pitchFamily="34" charset="0"/>
                  </a:rPr>
                  <a:t> </a:t>
                </a:r>
                <a:r>
                  <a:rPr lang="en-US" sz="2700" dirty="0" err="1">
                    <a:latin typeface="Calibri" pitchFamily="34" charset="0"/>
                    <a:cs typeface="Calibri" pitchFamily="34" charset="0"/>
                  </a:rPr>
                  <a:t>dari</a:t>
                </a:r>
                <a:r>
                  <a:rPr lang="en-US" sz="2700" dirty="0">
                    <a:latin typeface="Calibri" pitchFamily="34" charset="0"/>
                    <a:cs typeface="Calibri" pitchFamily="34" charset="0"/>
                  </a:rPr>
                  <a:t> p</a:t>
                </a:r>
              </a:p>
              <a:p>
                <a:pPr marL="0" indent="0" algn="just">
                  <a:spcBef>
                    <a:spcPts val="0"/>
                  </a:spcBef>
                  <a:buNone/>
                  <a:defRPr/>
                </a:pPr>
                <a:r>
                  <a:rPr lang="en-US" sz="2700" dirty="0">
                    <a:latin typeface="Calibri" pitchFamily="34" charset="0"/>
                    <a:cs typeface="Calibri" pitchFamily="34" charset="0"/>
                  </a:rPr>
                  <a:t>   2. Nilai p </a:t>
                </a:r>
                <a:r>
                  <a:rPr lang="en-US" sz="2700" dirty="0" err="1">
                    <a:latin typeface="Calibri" pitchFamily="34" charset="0"/>
                    <a:cs typeface="Calibri" pitchFamily="34" charset="0"/>
                  </a:rPr>
                  <a:t>diketahui</a:t>
                </a:r>
                <a:r>
                  <a:rPr lang="en-US" sz="2700" dirty="0">
                    <a:latin typeface="Calibri" pitchFamily="34" charset="0"/>
                    <a:cs typeface="Calibri" pitchFamily="34" charset="0"/>
                  </a:rPr>
                  <a:t>, </a:t>
                </a:r>
                <a:r>
                  <a:rPr lang="en-US" sz="2700" dirty="0" err="1">
                    <a:latin typeface="Calibri" pitchFamily="34" charset="0"/>
                    <a:cs typeface="Calibri" pitchFamily="34" charset="0"/>
                  </a:rPr>
                  <a:t>yaitu</a:t>
                </a:r>
                <a:r>
                  <a:rPr lang="en-US" sz="2700" dirty="0">
                    <a:latin typeface="Calibri" pitchFamily="34" charset="0"/>
                    <a:cs typeface="Calibri" pitchFamily="34" charset="0"/>
                  </a:rPr>
                  <a:t> </a:t>
                </a:r>
                <a:r>
                  <a:rPr lang="en-US" sz="2700" dirty="0" err="1">
                    <a:latin typeface="Calibri" pitchFamily="34" charset="0"/>
                    <a:cs typeface="Calibri" pitchFamily="34" charset="0"/>
                  </a:rPr>
                  <a:t>sebesar</a:t>
                </a:r>
                <a:r>
                  <a:rPr lang="en-US" sz="2700" dirty="0">
                    <a:latin typeface="Calibri" pitchFamily="34" charset="0"/>
                    <a:cs typeface="Calibri" pitchFamily="34" charset="0"/>
                  </a:rPr>
                  <a:t> 0,3</a:t>
                </a:r>
              </a:p>
              <a:p>
                <a:pPr marL="0" indent="0" algn="just">
                  <a:spcBef>
                    <a:spcPts val="0"/>
                  </a:spcBef>
                  <a:spcAft>
                    <a:spcPts val="600"/>
                  </a:spcAft>
                  <a:buNone/>
                  <a:defRPr/>
                </a:pPr>
                <a:r>
                  <a:rPr lang="en-US" sz="2700" dirty="0">
                    <a:latin typeface="Calibri" pitchFamily="34" charset="0"/>
                    <a:cs typeface="Calibri" pitchFamily="34" charset="0"/>
                  </a:rPr>
                  <a:t>   </a:t>
                </a:r>
                <a:r>
                  <a:rPr lang="en-US" sz="2700" u="sng" dirty="0">
                    <a:latin typeface="Calibri" pitchFamily="34" charset="0"/>
                    <a:cs typeface="Calibri" pitchFamily="34" charset="0"/>
                  </a:rPr>
                  <a:t>Jawab:</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m:rPr>
                          <m:sty m:val="p"/>
                        </m:rPr>
                        <a:rPr lang="en-US" sz="2700">
                          <a:latin typeface="Cambria Math"/>
                          <a:ea typeface="Cambria Math"/>
                          <a:cs typeface="Calibri" pitchFamily="34" charset="0"/>
                        </a:rPr>
                        <m:t>α</m:t>
                      </m:r>
                      <m:r>
                        <a:rPr lang="en-US" sz="2700">
                          <a:latin typeface="Cambria Math"/>
                          <a:ea typeface="Cambria Math"/>
                          <a:cs typeface="Calibri" pitchFamily="34" charset="0"/>
                        </a:rPr>
                        <m:t>=0,0</m:t>
                      </m:r>
                      <m:r>
                        <a:rPr lang="en-US" sz="2700" b="0" i="1" smtClean="0">
                          <a:latin typeface="Cambria Math"/>
                          <a:ea typeface="Cambria Math"/>
                          <a:cs typeface="Calibri" pitchFamily="34" charset="0"/>
                        </a:rPr>
                        <m:t>2</m:t>
                      </m:r>
                      <m:r>
                        <a:rPr lang="en-US" sz="2700" i="1">
                          <a:latin typeface="Cambria Math"/>
                          <a:ea typeface="Cambria Math"/>
                          <a:cs typeface="Calibri" pitchFamily="34" charset="0"/>
                        </a:rPr>
                        <m:t>→</m:t>
                      </m:r>
                      <m:f>
                        <m:fPr>
                          <m:ctrlPr>
                            <a:rPr lang="en-US" sz="2700" i="1">
                              <a:latin typeface="Cambria Math" panose="02040503050406030204" pitchFamily="18" charset="0"/>
                              <a:ea typeface="Cambria Math"/>
                              <a:cs typeface="Calibri" pitchFamily="34" charset="0"/>
                            </a:rPr>
                          </m:ctrlPr>
                        </m:fPr>
                        <m:num>
                          <m:r>
                            <a:rPr lang="en-US" sz="2700" i="1">
                              <a:latin typeface="Cambria Math"/>
                              <a:ea typeface="Cambria Math"/>
                              <a:cs typeface="Calibri" pitchFamily="34" charset="0"/>
                            </a:rPr>
                            <m:t>𝛼</m:t>
                          </m:r>
                        </m:num>
                        <m:den>
                          <m:r>
                            <a:rPr lang="en-US" sz="2700" i="1">
                              <a:latin typeface="Cambria Math"/>
                              <a:ea typeface="Cambria Math"/>
                              <a:cs typeface="Calibri" pitchFamily="34" charset="0"/>
                            </a:rPr>
                            <m:t>2</m:t>
                          </m:r>
                        </m:den>
                      </m:f>
                      <m:r>
                        <a:rPr lang="en-US" sz="2700" i="1">
                          <a:latin typeface="Cambria Math"/>
                          <a:ea typeface="Cambria Math"/>
                          <a:cs typeface="Calibri" pitchFamily="34" charset="0"/>
                        </a:rPr>
                        <m:t>=0,01→</m:t>
                      </m:r>
                      <m:sSub>
                        <m:sSubPr>
                          <m:ctrlPr>
                            <a:rPr lang="en-US" sz="2700" i="1">
                              <a:latin typeface="Cambria Math" panose="02040503050406030204" pitchFamily="18" charset="0"/>
                              <a:ea typeface="Cambria Math"/>
                              <a:cs typeface="Calibri" pitchFamily="34" charset="0"/>
                            </a:rPr>
                          </m:ctrlPr>
                        </m:sSubPr>
                        <m:e>
                          <m:r>
                            <m:rPr>
                              <m:sty m:val="p"/>
                            </m:rPr>
                            <a:rPr lang="en-US" sz="2700">
                              <a:latin typeface="Cambria Math"/>
                              <a:ea typeface="Cambria Math"/>
                              <a:cs typeface="Calibri" pitchFamily="34" charset="0"/>
                            </a:rPr>
                            <m:t>z</m:t>
                          </m:r>
                        </m:e>
                        <m:sub>
                          <m:r>
                            <m:rPr>
                              <m:sty m:val="p"/>
                            </m:rPr>
                            <a:rPr lang="el-GR" sz="2700" i="1">
                              <a:latin typeface="Cambria Math"/>
                              <a:ea typeface="Cambria Math"/>
                              <a:cs typeface="Calibri" pitchFamily="34" charset="0"/>
                            </a:rPr>
                            <m:t>α</m:t>
                          </m:r>
                          <m:r>
                            <a:rPr lang="en-US" sz="2700" i="1">
                              <a:latin typeface="Cambria Math"/>
                              <a:ea typeface="Cambria Math"/>
                              <a:cs typeface="Calibri" pitchFamily="34" charset="0"/>
                            </a:rPr>
                            <m:t>/2</m:t>
                          </m:r>
                        </m:sub>
                      </m:sSub>
                      <m:r>
                        <a:rPr lang="en-US" sz="2700">
                          <a:latin typeface="Cambria Math"/>
                          <a:ea typeface="Cambria Math"/>
                          <a:cs typeface="Calibri" pitchFamily="34" charset="0"/>
                        </a:rPr>
                        <m:t>=</m:t>
                      </m:r>
                      <m:sSub>
                        <m:sSubPr>
                          <m:ctrlPr>
                            <a:rPr lang="en-US" sz="2700" i="1">
                              <a:latin typeface="Cambria Math" panose="02040503050406030204" pitchFamily="18" charset="0"/>
                              <a:ea typeface="Cambria Math"/>
                              <a:cs typeface="Calibri" pitchFamily="34" charset="0"/>
                            </a:rPr>
                          </m:ctrlPr>
                        </m:sSubPr>
                        <m:e>
                          <m:r>
                            <m:rPr>
                              <m:sty m:val="p"/>
                            </m:rPr>
                            <a:rPr lang="en-US" sz="2700">
                              <a:latin typeface="Cambria Math"/>
                              <a:ea typeface="Cambria Math"/>
                              <a:cs typeface="Calibri" pitchFamily="34" charset="0"/>
                            </a:rPr>
                            <m:t>z</m:t>
                          </m:r>
                        </m:e>
                        <m:sub>
                          <m:r>
                            <a:rPr lang="en-US" sz="2700">
                              <a:latin typeface="Cambria Math"/>
                              <a:ea typeface="Cambria Math"/>
                              <a:cs typeface="Calibri" pitchFamily="34" charset="0"/>
                            </a:rPr>
                            <m:t>0,0</m:t>
                          </m:r>
                          <m:r>
                            <a:rPr lang="en-US" sz="2700" b="0" i="1" smtClean="0">
                              <a:latin typeface="Cambria Math"/>
                              <a:ea typeface="Cambria Math"/>
                              <a:cs typeface="Calibri" pitchFamily="34" charset="0"/>
                            </a:rPr>
                            <m:t>1</m:t>
                          </m:r>
                        </m:sub>
                      </m:sSub>
                      <m:r>
                        <a:rPr lang="en-US" sz="2700">
                          <a:latin typeface="Cambria Math"/>
                          <a:ea typeface="Cambria Math"/>
                          <a:cs typeface="Calibri" pitchFamily="34" charset="0"/>
                        </a:rPr>
                        <m:t>=</m:t>
                      </m:r>
                      <m:r>
                        <a:rPr lang="en-US" sz="2700" b="0" i="0" smtClean="0">
                          <a:latin typeface="Cambria Math"/>
                          <a:ea typeface="Cambria Math"/>
                          <a:cs typeface="Calibri" pitchFamily="34" charset="0"/>
                        </a:rPr>
                        <m:t>2,33</m:t>
                      </m:r>
                    </m:oMath>
                  </m:oMathPara>
                </a14:m>
                <a:endParaRPr lang="en-US" sz="2700" dirty="0">
                  <a:latin typeface="Calibri" pitchFamily="34" charset="0"/>
                  <a:cs typeface="Calibri" pitchFamily="34" charset="0"/>
                </a:endParaRPr>
              </a:p>
              <a:p>
                <a:pPr marL="0" indent="0" algn="just">
                  <a:spcBef>
                    <a:spcPts val="0"/>
                  </a:spcBef>
                  <a:spcAft>
                    <a:spcPts val="1200"/>
                  </a:spcAft>
                  <a:buNone/>
                  <a:defRPr/>
                </a:pPr>
                <a:r>
                  <a:rPr lang="en-US" sz="2700" dirty="0">
                    <a:latin typeface="Calibri" pitchFamily="34" charset="0"/>
                    <a:cs typeface="Calibri" pitchFamily="34" charset="0"/>
                  </a:rPr>
                  <a:t>   1. </a:t>
                </a:r>
                <a14:m>
                  <m:oMath xmlns:m="http://schemas.openxmlformats.org/officeDocument/2006/math">
                    <m:r>
                      <m:rPr>
                        <m:sty m:val="p"/>
                      </m:rPr>
                      <a:rPr lang="en-US" sz="2700">
                        <a:latin typeface="Cambria Math"/>
                        <a:cs typeface="Calibri" pitchFamily="34" charset="0"/>
                      </a:rPr>
                      <m:t>n</m:t>
                    </m:r>
                    <m:r>
                      <a:rPr lang="en-US" sz="2700">
                        <a:latin typeface="Cambria Math"/>
                        <a:cs typeface="Calibri" pitchFamily="34" charset="0"/>
                      </a:rPr>
                      <m:t>=</m:t>
                    </m:r>
                    <m:r>
                      <m:rPr>
                        <m:sty m:val="p"/>
                      </m:rPr>
                      <a:rPr lang="en-US" sz="2700">
                        <a:latin typeface="Cambria Math"/>
                        <a:cs typeface="Calibri" pitchFamily="34" charset="0"/>
                      </a:rPr>
                      <m:t>pq</m:t>
                    </m:r>
                    <m:sSup>
                      <m:sSupPr>
                        <m:ctrlPr>
                          <a:rPr lang="en-US" sz="2700" i="1">
                            <a:latin typeface="Cambria Math" panose="02040503050406030204" pitchFamily="18" charset="0"/>
                            <a:cs typeface="Calibri" pitchFamily="34" charset="0"/>
                          </a:rPr>
                        </m:ctrlPr>
                      </m:sSupPr>
                      <m:e>
                        <m:d>
                          <m:dPr>
                            <m:begChr m:val="["/>
                            <m:endChr m:val="]"/>
                            <m:ctrlPr>
                              <a:rPr lang="en-US" sz="2700" i="1">
                                <a:latin typeface="Cambria Math" panose="02040503050406030204" pitchFamily="18" charset="0"/>
                                <a:cs typeface="Calibri" pitchFamily="34" charset="0"/>
                              </a:rPr>
                            </m:ctrlPr>
                          </m:dPr>
                          <m:e>
                            <m:f>
                              <m:fPr>
                                <m:ctrlPr>
                                  <a:rPr lang="en-US" sz="2700" i="1">
                                    <a:latin typeface="Cambria Math" panose="02040503050406030204" pitchFamily="18" charset="0"/>
                                    <a:cs typeface="Calibri" pitchFamily="34" charset="0"/>
                                  </a:rPr>
                                </m:ctrlPr>
                              </m:fPr>
                              <m:num>
                                <m:sSub>
                                  <m:sSubPr>
                                    <m:ctrlPr>
                                      <a:rPr lang="en-US" sz="2700" i="1">
                                        <a:latin typeface="Cambria Math" panose="02040503050406030204" pitchFamily="18" charset="0"/>
                                        <a:cs typeface="Calibri" pitchFamily="34" charset="0"/>
                                      </a:rPr>
                                    </m:ctrlPr>
                                  </m:sSubPr>
                                  <m:e>
                                    <m:r>
                                      <m:rPr>
                                        <m:sty m:val="p"/>
                                      </m:rPr>
                                      <a:rPr lang="en-US" sz="2700">
                                        <a:latin typeface="Cambria Math"/>
                                        <a:cs typeface="Calibri" pitchFamily="34" charset="0"/>
                                      </a:rPr>
                                      <m:t>z</m:t>
                                    </m:r>
                                  </m:e>
                                  <m:sub>
                                    <m:r>
                                      <m:rPr>
                                        <m:sty m:val="p"/>
                                      </m:rPr>
                                      <a:rPr lang="el-GR" sz="2700" i="1">
                                        <a:latin typeface="Cambria Math"/>
                                        <a:ea typeface="Cambria Math"/>
                                        <a:cs typeface="Calibri" pitchFamily="34" charset="0"/>
                                      </a:rPr>
                                      <m:t>α</m:t>
                                    </m:r>
                                    <m:r>
                                      <a:rPr lang="en-US" sz="2700" i="1">
                                        <a:latin typeface="Cambria Math"/>
                                        <a:ea typeface="Cambria Math"/>
                                        <a:cs typeface="Calibri" pitchFamily="34" charset="0"/>
                                      </a:rPr>
                                      <m:t>/2</m:t>
                                    </m:r>
                                  </m:sub>
                                </m:sSub>
                              </m:num>
                              <m:den>
                                <m:r>
                                  <m:rPr>
                                    <m:sty m:val="p"/>
                                  </m:rPr>
                                  <a:rPr lang="en-US" sz="2700">
                                    <a:latin typeface="Cambria Math"/>
                                    <a:cs typeface="Calibri" pitchFamily="34" charset="0"/>
                                  </a:rPr>
                                  <m:t>d</m:t>
                                </m:r>
                              </m:den>
                            </m:f>
                          </m:e>
                        </m:d>
                      </m:e>
                      <m:sup>
                        <m:r>
                          <a:rPr lang="en-US" sz="2700" i="1">
                            <a:latin typeface="Cambria Math"/>
                            <a:cs typeface="Calibri" pitchFamily="34" charset="0"/>
                          </a:rPr>
                          <m:t>2</m:t>
                        </m:r>
                      </m:sup>
                    </m:sSup>
                    <m:r>
                      <a:rPr lang="en-US" sz="2700" b="0" i="1" smtClean="0">
                        <a:latin typeface="Cambria Math"/>
                        <a:cs typeface="Calibri" pitchFamily="34" charset="0"/>
                      </a:rPr>
                      <m:t>=</m:t>
                    </m:r>
                    <m:d>
                      <m:dPr>
                        <m:ctrlPr>
                          <a:rPr lang="en-US" sz="2700" b="0" i="1" smtClean="0">
                            <a:latin typeface="Cambria Math" panose="02040503050406030204" pitchFamily="18" charset="0"/>
                            <a:cs typeface="Calibri" pitchFamily="34" charset="0"/>
                          </a:rPr>
                        </m:ctrlPr>
                      </m:dPr>
                      <m:e>
                        <m:r>
                          <a:rPr lang="en-US" sz="2700" b="0" i="1" smtClean="0">
                            <a:latin typeface="Cambria Math"/>
                            <a:cs typeface="Calibri" pitchFamily="34" charset="0"/>
                          </a:rPr>
                          <m:t>0,5</m:t>
                        </m:r>
                      </m:e>
                    </m:d>
                    <m:d>
                      <m:dPr>
                        <m:ctrlPr>
                          <a:rPr lang="en-US" sz="2700" b="0" i="1" smtClean="0">
                            <a:latin typeface="Cambria Math" panose="02040503050406030204" pitchFamily="18" charset="0"/>
                            <a:cs typeface="Calibri" pitchFamily="34" charset="0"/>
                          </a:rPr>
                        </m:ctrlPr>
                      </m:dPr>
                      <m:e>
                        <m:r>
                          <a:rPr lang="en-US" sz="2700" b="0" i="1" smtClean="0">
                            <a:latin typeface="Cambria Math"/>
                            <a:cs typeface="Calibri" pitchFamily="34" charset="0"/>
                          </a:rPr>
                          <m:t>0,5</m:t>
                        </m:r>
                      </m:e>
                    </m:d>
                    <m:sSup>
                      <m:sSupPr>
                        <m:ctrlPr>
                          <a:rPr lang="en-US" sz="2700" b="0" i="1" smtClean="0">
                            <a:latin typeface="Cambria Math" panose="02040503050406030204" pitchFamily="18" charset="0"/>
                            <a:cs typeface="Calibri" pitchFamily="34" charset="0"/>
                          </a:rPr>
                        </m:ctrlPr>
                      </m:sSupPr>
                      <m:e>
                        <m:d>
                          <m:dPr>
                            <m:begChr m:val="["/>
                            <m:endChr m:val="]"/>
                            <m:ctrlPr>
                              <a:rPr lang="en-US" sz="2700" b="0" i="1" smtClean="0">
                                <a:latin typeface="Cambria Math" panose="02040503050406030204" pitchFamily="18" charset="0"/>
                                <a:cs typeface="Calibri" pitchFamily="34" charset="0"/>
                              </a:rPr>
                            </m:ctrlPr>
                          </m:dPr>
                          <m:e>
                            <m:f>
                              <m:fPr>
                                <m:ctrlPr>
                                  <a:rPr lang="en-US" sz="2700" b="0" i="1" smtClean="0">
                                    <a:latin typeface="Cambria Math" panose="02040503050406030204" pitchFamily="18" charset="0"/>
                                    <a:cs typeface="Calibri" pitchFamily="34" charset="0"/>
                                  </a:rPr>
                                </m:ctrlPr>
                              </m:fPr>
                              <m:num>
                                <m:r>
                                  <a:rPr lang="en-US" sz="2700" b="0" i="1" smtClean="0">
                                    <a:latin typeface="Cambria Math"/>
                                    <a:cs typeface="Calibri" pitchFamily="34" charset="0"/>
                                  </a:rPr>
                                  <m:t>2,33</m:t>
                                </m:r>
                              </m:num>
                              <m:den>
                                <m:r>
                                  <a:rPr lang="en-US" sz="2700" b="0" i="1" smtClean="0">
                                    <a:latin typeface="Cambria Math"/>
                                    <a:cs typeface="Calibri" pitchFamily="34" charset="0"/>
                                  </a:rPr>
                                  <m:t>0,05</m:t>
                                </m:r>
                              </m:den>
                            </m:f>
                          </m:e>
                        </m:d>
                      </m:e>
                      <m:sup>
                        <m:r>
                          <a:rPr lang="en-US" sz="2700" b="0" i="1" smtClean="0">
                            <a:latin typeface="Cambria Math"/>
                            <a:cs typeface="Calibri" pitchFamily="34" charset="0"/>
                          </a:rPr>
                          <m:t>2</m:t>
                        </m:r>
                      </m:sup>
                    </m:sSup>
                    <m:r>
                      <a:rPr lang="en-US" sz="2700" b="0" i="1" smtClean="0">
                        <a:latin typeface="Cambria Math"/>
                        <a:cs typeface="Calibri" pitchFamily="34" charset="0"/>
                      </a:rPr>
                      <m:t>=542,89</m:t>
                    </m:r>
                    <m:r>
                      <a:rPr lang="en-US" sz="2700" b="0" i="1" smtClean="0">
                        <a:latin typeface="Cambria Math"/>
                        <a:ea typeface="Cambria Math"/>
                        <a:cs typeface="Calibri" pitchFamily="34" charset="0"/>
                      </a:rPr>
                      <m:t>≈543</m:t>
                    </m:r>
                  </m:oMath>
                </a14:m>
                <a:endParaRPr lang="en-US" sz="2700" dirty="0">
                  <a:latin typeface="Calibri" pitchFamily="34" charset="0"/>
                  <a:cs typeface="Calibri" pitchFamily="34" charset="0"/>
                </a:endParaRPr>
              </a:p>
              <a:p>
                <a:pPr marL="0" indent="0" algn="just">
                  <a:spcBef>
                    <a:spcPts val="0"/>
                  </a:spcBef>
                  <a:buNone/>
                  <a:defRPr/>
                </a:pPr>
                <a:r>
                  <a:rPr lang="en-US" sz="2700" dirty="0">
                    <a:latin typeface="Calibri" pitchFamily="34" charset="0"/>
                    <a:cs typeface="Calibri" pitchFamily="34" charset="0"/>
                  </a:rPr>
                  <a:t>    2. </a:t>
                </a:r>
                <a14:m>
                  <m:oMath xmlns:m="http://schemas.openxmlformats.org/officeDocument/2006/math">
                    <m:r>
                      <m:rPr>
                        <m:sty m:val="p"/>
                      </m:rPr>
                      <a:rPr lang="en-US" sz="2700">
                        <a:latin typeface="Cambria Math"/>
                        <a:cs typeface="Calibri" pitchFamily="34" charset="0"/>
                      </a:rPr>
                      <m:t>n</m:t>
                    </m:r>
                    <m:r>
                      <a:rPr lang="en-US" sz="2700">
                        <a:latin typeface="Cambria Math"/>
                        <a:cs typeface="Calibri" pitchFamily="34" charset="0"/>
                      </a:rPr>
                      <m:t>=</m:t>
                    </m:r>
                    <m:r>
                      <m:rPr>
                        <m:sty m:val="p"/>
                      </m:rPr>
                      <a:rPr lang="en-US" sz="2700">
                        <a:latin typeface="Cambria Math"/>
                        <a:cs typeface="Calibri" pitchFamily="34" charset="0"/>
                      </a:rPr>
                      <m:t>pq</m:t>
                    </m:r>
                    <m:sSup>
                      <m:sSupPr>
                        <m:ctrlPr>
                          <a:rPr lang="en-US" sz="2700" i="1">
                            <a:latin typeface="Cambria Math" panose="02040503050406030204" pitchFamily="18" charset="0"/>
                            <a:cs typeface="Calibri" pitchFamily="34" charset="0"/>
                          </a:rPr>
                        </m:ctrlPr>
                      </m:sSupPr>
                      <m:e>
                        <m:d>
                          <m:dPr>
                            <m:begChr m:val="["/>
                            <m:endChr m:val="]"/>
                            <m:ctrlPr>
                              <a:rPr lang="en-US" sz="2700" i="1">
                                <a:latin typeface="Cambria Math" panose="02040503050406030204" pitchFamily="18" charset="0"/>
                                <a:cs typeface="Calibri" pitchFamily="34" charset="0"/>
                              </a:rPr>
                            </m:ctrlPr>
                          </m:dPr>
                          <m:e>
                            <m:f>
                              <m:fPr>
                                <m:ctrlPr>
                                  <a:rPr lang="en-US" sz="2700" i="1">
                                    <a:latin typeface="Cambria Math" panose="02040503050406030204" pitchFamily="18" charset="0"/>
                                    <a:cs typeface="Calibri" pitchFamily="34" charset="0"/>
                                  </a:rPr>
                                </m:ctrlPr>
                              </m:fPr>
                              <m:num>
                                <m:sSub>
                                  <m:sSubPr>
                                    <m:ctrlPr>
                                      <a:rPr lang="en-US" sz="2700" i="1">
                                        <a:latin typeface="Cambria Math" panose="02040503050406030204" pitchFamily="18" charset="0"/>
                                        <a:cs typeface="Calibri" pitchFamily="34" charset="0"/>
                                      </a:rPr>
                                    </m:ctrlPr>
                                  </m:sSubPr>
                                  <m:e>
                                    <m:r>
                                      <m:rPr>
                                        <m:sty m:val="p"/>
                                      </m:rPr>
                                      <a:rPr lang="en-US" sz="2700">
                                        <a:latin typeface="Cambria Math"/>
                                        <a:cs typeface="Calibri" pitchFamily="34" charset="0"/>
                                      </a:rPr>
                                      <m:t>z</m:t>
                                    </m:r>
                                  </m:e>
                                  <m:sub>
                                    <m:r>
                                      <m:rPr>
                                        <m:sty m:val="p"/>
                                      </m:rPr>
                                      <a:rPr lang="el-GR" sz="2700" i="1">
                                        <a:latin typeface="Cambria Math"/>
                                        <a:ea typeface="Cambria Math"/>
                                        <a:cs typeface="Calibri" pitchFamily="34" charset="0"/>
                                      </a:rPr>
                                      <m:t>α</m:t>
                                    </m:r>
                                    <m:r>
                                      <a:rPr lang="en-US" sz="2700" i="1">
                                        <a:latin typeface="Cambria Math"/>
                                        <a:ea typeface="Cambria Math"/>
                                        <a:cs typeface="Calibri" pitchFamily="34" charset="0"/>
                                      </a:rPr>
                                      <m:t>/2</m:t>
                                    </m:r>
                                  </m:sub>
                                </m:sSub>
                              </m:num>
                              <m:den>
                                <m:r>
                                  <m:rPr>
                                    <m:sty m:val="p"/>
                                  </m:rPr>
                                  <a:rPr lang="en-US" sz="2700">
                                    <a:latin typeface="Cambria Math"/>
                                    <a:cs typeface="Calibri" pitchFamily="34" charset="0"/>
                                  </a:rPr>
                                  <m:t>d</m:t>
                                </m:r>
                              </m:den>
                            </m:f>
                          </m:e>
                        </m:d>
                      </m:e>
                      <m:sup>
                        <m:r>
                          <a:rPr lang="en-US" sz="2700" i="1">
                            <a:latin typeface="Cambria Math"/>
                            <a:cs typeface="Calibri" pitchFamily="34" charset="0"/>
                          </a:rPr>
                          <m:t>2</m:t>
                        </m:r>
                      </m:sup>
                    </m:sSup>
                    <m:r>
                      <a:rPr lang="en-US" sz="2700" i="1">
                        <a:latin typeface="Cambria Math"/>
                        <a:cs typeface="Calibri" pitchFamily="34" charset="0"/>
                      </a:rPr>
                      <m:t>=</m:t>
                    </m:r>
                    <m:d>
                      <m:dPr>
                        <m:ctrlPr>
                          <a:rPr lang="en-US" sz="2700" i="1">
                            <a:latin typeface="Cambria Math" panose="02040503050406030204" pitchFamily="18" charset="0"/>
                            <a:cs typeface="Calibri" pitchFamily="34" charset="0"/>
                          </a:rPr>
                        </m:ctrlPr>
                      </m:dPr>
                      <m:e>
                        <m:r>
                          <a:rPr lang="en-US" sz="2700" i="1">
                            <a:latin typeface="Cambria Math"/>
                            <a:cs typeface="Calibri" pitchFamily="34" charset="0"/>
                          </a:rPr>
                          <m:t>0,</m:t>
                        </m:r>
                        <m:r>
                          <a:rPr lang="en-US" sz="2700" b="0" i="1" smtClean="0">
                            <a:latin typeface="Cambria Math"/>
                            <a:cs typeface="Calibri" pitchFamily="34" charset="0"/>
                          </a:rPr>
                          <m:t>3</m:t>
                        </m:r>
                      </m:e>
                    </m:d>
                    <m:d>
                      <m:dPr>
                        <m:ctrlPr>
                          <a:rPr lang="en-US" sz="2700" i="1">
                            <a:latin typeface="Cambria Math" panose="02040503050406030204" pitchFamily="18" charset="0"/>
                            <a:cs typeface="Calibri" pitchFamily="34" charset="0"/>
                          </a:rPr>
                        </m:ctrlPr>
                      </m:dPr>
                      <m:e>
                        <m:r>
                          <a:rPr lang="en-US" sz="2700" i="1">
                            <a:latin typeface="Cambria Math"/>
                            <a:cs typeface="Calibri" pitchFamily="34" charset="0"/>
                          </a:rPr>
                          <m:t>0,</m:t>
                        </m:r>
                        <m:r>
                          <a:rPr lang="en-US" sz="2700" b="0" i="1" smtClean="0">
                            <a:latin typeface="Cambria Math"/>
                            <a:cs typeface="Calibri" pitchFamily="34" charset="0"/>
                          </a:rPr>
                          <m:t>7</m:t>
                        </m:r>
                      </m:e>
                    </m:d>
                    <m:sSup>
                      <m:sSupPr>
                        <m:ctrlPr>
                          <a:rPr lang="en-US" sz="2700" i="1">
                            <a:latin typeface="Cambria Math" panose="02040503050406030204" pitchFamily="18" charset="0"/>
                            <a:cs typeface="Calibri" pitchFamily="34" charset="0"/>
                          </a:rPr>
                        </m:ctrlPr>
                      </m:sSupPr>
                      <m:e>
                        <m:d>
                          <m:dPr>
                            <m:begChr m:val="["/>
                            <m:endChr m:val="]"/>
                            <m:ctrlPr>
                              <a:rPr lang="en-US" sz="2700" i="1">
                                <a:latin typeface="Cambria Math" panose="02040503050406030204" pitchFamily="18" charset="0"/>
                                <a:cs typeface="Calibri" pitchFamily="34" charset="0"/>
                              </a:rPr>
                            </m:ctrlPr>
                          </m:dPr>
                          <m:e>
                            <m:f>
                              <m:fPr>
                                <m:ctrlPr>
                                  <a:rPr lang="en-US" sz="2700" i="1">
                                    <a:latin typeface="Cambria Math" panose="02040503050406030204" pitchFamily="18" charset="0"/>
                                    <a:cs typeface="Calibri" pitchFamily="34" charset="0"/>
                                  </a:rPr>
                                </m:ctrlPr>
                              </m:fPr>
                              <m:num>
                                <m:r>
                                  <a:rPr lang="en-US" sz="2700" i="1">
                                    <a:latin typeface="Cambria Math"/>
                                    <a:cs typeface="Calibri" pitchFamily="34" charset="0"/>
                                  </a:rPr>
                                  <m:t>2,33</m:t>
                                </m:r>
                              </m:num>
                              <m:den>
                                <m:r>
                                  <a:rPr lang="en-US" sz="2700" i="1">
                                    <a:latin typeface="Cambria Math"/>
                                    <a:cs typeface="Calibri" pitchFamily="34" charset="0"/>
                                  </a:rPr>
                                  <m:t>0,05</m:t>
                                </m:r>
                              </m:den>
                            </m:f>
                          </m:e>
                        </m:d>
                      </m:e>
                      <m:sup>
                        <m:r>
                          <a:rPr lang="en-US" sz="2700" i="1">
                            <a:latin typeface="Cambria Math"/>
                            <a:cs typeface="Calibri" pitchFamily="34" charset="0"/>
                          </a:rPr>
                          <m:t>2</m:t>
                        </m:r>
                      </m:sup>
                    </m:sSup>
                    <m:r>
                      <a:rPr lang="en-US" sz="2700" i="1">
                        <a:latin typeface="Cambria Math"/>
                        <a:cs typeface="Calibri" pitchFamily="34" charset="0"/>
                      </a:rPr>
                      <m:t>=</m:t>
                    </m:r>
                    <m:r>
                      <a:rPr lang="en-US" sz="2700" b="0" i="1" smtClean="0">
                        <a:latin typeface="Cambria Math"/>
                        <a:cs typeface="Calibri" pitchFamily="34" charset="0"/>
                      </a:rPr>
                      <m:t>456,03</m:t>
                    </m:r>
                    <m:r>
                      <a:rPr lang="en-US" sz="2700" i="1">
                        <a:latin typeface="Cambria Math"/>
                        <a:ea typeface="Cambria Math"/>
                        <a:cs typeface="Calibri" pitchFamily="34" charset="0"/>
                      </a:rPr>
                      <m:t>≈</m:t>
                    </m:r>
                    <m:r>
                      <a:rPr lang="en-US" sz="2700" b="0" i="1" smtClean="0">
                        <a:latin typeface="Cambria Math"/>
                        <a:ea typeface="Cambria Math"/>
                        <a:cs typeface="Calibri" pitchFamily="34" charset="0"/>
                      </a:rPr>
                      <m:t>456</m:t>
                    </m:r>
                  </m:oMath>
                </a14:m>
                <a:endParaRPr lang="en-US" sz="2700" dirty="0">
                  <a:latin typeface="Calibri" pitchFamily="34" charset="0"/>
                  <a:cs typeface="Calibri" pitchFamily="34" charset="0"/>
                </a:endParaRPr>
              </a:p>
              <a:p>
                <a:pPr marL="0" indent="0" algn="just">
                  <a:spcBef>
                    <a:spcPts val="0"/>
                  </a:spcBef>
                  <a:buNone/>
                  <a:defRPr/>
                </a:pPr>
                <a:endParaRPr lang="en-US" sz="2700" dirty="0">
                  <a:latin typeface="Calibri" pitchFamily="34" charset="0"/>
                  <a:cs typeface="Calibri" pitchFamily="34" charset="0"/>
                </a:endParaRPr>
              </a:p>
              <a:p>
                <a:pPr marL="0" indent="0" algn="just">
                  <a:spcBef>
                    <a:spcPts val="0"/>
                  </a:spcBef>
                  <a:spcAft>
                    <a:spcPts val="600"/>
                  </a:spcAft>
                  <a:buNone/>
                  <a:defRPr/>
                </a:pPr>
                <a:endParaRPr lang="en-US" sz="2700" dirty="0">
                  <a:latin typeface="Calibri" pitchFamily="34" charset="0"/>
                  <a:cs typeface="Calibri" pitchFamily="34" charset="0"/>
                </a:endParaRPr>
              </a:p>
              <a:p>
                <a:pPr marL="0" indent="0" algn="just">
                  <a:spcBef>
                    <a:spcPts val="0"/>
                  </a:spcBef>
                  <a:buNone/>
                  <a:defRPr/>
                </a:pPr>
                <a:endParaRPr lang="en-US" sz="2700" dirty="0">
                  <a:latin typeface="Calibri" pitchFamily="34" charset="0"/>
                  <a:cs typeface="Calibri" pitchFamily="34" charset="0"/>
                </a:endParaRPr>
              </a:p>
              <a:p>
                <a:pPr marL="0" indent="0" algn="just">
                  <a:spcBef>
                    <a:spcPts val="0"/>
                  </a:spcBef>
                  <a:spcAft>
                    <a:spcPts val="600"/>
                  </a:spcAft>
                  <a:buNone/>
                  <a:defRPr/>
                </a:pPr>
                <a:endParaRPr lang="en-US" sz="2700" dirty="0">
                  <a:latin typeface="Calibri" pitchFamily="34" charset="0"/>
                  <a:cs typeface="Calibri" pitchFamily="34" charset="0"/>
                </a:endParaRPr>
              </a:p>
              <a:p>
                <a:pPr marL="0" indent="0" algn="just">
                  <a:spcBef>
                    <a:spcPts val="0"/>
                  </a:spcBef>
                  <a:spcAft>
                    <a:spcPts val="600"/>
                  </a:spcAft>
                  <a:buNone/>
                  <a:defRPr/>
                </a:pPr>
                <a:endParaRPr lang="en-US" sz="27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067594"/>
                <a:ext cx="11233249" cy="5184576"/>
              </a:xfrm>
              <a:prstGeom prst="rect">
                <a:avLst/>
              </a:prstGeom>
              <a:blipFill>
                <a:blip r:embed="rId2"/>
                <a:stretch>
                  <a:fillRect l="-380" t="-823" r="-868" b="-5405"/>
                </a:stretch>
              </a:blipFill>
            </p:spPr>
            <p:txBody>
              <a:bodyPr/>
              <a:lstStyle/>
              <a:p>
                <a:r>
                  <a:rPr lang="en-ID">
                    <a:noFill/>
                  </a:rPr>
                  <a:t> </a:t>
                </a:r>
              </a:p>
            </p:txBody>
          </p:sp>
        </mc:Fallback>
      </mc:AlternateContent>
    </p:spTree>
    <p:extLst>
      <p:ext uri="{BB962C8B-B14F-4D97-AF65-F5344CB8AC3E}">
        <p14:creationId xmlns:p14="http://schemas.microsoft.com/office/powerpoint/2010/main" val="588350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(Selisih Rataan Dua Populasi)</a:t>
            </a:r>
            <a:endParaRPr lang="id-ID" sz="3200" dirty="0"/>
          </a:p>
        </p:txBody>
      </p:sp>
      <p:sp>
        <p:nvSpPr>
          <p:cNvPr id="37" name="AutoShape 10"/>
          <p:cNvSpPr>
            <a:spLocks noRot="1" noChangeAspect="1" noMove="1" noResize="1" noEditPoints="1" noAdjustHandles="1" noChangeArrowheads="1" noChangeShapeType="1" noTextEdit="1"/>
          </p:cNvSpPr>
          <p:nvPr/>
        </p:nvSpPr>
        <p:spPr bwMode="auto">
          <a:xfrm>
            <a:off x="6751291" y="3408537"/>
            <a:ext cx="3181350" cy="1650742"/>
          </a:xfrm>
          <a:prstGeom prst="diamond">
            <a:avLst/>
          </a:prstGeom>
          <a:blipFill rotWithShape="1">
            <a:blip r:embed="rId2" cstate="print"/>
            <a:stretch>
              <a:fillRect/>
            </a:stretch>
          </a:blipFill>
          <a:ln w="38100">
            <a:solidFill>
              <a:schemeClr val="tx1"/>
            </a:solidFill>
            <a:miter lim="800000"/>
            <a:headEnd/>
            <a:tailEnd/>
          </a:ln>
        </p:spPr>
        <p:txBody>
          <a:bodyPr/>
          <a:lstStyle/>
          <a:p>
            <a:r>
              <a:rPr lang="en-US">
                <a:noFill/>
              </a:rPr>
              <a:t> </a:t>
            </a:r>
          </a:p>
        </p:txBody>
      </p:sp>
      <p:sp>
        <p:nvSpPr>
          <p:cNvPr id="38" name="Text Box 11"/>
          <p:cNvSpPr txBox="1">
            <a:spLocks noChangeArrowheads="1"/>
          </p:cNvSpPr>
          <p:nvPr/>
        </p:nvSpPr>
        <p:spPr bwMode="auto">
          <a:xfrm>
            <a:off x="8405241" y="2730674"/>
            <a:ext cx="13716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err="1">
                <a:latin typeface="Calibri" pitchFamily="34" charset="0"/>
                <a:cs typeface="Calibri" pitchFamily="34" charset="0"/>
              </a:rPr>
              <a:t>diketahui</a:t>
            </a:r>
            <a:endParaRPr lang="en-US" altLang="en-US" sz="2400" dirty="0">
              <a:latin typeface="Calibri" pitchFamily="34" charset="0"/>
              <a:cs typeface="Calibri" pitchFamily="34" charset="0"/>
            </a:endParaRPr>
          </a:p>
        </p:txBody>
      </p:sp>
      <p:sp>
        <p:nvSpPr>
          <p:cNvPr id="39" name="Text Box 12"/>
          <p:cNvSpPr txBox="1">
            <a:spLocks noChangeArrowheads="1"/>
          </p:cNvSpPr>
          <p:nvPr/>
        </p:nvSpPr>
        <p:spPr bwMode="auto">
          <a:xfrm>
            <a:off x="5635673" y="4437906"/>
            <a:ext cx="1371600" cy="8309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r>
              <a:rPr lang="en-US" altLang="en-US" sz="2400" dirty="0" err="1">
                <a:latin typeface="Calibri" pitchFamily="34" charset="0"/>
                <a:cs typeface="Calibri" pitchFamily="34" charset="0"/>
              </a:rPr>
              <a:t>tidak</a:t>
            </a:r>
            <a:endParaRPr lang="en-US" altLang="en-US" sz="2400" dirty="0">
              <a:latin typeface="Calibri" pitchFamily="34" charset="0"/>
              <a:cs typeface="Calibri" pitchFamily="34" charset="0"/>
            </a:endParaRPr>
          </a:p>
          <a:p>
            <a:pPr algn="ctr" eaLnBrk="1" hangingPunct="1"/>
            <a:r>
              <a:rPr lang="en-US" altLang="en-US" sz="2400" dirty="0" err="1">
                <a:latin typeface="Calibri" pitchFamily="34" charset="0"/>
                <a:cs typeface="Calibri" pitchFamily="34" charset="0"/>
              </a:rPr>
              <a:t>diketahui</a:t>
            </a:r>
            <a:endParaRPr lang="en-US" altLang="en-US" sz="2400" dirty="0">
              <a:latin typeface="Calibri" pitchFamily="34" charset="0"/>
              <a:cs typeface="Calibri" pitchFamily="34" charset="0"/>
            </a:endParaRPr>
          </a:p>
        </p:txBody>
      </p:sp>
      <p:sp>
        <p:nvSpPr>
          <p:cNvPr id="40" name="Line 13"/>
          <p:cNvSpPr>
            <a:spLocks noChangeShapeType="1"/>
          </p:cNvSpPr>
          <p:nvPr/>
        </p:nvSpPr>
        <p:spPr bwMode="auto">
          <a:xfrm flipH="1">
            <a:off x="5712619" y="4225880"/>
            <a:ext cx="1143000" cy="4211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14"/>
          <p:cNvSpPr>
            <a:spLocks noChangeShapeType="1"/>
          </p:cNvSpPr>
          <p:nvPr/>
        </p:nvSpPr>
        <p:spPr bwMode="auto">
          <a:xfrm>
            <a:off x="8303419" y="2349674"/>
            <a:ext cx="15875" cy="10668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2" name="AutoShape 15"/>
          <p:cNvSpPr>
            <a:spLocks noRot="1" noChangeAspect="1" noMove="1" noResize="1" noEditPoints="1" noAdjustHandles="1" noChangeArrowheads="1" noChangeShapeType="1" noTextEdit="1"/>
          </p:cNvSpPr>
          <p:nvPr/>
        </p:nvSpPr>
        <p:spPr bwMode="auto">
          <a:xfrm>
            <a:off x="2712691" y="3787120"/>
            <a:ext cx="3181350" cy="917079"/>
          </a:xfrm>
          <a:prstGeom prst="diamond">
            <a:avLst/>
          </a:prstGeom>
          <a:blipFill rotWithShape="1">
            <a:blip r:embed="rId3" cstate="print"/>
            <a:stretch>
              <a:fillRect/>
            </a:stretch>
          </a:blipFill>
          <a:ln w="38100">
            <a:solidFill>
              <a:schemeClr val="tx1"/>
            </a:solidFill>
            <a:miter lim="800000"/>
            <a:headEnd/>
            <a:tailEnd/>
          </a:ln>
        </p:spPr>
        <p:txBody>
          <a:bodyPr/>
          <a:lstStyle/>
          <a:p>
            <a:r>
              <a:rPr lang="en-US">
                <a:noFill/>
              </a:rPr>
              <a:t> </a:t>
            </a:r>
          </a:p>
        </p:txBody>
      </p:sp>
      <p:sp>
        <p:nvSpPr>
          <p:cNvPr id="43" name="Text Box 16"/>
          <p:cNvSpPr txBox="1">
            <a:spLocks noChangeArrowheads="1"/>
          </p:cNvSpPr>
          <p:nvPr/>
        </p:nvSpPr>
        <p:spPr bwMode="auto">
          <a:xfrm>
            <a:off x="2298153" y="4768329"/>
            <a:ext cx="18288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err="1">
                <a:latin typeface="Calibri" pitchFamily="34" charset="0"/>
                <a:cs typeface="Calibri" pitchFamily="34" charset="0"/>
              </a:rPr>
              <a:t>tidak</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sama</a:t>
            </a:r>
            <a:endParaRPr lang="en-US" altLang="en-US" sz="2400" dirty="0">
              <a:latin typeface="Calibri" pitchFamily="34" charset="0"/>
              <a:cs typeface="Calibri" pitchFamily="34" charset="0"/>
            </a:endParaRPr>
          </a:p>
        </p:txBody>
      </p:sp>
      <p:sp>
        <p:nvSpPr>
          <p:cNvPr id="44" name="Text Box 17"/>
          <p:cNvSpPr txBox="1">
            <a:spLocks noChangeArrowheads="1"/>
          </p:cNvSpPr>
          <p:nvPr/>
        </p:nvSpPr>
        <p:spPr bwMode="auto">
          <a:xfrm>
            <a:off x="454819" y="3782528"/>
            <a:ext cx="13716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err="1">
                <a:latin typeface="Calibri" pitchFamily="34" charset="0"/>
                <a:cs typeface="Calibri" pitchFamily="34" charset="0"/>
              </a:rPr>
              <a:t>sama</a:t>
            </a:r>
            <a:endParaRPr lang="en-US" altLang="en-US" sz="2400" dirty="0">
              <a:latin typeface="Calibri" pitchFamily="34" charset="0"/>
              <a:cs typeface="Calibri" pitchFamily="34" charset="0"/>
            </a:endParaRPr>
          </a:p>
        </p:txBody>
      </p:sp>
      <p:sp>
        <p:nvSpPr>
          <p:cNvPr id="45" name="Line 18"/>
          <p:cNvSpPr>
            <a:spLocks noChangeShapeType="1"/>
          </p:cNvSpPr>
          <p:nvPr/>
        </p:nvSpPr>
        <p:spPr bwMode="auto">
          <a:xfrm flipH="1">
            <a:off x="1978819" y="4221882"/>
            <a:ext cx="7620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9"/>
          <p:cNvSpPr>
            <a:spLocks noChangeShapeType="1"/>
          </p:cNvSpPr>
          <p:nvPr/>
        </p:nvSpPr>
        <p:spPr bwMode="auto">
          <a:xfrm>
            <a:off x="4270969" y="4684018"/>
            <a:ext cx="0" cy="762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Line 20"/>
          <p:cNvSpPr>
            <a:spLocks noChangeShapeType="1"/>
          </p:cNvSpPr>
          <p:nvPr/>
        </p:nvSpPr>
        <p:spPr bwMode="auto">
          <a:xfrm>
            <a:off x="1978819" y="3307482"/>
            <a:ext cx="0" cy="9144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48" name="Text Box 21">
            <a:hlinkClick r:id="" action="ppaction://hlinkshowjump?jump=nextslide"/>
          </p:cNvPr>
          <p:cNvSpPr txBox="1">
            <a:spLocks noChangeArrowheads="1"/>
          </p:cNvSpPr>
          <p:nvPr/>
        </p:nvSpPr>
        <p:spPr bwMode="auto">
          <a:xfrm>
            <a:off x="1030609" y="2829099"/>
            <a:ext cx="165963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a:latin typeface="Calibri" pitchFamily="34" charset="0"/>
                <a:cs typeface="Calibri" pitchFamily="34" charset="0"/>
              </a:rPr>
              <a:t>Formula 1</a:t>
            </a:r>
          </a:p>
        </p:txBody>
      </p:sp>
      <p:sp>
        <p:nvSpPr>
          <p:cNvPr id="49" name="Text Box 22">
            <a:hlinkClick r:id="rId4" action="ppaction://hlinksldjump"/>
          </p:cNvPr>
          <p:cNvSpPr txBox="1">
            <a:spLocks noChangeArrowheads="1"/>
          </p:cNvSpPr>
          <p:nvPr/>
        </p:nvSpPr>
        <p:spPr bwMode="auto">
          <a:xfrm>
            <a:off x="3528441" y="5560417"/>
            <a:ext cx="1606624"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a:latin typeface="Calibri" pitchFamily="34" charset="0"/>
                <a:cs typeface="Calibri" pitchFamily="34" charset="0"/>
              </a:rPr>
              <a:t>Formula 2</a:t>
            </a:r>
          </a:p>
        </p:txBody>
      </p:sp>
      <p:pic>
        <p:nvPicPr>
          <p:cNvPr id="5124" name="Picture 4"/>
          <p:cNvPicPr>
            <a:picLocks noChangeAspect="1" noChangeArrowheads="1"/>
          </p:cNvPicPr>
          <p:nvPr/>
        </p:nvPicPr>
        <p:blipFill>
          <a:blip r:embed="rId5" cstate="print"/>
          <a:srcRect l="23118" t="49990" r="22507" b="37010"/>
          <a:stretch>
            <a:fillRect/>
          </a:stretch>
        </p:blipFill>
        <p:spPr bwMode="auto">
          <a:xfrm>
            <a:off x="5253038" y="1296194"/>
            <a:ext cx="6403181" cy="956797"/>
          </a:xfrm>
          <a:prstGeom prst="rect">
            <a:avLst/>
          </a:prstGeom>
          <a:noFill/>
          <a:ln w="9525">
            <a:solidFill>
              <a:srgbClr val="0070C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(Selisih Rataan Dua Populasi)</a:t>
            </a:r>
            <a:endParaRPr lang="id-ID" sz="3200" dirty="0"/>
          </a:p>
        </p:txBody>
      </p:sp>
      <p:sp>
        <p:nvSpPr>
          <p:cNvPr id="48" name="Text Box 21">
            <a:hlinkClick r:id="" action="ppaction://hlinkshowjump?jump=nextslide"/>
          </p:cNvPr>
          <p:cNvSpPr txBox="1">
            <a:spLocks noChangeArrowheads="1"/>
          </p:cNvSpPr>
          <p:nvPr/>
        </p:nvSpPr>
        <p:spPr bwMode="auto">
          <a:xfrm>
            <a:off x="759619" y="1219994"/>
            <a:ext cx="1659632"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a:latin typeface="Calibri" pitchFamily="34" charset="0"/>
                <a:cs typeface="Calibri" pitchFamily="34" charset="0"/>
              </a:rPr>
              <a:t>Formula 1</a:t>
            </a:r>
          </a:p>
        </p:txBody>
      </p:sp>
      <p:sp>
        <p:nvSpPr>
          <p:cNvPr id="49" name="Text Box 22">
            <a:hlinkClick r:id="rId2" action="ppaction://hlinksldjump"/>
          </p:cNvPr>
          <p:cNvSpPr txBox="1">
            <a:spLocks noChangeArrowheads="1"/>
          </p:cNvSpPr>
          <p:nvPr/>
        </p:nvSpPr>
        <p:spPr bwMode="auto">
          <a:xfrm>
            <a:off x="759619" y="3501529"/>
            <a:ext cx="1752600" cy="4616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Comic Sans MS" pitchFamily="66" charset="0"/>
              </a:defRPr>
            </a:lvl1pPr>
            <a:lvl2pPr>
              <a:defRPr sz="2800">
                <a:solidFill>
                  <a:schemeClr val="tx1"/>
                </a:solidFill>
                <a:latin typeface="Comic Sans MS" pitchFamily="66" charset="0"/>
              </a:defRPr>
            </a:lvl2pPr>
            <a:lvl3pPr>
              <a:defRPr sz="2400">
                <a:solidFill>
                  <a:schemeClr val="tx1"/>
                </a:solidFill>
                <a:latin typeface="Comic Sans MS" pitchFamily="66" charset="0"/>
              </a:defRPr>
            </a:lvl3pPr>
            <a:lvl4pPr>
              <a:defRPr sz="2000">
                <a:solidFill>
                  <a:schemeClr val="tx1"/>
                </a:solidFill>
                <a:latin typeface="Comic Sans MS" pitchFamily="66" charset="0"/>
              </a:defRPr>
            </a:lvl4pPr>
            <a:lvl5pPr>
              <a:defRPr sz="2000">
                <a:solidFill>
                  <a:schemeClr val="tx1"/>
                </a:solidFill>
                <a:latin typeface="Comic Sans MS" pitchFamily="66" charset="0"/>
              </a:defRPr>
            </a:lvl5pPr>
            <a:lvl6pPr eaLnBrk="0" hangingPunct="0">
              <a:defRPr sz="2000">
                <a:solidFill>
                  <a:schemeClr val="tx1"/>
                </a:solidFill>
                <a:latin typeface="Comic Sans MS" pitchFamily="66" charset="0"/>
              </a:defRPr>
            </a:lvl6pPr>
            <a:lvl7pPr eaLnBrk="0" hangingPunct="0">
              <a:defRPr sz="2000">
                <a:solidFill>
                  <a:schemeClr val="tx1"/>
                </a:solidFill>
                <a:latin typeface="Comic Sans MS" pitchFamily="66" charset="0"/>
              </a:defRPr>
            </a:lvl7pPr>
            <a:lvl8pPr eaLnBrk="0" hangingPunct="0">
              <a:defRPr sz="2000">
                <a:solidFill>
                  <a:schemeClr val="tx1"/>
                </a:solidFill>
                <a:latin typeface="Comic Sans MS" pitchFamily="66" charset="0"/>
              </a:defRPr>
            </a:lvl8pPr>
            <a:lvl9pPr eaLnBrk="0" hangingPunct="0">
              <a:defRPr sz="2000">
                <a:solidFill>
                  <a:schemeClr val="tx1"/>
                </a:solidFill>
                <a:latin typeface="Comic Sans MS" pitchFamily="66" charset="0"/>
              </a:defRPr>
            </a:lvl9pPr>
          </a:lstStyle>
          <a:p>
            <a:pPr algn="ctr" eaLnBrk="1" hangingPunct="1">
              <a:spcBef>
                <a:spcPct val="50000"/>
              </a:spcBef>
            </a:pPr>
            <a:r>
              <a:rPr lang="en-US" altLang="en-US" sz="2400" dirty="0">
                <a:latin typeface="Calibri" pitchFamily="34" charset="0"/>
                <a:cs typeface="Calibri" pitchFamily="34" charset="0"/>
              </a:rPr>
              <a:t>Formula 2</a:t>
            </a:r>
          </a:p>
        </p:txBody>
      </p:sp>
      <p:pic>
        <p:nvPicPr>
          <p:cNvPr id="6146" name="Picture 2"/>
          <p:cNvPicPr>
            <a:picLocks noChangeAspect="1" noChangeArrowheads="1"/>
          </p:cNvPicPr>
          <p:nvPr/>
        </p:nvPicPr>
        <p:blipFill>
          <a:blip r:embed="rId3" cstate="print"/>
          <a:srcRect l="34980" t="45010" r="33145" b="42990"/>
          <a:stretch>
            <a:fillRect/>
          </a:stretch>
        </p:blipFill>
        <p:spPr bwMode="auto">
          <a:xfrm>
            <a:off x="988219" y="1802700"/>
            <a:ext cx="4648200" cy="1093694"/>
          </a:xfrm>
          <a:prstGeom prst="rect">
            <a:avLst/>
          </a:prstGeom>
          <a:noFill/>
          <a:ln w="9525">
            <a:solidFill>
              <a:srgbClr val="0070C0"/>
            </a:solidFill>
            <a:miter lim="800000"/>
            <a:headEnd/>
            <a:tailEnd/>
          </a:ln>
        </p:spPr>
      </p:pic>
      <p:pic>
        <p:nvPicPr>
          <p:cNvPr id="6147" name="Picture 3"/>
          <p:cNvPicPr>
            <a:picLocks noChangeAspect="1" noChangeArrowheads="1"/>
          </p:cNvPicPr>
          <p:nvPr/>
        </p:nvPicPr>
        <p:blipFill>
          <a:blip r:embed="rId3" cstate="print"/>
          <a:srcRect l="33730" t="61010" r="31270" b="27990"/>
          <a:stretch>
            <a:fillRect/>
          </a:stretch>
        </p:blipFill>
        <p:spPr bwMode="auto">
          <a:xfrm>
            <a:off x="5865019" y="1829594"/>
            <a:ext cx="5430982" cy="1066800"/>
          </a:xfrm>
          <a:prstGeom prst="rect">
            <a:avLst/>
          </a:prstGeom>
          <a:noFill/>
          <a:ln w="9525">
            <a:solidFill>
              <a:srgbClr val="0070C0"/>
            </a:solidFill>
            <a:miter lim="800000"/>
            <a:headEnd/>
            <a:tailEnd/>
          </a:ln>
        </p:spPr>
      </p:pic>
      <p:pic>
        <p:nvPicPr>
          <p:cNvPr id="6148" name="Picture 4"/>
          <p:cNvPicPr>
            <a:picLocks noChangeAspect="1" noChangeArrowheads="1"/>
          </p:cNvPicPr>
          <p:nvPr/>
        </p:nvPicPr>
        <p:blipFill>
          <a:blip r:embed="rId4" cstate="print"/>
          <a:srcRect l="38105" t="44010" r="36895" b="45990"/>
          <a:stretch>
            <a:fillRect/>
          </a:stretch>
        </p:blipFill>
        <p:spPr bwMode="auto">
          <a:xfrm>
            <a:off x="988219" y="4115594"/>
            <a:ext cx="4267200" cy="1066800"/>
          </a:xfrm>
          <a:prstGeom prst="rect">
            <a:avLst/>
          </a:prstGeom>
          <a:noFill/>
          <a:ln w="9525">
            <a:solidFill>
              <a:srgbClr val="0070C0"/>
            </a:solidFill>
            <a:miter lim="800000"/>
            <a:headEnd/>
            <a:tailEnd/>
          </a:ln>
        </p:spPr>
      </p:pic>
      <p:sp>
        <p:nvSpPr>
          <p:cNvPr id="20" name="Rectangle 3"/>
          <p:cNvSpPr txBox="1">
            <a:spLocks noChangeArrowheads="1"/>
          </p:cNvSpPr>
          <p:nvPr/>
        </p:nvSpPr>
        <p:spPr>
          <a:xfrm>
            <a:off x="621010" y="57890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id-ID" sz="2800" dirty="0">
                <a:latin typeface="Calibri" pitchFamily="34" charset="0"/>
                <a:cs typeface="Calibri" pitchFamily="34" charset="0"/>
              </a:rPr>
              <a:t>Ragam dikatakan tidak sama jika ragam terbesar </a:t>
            </a:r>
            <a:r>
              <a:rPr lang="id-ID" sz="2800" dirty="0">
                <a:latin typeface="Calibri"/>
                <a:cs typeface="Calibri"/>
              </a:rPr>
              <a:t>≈ 3 kali ragam terkecil</a:t>
            </a:r>
            <a:r>
              <a:rPr lang="id-ID" sz="2800" dirty="0">
                <a:latin typeface="Calibri" pitchFamily="34" charset="0"/>
                <a:cs typeface="Calibri" pitchFamily="34" charset="0"/>
              </a:rPr>
              <a:t> </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
        <p:nvSpPr>
          <p:cNvPr id="13" name="Rectangle 3"/>
          <p:cNvSpPr txBox="1">
            <a:spLocks noChangeArrowheads="1"/>
          </p:cNvSpPr>
          <p:nvPr/>
        </p:nvSpPr>
        <p:spPr>
          <a:xfrm>
            <a:off x="490786" y="2972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dengan derajat bebas : n</a:t>
            </a:r>
            <a:r>
              <a:rPr lang="id-ID" sz="2800" baseline="-25000" dirty="0">
                <a:latin typeface="Calibri" pitchFamily="34" charset="0"/>
                <a:cs typeface="Calibri" pitchFamily="34" charset="0"/>
              </a:rPr>
              <a:t>1 </a:t>
            </a:r>
            <a:r>
              <a:rPr lang="id-ID" sz="2800" dirty="0">
                <a:latin typeface="Calibri" pitchFamily="34" charset="0"/>
                <a:cs typeface="Calibri" pitchFamily="34" charset="0"/>
              </a:rPr>
              <a:t>+ n</a:t>
            </a:r>
            <a:r>
              <a:rPr lang="id-ID" sz="2800" baseline="-25000" dirty="0">
                <a:latin typeface="Calibri" pitchFamily="34" charset="0"/>
                <a:cs typeface="Calibri" pitchFamily="34" charset="0"/>
              </a:rPr>
              <a:t>2 </a:t>
            </a:r>
            <a:r>
              <a:rPr lang="id-ID" sz="2800" dirty="0">
                <a:latin typeface="Calibri" pitchFamily="34" charset="0"/>
                <a:cs typeface="Calibri" pitchFamily="34" charset="0"/>
              </a:rPr>
              <a:t>- 2</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
        <p:nvSpPr>
          <p:cNvPr id="14" name="Rectangle 3"/>
          <p:cNvSpPr txBox="1">
            <a:spLocks noChangeArrowheads="1"/>
          </p:cNvSpPr>
          <p:nvPr/>
        </p:nvSpPr>
        <p:spPr>
          <a:xfrm>
            <a:off x="490786" y="5258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dengan derajat bebas : pilih yang lebih kecil antara n</a:t>
            </a:r>
            <a:r>
              <a:rPr lang="id-ID" sz="2800" baseline="-25000" dirty="0">
                <a:latin typeface="Calibri" pitchFamily="34" charset="0"/>
                <a:cs typeface="Calibri" pitchFamily="34" charset="0"/>
              </a:rPr>
              <a:t>1 </a:t>
            </a:r>
            <a:r>
              <a:rPr lang="id-ID" sz="2800" dirty="0">
                <a:latin typeface="Calibri" pitchFamily="34" charset="0"/>
                <a:cs typeface="Calibri" pitchFamily="34" charset="0"/>
              </a:rPr>
              <a:t>– 1 atau n</a:t>
            </a:r>
            <a:r>
              <a:rPr lang="id-ID" sz="2800" baseline="-25000" dirty="0">
                <a:latin typeface="Calibri" pitchFamily="34" charset="0"/>
                <a:cs typeface="Calibri" pitchFamily="34" charset="0"/>
              </a:rPr>
              <a:t>2</a:t>
            </a:r>
            <a:r>
              <a:rPr lang="id-ID" sz="2800" dirty="0">
                <a:latin typeface="Calibri" pitchFamily="34" charset="0"/>
                <a:cs typeface="Calibri" pitchFamily="34" charset="0"/>
              </a:rPr>
              <a:t> – 1</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3694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defRPr/>
            </a:pPr>
            <a:r>
              <a:rPr lang="en-US" sz="2800" dirty="0" err="1">
                <a:latin typeface="Calibri" pitchFamily="34" charset="0"/>
                <a:cs typeface="Calibri" pitchFamily="34" charset="0"/>
              </a:rPr>
              <a:t>Dalam</a:t>
            </a:r>
            <a:r>
              <a:rPr lang="id-ID" sz="2800" dirty="0">
                <a:latin typeface="Calibri" pitchFamily="34" charset="0"/>
                <a:cs typeface="Calibri" pitchFamily="34" charset="0"/>
              </a:rPr>
              <a:t> satu semester, seorang dosen mengajar mata kuliah komputer yang sama di dua universitas yang berbeda kota. Dosen tersebut mampu memberikan nilai untuk mahasiswanya di kedua universitas tersebut. Nilai untuk mahasiswa dapat dirangkum seperti berikut:</a:t>
            </a:r>
          </a:p>
          <a:p>
            <a:pPr lvl="0" algn="just">
              <a:spcBef>
                <a:spcPts val="0"/>
              </a:spcBef>
              <a:buNone/>
              <a:defRPr/>
            </a:pPr>
            <a:r>
              <a:rPr lang="id-ID" sz="2800" dirty="0">
                <a:latin typeface="Calibri" pitchFamily="34" charset="0"/>
                <a:cs typeface="Calibri" pitchFamily="34" charset="0"/>
              </a:rPr>
              <a:t>   </a:t>
            </a:r>
          </a:p>
          <a:p>
            <a:pPr lvl="0" algn="just">
              <a:spcBef>
                <a:spcPts val="0"/>
              </a:spcBef>
              <a:spcAft>
                <a:spcPts val="600"/>
              </a:spcAft>
              <a:defRPr/>
            </a:pPr>
            <a:endParaRPr lang="id-ID" sz="2800" dirty="0">
              <a:latin typeface="Calibri" pitchFamily="34" charset="0"/>
              <a:cs typeface="Calibri" pitchFamily="34" charset="0"/>
            </a:endParaRPr>
          </a:p>
          <a:p>
            <a:pPr marL="325438" lvl="0" indent="36513" algn="just">
              <a:spcBef>
                <a:spcPts val="0"/>
              </a:spcBef>
              <a:buNone/>
              <a:defRPr/>
            </a:pPr>
            <a:endParaRPr lang="id-ID" sz="2800" dirty="0">
              <a:latin typeface="Calibri" pitchFamily="34" charset="0"/>
              <a:cs typeface="Calibri" pitchFamily="34" charset="0"/>
            </a:endParaRPr>
          </a:p>
          <a:p>
            <a:pPr marL="325438" lvl="0" indent="36513" algn="just">
              <a:spcBef>
                <a:spcPts val="0"/>
              </a:spcBef>
              <a:buNone/>
              <a:defRPr/>
            </a:pPr>
            <a:endParaRPr lang="id-ID" sz="2800" dirty="0">
              <a:latin typeface="Calibri" pitchFamily="34" charset="0"/>
              <a:cs typeface="Calibri" pitchFamily="34" charset="0"/>
            </a:endParaRPr>
          </a:p>
          <a:p>
            <a:pPr marL="325438" lvl="0" indent="36513" algn="just">
              <a:spcBef>
                <a:spcPts val="0"/>
              </a:spcBef>
              <a:buNone/>
              <a:defRPr/>
            </a:pPr>
            <a:endParaRPr lang="id-ID" sz="2800" dirty="0">
              <a:latin typeface="Calibri" pitchFamily="34" charset="0"/>
              <a:cs typeface="Calibri" pitchFamily="34" charset="0"/>
            </a:endParaRPr>
          </a:p>
          <a:p>
            <a:pPr marL="325438" lvl="0" indent="36513" algn="just">
              <a:spcBef>
                <a:spcPts val="0"/>
              </a:spcBef>
              <a:buNone/>
              <a:defRPr/>
            </a:pPr>
            <a:r>
              <a:rPr lang="id-ID" sz="2800" dirty="0">
                <a:latin typeface="Calibri" pitchFamily="34" charset="0"/>
                <a:cs typeface="Calibri" pitchFamily="34" charset="0"/>
              </a:rPr>
              <a:t>Hitunglah selang kepercayaan 95% untuk selisih rataan nilai mahasiswa di kedua universitas</a:t>
            </a: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
        <p:nvSpPr>
          <p:cNvPr id="13" name="Rectangle 3"/>
          <p:cNvSpPr txBox="1">
            <a:spLocks noChangeArrowheads="1"/>
          </p:cNvSpPr>
          <p:nvPr/>
        </p:nvSpPr>
        <p:spPr>
          <a:xfrm>
            <a:off x="490786" y="2972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38914" name="Picture 2"/>
          <p:cNvPicPr>
            <a:picLocks noChangeAspect="1" noChangeArrowheads="1"/>
          </p:cNvPicPr>
          <p:nvPr/>
        </p:nvPicPr>
        <p:blipFill>
          <a:blip r:embed="rId2" cstate="print"/>
          <a:srcRect l="21855" t="61907" r="55020" b="24990"/>
          <a:stretch>
            <a:fillRect/>
          </a:stretch>
        </p:blipFill>
        <p:spPr bwMode="auto">
          <a:xfrm>
            <a:off x="3655219" y="3277394"/>
            <a:ext cx="5379118" cy="1905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2932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buNone/>
              <a:defRPr/>
            </a:pPr>
            <a:r>
              <a:rPr lang="id-ID" sz="2800" dirty="0">
                <a:latin typeface="Calibri" pitchFamily="34" charset="0"/>
                <a:cs typeface="Calibri" pitchFamily="34" charset="0"/>
              </a:rPr>
              <a:t>    </a:t>
            </a:r>
            <a:r>
              <a:rPr lang="id-ID" sz="2800" u="sng" dirty="0">
                <a:latin typeface="Calibri" pitchFamily="34" charset="0"/>
                <a:cs typeface="Calibri" pitchFamily="34" charset="0"/>
              </a:rPr>
              <a:t>Jawab</a:t>
            </a: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endParaRPr lang="id-ID" sz="2800" u="sng" dirty="0">
              <a:latin typeface="Calibri" pitchFamily="34" charset="0"/>
              <a:cs typeface="Calibri" pitchFamily="34" charset="0"/>
            </a:endParaRPr>
          </a:p>
          <a:p>
            <a:pPr lvl="0" algn="just">
              <a:spcBef>
                <a:spcPts val="0"/>
              </a:spcBef>
              <a:buNone/>
              <a:defRPr/>
            </a:pPr>
            <a:r>
              <a:rPr lang="id-ID" sz="2800" dirty="0">
                <a:latin typeface="Calibri" pitchFamily="34" charset="0"/>
                <a:cs typeface="Calibri" pitchFamily="34" charset="0"/>
              </a:rPr>
              <a:t>    Artinya, kita dapat meyakini 95% bahwa selisih rataan nilai mahasiswa diantara 2 universitas berada dalam selang nilai -51,694 sampai 65,694 </a:t>
            </a:r>
          </a:p>
          <a:p>
            <a:pPr lvl="0" algn="just">
              <a:spcBef>
                <a:spcPts val="0"/>
              </a:spcBef>
              <a:spcAft>
                <a:spcPts val="600"/>
              </a:spcAft>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19458" name="Picture 2"/>
          <p:cNvPicPr>
            <a:picLocks noChangeAspect="1" noChangeArrowheads="1"/>
          </p:cNvPicPr>
          <p:nvPr/>
        </p:nvPicPr>
        <p:blipFill>
          <a:blip r:embed="rId2" cstate="print"/>
          <a:srcRect l="29980" t="36010" r="29395" b="53990"/>
          <a:stretch>
            <a:fillRect/>
          </a:stretch>
        </p:blipFill>
        <p:spPr bwMode="auto">
          <a:xfrm>
            <a:off x="988219" y="1905794"/>
            <a:ext cx="8915400" cy="1371600"/>
          </a:xfrm>
          <a:prstGeom prst="rect">
            <a:avLst/>
          </a:prstGeom>
          <a:noFill/>
          <a:ln w="9525">
            <a:noFill/>
            <a:miter lim="800000"/>
            <a:headEnd/>
            <a:tailEnd/>
          </a:ln>
        </p:spPr>
      </p:pic>
      <p:pic>
        <p:nvPicPr>
          <p:cNvPr id="19459" name="Picture 3"/>
          <p:cNvPicPr>
            <a:picLocks noChangeAspect="1" noChangeArrowheads="1"/>
          </p:cNvPicPr>
          <p:nvPr/>
        </p:nvPicPr>
        <p:blipFill>
          <a:blip r:embed="rId2" cstate="print"/>
          <a:srcRect l="31243" t="46990" r="30007" b="48010"/>
          <a:stretch>
            <a:fillRect/>
          </a:stretch>
        </p:blipFill>
        <p:spPr bwMode="auto">
          <a:xfrm>
            <a:off x="1064419" y="3346220"/>
            <a:ext cx="8595360" cy="693174"/>
          </a:xfrm>
          <a:prstGeom prst="rect">
            <a:avLst/>
          </a:prstGeom>
          <a:noFill/>
          <a:ln w="9525">
            <a:noFill/>
            <a:miter lim="800000"/>
            <a:headEnd/>
            <a:tailEnd/>
          </a:ln>
        </p:spPr>
      </p:pic>
      <p:pic>
        <p:nvPicPr>
          <p:cNvPr id="19460" name="Picture 4"/>
          <p:cNvPicPr>
            <a:picLocks noChangeAspect="1" noChangeArrowheads="1"/>
          </p:cNvPicPr>
          <p:nvPr/>
        </p:nvPicPr>
        <p:blipFill>
          <a:blip r:embed="rId2" cstate="print"/>
          <a:srcRect l="31243" t="51990" r="30632" b="43010"/>
          <a:stretch>
            <a:fillRect/>
          </a:stretch>
        </p:blipFill>
        <p:spPr bwMode="auto">
          <a:xfrm>
            <a:off x="912019" y="3955699"/>
            <a:ext cx="8458200" cy="69329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b="1" dirty="0">
                <a:solidFill>
                  <a:srgbClr val="0070C0"/>
                </a:solidFill>
                <a:latin typeface="Calibri" pitchFamily="34" charset="0"/>
                <a:cs typeface="Calibri" pitchFamily="34" charset="0"/>
              </a:rPr>
              <a:t>Statistik</a:t>
            </a:r>
            <a:endParaRPr lang="id-ID" dirty="0"/>
          </a:p>
        </p:txBody>
      </p:sp>
      <p:sp>
        <p:nvSpPr>
          <p:cNvPr id="5" name="Oval 4"/>
          <p:cNvSpPr>
            <a:spLocks noChangeArrowheads="1"/>
          </p:cNvSpPr>
          <p:nvPr/>
        </p:nvSpPr>
        <p:spPr bwMode="auto">
          <a:xfrm>
            <a:off x="300450" y="1294308"/>
            <a:ext cx="3457282" cy="1366351"/>
          </a:xfrm>
          <a:prstGeom prst="ellipse">
            <a:avLst/>
          </a:prstGeom>
          <a:noFill/>
          <a:ln w="9525">
            <a:solidFill>
              <a:schemeClr val="tx1"/>
            </a:solidFill>
            <a:round/>
            <a:headEnd/>
            <a:tailEnd/>
          </a:ln>
        </p:spPr>
        <p:txBody>
          <a:bodyPr lIns="108832" tIns="54416" rIns="108832" bIns="54416">
            <a:spAutoFit/>
          </a:bodyPr>
          <a:lstStyle/>
          <a:p>
            <a:pPr algn="ctr"/>
            <a:r>
              <a:rPr lang="en-US" altLang="en-US" sz="2800" dirty="0" err="1">
                <a:latin typeface="Calibri" pitchFamily="34" charset="0"/>
                <a:cs typeface="Calibri" pitchFamily="34" charset="0"/>
              </a:rPr>
              <a:t>Populasi</a:t>
            </a:r>
            <a:r>
              <a:rPr lang="en-US" altLang="en-US" sz="2800" dirty="0">
                <a:latin typeface="Calibri" pitchFamily="34" charset="0"/>
                <a:cs typeface="Calibri" pitchFamily="34" charset="0"/>
              </a:rPr>
              <a:t> :</a:t>
            </a:r>
          </a:p>
          <a:p>
            <a:pPr algn="ctr"/>
            <a:r>
              <a:rPr lang="en-US" altLang="en-US" sz="2800" dirty="0">
                <a:latin typeface="Calibri" pitchFamily="34" charset="0"/>
                <a:cs typeface="Calibri" pitchFamily="34" charset="0"/>
              </a:rPr>
              <a:t>Parameter</a:t>
            </a:r>
          </a:p>
        </p:txBody>
      </p:sp>
      <p:sp>
        <p:nvSpPr>
          <p:cNvPr id="6" name="AutoShape 6"/>
          <p:cNvSpPr>
            <a:spLocks noChangeArrowheads="1"/>
          </p:cNvSpPr>
          <p:nvPr/>
        </p:nvSpPr>
        <p:spPr bwMode="auto">
          <a:xfrm rot="1868339">
            <a:off x="3069534" y="1642366"/>
            <a:ext cx="2640568" cy="533524"/>
          </a:xfrm>
          <a:prstGeom prst="curvedDownArrow">
            <a:avLst>
              <a:gd name="adj1" fmla="val 74286"/>
              <a:gd name="adj2" fmla="val 148571"/>
              <a:gd name="adj3" fmla="val 33333"/>
            </a:avLst>
          </a:prstGeom>
          <a:solidFill>
            <a:schemeClr val="accent1"/>
          </a:solidFill>
          <a:ln w="9525">
            <a:solidFill>
              <a:schemeClr val="tx1"/>
            </a:solidFill>
            <a:miter lim="800000"/>
            <a:headEnd/>
            <a:tailEnd/>
          </a:ln>
        </p:spPr>
        <p:txBody>
          <a:bodyPr wrap="none" lIns="108832" tIns="54416" rIns="108832" bIns="54416" anchor="ctr"/>
          <a:lstStyle/>
          <a:p>
            <a:endParaRPr lang="en-US" altLang="en-US"/>
          </a:p>
        </p:txBody>
      </p:sp>
      <p:sp>
        <p:nvSpPr>
          <p:cNvPr id="7" name="AutoShape 7"/>
          <p:cNvSpPr>
            <a:spLocks noChangeArrowheads="1"/>
          </p:cNvSpPr>
          <p:nvPr/>
        </p:nvSpPr>
        <p:spPr bwMode="auto">
          <a:xfrm rot="-9034557">
            <a:off x="2730305" y="2367599"/>
            <a:ext cx="2640568" cy="533524"/>
          </a:xfrm>
          <a:prstGeom prst="curvedDownArrow">
            <a:avLst>
              <a:gd name="adj1" fmla="val 74286"/>
              <a:gd name="adj2" fmla="val 148571"/>
              <a:gd name="adj3" fmla="val 33333"/>
            </a:avLst>
          </a:prstGeom>
          <a:solidFill>
            <a:schemeClr val="accent1"/>
          </a:solidFill>
          <a:ln w="9525">
            <a:solidFill>
              <a:schemeClr val="tx1"/>
            </a:solidFill>
            <a:miter lim="800000"/>
            <a:headEnd/>
            <a:tailEnd/>
          </a:ln>
        </p:spPr>
        <p:txBody>
          <a:bodyPr wrap="none" lIns="108832" tIns="54416" rIns="108832" bIns="54416" anchor="ctr"/>
          <a:lstStyle/>
          <a:p>
            <a:endParaRPr lang="en-US" altLang="en-US"/>
          </a:p>
        </p:txBody>
      </p:sp>
      <p:sp>
        <p:nvSpPr>
          <p:cNvPr id="8" name="Oval 8"/>
          <p:cNvSpPr>
            <a:spLocks noChangeArrowheads="1"/>
          </p:cNvSpPr>
          <p:nvPr/>
        </p:nvSpPr>
        <p:spPr bwMode="auto">
          <a:xfrm>
            <a:off x="4950619" y="1987243"/>
            <a:ext cx="2113725" cy="1366351"/>
          </a:xfrm>
          <a:prstGeom prst="ellipse">
            <a:avLst/>
          </a:prstGeom>
          <a:noFill/>
          <a:ln w="9525">
            <a:solidFill>
              <a:schemeClr val="tx1"/>
            </a:solidFill>
            <a:round/>
            <a:headEnd/>
            <a:tailEnd/>
          </a:ln>
        </p:spPr>
        <p:txBody>
          <a:bodyPr lIns="108832" tIns="54416" rIns="108832" bIns="54416">
            <a:spAutoFit/>
          </a:bodyPr>
          <a:lstStyle/>
          <a:p>
            <a:pPr>
              <a:spcBef>
                <a:spcPct val="50000"/>
              </a:spcBef>
            </a:pPr>
            <a:r>
              <a:rPr lang="en-US" altLang="en-US" sz="2800" dirty="0" err="1">
                <a:latin typeface="Calibri" pitchFamily="34" charset="0"/>
                <a:cs typeface="Calibri" pitchFamily="34" charset="0"/>
              </a:rPr>
              <a:t>Sampel</a:t>
            </a:r>
            <a:r>
              <a:rPr lang="en-US" altLang="en-US" sz="2800" dirty="0">
                <a:latin typeface="Calibri" pitchFamily="34" charset="0"/>
                <a:cs typeface="Calibri" pitchFamily="34" charset="0"/>
              </a:rPr>
              <a:t> : </a:t>
            </a:r>
            <a:r>
              <a:rPr lang="en-US" altLang="en-US" sz="2800" dirty="0" err="1">
                <a:latin typeface="Calibri" pitchFamily="34" charset="0"/>
                <a:cs typeface="Calibri" pitchFamily="34" charset="0"/>
              </a:rPr>
              <a:t>Statistik</a:t>
            </a:r>
            <a:endParaRPr lang="en-US" altLang="en-US" sz="2800" dirty="0">
              <a:latin typeface="Calibri" pitchFamily="34" charset="0"/>
              <a:cs typeface="Calibri" pitchFamily="34" charset="0"/>
            </a:endParaRPr>
          </a:p>
        </p:txBody>
      </p:sp>
      <p:sp>
        <p:nvSpPr>
          <p:cNvPr id="9" name="Text Box 9"/>
          <p:cNvSpPr txBox="1">
            <a:spLocks noChangeArrowheads="1"/>
          </p:cNvSpPr>
          <p:nvPr/>
        </p:nvSpPr>
        <p:spPr bwMode="auto">
          <a:xfrm>
            <a:off x="531019" y="3353594"/>
            <a:ext cx="8839199" cy="540782"/>
          </a:xfrm>
          <a:prstGeom prst="rect">
            <a:avLst/>
          </a:prstGeom>
          <a:noFill/>
          <a:ln w="9525">
            <a:noFill/>
            <a:miter lim="800000"/>
            <a:headEnd/>
            <a:tailEnd/>
          </a:ln>
        </p:spPr>
        <p:txBody>
          <a:bodyPr wrap="square" lIns="108832" tIns="54416" rIns="108832" bIns="54416">
            <a:spAutoFit/>
          </a:bodyPr>
          <a:lstStyle/>
          <a:p>
            <a:pPr>
              <a:spcBef>
                <a:spcPct val="50000"/>
              </a:spcBef>
            </a:pPr>
            <a:r>
              <a:rPr lang="en-US" altLang="en-US" sz="2800" dirty="0" err="1">
                <a:latin typeface="Calibri" pitchFamily="34" charset="0"/>
                <a:cs typeface="Calibri" pitchFamily="34" charset="0"/>
              </a:rPr>
              <a:t>Statistik</a:t>
            </a:r>
            <a:r>
              <a:rPr lang="en-US" altLang="en-US" sz="2800" dirty="0">
                <a:latin typeface="Calibri" pitchFamily="34" charset="0"/>
                <a:cs typeface="Calibri" pitchFamily="34" charset="0"/>
              </a:rPr>
              <a:t> </a:t>
            </a:r>
            <a:r>
              <a:rPr lang="en-US" altLang="en-US" sz="2800" dirty="0" err="1">
                <a:latin typeface="Calibri" pitchFamily="34" charset="0"/>
                <a:cs typeface="Calibri" pitchFamily="34" charset="0"/>
              </a:rPr>
              <a:t>merupakan</a:t>
            </a:r>
            <a:r>
              <a:rPr lang="en-US" altLang="en-US" sz="2800" dirty="0">
                <a:latin typeface="Calibri" pitchFamily="34" charset="0"/>
                <a:cs typeface="Calibri" pitchFamily="34" charset="0"/>
              </a:rPr>
              <a:t> </a:t>
            </a:r>
            <a:r>
              <a:rPr lang="en-US" altLang="en-US" sz="2800" b="1" u="sng" dirty="0">
                <a:solidFill>
                  <a:srgbClr val="0070C0"/>
                </a:solidFill>
                <a:latin typeface="Calibri" pitchFamily="34" charset="0"/>
                <a:cs typeface="Calibri" pitchFamily="34" charset="0"/>
              </a:rPr>
              <a:t>PENDUGA</a:t>
            </a:r>
            <a:r>
              <a:rPr lang="en-US" altLang="en-US" sz="2800" dirty="0">
                <a:latin typeface="Calibri" pitchFamily="34" charset="0"/>
                <a:cs typeface="Calibri" pitchFamily="34" charset="0"/>
              </a:rPr>
              <a:t> </a:t>
            </a:r>
            <a:r>
              <a:rPr lang="en-US" altLang="en-US" sz="2800" dirty="0" err="1">
                <a:latin typeface="Calibri" pitchFamily="34" charset="0"/>
                <a:cs typeface="Calibri" pitchFamily="34" charset="0"/>
              </a:rPr>
              <a:t>bagi</a:t>
            </a:r>
            <a:r>
              <a:rPr lang="en-US" altLang="en-US" sz="2800" dirty="0">
                <a:latin typeface="Calibri" pitchFamily="34" charset="0"/>
                <a:cs typeface="Calibri" pitchFamily="34" charset="0"/>
              </a:rPr>
              <a:t> parameter </a:t>
            </a:r>
            <a:r>
              <a:rPr lang="en-US" altLang="en-US" sz="2800" dirty="0" err="1">
                <a:latin typeface="Calibri" pitchFamily="34" charset="0"/>
                <a:cs typeface="Calibri" pitchFamily="34" charset="0"/>
              </a:rPr>
              <a:t>populasi</a:t>
            </a:r>
            <a:endParaRPr lang="en-US" altLang="en-US" sz="2800" dirty="0">
              <a:latin typeface="Calibri" pitchFamily="34" charset="0"/>
              <a:cs typeface="Calibri" pitchFamily="34" charset="0"/>
            </a:endParaRPr>
          </a:p>
        </p:txBody>
      </p:sp>
      <p:sp>
        <p:nvSpPr>
          <p:cNvPr id="10" name="Text Box 10"/>
          <p:cNvSpPr txBox="1">
            <a:spLocks noChangeArrowheads="1"/>
          </p:cNvSpPr>
          <p:nvPr/>
        </p:nvSpPr>
        <p:spPr bwMode="auto">
          <a:xfrm>
            <a:off x="634484" y="5410994"/>
            <a:ext cx="6068735" cy="971669"/>
          </a:xfrm>
          <a:prstGeom prst="rect">
            <a:avLst/>
          </a:prstGeom>
          <a:noFill/>
          <a:ln w="9525">
            <a:noFill/>
            <a:miter lim="800000"/>
            <a:headEnd/>
            <a:tailEnd/>
          </a:ln>
        </p:spPr>
        <p:txBody>
          <a:bodyPr wrap="square" lIns="108832" tIns="54416" rIns="108832" bIns="54416">
            <a:spAutoFit/>
          </a:bodyPr>
          <a:lstStyle/>
          <a:p>
            <a:pPr algn="ctr">
              <a:spcBef>
                <a:spcPct val="50000"/>
              </a:spcBef>
            </a:pPr>
            <a:r>
              <a:rPr lang="en-US" altLang="en-US" sz="2800" dirty="0">
                <a:latin typeface="Calibri" pitchFamily="34" charset="0"/>
                <a:cs typeface="Calibri" pitchFamily="34" charset="0"/>
              </a:rPr>
              <a:t>PENDUGA TAK BIAS DAN MEMPUNYAI RAGAM MINIMUM</a:t>
            </a:r>
          </a:p>
        </p:txBody>
      </p:sp>
      <p:sp>
        <p:nvSpPr>
          <p:cNvPr id="11" name="Line 11"/>
          <p:cNvSpPr>
            <a:spLocks noChangeShapeType="1"/>
          </p:cNvSpPr>
          <p:nvPr/>
        </p:nvSpPr>
        <p:spPr bwMode="auto">
          <a:xfrm>
            <a:off x="4341019" y="3886994"/>
            <a:ext cx="0" cy="1448135"/>
          </a:xfrm>
          <a:prstGeom prst="line">
            <a:avLst/>
          </a:prstGeom>
          <a:noFill/>
          <a:ln w="38100">
            <a:solidFill>
              <a:schemeClr val="tx1"/>
            </a:solidFill>
            <a:round/>
            <a:headEnd/>
            <a:tailEnd type="triangle" w="med" len="med"/>
          </a:ln>
        </p:spPr>
        <p:txBody>
          <a:bodyPr lIns="108832" tIns="54416" rIns="108832" bIns="54416"/>
          <a:lstStyle/>
          <a:p>
            <a:endParaRPr lang="id-ID"/>
          </a:p>
        </p:txBody>
      </p:sp>
      <p:sp>
        <p:nvSpPr>
          <p:cNvPr id="12" name="AutoShape 12"/>
          <p:cNvSpPr>
            <a:spLocks noChangeArrowheads="1"/>
          </p:cNvSpPr>
          <p:nvPr/>
        </p:nvSpPr>
        <p:spPr bwMode="auto">
          <a:xfrm>
            <a:off x="4950619" y="4002964"/>
            <a:ext cx="4572000" cy="1103230"/>
          </a:xfrm>
          <a:prstGeom prst="foldedCorner">
            <a:avLst>
              <a:gd name="adj" fmla="val 12500"/>
            </a:avLst>
          </a:prstGeom>
          <a:noFill/>
          <a:ln w="9525">
            <a:solidFill>
              <a:schemeClr val="tx1"/>
            </a:solidFill>
            <a:round/>
            <a:headEnd/>
            <a:tailEnd/>
          </a:ln>
        </p:spPr>
        <p:txBody>
          <a:bodyPr wrap="square" lIns="108832" tIns="54416" rIns="108832" bIns="54416">
            <a:spAutoFit/>
          </a:bodyPr>
          <a:lstStyle/>
          <a:p>
            <a:pPr algn="ctr">
              <a:spcBef>
                <a:spcPct val="50000"/>
              </a:spcBef>
            </a:pPr>
            <a:r>
              <a:rPr lang="en-US" altLang="en-US" sz="2800" dirty="0" err="1">
                <a:latin typeface="Calibri" pitchFamily="34" charset="0"/>
                <a:cs typeface="Calibri" pitchFamily="34" charset="0"/>
              </a:rPr>
              <a:t>Pengetahuan</a:t>
            </a:r>
            <a:r>
              <a:rPr lang="en-US" altLang="en-US" sz="2800" dirty="0">
                <a:latin typeface="Calibri" pitchFamily="34" charset="0"/>
                <a:cs typeface="Calibri" pitchFamily="34" charset="0"/>
              </a:rPr>
              <a:t> </a:t>
            </a:r>
            <a:r>
              <a:rPr lang="en-US" altLang="en-US" sz="2800" dirty="0" err="1">
                <a:latin typeface="Calibri" pitchFamily="34" charset="0"/>
                <a:cs typeface="Calibri" pitchFamily="34" charset="0"/>
              </a:rPr>
              <a:t>mengenai</a:t>
            </a:r>
            <a:r>
              <a:rPr lang="en-US" altLang="en-US" sz="2800" dirty="0">
                <a:latin typeface="Calibri" pitchFamily="34" charset="0"/>
                <a:cs typeface="Calibri" pitchFamily="34" charset="0"/>
              </a:rPr>
              <a:t> </a:t>
            </a:r>
            <a:r>
              <a:rPr lang="en-US" altLang="en-US" sz="2800" dirty="0" err="1">
                <a:latin typeface="Calibri" pitchFamily="34" charset="0"/>
                <a:cs typeface="Calibri" pitchFamily="34" charset="0"/>
              </a:rPr>
              <a:t>distribusi</a:t>
            </a:r>
            <a:r>
              <a:rPr lang="en-US" altLang="en-US" sz="2800" dirty="0">
                <a:latin typeface="Calibri" pitchFamily="34" charset="0"/>
                <a:cs typeface="Calibri" pitchFamily="34" charset="0"/>
              </a:rPr>
              <a:t> sampling</a:t>
            </a:r>
          </a:p>
        </p:txBody>
      </p:sp>
      <p:pic>
        <p:nvPicPr>
          <p:cNvPr id="13" name="Picture 16" descr="j0293844"/>
          <p:cNvPicPr>
            <a:picLocks noChangeAspect="1" noChangeArrowheads="1"/>
          </p:cNvPicPr>
          <p:nvPr/>
        </p:nvPicPr>
        <p:blipFill>
          <a:blip r:embed="rId2" cstate="print"/>
          <a:srcRect/>
          <a:stretch>
            <a:fillRect/>
          </a:stretch>
        </p:blipFill>
        <p:spPr bwMode="auto">
          <a:xfrm>
            <a:off x="9110774" y="4496594"/>
            <a:ext cx="2316845" cy="1827636"/>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067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defRPr/>
            </a:pP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membandingkan</a:t>
            </a:r>
            <a:r>
              <a:rPr lang="en-US" sz="2800" dirty="0">
                <a:latin typeface="Calibri" pitchFamily="34" charset="0"/>
                <a:cs typeface="Calibri" pitchFamily="34" charset="0"/>
              </a:rPr>
              <a:t> </a:t>
            </a:r>
            <a:r>
              <a:rPr lang="en-US" sz="2800" dirty="0" err="1">
                <a:latin typeface="Calibri" pitchFamily="34" charset="0"/>
                <a:cs typeface="Calibri" pitchFamily="34" charset="0"/>
              </a:rPr>
              <a:t>dua</a:t>
            </a:r>
            <a:r>
              <a:rPr lang="en-US" sz="2800" dirty="0">
                <a:latin typeface="Calibri" pitchFamily="34" charset="0"/>
                <a:cs typeface="Calibri" pitchFamily="34" charset="0"/>
              </a:rPr>
              <a:t> program </a:t>
            </a:r>
            <a:r>
              <a:rPr lang="en-US" sz="2800" dirty="0" err="1">
                <a:latin typeface="Calibri" pitchFamily="34" charset="0"/>
                <a:cs typeface="Calibri" pitchFamily="34" charset="0"/>
              </a:rPr>
              <a:t>untuk</a:t>
            </a:r>
            <a:r>
              <a:rPr lang="en-US" sz="2800" dirty="0">
                <a:latin typeface="Calibri" pitchFamily="34" charset="0"/>
                <a:cs typeface="Calibri" pitchFamily="34" charset="0"/>
              </a:rPr>
              <a:t> </a:t>
            </a:r>
            <a:r>
              <a:rPr lang="en-US" sz="2800" dirty="0" err="1">
                <a:latin typeface="Calibri" pitchFamily="34" charset="0"/>
                <a:cs typeface="Calibri" pitchFamily="34" charset="0"/>
              </a:rPr>
              <a:t>melatih</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industri</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melakukan</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pekerjaan</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terampil</a:t>
            </a:r>
            <a:r>
              <a:rPr lang="en-US" sz="2800" dirty="0">
                <a:latin typeface="Calibri" pitchFamily="34" charset="0"/>
                <a:cs typeface="Calibri" pitchFamily="34" charset="0"/>
              </a:rPr>
              <a:t>, </a:t>
            </a:r>
            <a:r>
              <a:rPr lang="id-ID" sz="2800" dirty="0">
                <a:latin typeface="Calibri" pitchFamily="34" charset="0"/>
                <a:cs typeface="Calibri" pitchFamily="34" charset="0"/>
              </a:rPr>
              <a:t>20</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dimasukkan</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sebuah</a:t>
            </a:r>
            <a:r>
              <a:rPr lang="en-US" sz="2800" dirty="0">
                <a:latin typeface="Calibri" pitchFamily="34" charset="0"/>
                <a:cs typeface="Calibri" pitchFamily="34" charset="0"/>
              </a:rPr>
              <a:t> </a:t>
            </a:r>
            <a:r>
              <a:rPr lang="en-US" sz="2800" dirty="0" err="1">
                <a:latin typeface="Calibri" pitchFamily="34" charset="0"/>
                <a:cs typeface="Calibri" pitchFamily="34" charset="0"/>
              </a:rPr>
              <a:t>percobaan</a:t>
            </a:r>
            <a:r>
              <a:rPr lang="en-US" sz="2800" dirty="0">
                <a:latin typeface="Calibri" pitchFamily="34" charset="0"/>
                <a:cs typeface="Calibri" pitchFamily="34" charset="0"/>
              </a:rPr>
              <a:t>. Dari </a:t>
            </a:r>
            <a:r>
              <a:rPr lang="en-US" sz="2800" dirty="0" err="1">
                <a:latin typeface="Calibri" pitchFamily="34" charset="0"/>
                <a:cs typeface="Calibri" pitchFamily="34" charset="0"/>
              </a:rPr>
              <a:t>jumlah</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id-ID" sz="2800" dirty="0">
                <a:latin typeface="Calibri" pitchFamily="34" charset="0"/>
                <a:cs typeface="Calibri" pitchFamily="34" charset="0"/>
              </a:rPr>
              <a:t>10</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dipilih</a:t>
            </a:r>
            <a:r>
              <a:rPr lang="en-US" sz="2800" dirty="0">
                <a:latin typeface="Calibri" pitchFamily="34" charset="0"/>
                <a:cs typeface="Calibri" pitchFamily="34" charset="0"/>
              </a:rPr>
              <a:t> </a:t>
            </a:r>
            <a:r>
              <a:rPr lang="en-US" sz="2800" dirty="0" err="1">
                <a:latin typeface="Calibri" pitchFamily="34" charset="0"/>
                <a:cs typeface="Calibri" pitchFamily="34" charset="0"/>
              </a:rPr>
              <a:t>secara</a:t>
            </a:r>
            <a:r>
              <a:rPr lang="en-US" sz="2800" dirty="0">
                <a:latin typeface="Calibri" pitchFamily="34" charset="0"/>
                <a:cs typeface="Calibri" pitchFamily="34" charset="0"/>
              </a:rPr>
              <a:t> </a:t>
            </a:r>
            <a:r>
              <a:rPr lang="en-US" sz="2800" dirty="0" err="1">
                <a:latin typeface="Calibri" pitchFamily="34" charset="0"/>
                <a:cs typeface="Calibri" pitchFamily="34" charset="0"/>
              </a:rPr>
              <a:t>acak</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en-US" sz="2800" dirty="0" err="1">
                <a:latin typeface="Calibri" pitchFamily="34" charset="0"/>
                <a:cs typeface="Calibri" pitchFamily="34" charset="0"/>
              </a:rPr>
              <a:t>dilatih</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metode</a:t>
            </a:r>
            <a:r>
              <a:rPr lang="en-US" sz="2800" dirty="0">
                <a:latin typeface="Calibri" pitchFamily="34" charset="0"/>
                <a:cs typeface="Calibri" pitchFamily="34" charset="0"/>
              </a:rPr>
              <a:t> </a:t>
            </a:r>
            <a:r>
              <a:rPr lang="id-ID" sz="2800" dirty="0">
                <a:latin typeface="Calibri" pitchFamily="34" charset="0"/>
                <a:cs typeface="Calibri" pitchFamily="34" charset="0"/>
              </a:rPr>
              <a:t>1</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id-ID" sz="2800" dirty="0">
                <a:latin typeface="Calibri" pitchFamily="34" charset="0"/>
                <a:cs typeface="Calibri" pitchFamily="34" charset="0"/>
              </a:rPr>
              <a:t>10</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sisanya</a:t>
            </a:r>
            <a:r>
              <a:rPr lang="en-US" sz="2800" dirty="0">
                <a:latin typeface="Calibri" pitchFamily="34" charset="0"/>
                <a:cs typeface="Calibri" pitchFamily="34" charset="0"/>
              </a:rPr>
              <a:t> </a:t>
            </a:r>
            <a:r>
              <a:rPr lang="en-US" sz="2800" dirty="0" err="1">
                <a:latin typeface="Calibri" pitchFamily="34" charset="0"/>
                <a:cs typeface="Calibri" pitchFamily="34" charset="0"/>
              </a:rPr>
              <a:t>dilatih</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metode</a:t>
            </a:r>
            <a:r>
              <a:rPr lang="id-ID" sz="2800" dirty="0">
                <a:latin typeface="Calibri" pitchFamily="34" charset="0"/>
                <a:cs typeface="Calibri" pitchFamily="34" charset="0"/>
              </a:rPr>
              <a:t> 2</a:t>
            </a:r>
            <a:r>
              <a:rPr lang="en-US" sz="2800" dirty="0">
                <a:latin typeface="Calibri" pitchFamily="34" charset="0"/>
                <a:cs typeface="Calibri" pitchFamily="34" charset="0"/>
              </a:rPr>
              <a:t>. </a:t>
            </a:r>
            <a:r>
              <a:rPr lang="en-US" sz="2800" dirty="0" err="1">
                <a:latin typeface="Calibri" pitchFamily="34" charset="0"/>
                <a:cs typeface="Calibri" pitchFamily="34" charset="0"/>
              </a:rPr>
              <a:t>Setelah</a:t>
            </a:r>
            <a:r>
              <a:rPr lang="en-US" sz="2800" dirty="0">
                <a:latin typeface="Calibri" pitchFamily="34" charset="0"/>
                <a:cs typeface="Calibri" pitchFamily="34" charset="0"/>
              </a:rPr>
              <a:t> </a:t>
            </a:r>
            <a:r>
              <a:rPr lang="en-US" sz="2800" dirty="0" err="1">
                <a:latin typeface="Calibri" pitchFamily="34" charset="0"/>
                <a:cs typeface="Calibri" pitchFamily="34" charset="0"/>
              </a:rPr>
              <a:t>menyelesaikan</a:t>
            </a:r>
            <a:r>
              <a:rPr lang="en-US" sz="2800" dirty="0">
                <a:latin typeface="Calibri" pitchFamily="34" charset="0"/>
                <a:cs typeface="Calibri" pitchFamily="34" charset="0"/>
              </a:rPr>
              <a:t> </a:t>
            </a:r>
            <a:r>
              <a:rPr lang="en-US" sz="2800" dirty="0" err="1">
                <a:latin typeface="Calibri" pitchFamily="34" charset="0"/>
                <a:cs typeface="Calibri" pitchFamily="34" charset="0"/>
              </a:rPr>
              <a:t>pelatihan</a:t>
            </a:r>
            <a:r>
              <a:rPr lang="en-US" sz="2800" dirty="0">
                <a:latin typeface="Calibri" pitchFamily="34" charset="0"/>
                <a:cs typeface="Calibri" pitchFamily="34" charset="0"/>
              </a:rPr>
              <a:t>, </a:t>
            </a:r>
            <a:r>
              <a:rPr lang="en-US" sz="2800" dirty="0" err="1">
                <a:latin typeface="Calibri" pitchFamily="34" charset="0"/>
                <a:cs typeface="Calibri" pitchFamily="34" charset="0"/>
              </a:rPr>
              <a:t>semua</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t>
            </a:r>
            <a:r>
              <a:rPr lang="en-US" sz="2800" dirty="0">
                <a:latin typeface="Calibri" pitchFamily="34" charset="0"/>
                <a:cs typeface="Calibri" pitchFamily="34" charset="0"/>
              </a:rPr>
              <a:t> </a:t>
            </a:r>
            <a:r>
              <a:rPr lang="en-US" sz="2800" dirty="0" err="1">
                <a:latin typeface="Calibri" pitchFamily="34" charset="0"/>
                <a:cs typeface="Calibri" pitchFamily="34" charset="0"/>
              </a:rPr>
              <a:t>harus</a:t>
            </a:r>
            <a:r>
              <a:rPr lang="en-US" sz="2800" dirty="0">
                <a:latin typeface="Calibri" pitchFamily="34" charset="0"/>
                <a:cs typeface="Calibri" pitchFamily="34" charset="0"/>
              </a:rPr>
              <a:t> </a:t>
            </a:r>
            <a:r>
              <a:rPr lang="en-US" sz="2800" dirty="0" err="1">
                <a:latin typeface="Calibri" pitchFamily="34" charset="0"/>
                <a:cs typeface="Calibri" pitchFamily="34" charset="0"/>
              </a:rPr>
              <a:t>menjalani</a:t>
            </a:r>
            <a:r>
              <a:rPr lang="en-US" sz="2800" dirty="0">
                <a:latin typeface="Calibri" pitchFamily="34" charset="0"/>
                <a:cs typeface="Calibri" pitchFamily="34" charset="0"/>
              </a:rPr>
              <a:t> </a:t>
            </a:r>
            <a:r>
              <a:rPr lang="en-US" sz="2800" dirty="0" err="1">
                <a:latin typeface="Calibri" pitchFamily="34" charset="0"/>
                <a:cs typeface="Calibri" pitchFamily="34" charset="0"/>
              </a:rPr>
              <a:t>tes</a:t>
            </a:r>
            <a:r>
              <a:rPr lang="en-US" sz="2800" dirty="0">
                <a:latin typeface="Calibri" pitchFamily="34" charset="0"/>
                <a:cs typeface="Calibri" pitchFamily="34" charset="0"/>
              </a:rPr>
              <a:t> </a:t>
            </a:r>
            <a:r>
              <a:rPr lang="en-US" sz="2800" dirty="0" err="1">
                <a:latin typeface="Calibri" pitchFamily="34" charset="0"/>
                <a:cs typeface="Calibri" pitchFamily="34" charset="0"/>
              </a:rPr>
              <a:t>waktu</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en-US" sz="2800" dirty="0" err="1">
                <a:latin typeface="Calibri" pitchFamily="34" charset="0"/>
                <a:cs typeface="Calibri" pitchFamily="34" charset="0"/>
              </a:rPr>
              <a:t>gerak</a:t>
            </a:r>
            <a:r>
              <a:rPr lang="en-US" sz="2800" dirty="0">
                <a:latin typeface="Calibri" pitchFamily="34" charset="0"/>
                <a:cs typeface="Calibri" pitchFamily="34" charset="0"/>
              </a:rPr>
              <a:t> yang </a:t>
            </a:r>
            <a:r>
              <a:rPr lang="en-US" sz="2800" dirty="0" err="1">
                <a:latin typeface="Calibri" pitchFamily="34" charset="0"/>
                <a:cs typeface="Calibri" pitchFamily="34" charset="0"/>
              </a:rPr>
              <a:t>mencatat</a:t>
            </a:r>
            <a:r>
              <a:rPr lang="en-US" sz="2800" dirty="0">
                <a:latin typeface="Calibri" pitchFamily="34" charset="0"/>
                <a:cs typeface="Calibri" pitchFamily="34" charset="0"/>
              </a:rPr>
              <a:t> </a:t>
            </a:r>
            <a:r>
              <a:rPr lang="en-US" sz="2800" dirty="0" err="1">
                <a:latin typeface="Calibri" pitchFamily="34" charset="0"/>
                <a:cs typeface="Calibri" pitchFamily="34" charset="0"/>
              </a:rPr>
              <a:t>kecepatan</a:t>
            </a:r>
            <a:r>
              <a:rPr lang="en-US" sz="2800" dirty="0">
                <a:latin typeface="Calibri" pitchFamily="34" charset="0"/>
                <a:cs typeface="Calibri" pitchFamily="34" charset="0"/>
              </a:rPr>
              <a:t> </a:t>
            </a:r>
            <a:r>
              <a:rPr lang="en-US" sz="2800" dirty="0" err="1">
                <a:latin typeface="Calibri" pitchFamily="34" charset="0"/>
                <a:cs typeface="Calibri" pitchFamily="34" charset="0"/>
              </a:rPr>
              <a:t>kinerja</a:t>
            </a:r>
            <a:r>
              <a:rPr lang="en-US" sz="2800" dirty="0">
                <a:latin typeface="Calibri" pitchFamily="34" charset="0"/>
                <a:cs typeface="Calibri" pitchFamily="34" charset="0"/>
              </a:rPr>
              <a:t> </a:t>
            </a:r>
            <a:r>
              <a:rPr lang="en-US" sz="2800" dirty="0" err="1">
                <a:latin typeface="Calibri" pitchFamily="34" charset="0"/>
                <a:cs typeface="Calibri" pitchFamily="34" charset="0"/>
              </a:rPr>
              <a:t>pekerjaan</a:t>
            </a:r>
            <a:r>
              <a:rPr lang="en-US" sz="2800" dirty="0">
                <a:latin typeface="Calibri" pitchFamily="34" charset="0"/>
                <a:cs typeface="Calibri" pitchFamily="34" charset="0"/>
              </a:rPr>
              <a:t> yang </a:t>
            </a:r>
            <a:r>
              <a:rPr lang="en-US" sz="2800" dirty="0" err="1">
                <a:latin typeface="Calibri" pitchFamily="34" charset="0"/>
                <a:cs typeface="Calibri" pitchFamily="34" charset="0"/>
              </a:rPr>
              <a:t>terampil</a:t>
            </a:r>
            <a:r>
              <a:rPr lang="en-US" sz="2800" dirty="0">
                <a:latin typeface="Calibri" pitchFamily="34" charset="0"/>
                <a:cs typeface="Calibri" pitchFamily="34" charset="0"/>
              </a:rPr>
              <a:t>.</a:t>
            </a:r>
            <a:endParaRPr lang="id-ID" sz="2800" dirty="0">
              <a:latin typeface="Calibri" pitchFamily="34" charset="0"/>
              <a:cs typeface="Calibri" pitchFamily="34" charset="0"/>
            </a:endParaRPr>
          </a:p>
          <a:p>
            <a:pPr lvl="0" algn="just">
              <a:spcBef>
                <a:spcPts val="0"/>
              </a:spcBef>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marL="325438" lvl="0" indent="36513" algn="just">
              <a:spcBef>
                <a:spcPts val="0"/>
              </a:spcBef>
              <a:buNone/>
              <a:defRPr/>
            </a:pPr>
            <a:r>
              <a:rPr lang="id-ID" sz="2800" dirty="0">
                <a:latin typeface="Calibri" pitchFamily="34" charset="0"/>
                <a:cs typeface="Calibri" pitchFamily="34" charset="0"/>
              </a:rPr>
              <a:t>Hitunglah selang kepercayaan 95% untuk selisih rataan waktu kerja diantara 2 metode</a:t>
            </a: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
        <p:nvSpPr>
          <p:cNvPr id="13" name="Rectangle 3"/>
          <p:cNvSpPr txBox="1">
            <a:spLocks noChangeArrowheads="1"/>
          </p:cNvSpPr>
          <p:nvPr/>
        </p:nvSpPr>
        <p:spPr>
          <a:xfrm>
            <a:off x="490786" y="2972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19479" name="Picture 23"/>
          <p:cNvPicPr>
            <a:picLocks noChangeAspect="1" noChangeArrowheads="1"/>
          </p:cNvPicPr>
          <p:nvPr/>
        </p:nvPicPr>
        <p:blipFill>
          <a:blip r:embed="rId2" cstate="print"/>
          <a:srcRect l="19993" t="34990" r="16882" b="49772"/>
          <a:stretch>
            <a:fillRect/>
          </a:stretch>
        </p:blipFill>
        <p:spPr bwMode="auto">
          <a:xfrm>
            <a:off x="1293019" y="4115594"/>
            <a:ext cx="10101263" cy="1524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067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buNone/>
              <a:defRPr/>
            </a:pPr>
            <a:r>
              <a:rPr lang="id-ID" sz="2800" dirty="0">
                <a:latin typeface="Calibri" pitchFamily="34" charset="0"/>
                <a:cs typeface="Calibri" pitchFamily="34" charset="0"/>
              </a:rPr>
              <a:t>    </a:t>
            </a:r>
            <a:r>
              <a:rPr lang="id-ID" sz="2800" u="sng" dirty="0">
                <a:latin typeface="Calibri" pitchFamily="34" charset="0"/>
                <a:cs typeface="Calibri" pitchFamily="34" charset="0"/>
              </a:rPr>
              <a:t>Jawab</a:t>
            </a: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36867" name="Picture 3"/>
          <p:cNvPicPr>
            <a:picLocks noChangeAspect="1" noChangeArrowheads="1"/>
          </p:cNvPicPr>
          <p:nvPr/>
        </p:nvPicPr>
        <p:blipFill>
          <a:blip r:embed="rId2" cstate="print"/>
          <a:srcRect l="29368" t="35990" r="28757" b="57010"/>
          <a:stretch>
            <a:fillRect/>
          </a:stretch>
        </p:blipFill>
        <p:spPr bwMode="auto">
          <a:xfrm>
            <a:off x="1118832" y="1524794"/>
            <a:ext cx="8022787" cy="838201"/>
          </a:xfrm>
          <a:prstGeom prst="rect">
            <a:avLst/>
          </a:prstGeom>
          <a:noFill/>
          <a:ln w="9525">
            <a:noFill/>
            <a:miter lim="800000"/>
            <a:headEnd/>
            <a:tailEnd/>
          </a:ln>
        </p:spPr>
      </p:pic>
      <p:pic>
        <p:nvPicPr>
          <p:cNvPr id="36868" name="Picture 4"/>
          <p:cNvPicPr>
            <a:picLocks noChangeAspect="1" noChangeArrowheads="1"/>
          </p:cNvPicPr>
          <p:nvPr/>
        </p:nvPicPr>
        <p:blipFill>
          <a:blip r:embed="rId2" cstate="print"/>
          <a:srcRect l="29368" t="42990" r="28757" b="49010"/>
          <a:stretch>
            <a:fillRect/>
          </a:stretch>
        </p:blipFill>
        <p:spPr bwMode="auto">
          <a:xfrm>
            <a:off x="978694" y="2286794"/>
            <a:ext cx="8296275" cy="990600"/>
          </a:xfrm>
          <a:prstGeom prst="rect">
            <a:avLst/>
          </a:prstGeom>
          <a:noFill/>
          <a:ln w="9525">
            <a:noFill/>
            <a:miter lim="800000"/>
            <a:headEnd/>
            <a:tailEnd/>
          </a:ln>
        </p:spPr>
      </p:pic>
      <p:pic>
        <p:nvPicPr>
          <p:cNvPr id="36869" name="Picture 5"/>
          <p:cNvPicPr>
            <a:picLocks noChangeAspect="1" noChangeArrowheads="1"/>
          </p:cNvPicPr>
          <p:nvPr/>
        </p:nvPicPr>
        <p:blipFill>
          <a:blip r:embed="rId2" cstate="print"/>
          <a:srcRect l="33743" t="51990" r="33132" b="42010"/>
          <a:stretch>
            <a:fillRect/>
          </a:stretch>
        </p:blipFill>
        <p:spPr bwMode="auto">
          <a:xfrm>
            <a:off x="1394619" y="3201194"/>
            <a:ext cx="6527800" cy="738996"/>
          </a:xfrm>
          <a:prstGeom prst="rect">
            <a:avLst/>
          </a:prstGeom>
          <a:noFill/>
          <a:ln w="9525">
            <a:noFill/>
            <a:miter lim="800000"/>
            <a:headEnd/>
            <a:tailEnd/>
          </a:ln>
        </p:spPr>
      </p:pic>
      <p:pic>
        <p:nvPicPr>
          <p:cNvPr id="36870" name="Picture 6"/>
          <p:cNvPicPr>
            <a:picLocks noChangeAspect="1" noChangeArrowheads="1"/>
          </p:cNvPicPr>
          <p:nvPr/>
        </p:nvPicPr>
        <p:blipFill>
          <a:blip r:embed="rId2" cstate="print"/>
          <a:srcRect l="24368" t="58990" r="23757" b="35010"/>
          <a:stretch>
            <a:fillRect/>
          </a:stretch>
        </p:blipFill>
        <p:spPr bwMode="auto">
          <a:xfrm>
            <a:off x="1140619" y="3886994"/>
            <a:ext cx="10439400" cy="754656"/>
          </a:xfrm>
          <a:prstGeom prst="rect">
            <a:avLst/>
          </a:prstGeom>
          <a:noFill/>
          <a:ln w="9525">
            <a:noFill/>
            <a:miter lim="800000"/>
            <a:headEnd/>
            <a:tailEnd/>
          </a:ln>
        </p:spPr>
      </p:pic>
      <p:pic>
        <p:nvPicPr>
          <p:cNvPr id="36871" name="Picture 7"/>
          <p:cNvPicPr>
            <a:picLocks noChangeAspect="1" noChangeArrowheads="1"/>
          </p:cNvPicPr>
          <p:nvPr/>
        </p:nvPicPr>
        <p:blipFill>
          <a:blip r:embed="rId2" cstate="print"/>
          <a:srcRect l="28118" t="70990" r="27507" b="22010"/>
          <a:stretch>
            <a:fillRect/>
          </a:stretch>
        </p:blipFill>
        <p:spPr bwMode="auto">
          <a:xfrm>
            <a:off x="1064419" y="4648994"/>
            <a:ext cx="8501739" cy="838200"/>
          </a:xfrm>
          <a:prstGeom prst="rect">
            <a:avLst/>
          </a:prstGeom>
          <a:noFill/>
          <a:ln w="9525">
            <a:noFill/>
            <a:miter lim="800000"/>
            <a:headEnd/>
            <a:tailEnd/>
          </a:ln>
        </p:spPr>
      </p:pic>
      <p:pic>
        <p:nvPicPr>
          <p:cNvPr id="36872" name="Picture 8"/>
          <p:cNvPicPr>
            <a:picLocks noChangeAspect="1" noChangeArrowheads="1"/>
          </p:cNvPicPr>
          <p:nvPr/>
        </p:nvPicPr>
        <p:blipFill>
          <a:blip r:embed="rId2" cstate="print"/>
          <a:srcRect l="34993" t="78990" r="33757" b="14010"/>
          <a:stretch>
            <a:fillRect/>
          </a:stretch>
        </p:blipFill>
        <p:spPr bwMode="auto">
          <a:xfrm>
            <a:off x="1445419" y="5487194"/>
            <a:ext cx="5987142" cy="838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Contoh</a:t>
            </a:r>
            <a:endParaRPr lang="id-ID" sz="3200" dirty="0"/>
          </a:p>
        </p:txBody>
      </p:sp>
      <p:sp>
        <p:nvSpPr>
          <p:cNvPr id="20" name="Rectangle 3"/>
          <p:cNvSpPr txBox="1">
            <a:spLocks noChangeArrowheads="1"/>
          </p:cNvSpPr>
          <p:nvPr/>
        </p:nvSpPr>
        <p:spPr>
          <a:xfrm>
            <a:off x="621010" y="11408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lvl="0" algn="just">
              <a:spcBef>
                <a:spcPts val="0"/>
              </a:spcBef>
              <a:buNone/>
              <a:defRPr/>
            </a:pPr>
            <a:r>
              <a:rPr lang="id-ID" sz="2800" dirty="0">
                <a:latin typeface="Calibri" pitchFamily="34" charset="0"/>
                <a:cs typeface="Calibri" pitchFamily="34" charset="0"/>
              </a:rPr>
              <a:t>    Karena ragam terbesar (30,9) dibandingkan dengan ragam terkecil (23,22) adalah 1,33 maka dapat diasumsikan ragam sama.</a:t>
            </a: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r>
              <a:rPr lang="id-ID" sz="2800" dirty="0">
                <a:latin typeface="Calibri" pitchFamily="34" charset="0"/>
                <a:cs typeface="Calibri" pitchFamily="34" charset="0"/>
              </a:rPr>
              <a:t>     Selang kepercayaan 95%:</a:t>
            </a: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r>
              <a:rPr lang="id-ID" sz="2800" dirty="0">
                <a:latin typeface="Calibri" pitchFamily="34" charset="0"/>
                <a:cs typeface="Calibri" pitchFamily="34" charset="0"/>
              </a:rPr>
              <a:t>     Artinya, kita dapat meyakini 95% bahwa selisih rataan waktu kerja diantara 2 metode berada dalam selang nilai -9,585 sampai 0,185 menit</a:t>
            </a: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buNone/>
              <a:defRPr/>
            </a:pPr>
            <a:endParaRPr lang="id-ID" sz="2800" dirty="0">
              <a:latin typeface="Calibri" pitchFamily="34" charset="0"/>
              <a:cs typeface="Calibri" pitchFamily="34" charset="0"/>
            </a:endParaRPr>
          </a:p>
          <a:p>
            <a:pPr lvl="0" algn="just">
              <a:spcBef>
                <a:spcPts val="0"/>
              </a:spcBef>
              <a:spcAft>
                <a:spcPts val="600"/>
              </a:spcAft>
              <a:buNone/>
              <a:defRPr/>
            </a:pPr>
            <a:endParaRPr lang="id-ID" sz="2800" dirty="0">
              <a:latin typeface="Calibri" pitchFamily="34" charset="0"/>
              <a:cs typeface="Calibri" pitchFamily="34" charset="0"/>
            </a:endParaRPr>
          </a:p>
          <a:p>
            <a:pPr lvl="0" algn="just">
              <a:spcBef>
                <a:spcPts val="0"/>
              </a:spcBef>
              <a:spcAft>
                <a:spcPts val="600"/>
              </a:spcAft>
              <a:defRPr/>
            </a:pPr>
            <a:endParaRPr lang="id-ID" sz="2800" dirty="0">
              <a:latin typeface="Calibri" pitchFamily="34" charset="0"/>
              <a:cs typeface="Calibri" pitchFamily="34" charset="0"/>
            </a:endParaRP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37890" name="Picture 2"/>
          <p:cNvPicPr>
            <a:picLocks noChangeAspect="1" noChangeArrowheads="1"/>
          </p:cNvPicPr>
          <p:nvPr/>
        </p:nvPicPr>
        <p:blipFill>
          <a:blip r:embed="rId2" cstate="print"/>
          <a:srcRect l="30605" t="73701" r="30645" b="20663"/>
          <a:stretch>
            <a:fillRect/>
          </a:stretch>
        </p:blipFill>
        <p:spPr bwMode="auto">
          <a:xfrm>
            <a:off x="912019" y="2030485"/>
            <a:ext cx="7848600" cy="713509"/>
          </a:xfrm>
          <a:prstGeom prst="rect">
            <a:avLst/>
          </a:prstGeom>
          <a:noFill/>
          <a:ln w="9525">
            <a:noFill/>
            <a:miter lim="800000"/>
            <a:headEnd/>
            <a:tailEnd/>
          </a:ln>
        </p:spPr>
      </p:pic>
      <p:pic>
        <p:nvPicPr>
          <p:cNvPr id="37891" name="Picture 3"/>
          <p:cNvPicPr>
            <a:picLocks noChangeAspect="1" noChangeArrowheads="1"/>
          </p:cNvPicPr>
          <p:nvPr/>
        </p:nvPicPr>
        <p:blipFill>
          <a:blip r:embed="rId2" cstate="print"/>
          <a:srcRect l="43118" t="80990" r="42507" b="14010"/>
          <a:stretch>
            <a:fillRect/>
          </a:stretch>
        </p:blipFill>
        <p:spPr bwMode="auto">
          <a:xfrm>
            <a:off x="988219" y="2724116"/>
            <a:ext cx="2895600" cy="629478"/>
          </a:xfrm>
          <a:prstGeom prst="rect">
            <a:avLst/>
          </a:prstGeom>
          <a:noFill/>
          <a:ln w="9525">
            <a:noFill/>
            <a:miter lim="800000"/>
            <a:headEnd/>
            <a:tailEnd/>
          </a:ln>
        </p:spPr>
      </p:pic>
      <p:pic>
        <p:nvPicPr>
          <p:cNvPr id="37892" name="Picture 4"/>
          <p:cNvPicPr>
            <a:picLocks noChangeAspect="1" noChangeArrowheads="1"/>
          </p:cNvPicPr>
          <p:nvPr/>
        </p:nvPicPr>
        <p:blipFill>
          <a:blip r:embed="rId3" cstate="print"/>
          <a:srcRect l="25605" t="36010" r="25020" b="53990"/>
          <a:stretch>
            <a:fillRect/>
          </a:stretch>
        </p:blipFill>
        <p:spPr bwMode="auto">
          <a:xfrm>
            <a:off x="957739" y="3734594"/>
            <a:ext cx="9631680" cy="1219200"/>
          </a:xfrm>
          <a:prstGeom prst="rect">
            <a:avLst/>
          </a:prstGeom>
          <a:noFill/>
          <a:ln w="9525">
            <a:noFill/>
            <a:miter lim="800000"/>
            <a:headEnd/>
            <a:tailEnd/>
          </a:ln>
        </p:spPr>
      </p:pic>
      <p:pic>
        <p:nvPicPr>
          <p:cNvPr id="37893" name="Picture 5"/>
          <p:cNvPicPr>
            <a:picLocks noChangeAspect="1" noChangeArrowheads="1"/>
          </p:cNvPicPr>
          <p:nvPr/>
        </p:nvPicPr>
        <p:blipFill>
          <a:blip r:embed="rId3" cstate="print"/>
          <a:srcRect l="29368" t="46990" r="28132" b="49010"/>
          <a:stretch>
            <a:fillRect/>
          </a:stretch>
        </p:blipFill>
        <p:spPr bwMode="auto">
          <a:xfrm>
            <a:off x="1064419" y="4877594"/>
            <a:ext cx="9067800" cy="5334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p:sp>
        <p:nvSpPr>
          <p:cNvPr id="6" name="Rectangle 3"/>
          <p:cNvSpPr txBox="1">
            <a:spLocks noChangeArrowheads="1"/>
          </p:cNvSpPr>
          <p:nvPr/>
        </p:nvSpPr>
        <p:spPr>
          <a:xfrm>
            <a:off x="621011" y="1224136"/>
            <a:ext cx="11017224" cy="5806058"/>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defRPr/>
            </a:pPr>
            <a:r>
              <a:rPr lang="en-US" sz="2800" dirty="0" err="1">
                <a:latin typeface="Calibri" pitchFamily="34" charset="0"/>
                <a:cs typeface="Calibri" pitchFamily="34" charset="0"/>
              </a:rPr>
              <a:t>Menguji</a:t>
            </a:r>
            <a:r>
              <a:rPr lang="en-US" sz="2800" dirty="0">
                <a:latin typeface="Calibri" pitchFamily="34" charset="0"/>
                <a:cs typeface="Calibri" pitchFamily="34" charset="0"/>
              </a:rPr>
              <a:t> </a:t>
            </a:r>
            <a:r>
              <a:rPr lang="en-US" sz="2800" dirty="0" err="1">
                <a:latin typeface="Calibri" pitchFamily="34" charset="0"/>
                <a:cs typeface="Calibri" pitchFamily="34" charset="0"/>
              </a:rPr>
              <a:t>kesetaraan</a:t>
            </a:r>
            <a:r>
              <a:rPr lang="en-US" sz="2800" dirty="0">
                <a:latin typeface="Calibri" pitchFamily="34" charset="0"/>
                <a:cs typeface="Calibri" pitchFamily="34" charset="0"/>
              </a:rPr>
              <a:t> </a:t>
            </a:r>
            <a:r>
              <a:rPr lang="en-US" sz="2800" dirty="0" err="1">
                <a:latin typeface="Calibri" pitchFamily="34" charset="0"/>
                <a:cs typeface="Calibri" pitchFamily="34" charset="0"/>
              </a:rPr>
              <a:t>hasil</a:t>
            </a:r>
            <a:r>
              <a:rPr lang="en-US" sz="2800" dirty="0">
                <a:latin typeface="Calibri" pitchFamily="34" charset="0"/>
                <a:cs typeface="Calibri" pitchFamily="34" charset="0"/>
              </a:rPr>
              <a:t> rata-rata gas </a:t>
            </a:r>
            <a:r>
              <a:rPr lang="en-US" sz="2800" dirty="0" err="1">
                <a:latin typeface="Calibri" pitchFamily="34" charset="0"/>
                <a:cs typeface="Calibri" pitchFamily="34" charset="0"/>
              </a:rPr>
              <a:t>hijau</a:t>
            </a:r>
            <a:r>
              <a:rPr lang="en-US" sz="2800" dirty="0">
                <a:latin typeface="Calibri" pitchFamily="34" charset="0"/>
                <a:cs typeface="Calibri" pitchFamily="34" charset="0"/>
              </a:rPr>
              <a:t>.</a:t>
            </a:r>
          </a:p>
          <a:p>
            <a:pPr marL="342900" indent="0" algn="just">
              <a:spcBef>
                <a:spcPts val="0"/>
              </a:spcBef>
              <a:spcAft>
                <a:spcPts val="1200"/>
              </a:spcAft>
              <a:buNone/>
              <a:defRPr/>
            </a:pPr>
            <a:r>
              <a:rPr lang="en-US" sz="2800" dirty="0">
                <a:latin typeface="Calibri" pitchFamily="34" charset="0"/>
                <a:cs typeface="Calibri" pitchFamily="34" charset="0"/>
              </a:rPr>
              <a:t>Salah </a:t>
            </a:r>
            <a:r>
              <a:rPr lang="en-US" sz="2800" dirty="0" err="1">
                <a:latin typeface="Calibri" pitchFamily="34" charset="0"/>
                <a:cs typeface="Calibri" pitchFamily="34" charset="0"/>
              </a:rPr>
              <a:t>satu</a:t>
            </a:r>
            <a:r>
              <a:rPr lang="en-US" sz="2800" dirty="0">
                <a:latin typeface="Calibri" pitchFamily="34" charset="0"/>
                <a:cs typeface="Calibri" pitchFamily="34" charset="0"/>
              </a:rPr>
              <a:t> proses </a:t>
            </a:r>
            <a:r>
              <a:rPr lang="en-US" sz="2800" dirty="0" err="1">
                <a:latin typeface="Calibri" pitchFamily="34" charset="0"/>
                <a:cs typeface="Calibri" pitchFamily="34" charset="0"/>
              </a:rPr>
              <a:t>pembuatan</a:t>
            </a:r>
            <a:r>
              <a:rPr lang="en-US" sz="2800" dirty="0">
                <a:latin typeface="Calibri" pitchFamily="34" charset="0"/>
                <a:cs typeface="Calibri" pitchFamily="34" charset="0"/>
              </a:rPr>
              <a:t> </a:t>
            </a:r>
            <a:r>
              <a:rPr lang="en-US" sz="2800" dirty="0" err="1">
                <a:latin typeface="Calibri" pitchFamily="34" charset="0"/>
                <a:cs typeface="Calibri" pitchFamily="34" charset="0"/>
              </a:rPr>
              <a:t>bensin</a:t>
            </a:r>
            <a:r>
              <a:rPr lang="en-US" sz="2800" dirty="0">
                <a:latin typeface="Calibri" pitchFamily="34" charset="0"/>
                <a:cs typeface="Calibri" pitchFamily="34" charset="0"/>
              </a:rPr>
              <a:t> </a:t>
            </a:r>
            <a:r>
              <a:rPr lang="en-US" sz="2800" dirty="0" err="1">
                <a:latin typeface="Calibri" pitchFamily="34" charset="0"/>
                <a:cs typeface="Calibri" pitchFamily="34" charset="0"/>
              </a:rPr>
              <a:t>hijau</a:t>
            </a:r>
            <a:r>
              <a:rPr lang="en-US" sz="2800" dirty="0">
                <a:latin typeface="Calibri" pitchFamily="34" charset="0"/>
                <a:cs typeface="Calibri" pitchFamily="34" charset="0"/>
              </a:rPr>
              <a:t>, </a:t>
            </a:r>
            <a:r>
              <a:rPr lang="en-US" sz="2800" dirty="0" err="1">
                <a:latin typeface="Calibri" pitchFamily="34" charset="0"/>
                <a:cs typeface="Calibri" pitchFamily="34" charset="0"/>
              </a:rPr>
              <a:t>bukan</a:t>
            </a:r>
            <a:r>
              <a:rPr lang="en-US" sz="2800" dirty="0">
                <a:latin typeface="Calibri" pitchFamily="34" charset="0"/>
                <a:cs typeface="Calibri" pitchFamily="34" charset="0"/>
              </a:rPr>
              <a:t> </a:t>
            </a:r>
            <a:r>
              <a:rPr lang="en-US" sz="2800" dirty="0" err="1">
                <a:latin typeface="Calibri" pitchFamily="34" charset="0"/>
                <a:cs typeface="Calibri" pitchFamily="34" charset="0"/>
              </a:rPr>
              <a:t>hanya</a:t>
            </a:r>
            <a:r>
              <a:rPr lang="en-US" sz="2800" dirty="0">
                <a:latin typeface="Calibri" pitchFamily="34" charset="0"/>
                <a:cs typeface="Calibri" pitchFamily="34" charset="0"/>
              </a:rPr>
              <a:t> </a:t>
            </a:r>
            <a:r>
              <a:rPr lang="en-US" sz="2800" dirty="0" err="1">
                <a:latin typeface="Calibri" pitchFamily="34" charset="0"/>
                <a:cs typeface="Calibri" pitchFamily="34" charset="0"/>
              </a:rPr>
              <a:t>bensin</a:t>
            </a:r>
            <a:r>
              <a:rPr lang="en-US" sz="2800" dirty="0">
                <a:latin typeface="Calibri" pitchFamily="34" charset="0"/>
                <a:cs typeface="Calibri" pitchFamily="34" charset="0"/>
              </a:rPr>
              <a:t> </a:t>
            </a:r>
            <a:r>
              <a:rPr lang="en-US" sz="2800" dirty="0" err="1">
                <a:latin typeface="Calibri" pitchFamily="34" charset="0"/>
                <a:cs typeface="Calibri" pitchFamily="34" charset="0"/>
              </a:rPr>
              <a:t>aditif</a:t>
            </a:r>
            <a:r>
              <a:rPr lang="en-US" sz="2800" dirty="0">
                <a:latin typeface="Calibri" pitchFamily="34" charset="0"/>
                <a:cs typeface="Calibri" pitchFamily="34" charset="0"/>
              </a:rPr>
              <a:t>, </a:t>
            </a:r>
            <a:r>
              <a:rPr lang="en-US" sz="2800" dirty="0" err="1">
                <a:latin typeface="Calibri" pitchFamily="34" charset="0"/>
                <a:cs typeface="Calibri" pitchFamily="34" charset="0"/>
              </a:rPr>
              <a:t>mengambil</a:t>
            </a:r>
            <a:r>
              <a:rPr lang="en-US" sz="2800" dirty="0">
                <a:latin typeface="Calibri" pitchFamily="34" charset="0"/>
                <a:cs typeface="Calibri" pitchFamily="34" charset="0"/>
              </a:rPr>
              <a:t> </a:t>
            </a:r>
            <a:r>
              <a:rPr lang="en-US" sz="2800" dirty="0" err="1">
                <a:latin typeface="Calibri" pitchFamily="34" charset="0"/>
                <a:cs typeface="Calibri" pitchFamily="34" charset="0"/>
              </a:rPr>
              <a:t>biomassa</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bentuk</a:t>
            </a:r>
            <a:r>
              <a:rPr lang="en-US" sz="2800" dirty="0">
                <a:latin typeface="Calibri" pitchFamily="34" charset="0"/>
                <a:cs typeface="Calibri" pitchFamily="34" charset="0"/>
              </a:rPr>
              <a:t> </a:t>
            </a:r>
            <a:r>
              <a:rPr lang="en-US" sz="2800" dirty="0" err="1">
                <a:latin typeface="Calibri" pitchFamily="34" charset="0"/>
                <a:cs typeface="Calibri" pitchFamily="34" charset="0"/>
              </a:rPr>
              <a:t>sukrosa</a:t>
            </a:r>
            <a:r>
              <a:rPr lang="en-US" sz="2800" dirty="0">
                <a:latin typeface="Calibri" pitchFamily="34" charset="0"/>
                <a:cs typeface="Calibri" pitchFamily="34" charset="0"/>
              </a:rPr>
              <a:t> </a:t>
            </a:r>
            <a:r>
              <a:rPr lang="en-US" sz="2800" dirty="0" err="1">
                <a:latin typeface="Calibri" pitchFamily="34" charset="0"/>
                <a:cs typeface="Calibri" pitchFamily="34" charset="0"/>
              </a:rPr>
              <a:t>dan</a:t>
            </a:r>
            <a:r>
              <a:rPr lang="en-US" sz="2800" dirty="0">
                <a:latin typeface="Calibri" pitchFamily="34" charset="0"/>
                <a:cs typeface="Calibri" pitchFamily="34" charset="0"/>
              </a:rPr>
              <a:t> </a:t>
            </a:r>
            <a:r>
              <a:rPr lang="en-US" sz="2800" dirty="0" err="1">
                <a:latin typeface="Calibri" pitchFamily="34" charset="0"/>
                <a:cs typeface="Calibri" pitchFamily="34" charset="0"/>
              </a:rPr>
              <a:t>mengubahnya</a:t>
            </a:r>
            <a:r>
              <a:rPr lang="en-US" sz="2800" dirty="0">
                <a:latin typeface="Calibri" pitchFamily="34" charset="0"/>
                <a:cs typeface="Calibri" pitchFamily="34" charset="0"/>
              </a:rPr>
              <a:t> </a:t>
            </a:r>
            <a:r>
              <a:rPr lang="en-US" sz="2800" dirty="0" err="1">
                <a:latin typeface="Calibri" pitchFamily="34" charset="0"/>
                <a:cs typeface="Calibri" pitchFamily="34" charset="0"/>
              </a:rPr>
              <a:t>menjadi</a:t>
            </a:r>
            <a:r>
              <a:rPr lang="en-US" sz="2800" dirty="0">
                <a:latin typeface="Calibri" pitchFamily="34" charset="0"/>
                <a:cs typeface="Calibri" pitchFamily="34" charset="0"/>
              </a:rPr>
              <a:t> </a:t>
            </a:r>
            <a:r>
              <a:rPr lang="en-US" sz="2800" dirty="0" err="1">
                <a:latin typeface="Calibri" pitchFamily="34" charset="0"/>
                <a:cs typeface="Calibri" pitchFamily="34" charset="0"/>
              </a:rPr>
              <a:t>bensin</a:t>
            </a:r>
            <a:r>
              <a:rPr lang="en-US" sz="2800" dirty="0">
                <a:latin typeface="Calibri" pitchFamily="34" charset="0"/>
                <a:cs typeface="Calibri" pitchFamily="34" charset="0"/>
              </a:rPr>
              <a:t> </a:t>
            </a:r>
            <a:r>
              <a:rPr lang="en-US" sz="2800" dirty="0" err="1">
                <a:latin typeface="Calibri" pitchFamily="34" charset="0"/>
                <a:cs typeface="Calibri" pitchFamily="34" charset="0"/>
              </a:rPr>
              <a:t>menggunakan</a:t>
            </a:r>
            <a:r>
              <a:rPr lang="en-US" sz="2800" dirty="0">
                <a:latin typeface="Calibri" pitchFamily="34" charset="0"/>
                <a:cs typeface="Calibri" pitchFamily="34" charset="0"/>
              </a:rPr>
              <a:t> </a:t>
            </a:r>
            <a:r>
              <a:rPr lang="en-US" sz="2800" dirty="0" err="1">
                <a:latin typeface="Calibri" pitchFamily="34" charset="0"/>
                <a:cs typeface="Calibri" pitchFamily="34" charset="0"/>
              </a:rPr>
              <a:t>reaksi</a:t>
            </a:r>
            <a:r>
              <a:rPr lang="en-US" sz="2800" dirty="0">
                <a:latin typeface="Calibri" pitchFamily="34" charset="0"/>
                <a:cs typeface="Calibri" pitchFamily="34" charset="0"/>
              </a:rPr>
              <a:t> </a:t>
            </a:r>
            <a:r>
              <a:rPr lang="en-US" sz="2800" dirty="0" err="1">
                <a:latin typeface="Calibri" pitchFamily="34" charset="0"/>
                <a:cs typeface="Calibri" pitchFamily="34" charset="0"/>
              </a:rPr>
              <a:t>katalis</a:t>
            </a:r>
            <a:r>
              <a:rPr lang="en-US" sz="2800" dirty="0">
                <a:latin typeface="Calibri" pitchFamily="34" charset="0"/>
                <a:cs typeface="Calibri" pitchFamily="34" charset="0"/>
              </a:rPr>
              <a:t>. </a:t>
            </a:r>
            <a:r>
              <a:rPr lang="en-US" sz="2800" dirty="0" err="1">
                <a:latin typeface="Calibri" pitchFamily="34" charset="0"/>
                <a:cs typeface="Calibri" pitchFamily="34" charset="0"/>
              </a:rPr>
              <a:t>Penelitian</a:t>
            </a:r>
            <a:r>
              <a:rPr lang="en-US" sz="2800" dirty="0">
                <a:latin typeface="Calibri" pitchFamily="34" charset="0"/>
                <a:cs typeface="Calibri" pitchFamily="34" charset="0"/>
              </a:rPr>
              <a:t> </a:t>
            </a:r>
            <a:r>
              <a:rPr lang="en-US" sz="2800" dirty="0" err="1">
                <a:latin typeface="Calibri" pitchFamily="34" charset="0"/>
                <a:cs typeface="Calibri" pitchFamily="34" charset="0"/>
              </a:rPr>
              <a:t>ini</a:t>
            </a:r>
            <a:r>
              <a:rPr lang="en-US" sz="2800" dirty="0">
                <a:latin typeface="Calibri" pitchFamily="34" charset="0"/>
                <a:cs typeface="Calibri" pitchFamily="34" charset="0"/>
              </a:rPr>
              <a:t> </a:t>
            </a:r>
            <a:r>
              <a:rPr lang="en-US" sz="2800" dirty="0" err="1">
                <a:latin typeface="Calibri" pitchFamily="34" charset="0"/>
                <a:cs typeface="Calibri" pitchFamily="34" charset="0"/>
              </a:rPr>
              <a:t>masih</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tahap</a:t>
            </a:r>
            <a:r>
              <a:rPr lang="en-US" sz="2800" dirty="0">
                <a:latin typeface="Calibri" pitchFamily="34" charset="0"/>
                <a:cs typeface="Calibri" pitchFamily="34" charset="0"/>
              </a:rPr>
              <a:t> </a:t>
            </a:r>
            <a:r>
              <a:rPr lang="en-US" sz="2800" dirty="0" err="1">
                <a:latin typeface="Calibri" pitchFamily="34" charset="0"/>
                <a:cs typeface="Calibri" pitchFamily="34" charset="0"/>
              </a:rPr>
              <a:t>pabrik</a:t>
            </a:r>
            <a:r>
              <a:rPr lang="en-US" sz="2800" dirty="0">
                <a:latin typeface="Calibri" pitchFamily="34" charset="0"/>
                <a:cs typeface="Calibri" pitchFamily="34" charset="0"/>
              </a:rPr>
              <a:t> </a:t>
            </a:r>
            <a:r>
              <a:rPr lang="en-US" sz="2800" dirty="0" err="1">
                <a:latin typeface="Calibri" pitchFamily="34" charset="0"/>
                <a:cs typeface="Calibri" pitchFamily="34" charset="0"/>
              </a:rPr>
              <a:t>percontohan</a:t>
            </a:r>
            <a:r>
              <a:rPr lang="en-US" sz="2800" dirty="0">
                <a:latin typeface="Calibri" pitchFamily="34" charset="0"/>
                <a:cs typeface="Calibri" pitchFamily="34" charset="0"/>
              </a:rPr>
              <a:t>. </a:t>
            </a:r>
            <a:r>
              <a:rPr lang="en-US" sz="2800" dirty="0" err="1">
                <a:latin typeface="Calibri" pitchFamily="34" charset="0"/>
                <a:cs typeface="Calibri" pitchFamily="34" charset="0"/>
              </a:rPr>
              <a:t>Pada</a:t>
            </a:r>
            <a:r>
              <a:rPr lang="en-US" sz="2800" dirty="0">
                <a:latin typeface="Calibri" pitchFamily="34" charset="0"/>
                <a:cs typeface="Calibri" pitchFamily="34" charset="0"/>
              </a:rPr>
              <a:t> </a:t>
            </a:r>
            <a:r>
              <a:rPr lang="en-US" sz="2800" dirty="0" err="1">
                <a:latin typeface="Calibri" pitchFamily="34" charset="0"/>
                <a:cs typeface="Calibri" pitchFamily="34" charset="0"/>
              </a:rPr>
              <a:t>satu</a:t>
            </a:r>
            <a:r>
              <a:rPr lang="en-US" sz="2800" dirty="0">
                <a:latin typeface="Calibri" pitchFamily="34" charset="0"/>
                <a:cs typeface="Calibri" pitchFamily="34" charset="0"/>
              </a:rPr>
              <a:t> </a:t>
            </a:r>
            <a:r>
              <a:rPr lang="en-US" sz="2800" dirty="0" err="1">
                <a:latin typeface="Calibri" pitchFamily="34" charset="0"/>
                <a:cs typeface="Calibri" pitchFamily="34" charset="0"/>
              </a:rPr>
              <a:t>langkah</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tahap</a:t>
            </a:r>
            <a:r>
              <a:rPr lang="en-US" sz="2800" dirty="0">
                <a:latin typeface="Calibri" pitchFamily="34" charset="0"/>
                <a:cs typeface="Calibri" pitchFamily="34" charset="0"/>
              </a:rPr>
              <a:t> </a:t>
            </a:r>
            <a:r>
              <a:rPr lang="en-US" sz="2800" dirty="0" err="1">
                <a:latin typeface="Calibri" pitchFamily="34" charset="0"/>
                <a:cs typeface="Calibri" pitchFamily="34" charset="0"/>
              </a:rPr>
              <a:t>pabrik</a:t>
            </a:r>
            <a:r>
              <a:rPr lang="en-US" sz="2800" dirty="0">
                <a:latin typeface="Calibri" pitchFamily="34" charset="0"/>
                <a:cs typeface="Calibri" pitchFamily="34" charset="0"/>
              </a:rPr>
              <a:t> </a:t>
            </a:r>
            <a:r>
              <a:rPr lang="en-US" sz="2800" dirty="0" err="1">
                <a:latin typeface="Calibri" pitchFamily="34" charset="0"/>
                <a:cs typeface="Calibri" pitchFamily="34" charset="0"/>
              </a:rPr>
              <a:t>percontohan</a:t>
            </a:r>
            <a:r>
              <a:rPr lang="en-US" sz="2800" dirty="0">
                <a:latin typeface="Calibri" pitchFamily="34" charset="0"/>
                <a:cs typeface="Calibri" pitchFamily="34" charset="0"/>
              </a:rPr>
              <a:t>, volume </a:t>
            </a:r>
            <a:r>
              <a:rPr lang="en-US" sz="2800" dirty="0" err="1">
                <a:latin typeface="Calibri" pitchFamily="34" charset="0"/>
                <a:cs typeface="Calibri" pitchFamily="34" charset="0"/>
              </a:rPr>
              <a:t>produk</a:t>
            </a:r>
            <a:r>
              <a:rPr lang="en-US" sz="2800" dirty="0">
                <a:latin typeface="Calibri" pitchFamily="34" charset="0"/>
                <a:cs typeface="Calibri" pitchFamily="34" charset="0"/>
              </a:rPr>
              <a:t> (liter) </a:t>
            </a:r>
            <a:r>
              <a:rPr lang="en-US" sz="2800" dirty="0" err="1">
                <a:latin typeface="Calibri" pitchFamily="34" charset="0"/>
                <a:cs typeface="Calibri" pitchFamily="34" charset="0"/>
              </a:rPr>
              <a:t>terdiri</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rantai</a:t>
            </a:r>
            <a:r>
              <a:rPr lang="en-US" sz="2800" dirty="0">
                <a:latin typeface="Calibri" pitchFamily="34" charset="0"/>
                <a:cs typeface="Calibri" pitchFamily="34" charset="0"/>
              </a:rPr>
              <a:t> </a:t>
            </a:r>
            <a:r>
              <a:rPr lang="en-US" sz="2800" dirty="0" err="1">
                <a:latin typeface="Calibri" pitchFamily="34" charset="0"/>
                <a:cs typeface="Calibri" pitchFamily="34" charset="0"/>
              </a:rPr>
              <a:t>karbon</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panjang</a:t>
            </a:r>
            <a:r>
              <a:rPr lang="en-US" sz="2800" dirty="0">
                <a:latin typeface="Calibri" pitchFamily="34" charset="0"/>
                <a:cs typeface="Calibri" pitchFamily="34" charset="0"/>
              </a:rPr>
              <a:t> </a:t>
            </a:r>
            <a:r>
              <a:rPr lang="en-US" sz="2800" dirty="0" err="1">
                <a:latin typeface="Calibri" pitchFamily="34" charset="0"/>
                <a:cs typeface="Calibri" pitchFamily="34" charset="0"/>
              </a:rPr>
              <a:t>tiga</a:t>
            </a:r>
            <a:r>
              <a:rPr lang="en-US" sz="2800" dirty="0">
                <a:latin typeface="Calibri" pitchFamily="34" charset="0"/>
                <a:cs typeface="Calibri" pitchFamily="34" charset="0"/>
              </a:rPr>
              <a:t>. </a:t>
            </a:r>
            <a:r>
              <a:rPr lang="en-US" sz="2800" dirty="0" err="1">
                <a:latin typeface="Calibri" pitchFamily="34" charset="0"/>
                <a:cs typeface="Calibri" pitchFamily="34" charset="0"/>
              </a:rPr>
              <a:t>Sebanyak</a:t>
            </a:r>
            <a:r>
              <a:rPr lang="en-US" sz="2800" dirty="0">
                <a:latin typeface="Calibri" pitchFamily="34" charset="0"/>
                <a:cs typeface="Calibri" pitchFamily="34" charset="0"/>
              </a:rPr>
              <a:t> 9 </a:t>
            </a:r>
            <a:r>
              <a:rPr lang="en-US" sz="2800" dirty="0" err="1">
                <a:latin typeface="Calibri" pitchFamily="34" charset="0"/>
                <a:cs typeface="Calibri" pitchFamily="34" charset="0"/>
              </a:rPr>
              <a:t>contoh</a:t>
            </a:r>
            <a:r>
              <a:rPr lang="en-US" sz="2800" dirty="0">
                <a:latin typeface="Calibri" pitchFamily="34" charset="0"/>
                <a:cs typeface="Calibri" pitchFamily="34" charset="0"/>
              </a:rPr>
              <a:t> </a:t>
            </a:r>
            <a:r>
              <a:rPr lang="en-US" sz="2800" dirty="0" err="1">
                <a:latin typeface="Calibri" pitchFamily="34" charset="0"/>
                <a:cs typeface="Calibri" pitchFamily="34" charset="0"/>
              </a:rPr>
              <a:t>dibuat</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masing-masing</a:t>
            </a:r>
            <a:r>
              <a:rPr lang="en-US" sz="2800" dirty="0">
                <a:latin typeface="Calibri" pitchFamily="34" charset="0"/>
                <a:cs typeface="Calibri" pitchFamily="34" charset="0"/>
              </a:rPr>
              <a:t> </a:t>
            </a:r>
            <a:r>
              <a:rPr lang="en-US" sz="2800" dirty="0" err="1">
                <a:latin typeface="Calibri" pitchFamily="34" charset="0"/>
                <a:cs typeface="Calibri" pitchFamily="34" charset="0"/>
              </a:rPr>
              <a:t>dua</a:t>
            </a:r>
            <a:r>
              <a:rPr lang="en-US" sz="2800" dirty="0">
                <a:latin typeface="Calibri" pitchFamily="34" charset="0"/>
                <a:cs typeface="Calibri" pitchFamily="34" charset="0"/>
              </a:rPr>
              <a:t> </a:t>
            </a:r>
            <a:r>
              <a:rPr lang="en-US" sz="2800" dirty="0" err="1">
                <a:latin typeface="Calibri" pitchFamily="34" charset="0"/>
                <a:cs typeface="Calibri" pitchFamily="34" charset="0"/>
              </a:rPr>
              <a:t>katalis</a:t>
            </a:r>
            <a:r>
              <a:rPr lang="en-US" sz="2800" dirty="0">
                <a:latin typeface="Calibri" pitchFamily="34" charset="0"/>
                <a:cs typeface="Calibri" pitchFamily="34" charset="0"/>
              </a:rPr>
              <a:t> </a:t>
            </a:r>
            <a:r>
              <a:rPr lang="en-US" sz="2800" dirty="0" err="1">
                <a:latin typeface="Calibri" pitchFamily="34" charset="0"/>
                <a:cs typeface="Calibri" pitchFamily="34" charset="0"/>
              </a:rPr>
              <a:t>lalu</a:t>
            </a:r>
            <a:r>
              <a:rPr lang="en-US" sz="2800" dirty="0">
                <a:latin typeface="Calibri" pitchFamily="34" charset="0"/>
                <a:cs typeface="Calibri" pitchFamily="34" charset="0"/>
              </a:rPr>
              <a:t> volume </a:t>
            </a:r>
            <a:r>
              <a:rPr lang="en-US" sz="2800" dirty="0" err="1">
                <a:latin typeface="Calibri" pitchFamily="34" charset="0"/>
                <a:cs typeface="Calibri" pitchFamily="34" charset="0"/>
              </a:rPr>
              <a:t>produk</a:t>
            </a:r>
            <a:r>
              <a:rPr lang="en-US" sz="2800" dirty="0">
                <a:latin typeface="Calibri" pitchFamily="34" charset="0"/>
                <a:cs typeface="Calibri" pitchFamily="34" charset="0"/>
              </a:rPr>
              <a:t> </a:t>
            </a:r>
            <a:r>
              <a:rPr lang="en-US" sz="2800" dirty="0" err="1">
                <a:latin typeface="Calibri" pitchFamily="34" charset="0"/>
                <a:cs typeface="Calibri" pitchFamily="34" charset="0"/>
              </a:rPr>
              <a:t>diukur</a:t>
            </a:r>
            <a:r>
              <a:rPr lang="en-US" sz="2800" dirty="0">
                <a:latin typeface="Calibri" pitchFamily="34" charset="0"/>
                <a:cs typeface="Calibri" pitchFamily="34" charset="0"/>
              </a:rPr>
              <a:t>.</a:t>
            </a:r>
          </a:p>
          <a:p>
            <a:pPr marL="342900" indent="0" algn="just">
              <a:spcBef>
                <a:spcPts val="0"/>
              </a:spcBef>
              <a:spcAft>
                <a:spcPts val="1200"/>
              </a:spcAft>
              <a:buNone/>
              <a:defRPr/>
            </a:pPr>
            <a:r>
              <a:rPr lang="en-US" sz="2800" dirty="0">
                <a:latin typeface="Calibri" pitchFamily="34" charset="0"/>
                <a:cs typeface="Calibri" pitchFamily="34" charset="0"/>
              </a:rPr>
              <a:t>  </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ctr">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342900" indent="0" algn="just">
              <a:spcBef>
                <a:spcPts val="0"/>
              </a:spcBef>
              <a:spcAft>
                <a:spcPts val="1200"/>
              </a:spcAft>
              <a:buNone/>
              <a:defRPr/>
            </a:pPr>
            <a:endParaRPr lang="en-US" sz="2800" dirty="0">
              <a:latin typeface="Calibri" pitchFamily="34" charset="0"/>
              <a:cs typeface="Calibri" pitchFamily="34" charset="0"/>
            </a:endParaRPr>
          </a:p>
          <a:p>
            <a:pPr marL="742950" indent="-400050" algn="just">
              <a:spcBef>
                <a:spcPts val="0"/>
              </a:spcBef>
              <a:spcAft>
                <a:spcPts val="12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421420515"/>
                  </p:ext>
                </p:extLst>
              </p:nvPr>
            </p:nvGraphicFramePr>
            <p:xfrm>
              <a:off x="1125067" y="4869954"/>
              <a:ext cx="10513170" cy="1036320"/>
            </p:xfrm>
            <a:graphic>
              <a:graphicData uri="http://schemas.openxmlformats.org/drawingml/2006/table">
                <a:tbl>
                  <a:tblPr firstRow="1" bandRow="1">
                    <a:tableStyleId>{5940675A-B579-460E-94D1-54222C63F5DA}</a:tableStyleId>
                  </a:tblPr>
                  <a:tblGrid>
                    <a:gridCol w="1872208">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1008112">
                      <a:extLst>
                        <a:ext uri="{9D8B030D-6E8A-4147-A177-3AD203B41FA5}">
                          <a16:colId xmlns:a16="http://schemas.microsoft.com/office/drawing/2014/main" val="20005"/>
                        </a:ext>
                      </a:extLst>
                    </a:gridCol>
                    <a:gridCol w="878499">
                      <a:extLst>
                        <a:ext uri="{9D8B030D-6E8A-4147-A177-3AD203B41FA5}">
                          <a16:colId xmlns:a16="http://schemas.microsoft.com/office/drawing/2014/main" val="20006"/>
                        </a:ext>
                      </a:extLst>
                    </a:gridCol>
                    <a:gridCol w="1051317">
                      <a:extLst>
                        <a:ext uri="{9D8B030D-6E8A-4147-A177-3AD203B41FA5}">
                          <a16:colId xmlns:a16="http://schemas.microsoft.com/office/drawing/2014/main" val="20007"/>
                        </a:ext>
                      </a:extLst>
                    </a:gridCol>
                    <a:gridCol w="1051317">
                      <a:extLst>
                        <a:ext uri="{9D8B030D-6E8A-4147-A177-3AD203B41FA5}">
                          <a16:colId xmlns:a16="http://schemas.microsoft.com/office/drawing/2014/main" val="20008"/>
                        </a:ext>
                      </a:extLst>
                    </a:gridCol>
                    <a:gridCol w="1051317">
                      <a:extLst>
                        <a:ext uri="{9D8B030D-6E8A-4147-A177-3AD203B41FA5}">
                          <a16:colId xmlns:a16="http://schemas.microsoft.com/office/drawing/2014/main" val="20009"/>
                        </a:ext>
                      </a:extLst>
                    </a:gridCol>
                  </a:tblGrid>
                  <a:tr h="370840">
                    <a:tc>
                      <a:txBody>
                        <a:bodyPr/>
                        <a:lstStyle/>
                        <a:p>
                          <a:pPr algn="ctr"/>
                          <a:r>
                            <a:rPr lang="en-US" sz="2800" b="0" dirty="0" err="1">
                              <a:latin typeface="Calibri" pitchFamily="34" charset="0"/>
                              <a:cs typeface="Calibri" pitchFamily="34" charset="0"/>
                            </a:rPr>
                            <a:t>Katalis</a:t>
                          </a:r>
                          <a:r>
                            <a:rPr lang="en-US" sz="2800" b="0" dirty="0">
                              <a:latin typeface="Calibri" pitchFamily="34" charset="0"/>
                              <a:cs typeface="Calibri" pitchFamily="34" charset="0"/>
                            </a:rPr>
                            <a:t> 1</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2,05</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2,06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1,75</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1,64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1,75</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2,13</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0"/>
                      </a:ext>
                    </a:extLst>
                  </a:tr>
                  <a:tr h="370840">
                    <a:tc>
                      <a:txBody>
                        <a:bodyPr/>
                        <a:lstStyle/>
                        <a:p>
                          <a:pPr algn="ctr"/>
                          <a:r>
                            <a:rPr lang="en-US" sz="2800" b="0" dirty="0" err="1">
                              <a:latin typeface="Calibri" pitchFamily="34" charset="0"/>
                              <a:cs typeface="Calibri" pitchFamily="34" charset="0"/>
                            </a:rPr>
                            <a:t>Katalis</a:t>
                          </a:r>
                          <a:r>
                            <a:rPr lang="en-US" sz="2800" b="0" dirty="0">
                              <a:latin typeface="Calibri" pitchFamily="34" charset="0"/>
                              <a:cs typeface="Calibri" pitchFamily="34" charset="0"/>
                            </a:rPr>
                            <a:t> 2</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0,32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1,32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0,93</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0,84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0,55</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0,84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0,37</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0,52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0,34</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1"/>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xmlns="" xmlns:a14="http://schemas.microsoft.com/office/drawing/2010/main" val="421420515"/>
                  </p:ext>
                </p:extLst>
              </p:nvPr>
            </p:nvGraphicFramePr>
            <p:xfrm>
              <a:off x="1125067" y="4869954"/>
              <a:ext cx="10513170" cy="1036320"/>
            </p:xfrm>
            <a:graphic>
              <a:graphicData uri="http://schemas.openxmlformats.org/drawingml/2006/table">
                <a:tbl>
                  <a:tblPr firstRow="1" bandRow="1">
                    <a:tableStyleId>{5940675A-B579-460E-94D1-54222C63F5DA}</a:tableStyleId>
                  </a:tblPr>
                  <a:tblGrid>
                    <a:gridCol w="1872208"/>
                    <a:gridCol w="936104"/>
                    <a:gridCol w="936104"/>
                    <a:gridCol w="864096"/>
                    <a:gridCol w="864096"/>
                    <a:gridCol w="1008112"/>
                    <a:gridCol w="878499"/>
                    <a:gridCol w="1051317"/>
                    <a:gridCol w="1051317"/>
                    <a:gridCol w="1051317"/>
                  </a:tblGrid>
                  <a:tr h="518160">
                    <a:tc>
                      <a:txBody>
                        <a:bodyPr/>
                        <a:lstStyle/>
                        <a:p>
                          <a:pPr algn="ctr"/>
                          <a:r>
                            <a:rPr lang="en-US" sz="2800" b="0" dirty="0" err="1" smtClean="0">
                              <a:latin typeface="Calibri" pitchFamily="34" charset="0"/>
                              <a:cs typeface="Calibri" pitchFamily="34" charset="0"/>
                            </a:rPr>
                            <a:t>Katalis</a:t>
                          </a:r>
                          <a:r>
                            <a:rPr lang="en-US" sz="2800" b="0" dirty="0" smtClean="0">
                              <a:latin typeface="Calibri" pitchFamily="34" charset="0"/>
                              <a:cs typeface="Calibri" pitchFamily="34" charset="0"/>
                            </a:rPr>
                            <a:t> 1</a:t>
                          </a:r>
                          <a:endParaRPr lang="en-US" sz="2800" b="0" dirty="0">
                            <a:latin typeface="Calibri" pitchFamily="34" charset="0"/>
                            <a:cs typeface="Calibri" pitchFamily="34" charset="0"/>
                          </a:endParaRPr>
                        </a:p>
                      </a:txBody>
                      <a:tcPr/>
                    </a:tc>
                    <a:tc>
                      <a:txBody>
                        <a:bodyPr/>
                        <a:lstStyle/>
                        <a:p>
                          <a:endParaRPr lang="en-US"/>
                        </a:p>
                      </a:txBody>
                      <a:tcPr>
                        <a:blipFill rotWithShape="1">
                          <a:blip r:embed="rId2"/>
                          <a:stretch>
                            <a:fillRect l="-200000" t="-10588" r="-820779" b="-134118"/>
                          </a:stretch>
                        </a:blipFill>
                      </a:tcPr>
                    </a:tc>
                    <a:tc>
                      <a:txBody>
                        <a:bodyPr/>
                        <a:lstStyle/>
                        <a:p>
                          <a:endParaRPr lang="en-US"/>
                        </a:p>
                      </a:txBody>
                      <a:tcPr>
                        <a:blipFill rotWithShape="1">
                          <a:blip r:embed="rId2"/>
                          <a:stretch>
                            <a:fillRect l="-301961" t="-10588" r="-726144" b="-134118"/>
                          </a:stretch>
                        </a:blipFill>
                      </a:tcPr>
                    </a:tc>
                    <a:tc>
                      <a:txBody>
                        <a:bodyPr/>
                        <a:lstStyle/>
                        <a:p>
                          <a:endParaRPr lang="en-US"/>
                        </a:p>
                      </a:txBody>
                      <a:tcPr>
                        <a:blipFill rotWithShape="1">
                          <a:blip r:embed="rId2"/>
                          <a:stretch>
                            <a:fillRect l="-433099" t="-10588" r="-682394" b="-134118"/>
                          </a:stretch>
                        </a:blipFill>
                      </a:tcPr>
                    </a:tc>
                    <a:tc>
                      <a:txBody>
                        <a:bodyPr/>
                        <a:lstStyle/>
                        <a:p>
                          <a:endParaRPr lang="en-US"/>
                        </a:p>
                      </a:txBody>
                      <a:tcPr>
                        <a:blipFill rotWithShape="1">
                          <a:blip r:embed="rId2"/>
                          <a:stretch>
                            <a:fillRect l="-536879" t="-10588" r="-587234" b="-134118"/>
                          </a:stretch>
                        </a:blipFill>
                      </a:tcPr>
                    </a:tc>
                    <a:tc>
                      <a:txBody>
                        <a:bodyPr/>
                        <a:lstStyle/>
                        <a:p>
                          <a:endParaRPr lang="en-US"/>
                        </a:p>
                      </a:txBody>
                      <a:tcPr>
                        <a:blipFill rotWithShape="1">
                          <a:blip r:embed="rId2"/>
                          <a:stretch>
                            <a:fillRect l="-540964" t="-10588" r="-398795" b="-134118"/>
                          </a:stretch>
                        </a:blipFill>
                      </a:tcPr>
                    </a:tc>
                    <a:tc>
                      <a:txBody>
                        <a:bodyPr/>
                        <a:lstStyle/>
                        <a:p>
                          <a:endParaRPr lang="en-US"/>
                        </a:p>
                      </a:txBody>
                      <a:tcPr>
                        <a:blipFill rotWithShape="1">
                          <a:blip r:embed="rId2"/>
                          <a:stretch>
                            <a:fillRect l="-738889" t="-10588" r="-359722" b="-134118"/>
                          </a:stretch>
                        </a:blipFill>
                      </a:tcPr>
                    </a:tc>
                    <a:tc>
                      <a:txBody>
                        <a:bodyPr/>
                        <a:lstStyle/>
                        <a:p>
                          <a:endParaRPr lang="en-US"/>
                        </a:p>
                      </a:txBody>
                      <a:tcPr>
                        <a:blipFill rotWithShape="1">
                          <a:blip r:embed="rId2"/>
                          <a:stretch>
                            <a:fillRect l="-702326" t="-10588" r="-201163" b="-134118"/>
                          </a:stretch>
                        </a:blipFill>
                      </a:tcPr>
                    </a:tc>
                    <a:tc>
                      <a:txBody>
                        <a:bodyPr/>
                        <a:lstStyle/>
                        <a:p>
                          <a:endParaRPr lang="en-US"/>
                        </a:p>
                      </a:txBody>
                      <a:tcPr>
                        <a:blipFill rotWithShape="1">
                          <a:blip r:embed="rId2"/>
                          <a:stretch>
                            <a:fillRect l="-797688" t="-10588" r="-100000" b="-134118"/>
                          </a:stretch>
                        </a:blipFill>
                      </a:tcPr>
                    </a:tc>
                    <a:tc>
                      <a:txBody>
                        <a:bodyPr/>
                        <a:lstStyle/>
                        <a:p>
                          <a:endParaRPr lang="en-US"/>
                        </a:p>
                      </a:txBody>
                      <a:tcPr>
                        <a:blipFill rotWithShape="1">
                          <a:blip r:embed="rId2"/>
                          <a:stretch>
                            <a:fillRect l="-902907" t="-10588" r="-581" b="-134118"/>
                          </a:stretch>
                        </a:blipFill>
                      </a:tcPr>
                    </a:tc>
                  </a:tr>
                  <a:tr h="518160">
                    <a:tc>
                      <a:txBody>
                        <a:bodyPr/>
                        <a:lstStyle/>
                        <a:p>
                          <a:pPr algn="ctr"/>
                          <a:r>
                            <a:rPr lang="en-US" sz="2800" b="0" dirty="0" err="1" smtClean="0">
                              <a:latin typeface="Calibri" pitchFamily="34" charset="0"/>
                              <a:cs typeface="Calibri" pitchFamily="34" charset="0"/>
                            </a:rPr>
                            <a:t>Katalis</a:t>
                          </a:r>
                          <a:r>
                            <a:rPr lang="en-US" sz="2800" b="0" dirty="0" smtClean="0">
                              <a:latin typeface="Calibri" pitchFamily="34" charset="0"/>
                              <a:cs typeface="Calibri" pitchFamily="34" charset="0"/>
                            </a:rPr>
                            <a:t> 2</a:t>
                          </a:r>
                          <a:endParaRPr lang="en-US" sz="2800" b="0" dirty="0">
                            <a:latin typeface="Calibri" pitchFamily="34" charset="0"/>
                            <a:cs typeface="Calibri" pitchFamily="34" charset="0"/>
                          </a:endParaRPr>
                        </a:p>
                      </a:txBody>
                      <a:tcPr/>
                    </a:tc>
                    <a:tc>
                      <a:txBody>
                        <a:bodyPr/>
                        <a:lstStyle/>
                        <a:p>
                          <a:endParaRPr lang="en-US"/>
                        </a:p>
                      </a:txBody>
                      <a:tcPr>
                        <a:blipFill rotWithShape="1">
                          <a:blip r:embed="rId2"/>
                          <a:stretch>
                            <a:fillRect l="-200000" t="-110588" r="-820779" b="-34118"/>
                          </a:stretch>
                        </a:blipFill>
                      </a:tcPr>
                    </a:tc>
                    <a:tc>
                      <a:txBody>
                        <a:bodyPr/>
                        <a:lstStyle/>
                        <a:p>
                          <a:endParaRPr lang="en-US"/>
                        </a:p>
                      </a:txBody>
                      <a:tcPr>
                        <a:blipFill rotWithShape="1">
                          <a:blip r:embed="rId2"/>
                          <a:stretch>
                            <a:fillRect l="-301961" t="-110588" r="-726144" b="-34118"/>
                          </a:stretch>
                        </a:blipFill>
                      </a:tcPr>
                    </a:tc>
                    <a:tc>
                      <a:txBody>
                        <a:bodyPr/>
                        <a:lstStyle/>
                        <a:p>
                          <a:endParaRPr lang="en-US"/>
                        </a:p>
                      </a:txBody>
                      <a:tcPr>
                        <a:blipFill rotWithShape="1">
                          <a:blip r:embed="rId2"/>
                          <a:stretch>
                            <a:fillRect l="-433099" t="-110588" r="-682394" b="-34118"/>
                          </a:stretch>
                        </a:blipFill>
                      </a:tcPr>
                    </a:tc>
                    <a:tc>
                      <a:txBody>
                        <a:bodyPr/>
                        <a:lstStyle/>
                        <a:p>
                          <a:endParaRPr lang="en-US"/>
                        </a:p>
                      </a:txBody>
                      <a:tcPr>
                        <a:blipFill rotWithShape="1">
                          <a:blip r:embed="rId2"/>
                          <a:stretch>
                            <a:fillRect l="-536879" t="-110588" r="-587234" b="-34118"/>
                          </a:stretch>
                        </a:blipFill>
                      </a:tcPr>
                    </a:tc>
                    <a:tc>
                      <a:txBody>
                        <a:bodyPr/>
                        <a:lstStyle/>
                        <a:p>
                          <a:endParaRPr lang="en-US"/>
                        </a:p>
                      </a:txBody>
                      <a:tcPr>
                        <a:blipFill rotWithShape="1">
                          <a:blip r:embed="rId2"/>
                          <a:stretch>
                            <a:fillRect l="-540964" t="-110588" r="-398795" b="-34118"/>
                          </a:stretch>
                        </a:blipFill>
                      </a:tcPr>
                    </a:tc>
                    <a:tc>
                      <a:txBody>
                        <a:bodyPr/>
                        <a:lstStyle/>
                        <a:p>
                          <a:endParaRPr lang="en-US"/>
                        </a:p>
                      </a:txBody>
                      <a:tcPr>
                        <a:blipFill rotWithShape="1">
                          <a:blip r:embed="rId2"/>
                          <a:stretch>
                            <a:fillRect l="-738889" t="-110588" r="-359722" b="-34118"/>
                          </a:stretch>
                        </a:blipFill>
                      </a:tcPr>
                    </a:tc>
                    <a:tc>
                      <a:txBody>
                        <a:bodyPr/>
                        <a:lstStyle/>
                        <a:p>
                          <a:endParaRPr lang="en-US"/>
                        </a:p>
                      </a:txBody>
                      <a:tcPr>
                        <a:blipFill rotWithShape="1">
                          <a:blip r:embed="rId2"/>
                          <a:stretch>
                            <a:fillRect l="-702326" t="-110588" r="-201163" b="-34118"/>
                          </a:stretch>
                        </a:blipFill>
                      </a:tcPr>
                    </a:tc>
                    <a:tc>
                      <a:txBody>
                        <a:bodyPr/>
                        <a:lstStyle/>
                        <a:p>
                          <a:endParaRPr lang="en-US"/>
                        </a:p>
                      </a:txBody>
                      <a:tcPr>
                        <a:blipFill rotWithShape="1">
                          <a:blip r:embed="rId2"/>
                          <a:stretch>
                            <a:fillRect l="-797688" t="-110588" r="-100000" b="-34118"/>
                          </a:stretch>
                        </a:blipFill>
                      </a:tcPr>
                    </a:tc>
                    <a:tc>
                      <a:txBody>
                        <a:bodyPr/>
                        <a:lstStyle/>
                        <a:p>
                          <a:endParaRPr lang="en-US"/>
                        </a:p>
                      </a:txBody>
                      <a:tcPr>
                        <a:blipFill rotWithShape="1">
                          <a:blip r:embed="rId2"/>
                          <a:stretch>
                            <a:fillRect l="-902907" t="-110588" r="-581" b="-34118"/>
                          </a:stretch>
                        </a:blipFill>
                      </a:tcPr>
                    </a:tc>
                  </a:tr>
                </a:tbl>
              </a:graphicData>
            </a:graphic>
          </p:graphicFrame>
        </mc:Fallback>
      </mc:AlternateContent>
    </p:spTree>
    <p:extLst>
      <p:ext uri="{BB962C8B-B14F-4D97-AF65-F5344CB8AC3E}">
        <p14:creationId xmlns:p14="http://schemas.microsoft.com/office/powerpoint/2010/main" val="1292517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p:sp>
        <p:nvSpPr>
          <p:cNvPr id="6" name="Rectangle 3"/>
          <p:cNvSpPr txBox="1">
            <a:spLocks noChangeArrowheads="1"/>
          </p:cNvSpPr>
          <p:nvPr/>
        </p:nvSpPr>
        <p:spPr>
          <a:xfrm>
            <a:off x="621011" y="1128936"/>
            <a:ext cx="11017224" cy="5806058"/>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342900" indent="0" algn="just">
              <a:spcBef>
                <a:spcPts val="0"/>
              </a:spcBef>
              <a:spcAft>
                <a:spcPts val="600"/>
              </a:spcAft>
              <a:buNone/>
              <a:defRPr/>
            </a:pPr>
            <a:r>
              <a:rPr lang="id-ID" sz="2800" dirty="0">
                <a:latin typeface="Calibri" pitchFamily="34" charset="0"/>
                <a:cs typeface="Calibri" pitchFamily="34" charset="0"/>
              </a:rPr>
              <a:t>Ukuran sampel n</a:t>
            </a:r>
            <a:r>
              <a:rPr lang="id-ID" sz="2800" baseline="-25000" dirty="0">
                <a:latin typeface="Calibri" pitchFamily="34" charset="0"/>
                <a:cs typeface="Calibri" pitchFamily="34" charset="0"/>
              </a:rPr>
              <a:t>1</a:t>
            </a:r>
            <a:r>
              <a:rPr lang="id-ID" sz="2800" dirty="0">
                <a:latin typeface="Calibri" pitchFamily="34" charset="0"/>
                <a:cs typeface="Calibri" pitchFamily="34" charset="0"/>
              </a:rPr>
              <a:t> = n</a:t>
            </a:r>
            <a:r>
              <a:rPr lang="id-ID" sz="2800" baseline="-25000" dirty="0">
                <a:latin typeface="Calibri" pitchFamily="34" charset="0"/>
                <a:cs typeface="Calibri" pitchFamily="34" charset="0"/>
              </a:rPr>
              <a:t>2</a:t>
            </a:r>
            <a:r>
              <a:rPr lang="id-ID" sz="2800" dirty="0">
                <a:latin typeface="Calibri" pitchFamily="34" charset="0"/>
                <a:cs typeface="Calibri" pitchFamily="34" charset="0"/>
              </a:rPr>
              <a:t> = 9 dan ringkasan data statistiknya sebagai berikut:</a:t>
            </a:r>
          </a:p>
          <a:p>
            <a:pPr marL="342900" lvl="0" indent="0" algn="just">
              <a:spcBef>
                <a:spcPts val="0"/>
              </a:spcBef>
              <a:spcAft>
                <a:spcPts val="600"/>
              </a:spcAft>
              <a:buNone/>
              <a:defRPr/>
            </a:pPr>
            <a:r>
              <a:rPr lang="id-ID" sz="2800" dirty="0">
                <a:latin typeface="Calibri" pitchFamily="34" charset="0"/>
                <a:cs typeface="Calibri" pitchFamily="34" charset="0"/>
              </a:rPr>
              <a:t>Hitunglah selang kepercayaan 90% untuk selisih rataan volume produk diantara 2 katalis.</a:t>
            </a:r>
          </a:p>
          <a:p>
            <a:pPr marL="342900" lvl="0" indent="0" algn="just">
              <a:spcBef>
                <a:spcPts val="0"/>
              </a:spcBef>
              <a:spcAft>
                <a:spcPts val="1200"/>
              </a:spcAft>
              <a:buNone/>
              <a:defRPr/>
            </a:pPr>
            <a:r>
              <a:rPr lang="id-ID" sz="2800" u="sng" dirty="0">
                <a:latin typeface="Calibri" pitchFamily="34" charset="0"/>
                <a:cs typeface="Calibri" pitchFamily="34" charset="0"/>
              </a:rPr>
              <a:t>Jawab</a:t>
            </a:r>
          </a:p>
          <a:p>
            <a:pPr marL="342900" lvl="0" indent="0" algn="just">
              <a:spcBef>
                <a:spcPts val="0"/>
              </a:spcBef>
              <a:spcAft>
                <a:spcPts val="1200"/>
              </a:spcAft>
              <a:buNone/>
              <a:defRPr/>
            </a:pPr>
            <a:endParaRPr lang="en-US" sz="2800" u="sng" dirty="0">
              <a:latin typeface="Calibri" pitchFamily="34" charset="0"/>
              <a:cs typeface="Calibri" pitchFamily="34" charset="0"/>
            </a:endParaRPr>
          </a:p>
          <a:p>
            <a:pPr marL="342900" indent="0" algn="just">
              <a:spcBef>
                <a:spcPts val="0"/>
              </a:spcBef>
              <a:spcAft>
                <a:spcPts val="1200"/>
              </a:spcAft>
              <a:buNone/>
              <a:defRPr/>
            </a:pPr>
            <a:r>
              <a:rPr lang="en-US" sz="2800" dirty="0">
                <a:latin typeface="Calibri" pitchFamily="34" charset="0"/>
                <a:cs typeface="Calibri" pitchFamily="34" charset="0"/>
              </a:rPr>
              <a:t>  </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ctr">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342900" indent="0" algn="just">
              <a:spcBef>
                <a:spcPts val="0"/>
              </a:spcBef>
              <a:spcAft>
                <a:spcPts val="1200"/>
              </a:spcAft>
              <a:buNone/>
              <a:defRPr/>
            </a:pPr>
            <a:endParaRPr lang="en-US" sz="2800" dirty="0">
              <a:latin typeface="Calibri" pitchFamily="34" charset="0"/>
              <a:cs typeface="Calibri" pitchFamily="34" charset="0"/>
            </a:endParaRPr>
          </a:p>
          <a:p>
            <a:pPr marL="742950" indent="-400050" algn="just">
              <a:spcBef>
                <a:spcPts val="0"/>
              </a:spcBef>
              <a:spcAft>
                <a:spcPts val="1200"/>
              </a:spcAft>
              <a:buNone/>
              <a:defRPr/>
            </a:pPr>
            <a:endParaRPr lang="en-US" sz="2800" dirty="0">
              <a:latin typeface="Calibri" pitchFamily="34" charset="0"/>
              <a:cs typeface="Calibri" pitchFamily="34" charset="0"/>
            </a:endParaRPr>
          </a:p>
        </p:txBody>
      </p:sp>
      <p:pic>
        <p:nvPicPr>
          <p:cNvPr id="20482" name="Picture 2"/>
          <p:cNvPicPr>
            <a:picLocks noChangeAspect="1" noChangeArrowheads="1"/>
          </p:cNvPicPr>
          <p:nvPr/>
        </p:nvPicPr>
        <p:blipFill>
          <a:blip r:embed="rId2" cstate="print"/>
          <a:srcRect l="38730" t="45010" r="20645" b="50990"/>
          <a:stretch>
            <a:fillRect/>
          </a:stretch>
        </p:blipFill>
        <p:spPr bwMode="auto">
          <a:xfrm>
            <a:off x="2893219" y="1600994"/>
            <a:ext cx="7391400" cy="454856"/>
          </a:xfrm>
          <a:prstGeom prst="rect">
            <a:avLst/>
          </a:prstGeom>
          <a:noFill/>
          <a:ln w="9525">
            <a:noFill/>
            <a:miter lim="800000"/>
            <a:headEnd/>
            <a:tailEnd/>
          </a:ln>
        </p:spPr>
      </p:pic>
      <p:pic>
        <p:nvPicPr>
          <p:cNvPr id="20483" name="Picture 3"/>
          <p:cNvPicPr>
            <a:picLocks noChangeAspect="1" noChangeArrowheads="1"/>
          </p:cNvPicPr>
          <p:nvPr/>
        </p:nvPicPr>
        <p:blipFill>
          <a:blip r:embed="rId3" cstate="print"/>
          <a:srcRect l="29355" t="70010" r="18770" b="20990"/>
          <a:stretch>
            <a:fillRect/>
          </a:stretch>
        </p:blipFill>
        <p:spPr bwMode="auto">
          <a:xfrm>
            <a:off x="1064419" y="3429794"/>
            <a:ext cx="7315200" cy="793214"/>
          </a:xfrm>
          <a:prstGeom prst="rect">
            <a:avLst/>
          </a:prstGeom>
          <a:noFill/>
          <a:ln w="9525">
            <a:noFill/>
            <a:miter lim="800000"/>
            <a:headEnd/>
            <a:tailEnd/>
          </a:ln>
        </p:spPr>
      </p:pic>
      <p:pic>
        <p:nvPicPr>
          <p:cNvPr id="20484" name="Picture 4"/>
          <p:cNvPicPr>
            <a:picLocks noChangeAspect="1" noChangeArrowheads="1"/>
          </p:cNvPicPr>
          <p:nvPr/>
        </p:nvPicPr>
        <p:blipFill>
          <a:blip r:embed="rId4" cstate="print"/>
          <a:srcRect l="26243" t="35990" r="25632" b="54010"/>
          <a:stretch>
            <a:fillRect/>
          </a:stretch>
        </p:blipFill>
        <p:spPr bwMode="auto">
          <a:xfrm>
            <a:off x="988219" y="4191794"/>
            <a:ext cx="8534400" cy="1108364"/>
          </a:xfrm>
          <a:prstGeom prst="rect">
            <a:avLst/>
          </a:prstGeom>
          <a:noFill/>
          <a:ln w="9525">
            <a:noFill/>
            <a:miter lim="800000"/>
            <a:headEnd/>
            <a:tailEnd/>
          </a:ln>
        </p:spPr>
      </p:pic>
      <p:pic>
        <p:nvPicPr>
          <p:cNvPr id="20485" name="Picture 5"/>
          <p:cNvPicPr>
            <a:picLocks noChangeAspect="1" noChangeArrowheads="1"/>
          </p:cNvPicPr>
          <p:nvPr/>
        </p:nvPicPr>
        <p:blipFill>
          <a:blip r:embed="rId5" cstate="print"/>
          <a:srcRect l="22493" t="46990" r="21882" b="48010"/>
          <a:stretch>
            <a:fillRect/>
          </a:stretch>
        </p:blipFill>
        <p:spPr bwMode="auto">
          <a:xfrm>
            <a:off x="1033939" y="5258594"/>
            <a:ext cx="10850880" cy="609600"/>
          </a:xfrm>
          <a:prstGeom prst="rect">
            <a:avLst/>
          </a:prstGeom>
          <a:noFill/>
          <a:ln w="9525">
            <a:noFill/>
            <a:miter lim="800000"/>
            <a:headEnd/>
            <a:tailEnd/>
          </a:ln>
        </p:spPr>
      </p:pic>
      <p:pic>
        <p:nvPicPr>
          <p:cNvPr id="20486" name="Picture 6"/>
          <p:cNvPicPr>
            <a:picLocks noChangeAspect="1" noChangeArrowheads="1"/>
          </p:cNvPicPr>
          <p:nvPr/>
        </p:nvPicPr>
        <p:blipFill>
          <a:blip r:embed="rId5" cstate="print"/>
          <a:srcRect l="44368" t="52990" r="43757" b="44010"/>
          <a:stretch>
            <a:fillRect/>
          </a:stretch>
        </p:blipFill>
        <p:spPr bwMode="auto">
          <a:xfrm>
            <a:off x="1064419" y="5791994"/>
            <a:ext cx="2413000" cy="381000"/>
          </a:xfrm>
          <a:prstGeom prst="rect">
            <a:avLst/>
          </a:prstGeom>
          <a:noFill/>
          <a:ln w="9525">
            <a:noFill/>
            <a:miter lim="800000"/>
            <a:headEnd/>
            <a:tailEnd/>
          </a:ln>
        </p:spPr>
      </p:pic>
    </p:spTree>
    <p:extLst>
      <p:ext uri="{BB962C8B-B14F-4D97-AF65-F5344CB8AC3E}">
        <p14:creationId xmlns:p14="http://schemas.microsoft.com/office/powerpoint/2010/main" val="1292517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id-ID" sz="3600" b="1" dirty="0">
                <a:solidFill>
                  <a:srgbClr val="0070C0"/>
                </a:solidFill>
                <a:latin typeface="Calibri" pitchFamily="34" charset="0"/>
                <a:cs typeface="Calibri" pitchFamily="34" charset="0"/>
              </a:rPr>
              <a:t>Pendugaan Parameter: Dua Sampel (Data Berpasangan)</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1" y="1341562"/>
                <a:ext cx="11017224" cy="5806058"/>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1200"/>
                  </a:spcAft>
                  <a:defRPr/>
                </a:pPr>
                <a:r>
                  <a:rPr lang="en-US" sz="2800" dirty="0">
                    <a:latin typeface="Calibri" pitchFamily="34" charset="0"/>
                    <a:cs typeface="Calibri" pitchFamily="34" charset="0"/>
                  </a:rPr>
                  <a:t>Struktur data </a:t>
                </a:r>
                <a:r>
                  <a:rPr lang="en-US" sz="2800" dirty="0" err="1">
                    <a:latin typeface="Calibri" pitchFamily="34" charset="0"/>
                    <a:cs typeface="Calibri" pitchFamily="34" charset="0"/>
                  </a:rPr>
                  <a:t>untuk</a:t>
                </a:r>
                <a:r>
                  <a:rPr lang="en-US" sz="2800" dirty="0">
                    <a:latin typeface="Calibri" pitchFamily="34" charset="0"/>
                    <a:cs typeface="Calibri" pitchFamily="34" charset="0"/>
                  </a:rPr>
                  <a:t> data </a:t>
                </a:r>
                <a:r>
                  <a:rPr lang="en-US" sz="2800" dirty="0" err="1">
                    <a:latin typeface="Calibri" pitchFamily="34" charset="0"/>
                    <a:cs typeface="Calibri" pitchFamily="34" charset="0"/>
                  </a:rPr>
                  <a:t>berpasangan</a:t>
                </a:r>
                <a:r>
                  <a:rPr lang="en-US" sz="2800" dirty="0">
                    <a:latin typeface="Calibri" pitchFamily="34" charset="0"/>
                    <a:cs typeface="Calibri" pitchFamily="34" charset="0"/>
                  </a:rPr>
                  <a:t>:</a:t>
                </a:r>
              </a:p>
              <a:p>
                <a:pPr algn="just">
                  <a:spcBef>
                    <a:spcPts val="0"/>
                  </a:spcBef>
                  <a:spcAft>
                    <a:spcPts val="1200"/>
                  </a:spcAft>
                  <a:defRPr/>
                </a:pPr>
                <a:endParaRPr lang="en-US" sz="2800" dirty="0">
                  <a:latin typeface="Calibri" pitchFamily="34" charset="0"/>
                  <a:cs typeface="Calibri" pitchFamily="34" charset="0"/>
                </a:endParaRPr>
              </a:p>
              <a:p>
                <a:pPr algn="just">
                  <a:spcBef>
                    <a:spcPts val="0"/>
                  </a:spcBef>
                  <a:spcAft>
                    <a:spcPts val="1200"/>
                  </a:spcAft>
                  <a:defRPr/>
                </a:pPr>
                <a:endParaRPr lang="en-US" sz="2800" dirty="0">
                  <a:latin typeface="Calibri" pitchFamily="34" charset="0"/>
                  <a:cs typeface="Calibri" pitchFamily="34" charset="0"/>
                </a:endParaRPr>
              </a:p>
              <a:p>
                <a:pPr algn="just">
                  <a:spcBef>
                    <a:spcPts val="0"/>
                  </a:spcBef>
                  <a:spcAft>
                    <a:spcPts val="1200"/>
                  </a:spcAft>
                  <a:defRPr/>
                </a:pPr>
                <a:endParaRPr lang="en-US" sz="2800" dirty="0">
                  <a:latin typeface="Calibri" pitchFamily="34" charset="0"/>
                  <a:cs typeface="Calibri" pitchFamily="34" charset="0"/>
                </a:endParaRPr>
              </a:p>
              <a:p>
                <a:pPr algn="just">
                  <a:spcBef>
                    <a:spcPts val="0"/>
                  </a:spcBef>
                  <a:spcAft>
                    <a:spcPts val="1200"/>
                  </a:spcAft>
                  <a:defRPr/>
                </a:pPr>
                <a:endParaRPr lang="en-US" sz="2800" dirty="0">
                  <a:latin typeface="Calibri" pitchFamily="34" charset="0"/>
                  <a:cs typeface="Calibri" pitchFamily="34" charset="0"/>
                </a:endParaRPr>
              </a:p>
              <a:p>
                <a:pPr algn="just">
                  <a:spcBef>
                    <a:spcPts val="0"/>
                  </a:spcBef>
                  <a:spcAft>
                    <a:spcPts val="1200"/>
                  </a:spcAft>
                  <a:defRPr/>
                </a:pPr>
                <a:endParaRPr lang="en-US" sz="2800"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D</m:t>
                          </m:r>
                        </m:e>
                      </m:acc>
                      <m:r>
                        <a:rPr lang="en-US" sz="2800" b="0" i="0" smtClean="0">
                          <a:latin typeface="Cambria Math"/>
                          <a:cs typeface="Calibri" pitchFamily="34" charset="0"/>
                        </a:rPr>
                        <m:t>=</m:t>
                      </m:r>
                      <m:f>
                        <m:fPr>
                          <m:ctrlPr>
                            <a:rPr lang="en-US" sz="2800" b="0" i="1" smtClean="0">
                              <a:latin typeface="Cambria Math" panose="02040503050406030204" pitchFamily="18" charset="0"/>
                              <a:cs typeface="Calibri" pitchFamily="34" charset="0"/>
                            </a:rPr>
                          </m:ctrlPr>
                        </m:fPr>
                        <m:num>
                          <m:r>
                            <a:rPr lang="en-US" sz="2800" b="0" i="1" smtClean="0">
                              <a:latin typeface="Cambria Math"/>
                              <a:cs typeface="Calibri" pitchFamily="34" charset="0"/>
                            </a:rPr>
                            <m:t>1</m:t>
                          </m:r>
                        </m:num>
                        <m:den>
                          <m:r>
                            <m:rPr>
                              <m:sty m:val="p"/>
                            </m:rPr>
                            <a:rPr lang="en-US" sz="2800" b="0" i="0" smtClean="0">
                              <a:latin typeface="Cambria Math"/>
                              <a:cs typeface="Calibri" pitchFamily="34" charset="0"/>
                            </a:rPr>
                            <m:t>n</m:t>
                          </m:r>
                        </m:den>
                      </m:f>
                      <m:nary>
                        <m:naryPr>
                          <m:chr m:val="∑"/>
                          <m:ctrlPr>
                            <a:rPr lang="en-US" sz="2800" b="0" i="1" smtClean="0">
                              <a:latin typeface="Cambria Math" panose="02040503050406030204" pitchFamily="18" charset="0"/>
                              <a:cs typeface="Calibri" pitchFamily="34" charset="0"/>
                            </a:rPr>
                          </m:ctrlPr>
                        </m:naryPr>
                        <m:sub>
                          <m:r>
                            <m:rPr>
                              <m:sty m:val="p"/>
                              <m:brk m:alnAt="23"/>
                            </m:rPr>
                            <a:rPr lang="en-US" sz="2800" b="0" i="0" smtClean="0">
                              <a:latin typeface="Cambria Math"/>
                              <a:cs typeface="Calibri" pitchFamily="34" charset="0"/>
                            </a:rPr>
                            <m:t>i</m:t>
                          </m:r>
                          <m:r>
                            <a:rPr lang="en-US" sz="2800" b="0" i="0" smtClean="0">
                              <a:latin typeface="Cambria Math"/>
                              <a:cs typeface="Calibri" pitchFamily="34" charset="0"/>
                            </a:rPr>
                            <m:t>=1</m:t>
                          </m:r>
                        </m:sub>
                        <m:sup>
                          <m:r>
                            <m:rPr>
                              <m:sty m:val="p"/>
                            </m:rPr>
                            <a:rPr lang="en-US" sz="2800" b="0" i="0" smtClean="0">
                              <a:latin typeface="Cambria Math"/>
                              <a:cs typeface="Calibri" pitchFamily="34" charset="0"/>
                            </a:rPr>
                            <m:t>n</m:t>
                          </m:r>
                        </m:sup>
                        <m:e>
                          <m:sSub>
                            <m:sSubPr>
                              <m:ctrlPr>
                                <a:rPr lang="en-US" sz="2800" b="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m:rPr>
                                  <m:sty m:val="p"/>
                                </m:rPr>
                                <a:rPr lang="en-US" sz="2800" b="0" i="0" smtClean="0">
                                  <a:latin typeface="Cambria Math"/>
                                  <a:cs typeface="Calibri" pitchFamily="34" charset="0"/>
                                </a:rPr>
                                <m:t>i</m:t>
                              </m:r>
                            </m:sub>
                          </m:sSub>
                        </m:e>
                      </m:nary>
                      <m:r>
                        <a:rPr lang="en-US" sz="2800" b="0" i="1" smtClean="0">
                          <a:latin typeface="Cambria Math"/>
                          <a:cs typeface="Calibri" pitchFamily="34" charset="0"/>
                        </a:rPr>
                        <m:t>                                 </m:t>
                      </m:r>
                      <m:sSubSup>
                        <m:sSubSupPr>
                          <m:ctrlPr>
                            <a:rPr lang="en-US" sz="2800" b="0" i="1" smtClean="0">
                              <a:latin typeface="Cambria Math" panose="02040503050406030204" pitchFamily="18" charset="0"/>
                              <a:cs typeface="Calibri" pitchFamily="34" charset="0"/>
                            </a:rPr>
                          </m:ctrlPr>
                        </m:sSubSupPr>
                        <m:e>
                          <m:r>
                            <m:rPr>
                              <m:sty m:val="p"/>
                            </m:rPr>
                            <a:rPr lang="en-US" sz="2800" b="0" i="0" smtClean="0">
                              <a:latin typeface="Cambria Math"/>
                              <a:cs typeface="Calibri" pitchFamily="34" charset="0"/>
                            </a:rPr>
                            <m:t>s</m:t>
                          </m:r>
                        </m:e>
                        <m:sub>
                          <m:r>
                            <m:rPr>
                              <m:sty m:val="p"/>
                            </m:rPr>
                            <a:rPr lang="en-US" sz="2800" b="0" i="0" smtClean="0">
                              <a:latin typeface="Cambria Math"/>
                              <a:cs typeface="Calibri" pitchFamily="34" charset="0"/>
                            </a:rPr>
                            <m:t>D</m:t>
                          </m:r>
                        </m:sub>
                        <m:sup>
                          <m:r>
                            <a:rPr lang="en-US" sz="2800" b="0" i="0" smtClean="0">
                              <a:latin typeface="Cambria Math"/>
                              <a:cs typeface="Calibri" pitchFamily="34" charset="0"/>
                            </a:rPr>
                            <m:t>2</m:t>
                          </m:r>
                        </m:sup>
                      </m:sSubSup>
                      <m:r>
                        <a:rPr lang="en-US" sz="2800" b="0" i="1" smtClean="0">
                          <a:latin typeface="Cambria Math"/>
                          <a:cs typeface="Calibri" pitchFamily="34" charset="0"/>
                        </a:rPr>
                        <m:t>=</m:t>
                      </m:r>
                      <m:f>
                        <m:fPr>
                          <m:ctrlPr>
                            <a:rPr lang="en-US" sz="2800" b="0" i="1" smtClean="0">
                              <a:latin typeface="Cambria Math" panose="02040503050406030204" pitchFamily="18" charset="0"/>
                              <a:cs typeface="Calibri" pitchFamily="34" charset="0"/>
                            </a:rPr>
                          </m:ctrlPr>
                        </m:fPr>
                        <m:num>
                          <m:nary>
                            <m:naryPr>
                              <m:chr m:val="∑"/>
                              <m:ctrlPr>
                                <a:rPr lang="en-US" sz="2800" b="0" i="1" smtClean="0">
                                  <a:latin typeface="Cambria Math" panose="02040503050406030204" pitchFamily="18" charset="0"/>
                                  <a:cs typeface="Calibri" pitchFamily="34" charset="0"/>
                                </a:rPr>
                              </m:ctrlPr>
                            </m:naryPr>
                            <m:sub>
                              <m:r>
                                <m:rPr>
                                  <m:sty m:val="p"/>
                                  <m:brk m:alnAt="23"/>
                                </m:rPr>
                                <a:rPr lang="en-US" sz="2800" b="0" i="0" smtClean="0">
                                  <a:latin typeface="Cambria Math"/>
                                  <a:cs typeface="Calibri" pitchFamily="34" charset="0"/>
                                </a:rPr>
                                <m:t>i</m:t>
                              </m:r>
                              <m:r>
                                <a:rPr lang="en-US" sz="2800" b="0" i="0" smtClean="0">
                                  <a:latin typeface="Cambria Math"/>
                                  <a:cs typeface="Calibri" pitchFamily="34" charset="0"/>
                                </a:rPr>
                                <m:t>=1</m:t>
                              </m:r>
                            </m:sub>
                            <m:sup>
                              <m:r>
                                <m:rPr>
                                  <m:sty m:val="p"/>
                                </m:rPr>
                                <a:rPr lang="en-US" sz="2800" b="0" i="0" smtClean="0">
                                  <a:latin typeface="Cambria Math"/>
                                  <a:cs typeface="Calibri" pitchFamily="34" charset="0"/>
                                </a:rPr>
                                <m:t>n</m:t>
                              </m:r>
                            </m:sup>
                            <m:e>
                              <m:sSup>
                                <m:sSupPr>
                                  <m:ctrlPr>
                                    <a:rPr lang="en-US" sz="2800" b="0" i="1" smtClean="0">
                                      <a:latin typeface="Cambria Math" panose="02040503050406030204" pitchFamily="18" charset="0"/>
                                      <a:cs typeface="Calibri" pitchFamily="34" charset="0"/>
                                    </a:rPr>
                                  </m:ctrlPr>
                                </m:sSupPr>
                                <m:e>
                                  <m:d>
                                    <m:dPr>
                                      <m:ctrlPr>
                                        <a:rPr lang="en-US" sz="2800" b="0" i="1" smtClean="0">
                                          <a:latin typeface="Cambria Math" panose="02040503050406030204" pitchFamily="18" charset="0"/>
                                          <a:cs typeface="Calibri" pitchFamily="34" charset="0"/>
                                        </a:rPr>
                                      </m:ctrlPr>
                                    </m:dPr>
                                    <m:e>
                                      <m:sSub>
                                        <m:sSubPr>
                                          <m:ctrlPr>
                                            <a:rPr lang="en-US" sz="2800" b="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m:rPr>
                                              <m:sty m:val="p"/>
                                            </m:rPr>
                                            <a:rPr lang="en-US" sz="2800" b="0" i="0" smtClean="0">
                                              <a:latin typeface="Cambria Math"/>
                                              <a:cs typeface="Calibri" pitchFamily="34" charset="0"/>
                                            </a:rPr>
                                            <m:t>i</m:t>
                                          </m:r>
                                        </m:sub>
                                      </m:sSub>
                                      <m:r>
                                        <a:rPr lang="en-US" sz="2800" b="0" i="1" smtClean="0">
                                          <a:latin typeface="Cambria Math"/>
                                          <a:cs typeface="Calibri" pitchFamily="34" charset="0"/>
                                        </a:rPr>
                                        <m:t>−</m:t>
                                      </m:r>
                                      <m:acc>
                                        <m:accPr>
                                          <m:chr m:val="̅"/>
                                          <m:ctrlPr>
                                            <a:rPr lang="en-US" sz="2800" b="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D</m:t>
                                          </m:r>
                                        </m:e>
                                      </m:acc>
                                    </m:e>
                                  </m:d>
                                </m:e>
                                <m:sup>
                                  <m:r>
                                    <a:rPr lang="en-US" sz="2800" b="0" i="0" smtClean="0">
                                      <a:latin typeface="Cambria Math"/>
                                      <a:cs typeface="Calibri" pitchFamily="34" charset="0"/>
                                    </a:rPr>
                                    <m:t>2</m:t>
                                  </m:r>
                                </m:sup>
                              </m:sSup>
                            </m:e>
                          </m:nary>
                        </m:num>
                        <m:den>
                          <m:r>
                            <m:rPr>
                              <m:sty m:val="p"/>
                            </m:rPr>
                            <a:rPr lang="en-US" sz="2800" b="0" i="0" smtClean="0">
                              <a:latin typeface="Cambria Math"/>
                              <a:cs typeface="Calibri" pitchFamily="34" charset="0"/>
                            </a:rPr>
                            <m:t>n</m:t>
                          </m:r>
                          <m:r>
                            <a:rPr lang="en-US" sz="2800" b="0" i="0" smtClean="0">
                              <a:latin typeface="Cambria Math"/>
                              <a:cs typeface="Calibri" pitchFamily="34" charset="0"/>
                            </a:rPr>
                            <m:t>−1</m:t>
                          </m:r>
                        </m:den>
                      </m:f>
                    </m:oMath>
                  </m:oMathPara>
                </a14:m>
                <a:endParaRPr lang="en-US" sz="2800" dirty="0">
                  <a:latin typeface="Calibri" pitchFamily="34" charset="0"/>
                  <a:cs typeface="Calibri" pitchFamily="34" charset="0"/>
                </a:endParaRPr>
              </a:p>
              <a:p>
                <a:pPr marL="304800" indent="0" algn="just">
                  <a:spcBef>
                    <a:spcPts val="0"/>
                  </a:spcBef>
                  <a:spcAft>
                    <a:spcPts val="1200"/>
                  </a:spcAft>
                  <a:buNone/>
                  <a:defRPr/>
                </a:pPr>
                <a:endParaRPr lang="en-US" sz="2800" dirty="0">
                  <a:latin typeface="Calibri" pitchFamily="34" charset="0"/>
                  <a:cs typeface="Calibri" pitchFamily="34" charset="0"/>
                </a:endParaRPr>
              </a:p>
              <a:p>
                <a:pPr marL="0" indent="0" algn="ctr">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342900" indent="0" algn="just">
                  <a:spcBef>
                    <a:spcPts val="0"/>
                  </a:spcBef>
                  <a:spcAft>
                    <a:spcPts val="1200"/>
                  </a:spcAft>
                  <a:buNone/>
                  <a:defRPr/>
                </a:pPr>
                <a:endParaRPr lang="en-US" sz="2800" dirty="0">
                  <a:latin typeface="Calibri" pitchFamily="34" charset="0"/>
                  <a:cs typeface="Calibri" pitchFamily="34" charset="0"/>
                </a:endParaRPr>
              </a:p>
              <a:p>
                <a:pPr marL="742950" indent="-400050" algn="just">
                  <a:spcBef>
                    <a:spcPts val="0"/>
                  </a:spcBef>
                  <a:spcAft>
                    <a:spcPts val="12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1" y="1341562"/>
                <a:ext cx="11017224" cy="5806058"/>
              </a:xfrm>
              <a:prstGeom prst="rect">
                <a:avLst/>
              </a:prstGeom>
              <a:blipFill rotWithShape="1">
                <a:blip r:embed="rId2" cstate="print"/>
                <a:stretch>
                  <a:fillRect l="-443" t="-8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9289356"/>
                  </p:ext>
                </p:extLst>
              </p:nvPr>
            </p:nvGraphicFramePr>
            <p:xfrm>
              <a:off x="1516098" y="1989634"/>
              <a:ext cx="8970009" cy="2590800"/>
            </p:xfrm>
            <a:graphic>
              <a:graphicData uri="http://schemas.openxmlformats.org/drawingml/2006/table">
                <a:tbl>
                  <a:tblPr firstRow="1" bandRow="1">
                    <a:tableStyleId>{5940675A-B579-460E-94D1-54222C63F5DA}</a:tableStyleId>
                  </a:tblPr>
                  <a:tblGrid>
                    <a:gridCol w="2322258">
                      <a:extLst>
                        <a:ext uri="{9D8B030D-6E8A-4147-A177-3AD203B41FA5}">
                          <a16:colId xmlns:a16="http://schemas.microsoft.com/office/drawing/2014/main" val="20000"/>
                        </a:ext>
                      </a:extLst>
                    </a:gridCol>
                    <a:gridCol w="2322258">
                      <a:extLst>
                        <a:ext uri="{9D8B030D-6E8A-4147-A177-3AD203B41FA5}">
                          <a16:colId xmlns:a16="http://schemas.microsoft.com/office/drawing/2014/main" val="20001"/>
                        </a:ext>
                      </a:extLst>
                    </a:gridCol>
                    <a:gridCol w="2003235">
                      <a:extLst>
                        <a:ext uri="{9D8B030D-6E8A-4147-A177-3AD203B41FA5}">
                          <a16:colId xmlns:a16="http://schemas.microsoft.com/office/drawing/2014/main" val="20002"/>
                        </a:ext>
                      </a:extLst>
                    </a:gridCol>
                    <a:gridCol w="2322258">
                      <a:extLst>
                        <a:ext uri="{9D8B030D-6E8A-4147-A177-3AD203B41FA5}">
                          <a16:colId xmlns:a16="http://schemas.microsoft.com/office/drawing/2014/main" val="20003"/>
                        </a:ext>
                      </a:extLst>
                    </a:gridCol>
                  </a:tblGrid>
                  <a:tr h="370840">
                    <a:tc>
                      <a:txBody>
                        <a:bodyPr/>
                        <a:lstStyle/>
                        <a:p>
                          <a:pPr algn="ctr"/>
                          <a:r>
                            <a:rPr lang="en-US" sz="2800" b="1" dirty="0" err="1">
                              <a:latin typeface="Calibri" pitchFamily="34" charset="0"/>
                              <a:cs typeface="Calibri" pitchFamily="34" charset="0"/>
                            </a:rPr>
                            <a:t>Pasangan</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a:latin typeface="Calibri" pitchFamily="34" charset="0"/>
                              <a:cs typeface="Calibri" pitchFamily="34" charset="0"/>
                            </a:rPr>
                            <a:t>Perlakuan</a:t>
                          </a:r>
                          <a:r>
                            <a:rPr lang="en-US" sz="2800" b="1" dirty="0">
                              <a:latin typeface="Calibri" pitchFamily="34" charset="0"/>
                              <a:cs typeface="Calibri" pitchFamily="34" charset="0"/>
                            </a:rPr>
                            <a:t> 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a:latin typeface="Calibri" pitchFamily="34" charset="0"/>
                              <a:cs typeface="Calibri" pitchFamily="34" charset="0"/>
                            </a:rPr>
                            <a:t>Perlakuan</a:t>
                          </a:r>
                          <a:r>
                            <a:rPr lang="en-US" sz="2800" b="1" dirty="0">
                              <a:latin typeface="Calibri" pitchFamily="34" charset="0"/>
                              <a:cs typeface="Calibri" pitchFamily="34" charset="0"/>
                            </a:rPr>
                            <a:t> 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a:latin typeface="Calibri" pitchFamily="34" charset="0"/>
                              <a:cs typeface="Calibri" pitchFamily="34" charset="0"/>
                            </a:rPr>
                            <a:t>Perbedaan</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a:r>
                            <a:rPr lang="en-US" sz="2800" dirty="0">
                              <a:latin typeface="Calibri" pitchFamily="34" charset="0"/>
                              <a:cs typeface="Calibri"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1</m:t>
                                    </m:r>
                                  </m:sub>
                                </m:sSub>
                              </m:oMath>
                            </m:oMathPara>
                          </a14:m>
                          <a:endParaRPr lang="en-US" sz="2800" i="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1</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a:rPr lang="en-US" sz="2800" b="0" i="0" smtClean="0">
                                        <a:latin typeface="Cambria Math"/>
                                        <a:cs typeface="Calibri" pitchFamily="34" charset="0"/>
                                      </a:rPr>
                                      <m:t>1</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1</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1</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8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2</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2</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a:rPr lang="en-US" sz="2800" b="0" i="0" smtClean="0">
                                        <a:latin typeface="Cambria Math"/>
                                        <a:cs typeface="Calibri" pitchFamily="34" charset="0"/>
                                      </a:rPr>
                                      <m:t>2</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2</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2</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14:m>
                            <m:oMathPara xmlns:m="http://schemas.openxmlformats.org/officeDocument/2006/math">
                              <m:oMathParaPr>
                                <m:jc m:val="centerGroup"/>
                              </m:oMathParaPr>
                              <m:oMath xmlns:m="http://schemas.openxmlformats.org/officeDocument/2006/math">
                                <m:r>
                                  <a:rPr lang="en-US" sz="2800" i="1" smtClean="0">
                                    <a:latin typeface="Cambria Math"/>
                                    <a:cs typeface="Calibri" pitchFamily="34" charset="0"/>
                                  </a:rPr>
                                  <m:t>⋮</m:t>
                                </m:r>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r>
                                  <a:rPr lang="en-US" sz="2800" i="1" smtClean="0">
                                    <a:latin typeface="Cambria Math"/>
                                    <a:cs typeface="Calibri" pitchFamily="34" charset="0"/>
                                  </a:rPr>
                                  <m:t>⋮</m:t>
                                </m:r>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latin typeface="Cambria Math"/>
                                    <a:cs typeface="Calibri" pitchFamily="34" charset="0"/>
                                  </a:rPr>
                                  <m:t>⋮</m:t>
                                </m:r>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800" i="1" smtClean="0">
                                    <a:latin typeface="Cambria Math"/>
                                    <a:cs typeface="Calibri" pitchFamily="34" charset="0"/>
                                  </a:rPr>
                                  <m:t>⋮</m:t>
                                </m:r>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800" dirty="0">
                              <a:latin typeface="Calibri" pitchFamily="34" charset="0"/>
                              <a:cs typeface="Calibri" pitchFamily="34" charset="0"/>
                            </a:rPr>
                            <a:t>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m:rPr>
                                        <m:sty m:val="p"/>
                                      </m:rPr>
                                      <a:rPr lang="en-US" sz="2800" b="0" i="0" smtClean="0">
                                        <a:latin typeface="Cambria Math"/>
                                        <a:cs typeface="Calibri" pitchFamily="34" charset="0"/>
                                      </a:rPr>
                                      <m:t>n</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m:rPr>
                                        <m:sty m:val="p"/>
                                      </m:rPr>
                                      <a:rPr lang="en-US" sz="2800" b="0" i="0" smtClean="0">
                                        <a:latin typeface="Cambria Math"/>
                                        <a:cs typeface="Calibri" pitchFamily="34" charset="0"/>
                                      </a:rPr>
                                      <m:t>n</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D</m:t>
                                    </m:r>
                                  </m:e>
                                  <m:sub>
                                    <m:r>
                                      <a:rPr lang="en-US" sz="2800" b="0" i="0" smtClean="0">
                                        <a:latin typeface="Cambria Math"/>
                                        <a:cs typeface="Calibri" pitchFamily="34" charset="0"/>
                                      </a:rPr>
                                      <m:t>1</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x</m:t>
                                    </m:r>
                                  </m:e>
                                  <m:sub>
                                    <m:r>
                                      <a:rPr lang="en-US" sz="2800" b="0" i="0" smtClean="0">
                                        <a:latin typeface="Cambria Math"/>
                                        <a:cs typeface="Calibri" pitchFamily="34" charset="0"/>
                                      </a:rPr>
                                      <m:t>1</m:t>
                                    </m:r>
                                  </m:sub>
                                </m:sSub>
                                <m:r>
                                  <a:rPr lang="en-US" sz="2800" b="0" i="1" smtClean="0">
                                    <a:latin typeface="Cambria Math"/>
                                    <a:cs typeface="Calibri" pitchFamily="34" charset="0"/>
                                  </a:rPr>
                                  <m:t>−</m:t>
                                </m:r>
                                <m:sSub>
                                  <m:sSubPr>
                                    <m:ctrlPr>
                                      <a:rPr lang="en-US" sz="280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y</m:t>
                                    </m:r>
                                  </m:e>
                                  <m:sub>
                                    <m:r>
                                      <a:rPr lang="en-US" sz="2800" b="0" i="0" smtClean="0">
                                        <a:latin typeface="Cambria Math"/>
                                        <a:cs typeface="Calibri" pitchFamily="34" charset="0"/>
                                      </a:rPr>
                                      <m:t>1</m:t>
                                    </m:r>
                                  </m:sub>
                                </m:sSub>
                              </m:oMath>
                            </m:oMathPara>
                          </a14:m>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a14="http://schemas.microsoft.com/office/drawing/2010/main" xmlns="" xmlns:p14="http://schemas.microsoft.com/office/powerpoint/2010/main" val="9289356"/>
                  </p:ext>
                </p:extLst>
              </p:nvPr>
            </p:nvGraphicFramePr>
            <p:xfrm>
              <a:off x="1516098" y="1989634"/>
              <a:ext cx="8970009" cy="2590800"/>
            </p:xfrm>
            <a:graphic>
              <a:graphicData uri="http://schemas.openxmlformats.org/drawingml/2006/table">
                <a:tbl>
                  <a:tblPr firstRow="1" bandRow="1">
                    <a:tableStyleId>{5940675A-B579-460E-94D1-54222C63F5DA}</a:tableStyleId>
                  </a:tblPr>
                  <a:tblGrid>
                    <a:gridCol w="2322258"/>
                    <a:gridCol w="2322258"/>
                    <a:gridCol w="2003235"/>
                    <a:gridCol w="2322258"/>
                  </a:tblGrid>
                  <a:tr h="518160">
                    <a:tc>
                      <a:txBody>
                        <a:bodyPr/>
                        <a:lstStyle/>
                        <a:p>
                          <a:pPr algn="ctr"/>
                          <a:r>
                            <a:rPr lang="en-US" sz="2800" b="1" dirty="0" err="1" smtClean="0">
                              <a:latin typeface="Calibri" pitchFamily="34" charset="0"/>
                              <a:cs typeface="Calibri" pitchFamily="34" charset="0"/>
                            </a:rPr>
                            <a:t>Pasangan</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smtClean="0">
                              <a:latin typeface="Calibri" pitchFamily="34" charset="0"/>
                              <a:cs typeface="Calibri" pitchFamily="34" charset="0"/>
                            </a:rPr>
                            <a:t>Perlakuan</a:t>
                          </a:r>
                          <a:r>
                            <a:rPr lang="en-US" sz="2800" b="1" dirty="0" smtClean="0">
                              <a:latin typeface="Calibri" pitchFamily="34" charset="0"/>
                              <a:cs typeface="Calibri" pitchFamily="34" charset="0"/>
                            </a:rPr>
                            <a:t> 1</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smtClean="0">
                              <a:latin typeface="Calibri" pitchFamily="34" charset="0"/>
                              <a:cs typeface="Calibri" pitchFamily="34" charset="0"/>
                            </a:rPr>
                            <a:t>Perlakuan</a:t>
                          </a:r>
                          <a:r>
                            <a:rPr lang="en-US" sz="2800" b="1" dirty="0" smtClean="0">
                              <a:latin typeface="Calibri" pitchFamily="34" charset="0"/>
                              <a:cs typeface="Calibri" pitchFamily="34" charset="0"/>
                            </a:rPr>
                            <a:t> 2</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800" b="1" dirty="0" err="1" smtClean="0">
                              <a:latin typeface="Calibri" pitchFamily="34" charset="0"/>
                              <a:cs typeface="Calibri" pitchFamily="34" charset="0"/>
                            </a:rPr>
                            <a:t>Perbedaan</a:t>
                          </a:r>
                          <a:endParaRPr lang="en-US" sz="2800" b="1"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18160">
                    <a:tc>
                      <a:txBody>
                        <a:bodyPr/>
                        <a:lstStyle/>
                        <a:p>
                          <a:pPr algn="ctr"/>
                          <a:r>
                            <a:rPr lang="en-US" sz="2800" dirty="0" smtClean="0">
                              <a:latin typeface="Calibri" pitchFamily="34" charset="0"/>
                              <a:cs typeface="Calibri" pitchFamily="34" charset="0"/>
                            </a:rPr>
                            <a:t>1</a:t>
                          </a:r>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blipFill rotWithShape="1">
                          <a:blip r:embed="rId3"/>
                          <a:stretch>
                            <a:fillRect l="-100262" t="-110588" r="-186352" b="-3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blipFill rotWithShape="1">
                          <a:blip r:embed="rId3"/>
                          <a:stretch>
                            <a:fillRect l="-232622" t="-110588" r="-116463" b="-3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blipFill rotWithShape="1">
                          <a:blip r:embed="rId3"/>
                          <a:stretch>
                            <a:fillRect l="-286352" t="-110588" r="-262" b="-334118"/>
                          </a:stretch>
                        </a:blipFill>
                      </a:tcPr>
                    </a:tc>
                  </a:tr>
                  <a:tr h="518160">
                    <a:tc>
                      <a:txBody>
                        <a:bodyPr/>
                        <a:lstStyle/>
                        <a:p>
                          <a:pPr algn="ctr"/>
                          <a:r>
                            <a:rPr lang="en-US" sz="2800" dirty="0" smtClean="0">
                              <a:latin typeface="Calibri" pitchFamily="34" charset="0"/>
                              <a:cs typeface="Calibri" pitchFamily="34" charset="0"/>
                            </a:rPr>
                            <a:t>2</a:t>
                          </a:r>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100262" t="-210588" r="-186352" b="-2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32622" t="-210588" r="-116463" b="-2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86352" t="-210588" r="-262" b="-234118"/>
                          </a:stretch>
                        </a:blipFill>
                      </a:tcPr>
                    </a:tc>
                  </a:tr>
                  <a:tr h="518160">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62" t="-310588" r="-286352" b="-1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100262" t="-310588" r="-186352" b="-1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32622" t="-310588" r="-116463" b="-1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rotWithShape="1">
                          <a:blip r:embed="rId3"/>
                          <a:stretch>
                            <a:fillRect l="-286352" t="-310588" r="-262" b="-134118"/>
                          </a:stretch>
                        </a:blipFill>
                      </a:tcPr>
                    </a:tc>
                  </a:tr>
                  <a:tr h="518160">
                    <a:tc>
                      <a:txBody>
                        <a:bodyPr/>
                        <a:lstStyle/>
                        <a:p>
                          <a:pPr algn="ctr"/>
                          <a:r>
                            <a:rPr lang="en-US" sz="2800" dirty="0" smtClean="0">
                              <a:latin typeface="Calibri" pitchFamily="34" charset="0"/>
                              <a:cs typeface="Calibri" pitchFamily="34" charset="0"/>
                            </a:rPr>
                            <a:t>n</a:t>
                          </a:r>
                          <a:endParaRPr lang="en-US" sz="2800" dirty="0">
                            <a:latin typeface="Calibri" pitchFamily="34" charset="0"/>
                            <a:cs typeface="Calibri"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100262" t="-410588" r="-186352" b="-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32622" t="-410588" r="-116463" b="-34118"/>
                          </a:stretch>
                        </a:blip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3"/>
                          <a:stretch>
                            <a:fillRect l="-286352" t="-410588" r="-262" b="-34118"/>
                          </a:stretch>
                        </a:blipFill>
                      </a:tcPr>
                    </a:tc>
                  </a:tr>
                </a:tbl>
              </a:graphicData>
            </a:graphic>
          </p:graphicFrame>
        </mc:Fallback>
      </mc:AlternateContent>
    </p:spTree>
    <p:extLst>
      <p:ext uri="{BB962C8B-B14F-4D97-AF65-F5344CB8AC3E}">
        <p14:creationId xmlns:p14="http://schemas.microsoft.com/office/powerpoint/2010/main" val="4004749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(Data Berpasangan)</a:t>
            </a:r>
            <a:endParaRPr lang="id-ID" sz="3200" dirty="0"/>
          </a:p>
        </p:txBody>
      </p:sp>
      <p:pic>
        <p:nvPicPr>
          <p:cNvPr id="7170" name="Picture 2"/>
          <p:cNvPicPr>
            <a:picLocks noChangeAspect="1" noChangeArrowheads="1"/>
          </p:cNvPicPr>
          <p:nvPr/>
        </p:nvPicPr>
        <p:blipFill>
          <a:blip r:embed="rId2" cstate="print"/>
          <a:srcRect l="36855" t="61010" r="31895" b="29990"/>
          <a:stretch>
            <a:fillRect/>
          </a:stretch>
        </p:blipFill>
        <p:spPr bwMode="auto">
          <a:xfrm>
            <a:off x="3655219" y="2058194"/>
            <a:ext cx="5080000" cy="914400"/>
          </a:xfrm>
          <a:prstGeom prst="rect">
            <a:avLst/>
          </a:prstGeom>
          <a:noFill/>
          <a:ln w="9525">
            <a:solidFill>
              <a:srgbClr val="0070C0"/>
            </a:solidFill>
            <a:miter lim="800000"/>
            <a:headEnd/>
            <a:tailEnd/>
          </a:ln>
        </p:spPr>
      </p:pic>
      <p:sp>
        <p:nvSpPr>
          <p:cNvPr id="10" name="Rectangle 3"/>
          <p:cNvSpPr txBox="1">
            <a:spLocks noChangeArrowheads="1"/>
          </p:cNvSpPr>
          <p:nvPr/>
        </p:nvSpPr>
        <p:spPr>
          <a:xfrm>
            <a:off x="621010" y="1067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defRPr/>
            </a:pPr>
            <a:r>
              <a:rPr lang="id-ID" sz="2800" dirty="0">
                <a:latin typeface="Calibri" pitchFamily="34" charset="0"/>
                <a:cs typeface="Calibri" pitchFamily="34" charset="0"/>
              </a:rPr>
              <a:t>Selang Kepercayaan untuk Data Berpasangan adalah sebagai berikut (dengan derajat bebas : n</a:t>
            </a:r>
            <a:r>
              <a:rPr lang="id-ID" sz="2800" baseline="-25000" dirty="0">
                <a:latin typeface="Calibri" pitchFamily="34" charset="0"/>
                <a:cs typeface="Calibri" pitchFamily="34" charset="0"/>
              </a:rPr>
              <a:t> </a:t>
            </a:r>
            <a:r>
              <a:rPr lang="id-ID" sz="2800" dirty="0">
                <a:latin typeface="Calibri" pitchFamily="34" charset="0"/>
                <a:cs typeface="Calibri" pitchFamily="34" charset="0"/>
              </a:rPr>
              <a:t>– 1)</a:t>
            </a:r>
          </a:p>
          <a:p>
            <a:pPr algn="just">
              <a:spcBef>
                <a:spcPts val="0"/>
              </a:spcBef>
              <a:spcAft>
                <a:spcPts val="1800"/>
              </a:spcAft>
              <a:buNone/>
              <a:defRPr/>
            </a:pPr>
            <a:endParaRPr lang="id-ID" sz="2800" dirty="0">
              <a:latin typeface="Calibri" pitchFamily="34" charset="0"/>
              <a:cs typeface="Calibri" pitchFamily="34" charset="0"/>
            </a:endParaRPr>
          </a:p>
          <a:p>
            <a:pPr algn="just">
              <a:spcBef>
                <a:spcPts val="0"/>
              </a:spcBef>
              <a:defRPr/>
            </a:pPr>
            <a:r>
              <a:rPr lang="id-ID" sz="2800" dirty="0">
                <a:latin typeface="Calibri" pitchFamily="34" charset="0"/>
                <a:cs typeface="Calibri" pitchFamily="34" charset="0"/>
              </a:rPr>
              <a:t>Contoh</a:t>
            </a:r>
          </a:p>
          <a:p>
            <a:pPr algn="just">
              <a:spcBef>
                <a:spcPts val="0"/>
              </a:spcBef>
              <a:buNone/>
              <a:defRPr/>
            </a:pPr>
            <a:r>
              <a:rPr lang="id-ID" sz="2800" dirty="0">
                <a:latin typeface="Calibri" pitchFamily="34" charset="0"/>
                <a:cs typeface="Calibri" pitchFamily="34" charset="0"/>
              </a:rPr>
              <a:t>     Seorang peneliti medis ingin menentukan apakah sebuah pil memiliki efek samping yang tidak diinginkan untuk mengurangi tekanan darah dari 15 wanita usia sekolah. Setelah mereka menggunakan pil secara teratur selama enam bulan, tekanan darah mereka kembali dicatat. Peneliti ingin menarik kesimpulan tentang efek pil pada tekanan darah dari pengamatan yang diberikan dalam tabel. Dugalah rata-rata perbedaan tekanan darah setelah menggunakan pil secara teratur lengkapi dengan selang kepercayaan 98%       </a:t>
            </a:r>
          </a:p>
          <a:p>
            <a:pPr algn="just">
              <a:spcBef>
                <a:spcPts val="0"/>
              </a:spcBef>
              <a:spcAft>
                <a:spcPts val="1800"/>
              </a:spcAft>
              <a:buNone/>
              <a:defRPr/>
            </a:pPr>
            <a:endParaRPr lang="id-ID" sz="2800" dirty="0">
              <a:latin typeface="Calibri" pitchFamily="34" charset="0"/>
              <a:cs typeface="Calibri" pitchFamily="34" charset="0"/>
            </a:endParaRPr>
          </a:p>
          <a:p>
            <a:pPr algn="just">
              <a:spcBef>
                <a:spcPts val="0"/>
              </a:spcBef>
              <a:spcAft>
                <a:spcPts val="600"/>
              </a:spcAft>
              <a:buNone/>
              <a:defRPr/>
            </a:pPr>
            <a:endParaRPr lang="id-ID" sz="2800" dirty="0">
              <a:latin typeface="Calibri" pitchFamily="34" charset="0"/>
              <a:cs typeface="Calibri" pitchFamily="34" charset="0"/>
            </a:endParaRPr>
          </a:p>
          <a:p>
            <a:pPr algn="just">
              <a:spcBef>
                <a:spcPts val="0"/>
              </a:spcBef>
              <a:spcAft>
                <a:spcPts val="600"/>
              </a:spcAft>
              <a:buNone/>
              <a:defRPr/>
            </a:pPr>
            <a:r>
              <a:rPr lang="id-ID" sz="2800" dirty="0">
                <a:latin typeface="Calibri" pitchFamily="34" charset="0"/>
                <a:cs typeface="Calibri" pitchFamily="34" charset="0"/>
              </a:rPr>
              <a:t>     </a:t>
            </a:r>
          </a:p>
          <a:p>
            <a:pPr algn="just">
              <a:spcBef>
                <a:spcPts val="0"/>
              </a:spcBef>
              <a:spcAft>
                <a:spcPts val="600"/>
              </a:spcAft>
              <a:buNone/>
              <a:defRPr/>
            </a:pPr>
            <a:endParaRPr lang="id-ID" sz="2800" dirty="0">
              <a:latin typeface="Calibri" pitchFamily="34" charset="0"/>
              <a:cs typeface="Calibri" pitchFamily="34" charset="0"/>
            </a:endParaRPr>
          </a:p>
          <a:p>
            <a:pPr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id-ID" sz="3600" b="1" dirty="0">
                <a:solidFill>
                  <a:srgbClr val="0070C0"/>
                </a:solidFill>
                <a:latin typeface="Calibri" pitchFamily="34" charset="0"/>
                <a:cs typeface="Calibri" pitchFamily="34" charset="0"/>
              </a:rPr>
              <a:t>Pendugaan Parameter: Dua Sampel (Data Berpasangan)</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24466504"/>
                  </p:ext>
                </p:extLst>
              </p:nvPr>
            </p:nvGraphicFramePr>
            <p:xfrm>
              <a:off x="476991" y="1197546"/>
              <a:ext cx="11449276" cy="2590800"/>
            </p:xfrm>
            <a:graphic>
              <a:graphicData uri="http://schemas.openxmlformats.org/drawingml/2006/table">
                <a:tbl>
                  <a:tblPr firstRow="1" bandRow="1">
                    <a:tableStyleId>{5940675A-B579-460E-94D1-54222C63F5DA}</a:tableStyleId>
                  </a:tblPr>
                  <a:tblGrid>
                    <a:gridCol w="1834826">
                      <a:extLst>
                        <a:ext uri="{9D8B030D-6E8A-4147-A177-3AD203B41FA5}">
                          <a16:colId xmlns:a16="http://schemas.microsoft.com/office/drawing/2014/main" val="20000"/>
                        </a:ext>
                      </a:extLst>
                    </a:gridCol>
                    <a:gridCol w="660534">
                      <a:extLst>
                        <a:ext uri="{9D8B030D-6E8A-4147-A177-3AD203B41FA5}">
                          <a16:colId xmlns:a16="http://schemas.microsoft.com/office/drawing/2014/main" val="20001"/>
                        </a:ext>
                      </a:extLst>
                    </a:gridCol>
                    <a:gridCol w="660534">
                      <a:extLst>
                        <a:ext uri="{9D8B030D-6E8A-4147-A177-3AD203B41FA5}">
                          <a16:colId xmlns:a16="http://schemas.microsoft.com/office/drawing/2014/main" val="20002"/>
                        </a:ext>
                      </a:extLst>
                    </a:gridCol>
                    <a:gridCol w="587142">
                      <a:extLst>
                        <a:ext uri="{9D8B030D-6E8A-4147-A177-3AD203B41FA5}">
                          <a16:colId xmlns:a16="http://schemas.microsoft.com/office/drawing/2014/main" val="20003"/>
                        </a:ext>
                      </a:extLst>
                    </a:gridCol>
                    <a:gridCol w="587142">
                      <a:extLst>
                        <a:ext uri="{9D8B030D-6E8A-4147-A177-3AD203B41FA5}">
                          <a16:colId xmlns:a16="http://schemas.microsoft.com/office/drawing/2014/main" val="20004"/>
                        </a:ext>
                      </a:extLst>
                    </a:gridCol>
                    <a:gridCol w="660534">
                      <a:extLst>
                        <a:ext uri="{9D8B030D-6E8A-4147-A177-3AD203B41FA5}">
                          <a16:colId xmlns:a16="http://schemas.microsoft.com/office/drawing/2014/main" val="20005"/>
                        </a:ext>
                      </a:extLst>
                    </a:gridCol>
                    <a:gridCol w="513749">
                      <a:extLst>
                        <a:ext uri="{9D8B030D-6E8A-4147-A177-3AD203B41FA5}">
                          <a16:colId xmlns:a16="http://schemas.microsoft.com/office/drawing/2014/main" val="20006"/>
                        </a:ext>
                      </a:extLst>
                    </a:gridCol>
                    <a:gridCol w="660534">
                      <a:extLst>
                        <a:ext uri="{9D8B030D-6E8A-4147-A177-3AD203B41FA5}">
                          <a16:colId xmlns:a16="http://schemas.microsoft.com/office/drawing/2014/main" val="20007"/>
                        </a:ext>
                      </a:extLst>
                    </a:gridCol>
                    <a:gridCol w="660534">
                      <a:extLst>
                        <a:ext uri="{9D8B030D-6E8A-4147-A177-3AD203B41FA5}">
                          <a16:colId xmlns:a16="http://schemas.microsoft.com/office/drawing/2014/main" val="20008"/>
                        </a:ext>
                      </a:extLst>
                    </a:gridCol>
                    <a:gridCol w="660534">
                      <a:extLst>
                        <a:ext uri="{9D8B030D-6E8A-4147-A177-3AD203B41FA5}">
                          <a16:colId xmlns:a16="http://schemas.microsoft.com/office/drawing/2014/main" val="20009"/>
                        </a:ext>
                      </a:extLst>
                    </a:gridCol>
                    <a:gridCol w="660534">
                      <a:extLst>
                        <a:ext uri="{9D8B030D-6E8A-4147-A177-3AD203B41FA5}">
                          <a16:colId xmlns:a16="http://schemas.microsoft.com/office/drawing/2014/main" val="20010"/>
                        </a:ext>
                      </a:extLst>
                    </a:gridCol>
                    <a:gridCol w="660534">
                      <a:extLst>
                        <a:ext uri="{9D8B030D-6E8A-4147-A177-3AD203B41FA5}">
                          <a16:colId xmlns:a16="http://schemas.microsoft.com/office/drawing/2014/main" val="20011"/>
                        </a:ext>
                      </a:extLst>
                    </a:gridCol>
                    <a:gridCol w="660534">
                      <a:extLst>
                        <a:ext uri="{9D8B030D-6E8A-4147-A177-3AD203B41FA5}">
                          <a16:colId xmlns:a16="http://schemas.microsoft.com/office/drawing/2014/main" val="20012"/>
                        </a:ext>
                      </a:extLst>
                    </a:gridCol>
                    <a:gridCol w="733927">
                      <a:extLst>
                        <a:ext uri="{9D8B030D-6E8A-4147-A177-3AD203B41FA5}">
                          <a16:colId xmlns:a16="http://schemas.microsoft.com/office/drawing/2014/main" val="20013"/>
                        </a:ext>
                      </a:extLst>
                    </a:gridCol>
                    <a:gridCol w="660534">
                      <a:extLst>
                        <a:ext uri="{9D8B030D-6E8A-4147-A177-3AD203B41FA5}">
                          <a16:colId xmlns:a16="http://schemas.microsoft.com/office/drawing/2014/main" val="20014"/>
                        </a:ext>
                      </a:extLst>
                    </a:gridCol>
                    <a:gridCol w="587150">
                      <a:extLst>
                        <a:ext uri="{9D8B030D-6E8A-4147-A177-3AD203B41FA5}">
                          <a16:colId xmlns:a16="http://schemas.microsoft.com/office/drawing/2014/main" val="20015"/>
                        </a:ext>
                      </a:extLst>
                    </a:gridCol>
                  </a:tblGrid>
                  <a:tr h="370840">
                    <a:tc rowSpan="2">
                      <a:txBody>
                        <a:bodyPr/>
                        <a:lstStyle/>
                        <a:p>
                          <a:pPr algn="ctr"/>
                          <a:endParaRPr lang="en-US" sz="2800" dirty="0">
                            <a:latin typeface="Calibri" pitchFamily="34" charset="0"/>
                            <a:cs typeface="Calibri" pitchFamily="34" charset="0"/>
                          </a:endParaRPr>
                        </a:p>
                      </a:txBody>
                      <a:tcPr/>
                    </a:tc>
                    <a:tc gridSpan="15">
                      <a:txBody>
                        <a:bodyPr/>
                        <a:lstStyle/>
                        <a:p>
                          <a:pPr algn="ctr"/>
                          <a:r>
                            <a:rPr lang="en-US" sz="2800" dirty="0" err="1">
                              <a:latin typeface="Calibri" pitchFamily="34" charset="0"/>
                              <a:cs typeface="Calibri" pitchFamily="34" charset="0"/>
                            </a:rPr>
                            <a:t>Subjek</a:t>
                          </a: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extLst>
                      <a:ext uri="{0D108BD9-81ED-4DB2-BD59-A6C34878D82A}">
                        <a16:rowId xmlns:a16="http://schemas.microsoft.com/office/drawing/2014/main" val="10000"/>
                      </a:ext>
                    </a:extLst>
                  </a:tr>
                  <a:tr h="370840">
                    <a:tc vMerge="1">
                      <a:txBody>
                        <a:bodyPr/>
                        <a:lstStyle/>
                        <a:p>
                          <a:pPr algn="ctr"/>
                          <a:endParaRPr lang="en-US" sz="2800" dirty="0">
                            <a:latin typeface="Calibri" pitchFamily="34" charset="0"/>
                            <a:cs typeface="Calibri" pitchFamily="34" charset="0"/>
                          </a:endParaRPr>
                        </a:p>
                      </a:txBody>
                      <a:tcPr/>
                    </a:tc>
                    <a:tc>
                      <a:txBody>
                        <a:bodyPr/>
                        <a:lstStyle/>
                        <a:p>
                          <a:pPr algn="ctr"/>
                          <a:r>
                            <a:rPr lang="en-US" sz="2800" dirty="0">
                              <a:latin typeface="Calibri" pitchFamily="34" charset="0"/>
                              <a:cs typeface="Calibri" pitchFamily="34" charset="0"/>
                            </a:rPr>
                            <a:t>1</a:t>
                          </a:r>
                        </a:p>
                      </a:txBody>
                      <a:tcPr/>
                    </a:tc>
                    <a:tc>
                      <a:txBody>
                        <a:bodyPr/>
                        <a:lstStyle/>
                        <a:p>
                          <a:pPr algn="ctr"/>
                          <a:r>
                            <a:rPr lang="en-US" sz="2800" dirty="0">
                              <a:latin typeface="Calibri" pitchFamily="34" charset="0"/>
                              <a:cs typeface="Calibri" pitchFamily="34" charset="0"/>
                            </a:rPr>
                            <a:t>2</a:t>
                          </a:r>
                        </a:p>
                      </a:txBody>
                      <a:tcPr/>
                    </a:tc>
                    <a:tc>
                      <a:txBody>
                        <a:bodyPr/>
                        <a:lstStyle/>
                        <a:p>
                          <a:pPr algn="ctr"/>
                          <a:r>
                            <a:rPr lang="en-US" sz="2800" dirty="0">
                              <a:latin typeface="Calibri" pitchFamily="34" charset="0"/>
                              <a:cs typeface="Calibri" pitchFamily="34" charset="0"/>
                            </a:rPr>
                            <a:t>3</a:t>
                          </a:r>
                        </a:p>
                      </a:txBody>
                      <a:tcPr/>
                    </a:tc>
                    <a:tc>
                      <a:txBody>
                        <a:bodyPr/>
                        <a:lstStyle/>
                        <a:p>
                          <a:pPr algn="ctr"/>
                          <a:r>
                            <a:rPr lang="en-US" sz="2800" dirty="0">
                              <a:latin typeface="Calibri" pitchFamily="34" charset="0"/>
                              <a:cs typeface="Calibri" pitchFamily="34" charset="0"/>
                            </a:rPr>
                            <a:t>4</a:t>
                          </a:r>
                        </a:p>
                      </a:txBody>
                      <a:tcPr/>
                    </a:tc>
                    <a:tc>
                      <a:txBody>
                        <a:bodyPr/>
                        <a:lstStyle/>
                        <a:p>
                          <a:pPr algn="ctr"/>
                          <a:r>
                            <a:rPr lang="en-US" sz="2800" dirty="0">
                              <a:latin typeface="Calibri" pitchFamily="34" charset="0"/>
                              <a:cs typeface="Calibri" pitchFamily="34" charset="0"/>
                            </a:rPr>
                            <a:t>5</a:t>
                          </a:r>
                        </a:p>
                      </a:txBody>
                      <a:tcPr/>
                    </a:tc>
                    <a:tc>
                      <a:txBody>
                        <a:bodyPr/>
                        <a:lstStyle/>
                        <a:p>
                          <a:pPr algn="ctr"/>
                          <a:r>
                            <a:rPr lang="en-US" sz="2800" dirty="0">
                              <a:latin typeface="Calibri" pitchFamily="34" charset="0"/>
                              <a:cs typeface="Calibri" pitchFamily="34" charset="0"/>
                            </a:rPr>
                            <a:t>6</a:t>
                          </a:r>
                        </a:p>
                      </a:txBody>
                      <a:tcPr/>
                    </a:tc>
                    <a:tc>
                      <a:txBody>
                        <a:bodyPr/>
                        <a:lstStyle/>
                        <a:p>
                          <a:pPr algn="ctr"/>
                          <a:r>
                            <a:rPr lang="en-US" sz="2800" dirty="0">
                              <a:latin typeface="Calibri" pitchFamily="34" charset="0"/>
                              <a:cs typeface="Calibri" pitchFamily="34" charset="0"/>
                            </a:rPr>
                            <a:t>7</a:t>
                          </a:r>
                        </a:p>
                      </a:txBody>
                      <a:tcPr/>
                    </a:tc>
                    <a:tc>
                      <a:txBody>
                        <a:bodyPr/>
                        <a:lstStyle/>
                        <a:p>
                          <a:pPr algn="ctr"/>
                          <a:r>
                            <a:rPr lang="en-US" sz="2800" dirty="0">
                              <a:latin typeface="Calibri" pitchFamily="34" charset="0"/>
                              <a:cs typeface="Calibri" pitchFamily="34" charset="0"/>
                            </a:rPr>
                            <a:t>8</a:t>
                          </a:r>
                        </a:p>
                      </a:txBody>
                      <a:tcPr/>
                    </a:tc>
                    <a:tc>
                      <a:txBody>
                        <a:bodyPr/>
                        <a:lstStyle/>
                        <a:p>
                          <a:pPr algn="ctr"/>
                          <a:r>
                            <a:rPr lang="en-US" sz="2800" dirty="0">
                              <a:latin typeface="Calibri" pitchFamily="34" charset="0"/>
                              <a:cs typeface="Calibri" pitchFamily="34" charset="0"/>
                            </a:rPr>
                            <a:t>9</a:t>
                          </a:r>
                        </a:p>
                      </a:txBody>
                      <a:tcPr/>
                    </a:tc>
                    <a:tc>
                      <a:txBody>
                        <a:bodyPr/>
                        <a:lstStyle/>
                        <a:p>
                          <a:pPr algn="ctr"/>
                          <a:r>
                            <a:rPr lang="en-US" sz="2800" dirty="0">
                              <a:latin typeface="Calibri" pitchFamily="34" charset="0"/>
                              <a:cs typeface="Calibri" pitchFamily="34" charset="0"/>
                            </a:rPr>
                            <a:t>10</a:t>
                          </a:r>
                        </a:p>
                      </a:txBody>
                      <a:tcPr/>
                    </a:tc>
                    <a:tc>
                      <a:txBody>
                        <a:bodyPr/>
                        <a:lstStyle/>
                        <a:p>
                          <a:pPr algn="ctr"/>
                          <a:r>
                            <a:rPr lang="en-US" sz="2800" dirty="0">
                              <a:latin typeface="Calibri" pitchFamily="34" charset="0"/>
                              <a:cs typeface="Calibri" pitchFamily="34" charset="0"/>
                            </a:rPr>
                            <a:t>11</a:t>
                          </a:r>
                        </a:p>
                      </a:txBody>
                      <a:tcPr/>
                    </a:tc>
                    <a:tc>
                      <a:txBody>
                        <a:bodyPr/>
                        <a:lstStyle/>
                        <a:p>
                          <a:pPr algn="ctr"/>
                          <a:r>
                            <a:rPr lang="en-US" sz="2800" dirty="0">
                              <a:latin typeface="Calibri" pitchFamily="34" charset="0"/>
                              <a:cs typeface="Calibri" pitchFamily="34" charset="0"/>
                            </a:rPr>
                            <a:t>12</a:t>
                          </a:r>
                        </a:p>
                      </a:txBody>
                      <a:tcPr/>
                    </a:tc>
                    <a:tc>
                      <a:txBody>
                        <a:bodyPr/>
                        <a:lstStyle/>
                        <a:p>
                          <a:pPr algn="ctr"/>
                          <a:r>
                            <a:rPr lang="en-US" sz="2800" dirty="0">
                              <a:latin typeface="Calibri" pitchFamily="34" charset="0"/>
                              <a:cs typeface="Calibri" pitchFamily="34" charset="0"/>
                            </a:rPr>
                            <a:t>13</a:t>
                          </a:r>
                        </a:p>
                      </a:txBody>
                      <a:tcPr/>
                    </a:tc>
                    <a:tc>
                      <a:txBody>
                        <a:bodyPr/>
                        <a:lstStyle/>
                        <a:p>
                          <a:pPr algn="ctr"/>
                          <a:r>
                            <a:rPr lang="en-US" sz="2800" dirty="0">
                              <a:latin typeface="Calibri" pitchFamily="34" charset="0"/>
                              <a:cs typeface="Calibri" pitchFamily="34" charset="0"/>
                            </a:rPr>
                            <a:t>14</a:t>
                          </a:r>
                        </a:p>
                      </a:txBody>
                      <a:tcPr/>
                    </a:tc>
                    <a:tc>
                      <a:txBody>
                        <a:bodyPr/>
                        <a:lstStyle/>
                        <a:p>
                          <a:pPr algn="ctr"/>
                          <a:r>
                            <a:rPr lang="en-US" sz="2800" dirty="0">
                              <a:latin typeface="Calibri" pitchFamily="34" charset="0"/>
                              <a:cs typeface="Calibri" pitchFamily="34" charset="0"/>
                            </a:rPr>
                            <a:t>15</a:t>
                          </a:r>
                        </a:p>
                      </a:txBody>
                      <a:tcPr/>
                    </a:tc>
                    <a:extLst>
                      <a:ext uri="{0D108BD9-81ED-4DB2-BD59-A6C34878D82A}">
                        <a16:rowId xmlns:a16="http://schemas.microsoft.com/office/drawing/2014/main" val="10001"/>
                      </a:ext>
                    </a:extLst>
                  </a:tr>
                  <a:tr h="370840">
                    <a:tc>
                      <a:txBody>
                        <a:bodyPr/>
                        <a:lstStyle/>
                        <a:p>
                          <a:pPr algn="ctr"/>
                          <a:r>
                            <a:rPr lang="en-US" sz="2800" dirty="0">
                              <a:latin typeface="Calibri" pitchFamily="34" charset="0"/>
                              <a:cs typeface="Calibri" pitchFamily="34" charset="0"/>
                            </a:rPr>
                            <a:t>Before </a:t>
                          </a:r>
                          <a14:m>
                            <m:oMath xmlns:m="http://schemas.openxmlformats.org/officeDocument/2006/math">
                              <m:r>
                                <a:rPr lang="en-US" sz="2800" b="0" i="1" smtClean="0">
                                  <a:latin typeface="Cambria Math"/>
                                  <a:cs typeface="Calibri" pitchFamily="34" charset="0"/>
                                </a:rPr>
                                <m:t>(</m:t>
                              </m:r>
                              <m:r>
                                <m:rPr>
                                  <m:sty m:val="p"/>
                                </m:rPr>
                                <a:rPr lang="en-US" sz="2800" b="0" i="0" smtClean="0">
                                  <a:latin typeface="Cambria Math"/>
                                  <a:cs typeface="Calibri" pitchFamily="34" charset="0"/>
                                </a:rPr>
                                <m:t>x</m:t>
                              </m:r>
                              <m:r>
                                <a:rPr lang="en-US" sz="2800" b="0" i="0" smtClean="0">
                                  <a:latin typeface="Cambria Math"/>
                                  <a:cs typeface="Calibri" pitchFamily="34" charset="0"/>
                                </a:rPr>
                                <m:t>)</m:t>
                              </m:r>
                            </m:oMath>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92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84</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2"/>
                      </a:ext>
                    </a:extLst>
                  </a:tr>
                  <a:tr h="370840">
                    <a:tc>
                      <a:txBody>
                        <a:bodyPr/>
                        <a:lstStyle/>
                        <a:p>
                          <a:pPr algn="ctr"/>
                          <a:r>
                            <a:rPr lang="en-US" sz="2800" dirty="0">
                              <a:latin typeface="Calibri" pitchFamily="34" charset="0"/>
                              <a:cs typeface="Calibri" pitchFamily="34" charset="0"/>
                            </a:rPr>
                            <a:t>After </a:t>
                          </a:r>
                          <a14:m>
                            <m:oMath xmlns:m="http://schemas.openxmlformats.org/officeDocument/2006/math">
                              <m:r>
                                <a:rPr lang="en-US" sz="2800" b="0" i="1" smtClean="0">
                                  <a:latin typeface="Cambria Math"/>
                                  <a:cs typeface="Calibri" pitchFamily="34" charset="0"/>
                                </a:rPr>
                                <m:t>(</m:t>
                              </m:r>
                              <m:r>
                                <m:rPr>
                                  <m:sty m:val="p"/>
                                </m:rPr>
                                <a:rPr lang="en-US" sz="2800" b="0" i="0" smtClean="0">
                                  <a:latin typeface="Cambria Math"/>
                                  <a:cs typeface="Calibri" pitchFamily="34" charset="0"/>
                                </a:rPr>
                                <m:t>y</m:t>
                              </m:r>
                              <m:r>
                                <a:rPr lang="en-US" sz="2800" b="0" i="0" smtClean="0">
                                  <a:latin typeface="Cambria Math"/>
                                  <a:cs typeface="Calibri" pitchFamily="34" charset="0"/>
                                </a:rPr>
                                <m:t>)</m:t>
                              </m:r>
                            </m:oMath>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58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52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tc>
                      <a:txBody>
                        <a:bodyPr/>
                        <a:lstStyle/>
                        <a:p>
                          <a:pPr algn="ctr"/>
                          <a:r>
                            <a:rPr lang="en-US" sz="2800" dirty="0">
                              <a:latin typeface="Calibri" pitchFamily="34" charset="0"/>
                              <a:cs typeface="Calibri" pitchFamily="34" charset="0"/>
                            </a:rPr>
                            <a:t>60</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74</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3"/>
                      </a:ext>
                    </a:extLst>
                  </a:tr>
                  <a:tr h="370840">
                    <a:tc>
                      <a:txBody>
                        <a:bodyPr/>
                        <a:lstStyle/>
                        <a:p>
                          <a:pPr algn="ctr"/>
                          <a14:m>
                            <m:oMathPara xmlns:m="http://schemas.openxmlformats.org/officeDocument/2006/math">
                              <m:oMathParaPr>
                                <m:jc m:val="centerGroup"/>
                              </m:oMathParaPr>
                              <m:oMath xmlns:m="http://schemas.openxmlformats.org/officeDocument/2006/math">
                                <m:r>
                                  <m:rPr>
                                    <m:sty m:val="p"/>
                                  </m:rPr>
                                  <a:rPr lang="en-US" sz="2800" b="0" i="0" smtClean="0">
                                    <a:latin typeface="Cambria Math"/>
                                    <a:cs typeface="Calibri" pitchFamily="34" charset="0"/>
                                  </a:rPr>
                                  <m:t>d</m:t>
                                </m:r>
                                <m:r>
                                  <a:rPr lang="en-US" sz="2800" b="0" i="0" smtClean="0">
                                    <a:latin typeface="Cambria Math"/>
                                    <a:cs typeface="Calibri" pitchFamily="34" charset="0"/>
                                  </a:rPr>
                                  <m:t>=</m:t>
                                </m:r>
                                <m:r>
                                  <m:rPr>
                                    <m:sty m:val="p"/>
                                  </m:rPr>
                                  <a:rPr lang="en-US" sz="2800" b="0" i="0" smtClean="0">
                                    <a:latin typeface="Cambria Math"/>
                                    <a:cs typeface="Calibri" pitchFamily="34" charset="0"/>
                                  </a:rPr>
                                  <m:t>x</m:t>
                                </m:r>
                                <m:r>
                                  <a:rPr lang="en-US" sz="2800" b="0" i="0" smtClean="0">
                                    <a:latin typeface="Cambria Math"/>
                                    <a:cs typeface="Calibri" pitchFamily="34" charset="0"/>
                                  </a:rPr>
                                  <m:t>−</m:t>
                                </m:r>
                                <m:r>
                                  <m:rPr>
                                    <m:sty m:val="p"/>
                                  </m:rPr>
                                  <a:rPr lang="en-US" sz="2800" b="0" i="0" smtClean="0">
                                    <a:latin typeface="Cambria Math"/>
                                    <a:cs typeface="Calibri" pitchFamily="34" charset="0"/>
                                  </a:rPr>
                                  <m:t>y</m:t>
                                </m:r>
                              </m:oMath>
                            </m:oMathPara>
                          </a14:m>
                          <a:endParaRPr lang="en-US" sz="2800" i="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10</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26</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−8</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0</m:t>
                                </m:r>
                              </m:oMath>
                            </m:oMathPara>
                          </a14:m>
                          <a:endParaRPr lang="en-US" sz="2800" dirty="0">
                            <a:latin typeface="Calibri" pitchFamily="34" charset="0"/>
                            <a:cs typeface="Calibri" pitchFamily="34" charset="0"/>
                          </a:endParaRPr>
                        </a:p>
                      </a:txBody>
                      <a:tcPr/>
                    </a:tc>
                    <a:tc>
                      <a:txBody>
                        <a:bodyPr/>
                        <a:lstStyle/>
                        <a:p>
                          <a:pPr algn="ctr"/>
                          <a:r>
                            <a:rPr lang="en-US" sz="2800" dirty="0">
                              <a:latin typeface="Calibri" pitchFamily="34" charset="0"/>
                              <a:cs typeface="Calibri" pitchFamily="34" charset="0"/>
                            </a:rPr>
                            <a:t>32</a:t>
                          </a:r>
                        </a:p>
                      </a:txBody>
                      <a:tcPr/>
                    </a:tc>
                    <a:tc>
                      <a:txBody>
                        <a:bodyPr/>
                        <a:lstStyle/>
                        <a:p>
                          <a:pPr algn="ctr"/>
                          <a:r>
                            <a:rPr lang="en-US" sz="2800" dirty="0">
                              <a:latin typeface="Calibri" pitchFamily="34" charset="0"/>
                              <a:cs typeface="Calibri" pitchFamily="34" charset="0"/>
                            </a:rPr>
                            <a:t>0</a:t>
                          </a: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−4</m:t>
                                </m:r>
                              </m:oMath>
                            </m:oMathPara>
                          </a14:m>
                          <a:endParaRPr lang="en-US" sz="2800" dirty="0">
                            <a:latin typeface="Calibri" pitchFamily="34" charset="0"/>
                            <a:cs typeface="Calibri" pitchFamily="34" charset="0"/>
                          </a:endParaRPr>
                        </a:p>
                      </a:txBody>
                      <a:tcPr/>
                    </a:tc>
                    <a:tc>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10</m:t>
                                </m:r>
                              </m:oMath>
                            </m:oMathPara>
                          </a14:m>
                          <a:endParaRPr lang="en-US" sz="2800" dirty="0">
                            <a:latin typeface="Calibri" pitchFamily="34" charset="0"/>
                            <a:cs typeface="Calibri" pitchFamily="34" charset="0"/>
                          </a:endParaRPr>
                        </a:p>
                      </a:txBody>
                      <a:tcPr/>
                    </a:tc>
                    <a:extLst>
                      <a:ext uri="{0D108BD9-81ED-4DB2-BD59-A6C34878D82A}">
                        <a16:rowId xmlns:a16="http://schemas.microsoft.com/office/drawing/2014/main" val="10004"/>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xmlns="" val="4224466504"/>
                  </p:ext>
                </p:extLst>
              </p:nvPr>
            </p:nvGraphicFramePr>
            <p:xfrm>
              <a:off x="476991" y="1197546"/>
              <a:ext cx="11449276" cy="2590800"/>
            </p:xfrm>
            <a:graphic>
              <a:graphicData uri="http://schemas.openxmlformats.org/drawingml/2006/table">
                <a:tbl>
                  <a:tblPr firstRow="1" bandRow="1">
                    <a:tableStyleId>{5940675A-B579-460E-94D1-54222C63F5DA}</a:tableStyleId>
                  </a:tblPr>
                  <a:tblGrid>
                    <a:gridCol w="1834826"/>
                    <a:gridCol w="660534"/>
                    <a:gridCol w="660534"/>
                    <a:gridCol w="587142"/>
                    <a:gridCol w="587142"/>
                    <a:gridCol w="660534"/>
                    <a:gridCol w="513749"/>
                    <a:gridCol w="660534"/>
                    <a:gridCol w="660534"/>
                    <a:gridCol w="660534"/>
                    <a:gridCol w="660534"/>
                    <a:gridCol w="660534"/>
                    <a:gridCol w="660534"/>
                    <a:gridCol w="733927"/>
                    <a:gridCol w="660534"/>
                    <a:gridCol w="587150"/>
                  </a:tblGrid>
                  <a:tr h="518160">
                    <a:tc rowSpan="2">
                      <a:txBody>
                        <a:bodyPr/>
                        <a:lstStyle/>
                        <a:p>
                          <a:pPr algn="ctr"/>
                          <a:endParaRPr lang="en-US" sz="2800" dirty="0">
                            <a:latin typeface="Calibri" pitchFamily="34" charset="0"/>
                            <a:cs typeface="Calibri" pitchFamily="34" charset="0"/>
                          </a:endParaRPr>
                        </a:p>
                      </a:txBody>
                      <a:tcPr/>
                    </a:tc>
                    <a:tc gridSpan="15">
                      <a:txBody>
                        <a:bodyPr/>
                        <a:lstStyle/>
                        <a:p>
                          <a:pPr algn="ctr"/>
                          <a:r>
                            <a:rPr lang="en-US" sz="2800" dirty="0" err="1" smtClean="0">
                              <a:latin typeface="Calibri" pitchFamily="34" charset="0"/>
                              <a:cs typeface="Calibri" pitchFamily="34" charset="0"/>
                            </a:rPr>
                            <a:t>Subjek</a:t>
                          </a: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c hMerge="1">
                      <a:txBody>
                        <a:bodyPr/>
                        <a:lstStyle/>
                        <a:p>
                          <a:pPr algn="ctr"/>
                          <a:endParaRPr lang="en-US" sz="2800" dirty="0">
                            <a:latin typeface="Calibri" pitchFamily="34" charset="0"/>
                            <a:cs typeface="Calibri" pitchFamily="34" charset="0"/>
                          </a:endParaRPr>
                        </a:p>
                      </a:txBody>
                      <a:tcPr/>
                    </a:tc>
                  </a:tr>
                  <a:tr h="518160">
                    <a:tc vMerge="1">
                      <a:txBody>
                        <a:bodyPr/>
                        <a:lstStyle/>
                        <a:p>
                          <a:pPr algn="ct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2</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3</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4</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5</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6</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7</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8</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9</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10</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11</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12</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13</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14</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15</a:t>
                          </a:r>
                          <a:endParaRPr lang="en-US" sz="2800" dirty="0">
                            <a:latin typeface="Calibri" pitchFamily="34" charset="0"/>
                            <a:cs typeface="Calibri" pitchFamily="34" charset="0"/>
                          </a:endParaRPr>
                        </a:p>
                      </a:txBody>
                      <a:tcPr/>
                    </a:tc>
                  </a:tr>
                  <a:tr h="518160">
                    <a:tc>
                      <a:txBody>
                        <a:bodyPr/>
                        <a:lstStyle/>
                        <a:p>
                          <a:endParaRPr lang="en-US"/>
                        </a:p>
                      </a:txBody>
                      <a:tcPr>
                        <a:blipFill rotWithShape="1">
                          <a:blip r:embed="rId2"/>
                          <a:stretch>
                            <a:fillRect t="-210588" r="-524252" b="-234118"/>
                          </a:stretch>
                        </a:blipFill>
                      </a:tcPr>
                    </a:tc>
                    <a:tc>
                      <a:txBody>
                        <a:bodyPr/>
                        <a:lstStyle/>
                        <a:p>
                          <a:endParaRPr lang="en-US"/>
                        </a:p>
                      </a:txBody>
                      <a:tcPr>
                        <a:blipFill rotWithShape="1">
                          <a:blip r:embed="rId2"/>
                          <a:stretch>
                            <a:fillRect l="-278704" t="-210588" r="-1361111" b="-234118"/>
                          </a:stretch>
                        </a:blipFill>
                      </a:tcPr>
                    </a:tc>
                    <a:tc>
                      <a:txBody>
                        <a:bodyPr/>
                        <a:lstStyle/>
                        <a:p>
                          <a:endParaRPr lang="en-US"/>
                        </a:p>
                      </a:txBody>
                      <a:tcPr>
                        <a:blipFill rotWithShape="1">
                          <a:blip r:embed="rId2"/>
                          <a:stretch>
                            <a:fillRect l="-375229" t="-210588" r="-1248624" b="-234118"/>
                          </a:stretch>
                        </a:blipFill>
                      </a:tcPr>
                    </a:tc>
                    <a:tc>
                      <a:txBody>
                        <a:bodyPr/>
                        <a:lstStyle/>
                        <a:p>
                          <a:endParaRPr lang="en-US"/>
                        </a:p>
                      </a:txBody>
                      <a:tcPr>
                        <a:blipFill rotWithShape="1">
                          <a:blip r:embed="rId2"/>
                          <a:stretch>
                            <a:fillRect l="-539583" t="-210588" r="-1317708" b="-234118"/>
                          </a:stretch>
                        </a:blipFill>
                      </a:tcPr>
                    </a:tc>
                    <a:tc>
                      <a:txBody>
                        <a:bodyPr/>
                        <a:lstStyle/>
                        <a:p>
                          <a:endParaRPr lang="en-US"/>
                        </a:p>
                      </a:txBody>
                      <a:tcPr>
                        <a:blipFill rotWithShape="1">
                          <a:blip r:embed="rId2"/>
                          <a:stretch>
                            <a:fillRect l="-639583" t="-210588" r="-1217708" b="-234118"/>
                          </a:stretch>
                        </a:blipFill>
                      </a:tcPr>
                    </a:tc>
                    <a:tc>
                      <a:txBody>
                        <a:bodyPr/>
                        <a:lstStyle/>
                        <a:p>
                          <a:endParaRPr lang="en-US"/>
                        </a:p>
                      </a:txBody>
                      <a:tcPr>
                        <a:blipFill rotWithShape="1">
                          <a:blip r:embed="rId2"/>
                          <a:stretch>
                            <a:fillRect l="-651376" t="-210588" r="-972477" b="-234118"/>
                          </a:stretch>
                        </a:blipFill>
                      </a:tcPr>
                    </a:tc>
                    <a:tc>
                      <a:txBody>
                        <a:bodyPr/>
                        <a:lstStyle/>
                        <a:p>
                          <a:endParaRPr lang="en-US"/>
                        </a:p>
                      </a:txBody>
                      <a:tcPr>
                        <a:blipFill rotWithShape="1">
                          <a:blip r:embed="rId2"/>
                          <a:stretch>
                            <a:fillRect l="-975000" t="-210588" r="-1161905" b="-234118"/>
                          </a:stretch>
                        </a:blipFill>
                      </a:tcPr>
                    </a:tc>
                    <a:tc>
                      <a:txBody>
                        <a:bodyPr/>
                        <a:lstStyle/>
                        <a:p>
                          <a:endParaRPr lang="en-US"/>
                        </a:p>
                      </a:txBody>
                      <a:tcPr>
                        <a:blipFill rotWithShape="1">
                          <a:blip r:embed="rId2"/>
                          <a:stretch>
                            <a:fillRect l="-836111" t="-210588" r="-803704" b="-234118"/>
                          </a:stretch>
                        </a:blipFill>
                      </a:tcPr>
                    </a:tc>
                    <a:tc>
                      <a:txBody>
                        <a:bodyPr/>
                        <a:lstStyle/>
                        <a:p>
                          <a:endParaRPr lang="en-US"/>
                        </a:p>
                      </a:txBody>
                      <a:tcPr>
                        <a:blipFill rotWithShape="1">
                          <a:blip r:embed="rId2"/>
                          <a:stretch>
                            <a:fillRect l="-927523" t="-210588" r="-696330" b="-234118"/>
                          </a:stretch>
                        </a:blipFill>
                      </a:tcPr>
                    </a:tc>
                    <a:tc>
                      <a:txBody>
                        <a:bodyPr/>
                        <a:lstStyle/>
                        <a:p>
                          <a:endParaRPr lang="en-US"/>
                        </a:p>
                      </a:txBody>
                      <a:tcPr>
                        <a:blipFill rotWithShape="1">
                          <a:blip r:embed="rId2"/>
                          <a:stretch>
                            <a:fillRect l="-1037037" t="-210588" r="-602778" b="-234118"/>
                          </a:stretch>
                        </a:blipFill>
                      </a:tcPr>
                    </a:tc>
                    <a:tc>
                      <a:txBody>
                        <a:bodyPr/>
                        <a:lstStyle/>
                        <a:p>
                          <a:endParaRPr lang="en-US"/>
                        </a:p>
                      </a:txBody>
                      <a:tcPr>
                        <a:blipFill rotWithShape="1">
                          <a:blip r:embed="rId2"/>
                          <a:stretch>
                            <a:fillRect l="-1137037" t="-210588" r="-502778" b="-234118"/>
                          </a:stretch>
                        </a:blipFill>
                      </a:tcPr>
                    </a:tc>
                    <a:tc>
                      <a:txBody>
                        <a:bodyPr/>
                        <a:lstStyle/>
                        <a:p>
                          <a:endParaRPr lang="en-US"/>
                        </a:p>
                      </a:txBody>
                      <a:tcPr>
                        <a:blipFill rotWithShape="1">
                          <a:blip r:embed="rId2"/>
                          <a:stretch>
                            <a:fillRect l="-1225688" t="-210588" r="-398165" b="-234118"/>
                          </a:stretch>
                        </a:blipFill>
                      </a:tcPr>
                    </a:tc>
                    <a:tc>
                      <a:txBody>
                        <a:bodyPr/>
                        <a:lstStyle/>
                        <a:p>
                          <a:endParaRPr lang="en-US"/>
                        </a:p>
                      </a:txBody>
                      <a:tcPr>
                        <a:blipFill rotWithShape="1">
                          <a:blip r:embed="rId2"/>
                          <a:stretch>
                            <a:fillRect l="-1337963" t="-210588" r="-301852" b="-234118"/>
                          </a:stretch>
                        </a:blipFill>
                      </a:tcPr>
                    </a:tc>
                    <a:tc>
                      <a:txBody>
                        <a:bodyPr/>
                        <a:lstStyle/>
                        <a:p>
                          <a:endParaRPr lang="en-US"/>
                        </a:p>
                      </a:txBody>
                      <a:tcPr>
                        <a:blipFill rotWithShape="1">
                          <a:blip r:embed="rId2"/>
                          <a:stretch>
                            <a:fillRect l="-1294167" t="-210588" r="-171667" b="-234118"/>
                          </a:stretch>
                        </a:blipFill>
                      </a:tcPr>
                    </a:tc>
                    <a:tc>
                      <a:txBody>
                        <a:bodyPr/>
                        <a:lstStyle/>
                        <a:p>
                          <a:endParaRPr lang="en-US"/>
                        </a:p>
                      </a:txBody>
                      <a:tcPr>
                        <a:blipFill rotWithShape="1">
                          <a:blip r:embed="rId2"/>
                          <a:stretch>
                            <a:fillRect l="-1534862" t="-210588" r="-88991" b="-234118"/>
                          </a:stretch>
                        </a:blipFill>
                      </a:tcPr>
                    </a:tc>
                    <a:tc>
                      <a:txBody>
                        <a:bodyPr/>
                        <a:lstStyle/>
                        <a:p>
                          <a:endParaRPr lang="en-US"/>
                        </a:p>
                      </a:txBody>
                      <a:tcPr>
                        <a:blipFill rotWithShape="1">
                          <a:blip r:embed="rId2"/>
                          <a:stretch>
                            <a:fillRect l="-1856250" t="-210588" r="-1042" b="-234118"/>
                          </a:stretch>
                        </a:blipFill>
                      </a:tcPr>
                    </a:tc>
                  </a:tr>
                  <a:tr h="518160">
                    <a:tc>
                      <a:txBody>
                        <a:bodyPr/>
                        <a:lstStyle/>
                        <a:p>
                          <a:endParaRPr lang="en-US" dirty="0"/>
                        </a:p>
                      </a:txBody>
                      <a:tcPr>
                        <a:blipFill rotWithShape="1">
                          <a:blip r:embed="rId2"/>
                          <a:stretch>
                            <a:fillRect t="-310588" r="-524252" b="-134118"/>
                          </a:stretch>
                        </a:blipFill>
                      </a:tcPr>
                    </a:tc>
                    <a:tc>
                      <a:txBody>
                        <a:bodyPr/>
                        <a:lstStyle/>
                        <a:p>
                          <a:endParaRPr lang="en-US"/>
                        </a:p>
                      </a:txBody>
                      <a:tcPr>
                        <a:blipFill rotWithShape="1">
                          <a:blip r:embed="rId2"/>
                          <a:stretch>
                            <a:fillRect l="-278704" t="-310588" r="-1361111" b="-134118"/>
                          </a:stretch>
                        </a:blipFill>
                      </a:tcPr>
                    </a:tc>
                    <a:tc>
                      <a:txBody>
                        <a:bodyPr/>
                        <a:lstStyle/>
                        <a:p>
                          <a:endParaRPr lang="en-US"/>
                        </a:p>
                      </a:txBody>
                      <a:tcPr>
                        <a:blipFill rotWithShape="1">
                          <a:blip r:embed="rId2"/>
                          <a:stretch>
                            <a:fillRect l="-375229" t="-310588" r="-1248624" b="-134118"/>
                          </a:stretch>
                        </a:blipFill>
                      </a:tcPr>
                    </a:tc>
                    <a:tc>
                      <a:txBody>
                        <a:bodyPr/>
                        <a:lstStyle/>
                        <a:p>
                          <a:endParaRPr lang="en-US"/>
                        </a:p>
                      </a:txBody>
                      <a:tcPr>
                        <a:blipFill rotWithShape="1">
                          <a:blip r:embed="rId2"/>
                          <a:stretch>
                            <a:fillRect l="-539583" t="-310588" r="-1317708" b="-134118"/>
                          </a:stretch>
                        </a:blipFill>
                      </a:tcPr>
                    </a:tc>
                    <a:tc>
                      <a:txBody>
                        <a:bodyPr/>
                        <a:lstStyle/>
                        <a:p>
                          <a:endParaRPr lang="en-US"/>
                        </a:p>
                      </a:txBody>
                      <a:tcPr>
                        <a:blipFill rotWithShape="1">
                          <a:blip r:embed="rId2"/>
                          <a:stretch>
                            <a:fillRect l="-639583" t="-310588" r="-1217708" b="-134118"/>
                          </a:stretch>
                        </a:blipFill>
                      </a:tcPr>
                    </a:tc>
                    <a:tc>
                      <a:txBody>
                        <a:bodyPr/>
                        <a:lstStyle/>
                        <a:p>
                          <a:endParaRPr lang="en-US"/>
                        </a:p>
                      </a:txBody>
                      <a:tcPr>
                        <a:blipFill rotWithShape="1">
                          <a:blip r:embed="rId2"/>
                          <a:stretch>
                            <a:fillRect l="-651376" t="-310588" r="-972477" b="-134118"/>
                          </a:stretch>
                        </a:blipFill>
                      </a:tcPr>
                    </a:tc>
                    <a:tc>
                      <a:txBody>
                        <a:bodyPr/>
                        <a:lstStyle/>
                        <a:p>
                          <a:endParaRPr lang="en-US"/>
                        </a:p>
                      </a:txBody>
                      <a:tcPr>
                        <a:blipFill rotWithShape="1">
                          <a:blip r:embed="rId2"/>
                          <a:stretch>
                            <a:fillRect l="-975000" t="-310588" r="-1161905" b="-134118"/>
                          </a:stretch>
                        </a:blipFill>
                      </a:tcPr>
                    </a:tc>
                    <a:tc>
                      <a:txBody>
                        <a:bodyPr/>
                        <a:lstStyle/>
                        <a:p>
                          <a:endParaRPr lang="en-US"/>
                        </a:p>
                      </a:txBody>
                      <a:tcPr>
                        <a:blipFill rotWithShape="1">
                          <a:blip r:embed="rId2"/>
                          <a:stretch>
                            <a:fillRect l="-836111" t="-310588" r="-803704" b="-134118"/>
                          </a:stretch>
                        </a:blipFill>
                      </a:tcPr>
                    </a:tc>
                    <a:tc>
                      <a:txBody>
                        <a:bodyPr/>
                        <a:lstStyle/>
                        <a:p>
                          <a:endParaRPr lang="en-US"/>
                        </a:p>
                      </a:txBody>
                      <a:tcPr>
                        <a:blipFill rotWithShape="1">
                          <a:blip r:embed="rId2"/>
                          <a:stretch>
                            <a:fillRect l="-927523" t="-310588" r="-696330" b="-134118"/>
                          </a:stretch>
                        </a:blipFill>
                      </a:tcPr>
                    </a:tc>
                    <a:tc>
                      <a:txBody>
                        <a:bodyPr/>
                        <a:lstStyle/>
                        <a:p>
                          <a:endParaRPr lang="en-US"/>
                        </a:p>
                      </a:txBody>
                      <a:tcPr>
                        <a:blipFill rotWithShape="1">
                          <a:blip r:embed="rId2"/>
                          <a:stretch>
                            <a:fillRect l="-1037037" t="-310588" r="-602778" b="-134118"/>
                          </a:stretch>
                        </a:blipFill>
                      </a:tcPr>
                    </a:tc>
                    <a:tc>
                      <a:txBody>
                        <a:bodyPr/>
                        <a:lstStyle/>
                        <a:p>
                          <a:endParaRPr lang="en-US"/>
                        </a:p>
                      </a:txBody>
                      <a:tcPr>
                        <a:blipFill rotWithShape="1">
                          <a:blip r:embed="rId2"/>
                          <a:stretch>
                            <a:fillRect l="-1137037" t="-310588" r="-502778" b="-134118"/>
                          </a:stretch>
                        </a:blipFill>
                      </a:tcPr>
                    </a:tc>
                    <a:tc>
                      <a:txBody>
                        <a:bodyPr/>
                        <a:lstStyle/>
                        <a:p>
                          <a:endParaRPr lang="en-US"/>
                        </a:p>
                      </a:txBody>
                      <a:tcPr>
                        <a:blipFill rotWithShape="1">
                          <a:blip r:embed="rId2"/>
                          <a:stretch>
                            <a:fillRect l="-1225688" t="-310588" r="-398165" b="-134118"/>
                          </a:stretch>
                        </a:blipFill>
                      </a:tcPr>
                    </a:tc>
                    <a:tc>
                      <a:txBody>
                        <a:bodyPr/>
                        <a:lstStyle/>
                        <a:p>
                          <a:pPr algn="ctr"/>
                          <a:r>
                            <a:rPr lang="en-US" sz="2800" dirty="0" smtClean="0">
                              <a:latin typeface="Calibri" pitchFamily="34" charset="0"/>
                              <a:cs typeface="Calibri" pitchFamily="34" charset="0"/>
                            </a:rPr>
                            <a:t>60</a:t>
                          </a:r>
                          <a:endParaRPr lang="en-US" sz="2800" dirty="0">
                            <a:latin typeface="Calibri" pitchFamily="34" charset="0"/>
                            <a:cs typeface="Calibri" pitchFamily="34" charset="0"/>
                          </a:endParaRPr>
                        </a:p>
                      </a:txBody>
                      <a:tcPr/>
                    </a:tc>
                    <a:tc>
                      <a:txBody>
                        <a:bodyPr/>
                        <a:lstStyle/>
                        <a:p>
                          <a:endParaRPr lang="en-US"/>
                        </a:p>
                      </a:txBody>
                      <a:tcPr>
                        <a:blipFill rotWithShape="1">
                          <a:blip r:embed="rId2"/>
                          <a:stretch>
                            <a:fillRect l="-1294167" t="-310588" r="-171667" b="-134118"/>
                          </a:stretch>
                        </a:blipFill>
                      </a:tcPr>
                    </a:tc>
                    <a:tc>
                      <a:txBody>
                        <a:bodyPr/>
                        <a:lstStyle/>
                        <a:p>
                          <a:endParaRPr lang="en-US"/>
                        </a:p>
                      </a:txBody>
                      <a:tcPr>
                        <a:blipFill rotWithShape="1">
                          <a:blip r:embed="rId2"/>
                          <a:stretch>
                            <a:fillRect l="-1534862" t="-310588" r="-88991" b="-134118"/>
                          </a:stretch>
                        </a:blipFill>
                      </a:tcPr>
                    </a:tc>
                    <a:tc>
                      <a:txBody>
                        <a:bodyPr/>
                        <a:lstStyle/>
                        <a:p>
                          <a:endParaRPr lang="en-US"/>
                        </a:p>
                      </a:txBody>
                      <a:tcPr>
                        <a:blipFill rotWithShape="1">
                          <a:blip r:embed="rId2"/>
                          <a:stretch>
                            <a:fillRect l="-1856250" t="-310588" r="-1042" b="-134118"/>
                          </a:stretch>
                        </a:blipFill>
                      </a:tcPr>
                    </a:tc>
                  </a:tr>
                  <a:tr h="518160">
                    <a:tc>
                      <a:txBody>
                        <a:bodyPr/>
                        <a:lstStyle/>
                        <a:p>
                          <a:endParaRPr lang="en-US"/>
                        </a:p>
                      </a:txBody>
                      <a:tcPr>
                        <a:blipFill rotWithShape="1">
                          <a:blip r:embed="rId2"/>
                          <a:stretch>
                            <a:fillRect t="-410588" r="-524252" b="-34118"/>
                          </a:stretch>
                        </a:blipFill>
                      </a:tcPr>
                    </a:tc>
                    <a:tc>
                      <a:txBody>
                        <a:bodyPr/>
                        <a:lstStyle/>
                        <a:p>
                          <a:endParaRPr lang="en-US"/>
                        </a:p>
                      </a:txBody>
                      <a:tcPr>
                        <a:blipFill rotWithShape="1">
                          <a:blip r:embed="rId2"/>
                          <a:stretch>
                            <a:fillRect l="-278704" t="-410588" r="-1361111" b="-34118"/>
                          </a:stretch>
                        </a:blipFill>
                      </a:tcPr>
                    </a:tc>
                    <a:tc>
                      <a:txBody>
                        <a:bodyPr/>
                        <a:lstStyle/>
                        <a:p>
                          <a:endParaRPr lang="en-US"/>
                        </a:p>
                      </a:txBody>
                      <a:tcPr>
                        <a:blipFill rotWithShape="1">
                          <a:blip r:embed="rId2"/>
                          <a:stretch>
                            <a:fillRect l="-375229" t="-410588" r="-1248624" b="-34118"/>
                          </a:stretch>
                        </a:blipFill>
                      </a:tcPr>
                    </a:tc>
                    <a:tc>
                      <a:txBody>
                        <a:bodyPr/>
                        <a:lstStyle/>
                        <a:p>
                          <a:endParaRPr lang="en-US"/>
                        </a:p>
                      </a:txBody>
                      <a:tcPr>
                        <a:blipFill rotWithShape="1">
                          <a:blip r:embed="rId2"/>
                          <a:stretch>
                            <a:fillRect l="-539583" t="-410588" r="-1317708" b="-34118"/>
                          </a:stretch>
                        </a:blipFill>
                      </a:tcPr>
                    </a:tc>
                    <a:tc>
                      <a:txBody>
                        <a:bodyPr/>
                        <a:lstStyle/>
                        <a:p>
                          <a:endParaRPr lang="en-US"/>
                        </a:p>
                      </a:txBody>
                      <a:tcPr>
                        <a:blipFill rotWithShape="1">
                          <a:blip r:embed="rId2"/>
                          <a:stretch>
                            <a:fillRect l="-639583" t="-410588" r="-1217708" b="-34118"/>
                          </a:stretch>
                        </a:blipFill>
                      </a:tcPr>
                    </a:tc>
                    <a:tc>
                      <a:txBody>
                        <a:bodyPr/>
                        <a:lstStyle/>
                        <a:p>
                          <a:endParaRPr lang="en-US"/>
                        </a:p>
                      </a:txBody>
                      <a:tcPr>
                        <a:blipFill rotWithShape="1">
                          <a:blip r:embed="rId2"/>
                          <a:stretch>
                            <a:fillRect l="-651376" t="-410588" r="-972477" b="-34118"/>
                          </a:stretch>
                        </a:blipFill>
                      </a:tcPr>
                    </a:tc>
                    <a:tc>
                      <a:txBody>
                        <a:bodyPr/>
                        <a:lstStyle/>
                        <a:p>
                          <a:endParaRPr lang="en-US"/>
                        </a:p>
                      </a:txBody>
                      <a:tcPr>
                        <a:blipFill rotWithShape="1">
                          <a:blip r:embed="rId2"/>
                          <a:stretch>
                            <a:fillRect l="-975000" t="-410588" r="-1161905" b="-34118"/>
                          </a:stretch>
                        </a:blipFill>
                      </a:tcPr>
                    </a:tc>
                    <a:tc>
                      <a:txBody>
                        <a:bodyPr/>
                        <a:lstStyle/>
                        <a:p>
                          <a:endParaRPr lang="en-US"/>
                        </a:p>
                      </a:txBody>
                      <a:tcPr>
                        <a:blipFill rotWithShape="1">
                          <a:blip r:embed="rId2"/>
                          <a:stretch>
                            <a:fillRect l="-836111" t="-410588" r="-803704" b="-34118"/>
                          </a:stretch>
                        </a:blipFill>
                      </a:tcPr>
                    </a:tc>
                    <a:tc>
                      <a:txBody>
                        <a:bodyPr/>
                        <a:lstStyle/>
                        <a:p>
                          <a:endParaRPr lang="en-US"/>
                        </a:p>
                      </a:txBody>
                      <a:tcPr>
                        <a:blipFill rotWithShape="1">
                          <a:blip r:embed="rId2"/>
                          <a:stretch>
                            <a:fillRect l="-927523" t="-410588" r="-696330" b="-34118"/>
                          </a:stretch>
                        </a:blipFill>
                      </a:tcPr>
                    </a:tc>
                    <a:tc>
                      <a:txBody>
                        <a:bodyPr/>
                        <a:lstStyle/>
                        <a:p>
                          <a:endParaRPr lang="en-US"/>
                        </a:p>
                      </a:txBody>
                      <a:tcPr>
                        <a:blipFill rotWithShape="1">
                          <a:blip r:embed="rId2"/>
                          <a:stretch>
                            <a:fillRect l="-1037037" t="-410588" r="-602778" b="-34118"/>
                          </a:stretch>
                        </a:blipFill>
                      </a:tcPr>
                    </a:tc>
                    <a:tc>
                      <a:txBody>
                        <a:bodyPr/>
                        <a:lstStyle/>
                        <a:p>
                          <a:endParaRPr lang="en-US"/>
                        </a:p>
                      </a:txBody>
                      <a:tcPr>
                        <a:blipFill rotWithShape="1">
                          <a:blip r:embed="rId2"/>
                          <a:stretch>
                            <a:fillRect l="-1137037" t="-410588" r="-502778" b="-34118"/>
                          </a:stretch>
                        </a:blipFill>
                      </a:tcPr>
                    </a:tc>
                    <a:tc>
                      <a:txBody>
                        <a:bodyPr/>
                        <a:lstStyle/>
                        <a:p>
                          <a:endParaRPr lang="en-US"/>
                        </a:p>
                      </a:txBody>
                      <a:tcPr>
                        <a:blipFill rotWithShape="1">
                          <a:blip r:embed="rId2"/>
                          <a:stretch>
                            <a:fillRect l="-1225688" t="-410588" r="-398165" b="-34118"/>
                          </a:stretch>
                        </a:blipFill>
                      </a:tcPr>
                    </a:tc>
                    <a:tc>
                      <a:txBody>
                        <a:bodyPr/>
                        <a:lstStyle/>
                        <a:p>
                          <a:pPr algn="ctr"/>
                          <a:r>
                            <a:rPr lang="en-US" sz="2800" dirty="0" smtClean="0">
                              <a:latin typeface="Calibri" pitchFamily="34" charset="0"/>
                              <a:cs typeface="Calibri" pitchFamily="34" charset="0"/>
                            </a:rPr>
                            <a:t>32</a:t>
                          </a:r>
                          <a:endParaRPr lang="en-US" sz="2800" dirty="0">
                            <a:latin typeface="Calibri" pitchFamily="34" charset="0"/>
                            <a:cs typeface="Calibri" pitchFamily="34" charset="0"/>
                          </a:endParaRPr>
                        </a:p>
                      </a:txBody>
                      <a:tcPr/>
                    </a:tc>
                    <a:tc>
                      <a:txBody>
                        <a:bodyPr/>
                        <a:lstStyle/>
                        <a:p>
                          <a:pPr algn="ctr"/>
                          <a:r>
                            <a:rPr lang="en-US" sz="2800" dirty="0" smtClean="0">
                              <a:latin typeface="Calibri" pitchFamily="34" charset="0"/>
                              <a:cs typeface="Calibri" pitchFamily="34" charset="0"/>
                            </a:rPr>
                            <a:t>0</a:t>
                          </a:r>
                          <a:endParaRPr lang="en-US" sz="2800" dirty="0">
                            <a:latin typeface="Calibri" pitchFamily="34" charset="0"/>
                            <a:cs typeface="Calibri" pitchFamily="34" charset="0"/>
                          </a:endParaRPr>
                        </a:p>
                      </a:txBody>
                      <a:tcPr/>
                    </a:tc>
                    <a:tc>
                      <a:txBody>
                        <a:bodyPr/>
                        <a:lstStyle/>
                        <a:p>
                          <a:endParaRPr lang="en-US"/>
                        </a:p>
                      </a:txBody>
                      <a:tcPr>
                        <a:blipFill rotWithShape="1">
                          <a:blip r:embed="rId2"/>
                          <a:stretch>
                            <a:fillRect l="-1534862" t="-410588" r="-88991" b="-34118"/>
                          </a:stretch>
                        </a:blipFill>
                      </a:tcPr>
                    </a:tc>
                    <a:tc>
                      <a:txBody>
                        <a:bodyPr/>
                        <a:lstStyle/>
                        <a:p>
                          <a:endParaRPr lang="en-US"/>
                        </a:p>
                      </a:txBody>
                      <a:tcPr>
                        <a:blipFill rotWithShape="1">
                          <a:blip r:embed="rId2"/>
                          <a:stretch>
                            <a:fillRect l="-1856250" t="-410588" r="-1042" b="-34118"/>
                          </a:stretch>
                        </a:blipFill>
                      </a:tcPr>
                    </a:tc>
                  </a:tr>
                </a:tbl>
              </a:graphicData>
            </a:graphic>
          </p:graphicFrame>
        </mc:Fallback>
      </mc:AlternateContent>
      <p:pic>
        <p:nvPicPr>
          <p:cNvPr id="21506" name="Picture 2"/>
          <p:cNvPicPr>
            <a:picLocks noChangeAspect="1" noChangeArrowheads="1"/>
          </p:cNvPicPr>
          <p:nvPr/>
        </p:nvPicPr>
        <p:blipFill>
          <a:blip r:embed="rId3" cstate="print"/>
          <a:srcRect l="26855" t="72010" r="25645" b="21990"/>
          <a:stretch>
            <a:fillRect/>
          </a:stretch>
        </p:blipFill>
        <p:spPr bwMode="auto">
          <a:xfrm>
            <a:off x="835819" y="3886994"/>
            <a:ext cx="8686800" cy="685800"/>
          </a:xfrm>
          <a:prstGeom prst="rect">
            <a:avLst/>
          </a:prstGeom>
          <a:noFill/>
          <a:ln w="9525">
            <a:noFill/>
            <a:miter lim="800000"/>
            <a:headEnd/>
            <a:tailEnd/>
          </a:ln>
        </p:spPr>
      </p:pic>
      <p:pic>
        <p:nvPicPr>
          <p:cNvPr id="21507" name="Picture 3"/>
          <p:cNvPicPr>
            <a:picLocks noChangeAspect="1" noChangeArrowheads="1"/>
          </p:cNvPicPr>
          <p:nvPr/>
        </p:nvPicPr>
        <p:blipFill>
          <a:blip r:embed="rId3" cstate="print"/>
          <a:srcRect l="46230" t="79010" r="45645" b="15990"/>
          <a:stretch>
            <a:fillRect/>
          </a:stretch>
        </p:blipFill>
        <p:spPr bwMode="auto">
          <a:xfrm>
            <a:off x="9629299" y="3886994"/>
            <a:ext cx="1569720" cy="603738"/>
          </a:xfrm>
          <a:prstGeom prst="rect">
            <a:avLst/>
          </a:prstGeom>
          <a:noFill/>
          <a:ln w="9525">
            <a:noFill/>
            <a:miter lim="800000"/>
            <a:headEnd/>
            <a:tailEnd/>
          </a:ln>
        </p:spPr>
      </p:pic>
      <p:pic>
        <p:nvPicPr>
          <p:cNvPr id="21508" name="Picture 4"/>
          <p:cNvPicPr>
            <a:picLocks noChangeAspect="1" noChangeArrowheads="1"/>
          </p:cNvPicPr>
          <p:nvPr/>
        </p:nvPicPr>
        <p:blipFill>
          <a:blip r:embed="rId3" cstate="print"/>
          <a:srcRect l="24368" t="62990" r="23757" b="29010"/>
          <a:stretch>
            <a:fillRect/>
          </a:stretch>
        </p:blipFill>
        <p:spPr bwMode="auto">
          <a:xfrm>
            <a:off x="150019" y="4572794"/>
            <a:ext cx="9753600" cy="940106"/>
          </a:xfrm>
          <a:prstGeom prst="rect">
            <a:avLst/>
          </a:prstGeom>
          <a:noFill/>
          <a:ln w="9525">
            <a:noFill/>
            <a:miter lim="800000"/>
            <a:headEnd/>
            <a:tailEnd/>
          </a:ln>
        </p:spPr>
      </p:pic>
      <p:pic>
        <p:nvPicPr>
          <p:cNvPr id="21509" name="Picture 5"/>
          <p:cNvPicPr>
            <a:picLocks noChangeAspect="1" noChangeArrowheads="1"/>
          </p:cNvPicPr>
          <p:nvPr/>
        </p:nvPicPr>
        <p:blipFill>
          <a:blip r:embed="rId4" cstate="print"/>
          <a:srcRect l="44993" t="83990" r="43757" b="12010"/>
          <a:stretch>
            <a:fillRect/>
          </a:stretch>
        </p:blipFill>
        <p:spPr bwMode="auto">
          <a:xfrm>
            <a:off x="9903619" y="4784461"/>
            <a:ext cx="2133600" cy="474133"/>
          </a:xfrm>
          <a:prstGeom prst="rect">
            <a:avLst/>
          </a:prstGeom>
          <a:noFill/>
          <a:ln w="9525">
            <a:noFill/>
            <a:miter lim="800000"/>
            <a:headEnd/>
            <a:tailEnd/>
          </a:ln>
        </p:spPr>
      </p:pic>
      <p:sp>
        <p:nvSpPr>
          <p:cNvPr id="10" name="Rectangle 9"/>
          <p:cNvSpPr/>
          <p:nvPr/>
        </p:nvSpPr>
        <p:spPr>
          <a:xfrm>
            <a:off x="226219" y="5410994"/>
            <a:ext cx="11884819" cy="954107"/>
          </a:xfrm>
          <a:prstGeom prst="rect">
            <a:avLst/>
          </a:prstGeom>
        </p:spPr>
        <p:txBody>
          <a:bodyPr wrap="square">
            <a:spAutoFit/>
          </a:bodyPr>
          <a:lstStyle/>
          <a:p>
            <a:pPr algn="just"/>
            <a:r>
              <a:rPr lang="id-ID" sz="2800" dirty="0">
                <a:latin typeface="Calibri" pitchFamily="34" charset="0"/>
                <a:cs typeface="Calibri" pitchFamily="34" charset="0"/>
              </a:rPr>
              <a:t>Artinya, kita dapat meyakini 98% bahwa rata2 perbedaan tekanan darah setelah menggunakan pil secara teratur berada dalam selang nilai 1,348 sampai 16,252</a:t>
            </a:r>
            <a:endParaRPr lang="id-ID" sz="2400" dirty="0"/>
          </a:p>
        </p:txBody>
      </p:sp>
    </p:spTree>
    <p:extLst>
      <p:ext uri="{BB962C8B-B14F-4D97-AF65-F5344CB8AC3E}">
        <p14:creationId xmlns:p14="http://schemas.microsoft.com/office/powerpoint/2010/main" val="873880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(Selisih Dua Proporsi)</a:t>
            </a:r>
            <a:endParaRPr lang="id-ID" sz="3200" dirty="0"/>
          </a:p>
        </p:txBody>
      </p:sp>
      <p:sp>
        <p:nvSpPr>
          <p:cNvPr id="10" name="Rectangle 3"/>
          <p:cNvSpPr txBox="1">
            <a:spLocks noChangeArrowheads="1"/>
          </p:cNvSpPr>
          <p:nvPr/>
        </p:nvSpPr>
        <p:spPr>
          <a:xfrm>
            <a:off x="621010" y="11437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defRPr/>
            </a:pPr>
            <a:r>
              <a:rPr lang="id-ID" sz="2800" dirty="0">
                <a:latin typeface="Calibri" pitchFamily="34" charset="0"/>
                <a:cs typeface="Calibri" pitchFamily="34" charset="0"/>
              </a:rPr>
              <a:t>Selang Kepercayaan untuk Selisih Dua Proporsi adalah sebagai berikut:</a:t>
            </a:r>
          </a:p>
          <a:p>
            <a:pPr algn="just">
              <a:spcBef>
                <a:spcPts val="0"/>
              </a:spcBef>
              <a:buNone/>
              <a:defRPr/>
            </a:pPr>
            <a:endParaRPr lang="id-ID" sz="2800" dirty="0">
              <a:latin typeface="Calibri" pitchFamily="34" charset="0"/>
              <a:cs typeface="Calibri" pitchFamily="34" charset="0"/>
            </a:endParaRPr>
          </a:p>
          <a:p>
            <a:pPr algn="just">
              <a:spcBef>
                <a:spcPts val="0"/>
              </a:spcBef>
              <a:buNone/>
              <a:defRPr/>
            </a:pPr>
            <a:endParaRPr lang="id-ID" sz="2800" dirty="0">
              <a:latin typeface="Calibri" pitchFamily="34" charset="0"/>
              <a:cs typeface="Calibri" pitchFamily="34" charset="0"/>
            </a:endParaRPr>
          </a:p>
          <a:p>
            <a:pPr algn="just">
              <a:spcBef>
                <a:spcPts val="0"/>
              </a:spcBef>
              <a:buNone/>
              <a:defRPr/>
            </a:pPr>
            <a:endParaRPr lang="id-ID" sz="2800" dirty="0">
              <a:latin typeface="Calibri" pitchFamily="34" charset="0"/>
              <a:cs typeface="Calibri" pitchFamily="34" charset="0"/>
            </a:endParaRPr>
          </a:p>
          <a:p>
            <a:pPr algn="just">
              <a:spcBef>
                <a:spcPts val="0"/>
              </a:spcBef>
              <a:defRPr/>
            </a:pPr>
            <a:r>
              <a:rPr lang="id-ID" sz="2800" dirty="0">
                <a:latin typeface="Calibri" pitchFamily="34" charset="0"/>
                <a:cs typeface="Calibri" pitchFamily="34" charset="0"/>
              </a:rPr>
              <a:t>Contoh</a:t>
            </a:r>
          </a:p>
          <a:p>
            <a:pPr algn="just">
              <a:spcBef>
                <a:spcPts val="0"/>
              </a:spcBef>
              <a:spcAft>
                <a:spcPts val="600"/>
              </a:spcAft>
              <a:buNone/>
              <a:defRPr/>
            </a:pPr>
            <a:r>
              <a:rPr lang="id-ID" sz="2800" dirty="0">
                <a:latin typeface="Calibri" pitchFamily="34" charset="0"/>
                <a:cs typeface="Calibri" pitchFamily="34" charset="0"/>
              </a:rPr>
              <a:t>     Sebuah penelitian dilakukan untuk membandingkan tingkat prevelensi antibodi CF terhadap virus parainfluenza I di antara anak laki-laki dan perempuan dalam kelompok usia 5 hingga 9 tahun. Di antara 113 anak laki-laki yang diuji, 34 ditemukan memiliki antibodi. Di antara 139 anak perempuan yang diuji, 54 memiliki antibodi. Dugalah selang kepercayaan 95% bagi perbedaan proporsi tingkat prevelensi antibodi CF terhadap virus parainfluenza I di antara anak laki-laki dan perempuan. </a:t>
            </a: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8194" name="Picture 2"/>
          <p:cNvPicPr>
            <a:picLocks noChangeAspect="1" noChangeArrowheads="1"/>
          </p:cNvPicPr>
          <p:nvPr/>
        </p:nvPicPr>
        <p:blipFill>
          <a:blip r:embed="rId2" cstate="print"/>
          <a:srcRect l="29980" t="33010" r="23770" b="56990"/>
          <a:stretch>
            <a:fillRect/>
          </a:stretch>
        </p:blipFill>
        <p:spPr bwMode="auto">
          <a:xfrm>
            <a:off x="2588419" y="1677194"/>
            <a:ext cx="6766560" cy="914400"/>
          </a:xfrm>
          <a:prstGeom prst="rect">
            <a:avLst/>
          </a:prstGeom>
          <a:noFill/>
          <a:ln w="9525">
            <a:solidFill>
              <a:srgbClr val="0070C0"/>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sz="3200" b="1" dirty="0">
                <a:solidFill>
                  <a:srgbClr val="0070C0"/>
                </a:solidFill>
                <a:latin typeface="Calibri" pitchFamily="34" charset="0"/>
                <a:cs typeface="Calibri" pitchFamily="34" charset="0"/>
              </a:rPr>
              <a:t>Pendugaan Parameter: Dua Sampel (Selisih Dua Proporsi)</a:t>
            </a:r>
            <a:endParaRPr lang="id-ID" sz="3200" dirty="0"/>
          </a:p>
        </p:txBody>
      </p:sp>
      <p:sp>
        <p:nvSpPr>
          <p:cNvPr id="10" name="Rectangle 3"/>
          <p:cNvSpPr txBox="1">
            <a:spLocks noChangeArrowheads="1"/>
          </p:cNvSpPr>
          <p:nvPr/>
        </p:nvSpPr>
        <p:spPr>
          <a:xfrm>
            <a:off x="621010" y="1067594"/>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buNone/>
              <a:defRPr/>
            </a:pPr>
            <a:r>
              <a:rPr lang="id-ID" sz="2800" dirty="0">
                <a:latin typeface="Calibri" pitchFamily="34" charset="0"/>
                <a:cs typeface="Calibri" pitchFamily="34" charset="0"/>
              </a:rPr>
              <a:t>     </a:t>
            </a:r>
            <a:r>
              <a:rPr lang="id-ID" sz="2800" u="sng" dirty="0">
                <a:latin typeface="Calibri" pitchFamily="34" charset="0"/>
                <a:cs typeface="Calibri" pitchFamily="34" charset="0"/>
              </a:rPr>
              <a:t>Jawab</a:t>
            </a: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endParaRPr lang="id-ID" sz="2800" u="sng" dirty="0">
              <a:latin typeface="Calibri" pitchFamily="34" charset="0"/>
              <a:cs typeface="Calibri" pitchFamily="34" charset="0"/>
            </a:endParaRPr>
          </a:p>
          <a:p>
            <a:pPr algn="just">
              <a:spcBef>
                <a:spcPts val="0"/>
              </a:spcBef>
              <a:spcAft>
                <a:spcPts val="600"/>
              </a:spcAft>
              <a:buNone/>
              <a:defRPr/>
            </a:pPr>
            <a:r>
              <a:rPr lang="id-ID" sz="2800" dirty="0">
                <a:latin typeface="Calibri" pitchFamily="34" charset="0"/>
                <a:cs typeface="Calibri" pitchFamily="34" charset="0"/>
              </a:rPr>
              <a:t>    Artinya, kita dapat meyakini 95% bahwa perbedaan proporsi tingkat prevelensi antibodi CF terhadap virus parainfluenza I di antara anak laki-laki dan perempuan berada dalam selang nilai -0,2046 sampai 0,0306 </a:t>
            </a:r>
          </a:p>
          <a:p>
            <a:pPr algn="just">
              <a:spcBef>
                <a:spcPts val="0"/>
              </a:spcBef>
              <a:spcAft>
                <a:spcPts val="600"/>
              </a:spcAft>
              <a:buNone/>
              <a:defRPr/>
            </a:pPr>
            <a:endParaRPr lang="en-US" sz="2800" u="sng"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pic>
        <p:nvPicPr>
          <p:cNvPr id="19459" name="Picture 3"/>
          <p:cNvPicPr>
            <a:picLocks noChangeAspect="1" noChangeArrowheads="1"/>
          </p:cNvPicPr>
          <p:nvPr/>
        </p:nvPicPr>
        <p:blipFill>
          <a:blip r:embed="rId2" cstate="print"/>
          <a:srcRect l="38118" t="29990" r="36882" b="63010"/>
          <a:stretch>
            <a:fillRect/>
          </a:stretch>
        </p:blipFill>
        <p:spPr bwMode="auto">
          <a:xfrm>
            <a:off x="988219" y="1524794"/>
            <a:ext cx="4267200" cy="746760"/>
          </a:xfrm>
          <a:prstGeom prst="rect">
            <a:avLst/>
          </a:prstGeom>
          <a:noFill/>
          <a:ln w="9525">
            <a:noFill/>
            <a:miter lim="800000"/>
            <a:headEnd/>
            <a:tailEnd/>
          </a:ln>
        </p:spPr>
      </p:pic>
      <p:pic>
        <p:nvPicPr>
          <p:cNvPr id="19460" name="Picture 4"/>
          <p:cNvPicPr>
            <a:picLocks noChangeAspect="1" noChangeArrowheads="1"/>
          </p:cNvPicPr>
          <p:nvPr/>
        </p:nvPicPr>
        <p:blipFill>
          <a:blip r:embed="rId2" cstate="print"/>
          <a:srcRect l="36868" t="36990" r="36257" b="51010"/>
          <a:stretch>
            <a:fillRect/>
          </a:stretch>
        </p:blipFill>
        <p:spPr bwMode="auto">
          <a:xfrm>
            <a:off x="950119" y="2134394"/>
            <a:ext cx="4533900" cy="1265274"/>
          </a:xfrm>
          <a:prstGeom prst="rect">
            <a:avLst/>
          </a:prstGeom>
          <a:noFill/>
          <a:ln w="9525">
            <a:noFill/>
            <a:miter lim="800000"/>
            <a:headEnd/>
            <a:tailEnd/>
          </a:ln>
        </p:spPr>
      </p:pic>
      <p:pic>
        <p:nvPicPr>
          <p:cNvPr id="19461" name="Picture 5"/>
          <p:cNvPicPr>
            <a:picLocks noChangeAspect="1" noChangeArrowheads="1"/>
          </p:cNvPicPr>
          <p:nvPr/>
        </p:nvPicPr>
        <p:blipFill>
          <a:blip r:embed="rId2" cstate="print"/>
          <a:srcRect l="31243" t="79990" r="30632" b="10010"/>
          <a:stretch>
            <a:fillRect/>
          </a:stretch>
        </p:blipFill>
        <p:spPr bwMode="auto">
          <a:xfrm>
            <a:off x="835819" y="3201194"/>
            <a:ext cx="7010400" cy="1149246"/>
          </a:xfrm>
          <a:prstGeom prst="rect">
            <a:avLst/>
          </a:prstGeom>
          <a:noFill/>
          <a:ln w="9525">
            <a:noFill/>
            <a:miter lim="800000"/>
            <a:headEnd/>
            <a:tailEnd/>
          </a:ln>
        </p:spPr>
      </p:pic>
      <p:pic>
        <p:nvPicPr>
          <p:cNvPr id="19463" name="Picture 7"/>
          <p:cNvPicPr>
            <a:picLocks noChangeAspect="1" noChangeArrowheads="1"/>
          </p:cNvPicPr>
          <p:nvPr/>
        </p:nvPicPr>
        <p:blipFill>
          <a:blip r:embed="rId3" cstate="print"/>
          <a:srcRect l="24993" t="73990" r="24382" b="21010"/>
          <a:stretch>
            <a:fillRect/>
          </a:stretch>
        </p:blipFill>
        <p:spPr bwMode="auto">
          <a:xfrm>
            <a:off x="942499" y="4267994"/>
            <a:ext cx="9265920" cy="571970"/>
          </a:xfrm>
          <a:prstGeom prst="rect">
            <a:avLst/>
          </a:prstGeom>
          <a:noFill/>
          <a:ln w="9525">
            <a:noFill/>
            <a:miter lim="800000"/>
            <a:headEnd/>
            <a:tailEnd/>
          </a:ln>
        </p:spPr>
      </p:pic>
      <p:pic>
        <p:nvPicPr>
          <p:cNvPr id="19464" name="Picture 8"/>
          <p:cNvPicPr>
            <a:picLocks noChangeAspect="1" noChangeArrowheads="1"/>
          </p:cNvPicPr>
          <p:nvPr/>
        </p:nvPicPr>
        <p:blipFill>
          <a:blip r:embed="rId3" cstate="print"/>
          <a:srcRect l="43743" t="79990" r="43132" b="16010"/>
          <a:stretch>
            <a:fillRect/>
          </a:stretch>
        </p:blipFill>
        <p:spPr bwMode="auto">
          <a:xfrm>
            <a:off x="912019" y="4725194"/>
            <a:ext cx="2438400" cy="46445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710922" y="418346"/>
            <a:ext cx="11097697" cy="725448"/>
          </a:xfrm>
          <a:prstGeom prst="rect">
            <a:avLst/>
          </a:prstGeom>
          <a:noFill/>
          <a:ln w="9525">
            <a:noFill/>
            <a:miter lim="800000"/>
            <a:headEnd/>
            <a:tailEnd/>
          </a:ln>
        </p:spPr>
        <p:txBody>
          <a:bodyPr wrap="square" lIns="108832" tIns="54416" rIns="108832" bIns="54416">
            <a:spAutoFit/>
          </a:bodyPr>
          <a:lstStyle/>
          <a:p>
            <a:pPr>
              <a:spcBef>
                <a:spcPct val="50000"/>
              </a:spcBef>
            </a:pPr>
            <a:r>
              <a:rPr lang="en-US" altLang="en-US" sz="4000" b="1" dirty="0">
                <a:solidFill>
                  <a:srgbClr val="0070C0"/>
                </a:solidFill>
                <a:latin typeface="Calibri" pitchFamily="34" charset="0"/>
                <a:cs typeface="Calibri" pitchFamily="34" charset="0"/>
              </a:rPr>
              <a:t>S</a:t>
            </a:r>
            <a:r>
              <a:rPr lang="id-ID" altLang="en-US" sz="4000" b="1" dirty="0">
                <a:solidFill>
                  <a:srgbClr val="0070C0"/>
                </a:solidFill>
                <a:latin typeface="Calibri" pitchFamily="34" charset="0"/>
                <a:cs typeface="Calibri" pitchFamily="34" charset="0"/>
              </a:rPr>
              <a:t>tatistik merupakan Penduga bagi Parameter</a:t>
            </a:r>
            <a:endParaRPr lang="en-US" altLang="en-US" sz="4000" b="1" dirty="0">
              <a:solidFill>
                <a:srgbClr val="0070C0"/>
              </a:solidFill>
              <a:latin typeface="Calibri" pitchFamily="34" charset="0"/>
              <a:cs typeface="Calibri" pitchFamily="34" charset="0"/>
            </a:endParaRPr>
          </a:p>
        </p:txBody>
      </p:sp>
      <p:grpSp>
        <p:nvGrpSpPr>
          <p:cNvPr id="2" name="Group 18"/>
          <p:cNvGrpSpPr>
            <a:grpSpLocks/>
          </p:cNvGrpSpPr>
          <p:nvPr/>
        </p:nvGrpSpPr>
        <p:grpSpPr bwMode="auto">
          <a:xfrm>
            <a:off x="507802" y="1371918"/>
            <a:ext cx="6576030" cy="3124923"/>
            <a:chOff x="2448" y="816"/>
            <a:chExt cx="3108" cy="1968"/>
          </a:xfrm>
        </p:grpSpPr>
        <p:sp>
          <p:nvSpPr>
            <p:cNvPr id="5125" name="Oval 12"/>
            <p:cNvSpPr>
              <a:spLocks noChangeArrowheads="1"/>
            </p:cNvSpPr>
            <p:nvPr/>
          </p:nvSpPr>
          <p:spPr bwMode="auto">
            <a:xfrm>
              <a:off x="2448" y="816"/>
              <a:ext cx="1872" cy="1968"/>
            </a:xfrm>
            <a:prstGeom prst="ellipse">
              <a:avLst/>
            </a:prstGeom>
            <a:solidFill>
              <a:schemeClr val="folHlink"/>
            </a:solidFill>
            <a:ln w="9525">
              <a:solidFill>
                <a:schemeClr val="tx1"/>
              </a:solidFill>
              <a:round/>
              <a:headEnd/>
              <a:tailEnd/>
            </a:ln>
          </p:spPr>
          <p:txBody>
            <a:bodyPr wrap="none" anchor="ctr"/>
            <a:lstStyle/>
            <a:p>
              <a:endParaRPr lang="en-US" altLang="en-US"/>
            </a:p>
          </p:txBody>
        </p:sp>
        <p:sp>
          <p:nvSpPr>
            <p:cNvPr id="5126" name="Oval 7"/>
            <p:cNvSpPr>
              <a:spLocks noChangeArrowheads="1"/>
            </p:cNvSpPr>
            <p:nvPr/>
          </p:nvSpPr>
          <p:spPr bwMode="auto">
            <a:xfrm>
              <a:off x="2736" y="1056"/>
              <a:ext cx="1344" cy="1440"/>
            </a:xfrm>
            <a:prstGeom prst="ellipse">
              <a:avLst/>
            </a:prstGeom>
            <a:solidFill>
              <a:srgbClr val="6699FF"/>
            </a:solidFill>
            <a:ln w="9525">
              <a:solidFill>
                <a:schemeClr val="tx1"/>
              </a:solidFill>
              <a:round/>
              <a:headEnd/>
              <a:tailEnd/>
            </a:ln>
          </p:spPr>
          <p:txBody>
            <a:bodyPr wrap="none" anchor="ctr"/>
            <a:lstStyle/>
            <a:p>
              <a:endParaRPr lang="en-US" altLang="en-US"/>
            </a:p>
          </p:txBody>
        </p:sp>
        <p:sp>
          <p:nvSpPr>
            <p:cNvPr id="5127" name="Oval 8"/>
            <p:cNvSpPr>
              <a:spLocks noChangeArrowheads="1"/>
            </p:cNvSpPr>
            <p:nvPr/>
          </p:nvSpPr>
          <p:spPr bwMode="auto">
            <a:xfrm>
              <a:off x="3120" y="1440"/>
              <a:ext cx="576" cy="672"/>
            </a:xfrm>
            <a:prstGeom prst="ellipse">
              <a:avLst/>
            </a:prstGeom>
            <a:solidFill>
              <a:srgbClr val="CCFFFF"/>
            </a:solidFill>
            <a:ln w="9525">
              <a:solidFill>
                <a:schemeClr val="tx1"/>
              </a:solidFill>
              <a:round/>
              <a:headEnd/>
              <a:tailEnd/>
            </a:ln>
          </p:spPr>
          <p:txBody>
            <a:bodyPr wrap="none" anchor="ctr"/>
            <a:lstStyle/>
            <a:p>
              <a:endParaRPr lang="en-US" altLang="en-US"/>
            </a:p>
          </p:txBody>
        </p:sp>
        <p:sp>
          <p:nvSpPr>
            <p:cNvPr id="5128" name="Oval 10"/>
            <p:cNvSpPr>
              <a:spLocks noChangeArrowheads="1"/>
            </p:cNvSpPr>
            <p:nvPr/>
          </p:nvSpPr>
          <p:spPr bwMode="auto">
            <a:xfrm>
              <a:off x="3342" y="1690"/>
              <a:ext cx="144" cy="192"/>
            </a:xfrm>
            <a:prstGeom prst="ellipse">
              <a:avLst/>
            </a:prstGeom>
            <a:solidFill>
              <a:srgbClr val="FFFFFF"/>
            </a:solidFill>
            <a:ln w="9525">
              <a:solidFill>
                <a:schemeClr val="tx1"/>
              </a:solidFill>
              <a:round/>
              <a:headEnd/>
              <a:tailEnd/>
            </a:ln>
          </p:spPr>
          <p:txBody>
            <a:bodyPr wrap="none" anchor="ctr"/>
            <a:lstStyle/>
            <a:p>
              <a:endParaRPr lang="en-US" altLang="en-US"/>
            </a:p>
          </p:txBody>
        </p:sp>
        <p:sp>
          <p:nvSpPr>
            <p:cNvPr id="5129" name="Text Box 13"/>
            <p:cNvSpPr txBox="1">
              <a:spLocks noChangeArrowheads="1"/>
            </p:cNvSpPr>
            <p:nvPr/>
          </p:nvSpPr>
          <p:spPr bwMode="auto">
            <a:xfrm>
              <a:off x="3216" y="1440"/>
              <a:ext cx="720" cy="291"/>
            </a:xfrm>
            <a:prstGeom prst="rect">
              <a:avLst/>
            </a:prstGeom>
            <a:noFill/>
            <a:ln w="9525">
              <a:noFill/>
              <a:miter lim="800000"/>
              <a:headEnd/>
              <a:tailEnd/>
            </a:ln>
          </p:spPr>
          <p:txBody>
            <a:bodyPr>
              <a:spAutoFit/>
            </a:bodyPr>
            <a:lstStyle/>
            <a:p>
              <a:pPr>
                <a:spcBef>
                  <a:spcPct val="50000"/>
                </a:spcBef>
              </a:pPr>
              <a:r>
                <a:rPr lang="en-US" altLang="en-US" sz="2400" dirty="0">
                  <a:latin typeface="Calibri" pitchFamily="34" charset="0"/>
                  <a:cs typeface="Calibri" pitchFamily="34" charset="0"/>
                </a:rPr>
                <a:t>TARGET</a:t>
              </a:r>
            </a:p>
          </p:txBody>
        </p:sp>
        <p:sp>
          <p:nvSpPr>
            <p:cNvPr id="5130" name="Oval 14"/>
            <p:cNvSpPr>
              <a:spLocks noChangeArrowheads="1"/>
            </p:cNvSpPr>
            <p:nvPr/>
          </p:nvSpPr>
          <p:spPr bwMode="auto">
            <a:xfrm>
              <a:off x="3792" y="1776"/>
              <a:ext cx="96" cy="96"/>
            </a:xfrm>
            <a:prstGeom prst="ellipse">
              <a:avLst/>
            </a:prstGeom>
            <a:solidFill>
              <a:schemeClr val="tx2"/>
            </a:solidFill>
            <a:ln w="9525">
              <a:solidFill>
                <a:schemeClr val="tx1"/>
              </a:solidFill>
              <a:round/>
              <a:headEnd/>
              <a:tailEnd/>
            </a:ln>
          </p:spPr>
          <p:txBody>
            <a:bodyPr wrap="none" anchor="ctr"/>
            <a:lstStyle/>
            <a:p>
              <a:endParaRPr lang="en-US" altLang="en-US"/>
            </a:p>
          </p:txBody>
        </p:sp>
        <p:sp>
          <p:nvSpPr>
            <p:cNvPr id="5131" name="AutoShape 15"/>
            <p:cNvSpPr>
              <a:spLocks/>
            </p:cNvSpPr>
            <p:nvPr/>
          </p:nvSpPr>
          <p:spPr bwMode="auto">
            <a:xfrm rot="5400000">
              <a:off x="3552" y="1728"/>
              <a:ext cx="96" cy="480"/>
            </a:xfrm>
            <a:prstGeom prst="rightBrace">
              <a:avLst>
                <a:gd name="adj1" fmla="val 41667"/>
                <a:gd name="adj2" fmla="val 50000"/>
              </a:avLst>
            </a:prstGeom>
            <a:noFill/>
            <a:ln w="38100">
              <a:solidFill>
                <a:schemeClr val="tx1"/>
              </a:solidFill>
              <a:round/>
              <a:headEnd/>
              <a:tailEnd/>
            </a:ln>
          </p:spPr>
          <p:txBody>
            <a:bodyPr rot="10800000" vert="eaVert" wrap="none" anchor="ctr"/>
            <a:lstStyle/>
            <a:p>
              <a:pPr algn="ctr"/>
              <a:endParaRPr lang="en-US" altLang="en-US">
                <a:solidFill>
                  <a:schemeClr val="accent2"/>
                </a:solidFill>
              </a:endParaRPr>
            </a:p>
          </p:txBody>
        </p:sp>
        <p:sp>
          <p:nvSpPr>
            <p:cNvPr id="5132" name="Text Box 5"/>
            <p:cNvSpPr txBox="1">
              <a:spLocks noChangeArrowheads="1"/>
            </p:cNvSpPr>
            <p:nvPr/>
          </p:nvSpPr>
          <p:spPr bwMode="auto">
            <a:xfrm>
              <a:off x="3904" y="1684"/>
              <a:ext cx="1112" cy="291"/>
            </a:xfrm>
            <a:prstGeom prst="rect">
              <a:avLst/>
            </a:prstGeom>
            <a:noFill/>
            <a:ln w="9525">
              <a:noFill/>
              <a:miter lim="800000"/>
              <a:headEnd/>
              <a:tailEnd/>
            </a:ln>
          </p:spPr>
          <p:txBody>
            <a:bodyPr wrap="square">
              <a:spAutoFit/>
            </a:bodyPr>
            <a:lstStyle/>
            <a:p>
              <a:r>
                <a:rPr lang="id-ID" altLang="en-US" sz="2400" b="1" dirty="0">
                  <a:latin typeface="Calibri" pitchFamily="34" charset="0"/>
                  <a:cs typeface="Calibri" pitchFamily="34" charset="0"/>
                </a:rPr>
                <a:t>Penduga Titik</a:t>
              </a:r>
              <a:endParaRPr lang="en-US" altLang="en-US" sz="2400" b="1" dirty="0">
                <a:latin typeface="Calibri" pitchFamily="34" charset="0"/>
                <a:cs typeface="Calibri" pitchFamily="34" charset="0"/>
              </a:endParaRPr>
            </a:p>
          </p:txBody>
        </p:sp>
        <p:sp>
          <p:nvSpPr>
            <p:cNvPr id="5133" name="Oval 16"/>
            <p:cNvSpPr>
              <a:spLocks noChangeArrowheads="1"/>
            </p:cNvSpPr>
            <p:nvPr/>
          </p:nvSpPr>
          <p:spPr bwMode="auto">
            <a:xfrm>
              <a:off x="3140" y="1248"/>
              <a:ext cx="1296" cy="1104"/>
            </a:xfrm>
            <a:prstGeom prst="ellipse">
              <a:avLst/>
            </a:prstGeom>
            <a:noFill/>
            <a:ln w="38100">
              <a:solidFill>
                <a:schemeClr val="tx2"/>
              </a:solidFill>
              <a:prstDash val="dash"/>
              <a:round/>
              <a:headEnd/>
              <a:tailEnd/>
            </a:ln>
          </p:spPr>
          <p:txBody>
            <a:bodyPr wrap="none" anchor="ctr"/>
            <a:lstStyle/>
            <a:p>
              <a:endParaRPr lang="en-US" altLang="en-US"/>
            </a:p>
          </p:txBody>
        </p:sp>
        <p:sp>
          <p:nvSpPr>
            <p:cNvPr id="5134" name="Text Box 17"/>
            <p:cNvSpPr txBox="1">
              <a:spLocks noChangeArrowheads="1"/>
            </p:cNvSpPr>
            <p:nvPr/>
          </p:nvSpPr>
          <p:spPr bwMode="auto">
            <a:xfrm>
              <a:off x="4368" y="2064"/>
              <a:ext cx="1188" cy="291"/>
            </a:xfrm>
            <a:prstGeom prst="rect">
              <a:avLst/>
            </a:prstGeom>
            <a:noFill/>
            <a:ln w="9525">
              <a:noFill/>
              <a:miter lim="800000"/>
              <a:headEnd/>
              <a:tailEnd/>
            </a:ln>
          </p:spPr>
          <p:txBody>
            <a:bodyPr wrap="square">
              <a:spAutoFit/>
            </a:bodyPr>
            <a:lstStyle/>
            <a:p>
              <a:r>
                <a:rPr lang="id-ID" altLang="en-US" sz="2400" b="1" dirty="0">
                  <a:latin typeface="Calibri" pitchFamily="34" charset="0"/>
                  <a:cs typeface="Calibri" pitchFamily="34" charset="0"/>
                </a:rPr>
                <a:t>Penduga Selang</a:t>
              </a:r>
              <a:endParaRPr lang="en-US" altLang="en-US" sz="2400" b="1" dirty="0">
                <a:latin typeface="Calibri" pitchFamily="34" charset="0"/>
                <a:cs typeface="Calibri" pitchFamily="34" charset="0"/>
              </a:endParaRPr>
            </a:p>
          </p:txBody>
        </p:sp>
      </p:grpSp>
      <p:sp>
        <p:nvSpPr>
          <p:cNvPr id="5124" name="Text Box 19"/>
          <p:cNvSpPr txBox="1">
            <a:spLocks noChangeArrowheads="1"/>
          </p:cNvSpPr>
          <p:nvPr/>
        </p:nvSpPr>
        <p:spPr bwMode="auto">
          <a:xfrm>
            <a:off x="4036219" y="3963194"/>
            <a:ext cx="7921705" cy="2879884"/>
          </a:xfrm>
          <a:prstGeom prst="rect">
            <a:avLst/>
          </a:prstGeom>
          <a:noFill/>
          <a:ln w="9525">
            <a:noFill/>
            <a:miter lim="800000"/>
            <a:headEnd/>
            <a:tailEnd/>
          </a:ln>
        </p:spPr>
        <p:txBody>
          <a:bodyPr wrap="square" lIns="108832" tIns="54416" rIns="108832" bIns="54416">
            <a:spAutoFit/>
          </a:bodyPr>
          <a:lstStyle/>
          <a:p>
            <a:pPr algn="just">
              <a:spcBef>
                <a:spcPct val="50000"/>
              </a:spcBef>
            </a:pPr>
            <a:r>
              <a:rPr lang="en-US" altLang="en-US" sz="2400" dirty="0" err="1">
                <a:latin typeface="Calibri" pitchFamily="34" charset="0"/>
                <a:cs typeface="Calibri" pitchFamily="34" charset="0"/>
              </a:rPr>
              <a:t>Penduga</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titik</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tidak</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selalu</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tepat</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menduga</a:t>
            </a:r>
            <a:r>
              <a:rPr lang="en-US" altLang="en-US" sz="2400" dirty="0">
                <a:latin typeface="Calibri" pitchFamily="34" charset="0"/>
                <a:cs typeface="Calibri" pitchFamily="34" charset="0"/>
              </a:rPr>
              <a:t> parameter </a:t>
            </a:r>
            <a:r>
              <a:rPr lang="en-US" altLang="en-US" sz="2400" dirty="0" err="1">
                <a:latin typeface="Calibri" pitchFamily="34" charset="0"/>
                <a:cs typeface="Calibri" pitchFamily="34" charset="0"/>
              </a:rPr>
              <a:t>populasi</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maka</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digunakan</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pendugaan</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dalam</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bentuk</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selang</a:t>
            </a:r>
            <a:r>
              <a:rPr lang="en-US" altLang="en-US" sz="2400" dirty="0">
                <a:latin typeface="Calibri" pitchFamily="34" charset="0"/>
                <a:cs typeface="Calibri" pitchFamily="34" charset="0"/>
              </a:rPr>
              <a:t> interval</a:t>
            </a:r>
          </a:p>
          <a:p>
            <a:pPr algn="just">
              <a:spcBef>
                <a:spcPct val="50000"/>
              </a:spcBef>
            </a:pPr>
            <a:r>
              <a:rPr lang="en-US" altLang="en-US" sz="2400" dirty="0" err="1">
                <a:latin typeface="Calibri" pitchFamily="34" charset="0"/>
                <a:cs typeface="Calibri" pitchFamily="34" charset="0"/>
              </a:rPr>
              <a:t>Dalam</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setiap</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pendugaan</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mengandung</a:t>
            </a:r>
            <a:r>
              <a:rPr lang="en-US" altLang="en-US" sz="2400" dirty="0">
                <a:latin typeface="Calibri" pitchFamily="34" charset="0"/>
                <a:cs typeface="Calibri" pitchFamily="34" charset="0"/>
              </a:rPr>
              <a:t> </a:t>
            </a:r>
            <a:r>
              <a:rPr lang="en-US" altLang="en-US" sz="2400" dirty="0">
                <a:solidFill>
                  <a:srgbClr val="000099"/>
                </a:solidFill>
                <a:latin typeface="Calibri" pitchFamily="34" charset="0"/>
                <a:cs typeface="Calibri" pitchFamily="34" charset="0"/>
              </a:rPr>
              <a:t>PELUANG </a:t>
            </a:r>
            <a:r>
              <a:rPr lang="en-US" altLang="en-US" sz="2400" dirty="0" err="1">
                <a:latin typeface="Calibri" pitchFamily="34" charset="0"/>
                <a:cs typeface="Calibri" pitchFamily="34" charset="0"/>
              </a:rPr>
              <a:t>kesalahan</a:t>
            </a:r>
            <a:endParaRPr lang="en-US" altLang="en-US" sz="2400" dirty="0">
              <a:latin typeface="Calibri" pitchFamily="34" charset="0"/>
              <a:cs typeface="Calibri" pitchFamily="34" charset="0"/>
            </a:endParaRPr>
          </a:p>
          <a:p>
            <a:pPr algn="just">
              <a:spcBef>
                <a:spcPct val="50000"/>
              </a:spcBef>
            </a:pPr>
            <a:r>
              <a:rPr lang="id-ID" altLang="en-US" sz="2400" dirty="0">
                <a:latin typeface="Calibri" pitchFamily="34" charset="0"/>
                <a:cs typeface="Calibri" pitchFamily="34" charset="0"/>
                <a:sym typeface="Wingdings" pitchFamily="2" charset="2"/>
              </a:rPr>
              <a:t>P</a:t>
            </a:r>
            <a:r>
              <a:rPr lang="en-US" altLang="en-US" sz="2400" dirty="0" err="1">
                <a:latin typeface="Calibri" pitchFamily="34" charset="0"/>
                <a:cs typeface="Calibri" pitchFamily="34" charset="0"/>
                <a:sym typeface="Wingdings" pitchFamily="2" charset="2"/>
              </a:rPr>
              <a:t>enduga</a:t>
            </a:r>
            <a:r>
              <a:rPr lang="en-US" altLang="en-US" sz="2400" dirty="0">
                <a:latin typeface="Calibri" pitchFamily="34" charset="0"/>
                <a:cs typeface="Calibri" pitchFamily="34" charset="0"/>
                <a:sym typeface="Wingdings" pitchFamily="2" charset="2"/>
              </a:rPr>
              <a:t> </a:t>
            </a:r>
            <a:r>
              <a:rPr lang="en-US" altLang="en-US" sz="2400" dirty="0" err="1">
                <a:latin typeface="Calibri" pitchFamily="34" charset="0"/>
                <a:cs typeface="Calibri" pitchFamily="34" charset="0"/>
                <a:sym typeface="Wingdings" pitchFamily="2" charset="2"/>
              </a:rPr>
              <a:t>selang</a:t>
            </a:r>
            <a:r>
              <a:rPr lang="en-US" altLang="en-US" sz="2400" dirty="0">
                <a:latin typeface="Calibri" pitchFamily="34" charset="0"/>
                <a:cs typeface="Calibri" pitchFamily="34" charset="0"/>
                <a:sym typeface="Wingdings" pitchFamily="2" charset="2"/>
              </a:rPr>
              <a:t>  </a:t>
            </a:r>
            <a:r>
              <a:rPr lang="en-US" altLang="en-US" sz="2400" dirty="0" err="1">
                <a:latin typeface="Calibri" pitchFamily="34" charset="0"/>
                <a:cs typeface="Calibri" pitchFamily="34" charset="0"/>
                <a:sym typeface="Wingdings" pitchFamily="2" charset="2"/>
              </a:rPr>
              <a:t>konsep</a:t>
            </a:r>
            <a:r>
              <a:rPr lang="en-US" altLang="en-US" sz="2400" dirty="0">
                <a:latin typeface="Calibri" pitchFamily="34" charset="0"/>
                <a:cs typeface="Calibri" pitchFamily="34" charset="0"/>
                <a:sym typeface="Wingdings" pitchFamily="2" charset="2"/>
              </a:rPr>
              <a:t> probability  </a:t>
            </a:r>
            <a:r>
              <a:rPr lang="en-US" altLang="en-US" sz="2400" dirty="0">
                <a:solidFill>
                  <a:srgbClr val="000099"/>
                </a:solidFill>
                <a:latin typeface="Calibri" pitchFamily="34" charset="0"/>
                <a:cs typeface="Calibri" pitchFamily="34" charset="0"/>
                <a:sym typeface="Wingdings" pitchFamily="2" charset="2"/>
              </a:rPr>
              <a:t>SELANG KEPERCAYAAN (CONFIDENCE INTERVAL)</a:t>
            </a:r>
            <a:endParaRPr lang="en-US" altLang="en-US" sz="2400" dirty="0">
              <a:solidFill>
                <a:srgbClr val="000099"/>
              </a:solidFill>
              <a:latin typeface="Calibri" pitchFamily="34" charset="0"/>
              <a:cs typeface="Calibri" pitchFamily="34" charset="0"/>
            </a:endParaRPr>
          </a:p>
          <a:p>
            <a:pPr algn="just">
              <a:spcBef>
                <a:spcPct val="50000"/>
              </a:spcBef>
            </a:pPr>
            <a:endParaRPr lang="en-US" altLang="en-US" sz="2400" dirty="0">
              <a:solidFill>
                <a:srgbClr val="000099"/>
              </a:solidFill>
              <a:latin typeface="Calibri" pitchFamily="34" charset="0"/>
              <a:cs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52" t="28681" r="49211" b="24653"/>
          <a:stretch>
            <a:fillRect/>
          </a:stretch>
        </p:blipFill>
        <p:spPr bwMode="auto">
          <a:xfrm>
            <a:off x="2028893" y="1489152"/>
            <a:ext cx="8027126" cy="4531442"/>
          </a:xfrm>
          <a:prstGeom prst="rect">
            <a:avLst/>
          </a:prstGeom>
          <a:noFill/>
          <a:ln w="9525">
            <a:noFill/>
            <a:miter lim="800000"/>
            <a:headEnd/>
            <a:tailEnd/>
          </a:ln>
          <a:effectLst/>
        </p:spPr>
      </p:pic>
    </p:spTree>
    <p:extLst>
      <p:ext uri="{BB962C8B-B14F-4D97-AF65-F5344CB8AC3E}">
        <p14:creationId xmlns:p14="http://schemas.microsoft.com/office/powerpoint/2010/main" val="2146936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4976456" y="2058194"/>
            <a:ext cx="6984563" cy="4191970"/>
          </a:xfrm>
          <a:prstGeom prst="rect">
            <a:avLst/>
          </a:prstGeom>
          <a:solidFill>
            <a:srgbClr val="FFFFCC"/>
          </a:solidFill>
          <a:ln w="9525">
            <a:solidFill>
              <a:schemeClr val="tx1"/>
            </a:solidFill>
            <a:miter lim="800000"/>
            <a:headEnd/>
            <a:tailEnd/>
          </a:ln>
        </p:spPr>
        <p:txBody>
          <a:bodyPr wrap="none" lIns="108832" tIns="54416" rIns="108832" bIns="54416" anchor="ctr"/>
          <a:lstStyle/>
          <a:p>
            <a:endParaRPr lang="en-US" altLang="en-US"/>
          </a:p>
        </p:txBody>
      </p:sp>
      <p:sp>
        <p:nvSpPr>
          <p:cNvPr id="6147" name="Rectangle 3"/>
          <p:cNvSpPr>
            <a:spLocks noChangeArrowheads="1"/>
          </p:cNvSpPr>
          <p:nvPr/>
        </p:nvSpPr>
        <p:spPr bwMode="auto">
          <a:xfrm>
            <a:off x="304681" y="2058194"/>
            <a:ext cx="4468654" cy="3809999"/>
          </a:xfrm>
          <a:prstGeom prst="rect">
            <a:avLst/>
          </a:prstGeom>
          <a:solidFill>
            <a:schemeClr val="accent1"/>
          </a:solidFill>
          <a:ln w="9525">
            <a:solidFill>
              <a:schemeClr val="tx1"/>
            </a:solidFill>
            <a:miter lim="800000"/>
            <a:headEnd/>
            <a:tailEnd/>
          </a:ln>
        </p:spPr>
        <p:txBody>
          <a:bodyPr wrap="none" lIns="108832" tIns="54416" rIns="108832" bIns="54416" anchor="ctr"/>
          <a:lstStyle/>
          <a:p>
            <a:endParaRPr lang="en-US" altLang="en-US"/>
          </a:p>
        </p:txBody>
      </p:sp>
      <p:graphicFrame>
        <p:nvGraphicFramePr>
          <p:cNvPr id="6149" name="Object 5"/>
          <p:cNvGraphicFramePr>
            <a:graphicFrameLocks noGrp="1" noChangeAspect="1"/>
          </p:cNvGraphicFramePr>
          <p:nvPr>
            <p:ph sz="quarter" idx="1"/>
          </p:nvPr>
        </p:nvGraphicFramePr>
        <p:xfrm>
          <a:off x="507802" y="2439194"/>
          <a:ext cx="742660" cy="603390"/>
        </p:xfrm>
        <a:graphic>
          <a:graphicData uri="http://schemas.openxmlformats.org/presentationml/2006/ole">
            <mc:AlternateContent xmlns:mc="http://schemas.openxmlformats.org/markup-compatibility/2006">
              <mc:Choice xmlns:v="urn:schemas-microsoft-com:vml" Requires="v">
                <p:oleObj name="Equation" r:id="rId2" imgW="152268" imgH="164957" progId="Equation.3">
                  <p:embed/>
                </p:oleObj>
              </mc:Choice>
              <mc:Fallback>
                <p:oleObj name="Equation" r:id="rId2" imgW="152268" imgH="164957" progId="Equation.3">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02" y="2439194"/>
                        <a:ext cx="742660" cy="6033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0" name="Object 6">
            <a:hlinkClick r:id="rId4" action="ppaction://hlinksldjump"/>
          </p:cNvPr>
          <p:cNvGraphicFramePr>
            <a:graphicFrameLocks noGrp="1" noChangeAspect="1"/>
          </p:cNvGraphicFramePr>
          <p:nvPr>
            <p:ph sz="quarter" idx="2"/>
          </p:nvPr>
        </p:nvGraphicFramePr>
        <p:xfrm>
          <a:off x="5179577" y="4947284"/>
          <a:ext cx="2460723" cy="692310"/>
        </p:xfrm>
        <a:graphic>
          <a:graphicData uri="http://schemas.openxmlformats.org/presentationml/2006/ole">
            <mc:AlternateContent xmlns:mc="http://schemas.openxmlformats.org/markup-compatibility/2006">
              <mc:Choice xmlns:v="urn:schemas-microsoft-com:vml" Requires="v">
                <p:oleObj name="Equation" r:id="rId5" imgW="418918" imgH="215806" progId="Equation.3">
                  <p:embed/>
                </p:oleObj>
              </mc:Choice>
              <mc:Fallback>
                <p:oleObj name="Equation" r:id="rId5" imgW="418918" imgH="215806"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79577" y="4947284"/>
                        <a:ext cx="2460723" cy="692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1" name="Object 7">
            <a:hlinkClick r:id="rId7" action="ppaction://hlinksldjump"/>
          </p:cNvPr>
          <p:cNvGraphicFramePr>
            <a:graphicFrameLocks noGrp="1" noChangeAspect="1"/>
          </p:cNvGraphicFramePr>
          <p:nvPr>
            <p:ph sz="quarter" idx="3"/>
          </p:nvPr>
        </p:nvGraphicFramePr>
        <p:xfrm>
          <a:off x="1828086" y="2439194"/>
          <a:ext cx="804019" cy="654201"/>
        </p:xfrm>
        <a:graphic>
          <a:graphicData uri="http://schemas.openxmlformats.org/presentationml/2006/ole">
            <mc:AlternateContent xmlns:mc="http://schemas.openxmlformats.org/markup-compatibility/2006">
              <mc:Choice xmlns:v="urn:schemas-microsoft-com:vml" Requires="v">
                <p:oleObj name="Equation" r:id="rId8" imgW="152268" imgH="164957" progId="Equation.3">
                  <p:embed/>
                </p:oleObj>
              </mc:Choice>
              <mc:Fallback>
                <p:oleObj name="Equation" r:id="rId8" imgW="152268" imgH="164957"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086" y="2439194"/>
                        <a:ext cx="804019" cy="65420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2" name="AutoShape 9"/>
          <p:cNvSpPr>
            <a:spLocks noChangeArrowheads="1"/>
          </p:cNvSpPr>
          <p:nvPr/>
        </p:nvSpPr>
        <p:spPr bwMode="auto">
          <a:xfrm>
            <a:off x="609362" y="1274320"/>
            <a:ext cx="3453051" cy="631474"/>
          </a:xfrm>
          <a:prstGeom prst="foldedCorner">
            <a:avLst>
              <a:gd name="adj" fmla="val 12500"/>
            </a:avLst>
          </a:prstGeom>
          <a:solidFill>
            <a:srgbClr val="CCFF99"/>
          </a:solidFill>
          <a:ln w="9525">
            <a:solidFill>
              <a:schemeClr val="tx1"/>
            </a:solidFill>
            <a:round/>
            <a:headEnd/>
            <a:tailEnd/>
          </a:ln>
        </p:spPr>
        <p:txBody>
          <a:bodyPr lIns="108832" tIns="54416" rIns="108832" bIns="54416">
            <a:spAutoFit/>
          </a:bodyPr>
          <a:lstStyle/>
          <a:p>
            <a:pPr algn="ctr" eaLnBrk="1" hangingPunct="1">
              <a:spcBef>
                <a:spcPct val="50000"/>
              </a:spcBef>
            </a:pPr>
            <a:r>
              <a:rPr lang="en-US" altLang="en-US" sz="2800" b="1" dirty="0" err="1">
                <a:latin typeface="Calibri" pitchFamily="34" charset="0"/>
                <a:cs typeface="Calibri" pitchFamily="34" charset="0"/>
              </a:rPr>
              <a:t>Satu</a:t>
            </a:r>
            <a:r>
              <a:rPr lang="en-US" altLang="en-US" sz="2800" b="1" dirty="0">
                <a:latin typeface="Calibri" pitchFamily="34" charset="0"/>
                <a:cs typeface="Calibri" pitchFamily="34" charset="0"/>
              </a:rPr>
              <a:t> </a:t>
            </a:r>
            <a:r>
              <a:rPr lang="en-US" altLang="en-US" sz="2800" b="1" dirty="0" err="1">
                <a:latin typeface="Calibri" pitchFamily="34" charset="0"/>
                <a:cs typeface="Calibri" pitchFamily="34" charset="0"/>
              </a:rPr>
              <a:t>Populasi</a:t>
            </a:r>
            <a:endParaRPr lang="en-US" altLang="en-US" sz="2800" b="1" dirty="0">
              <a:latin typeface="Calibri" pitchFamily="34" charset="0"/>
              <a:cs typeface="Calibri" pitchFamily="34" charset="0"/>
            </a:endParaRPr>
          </a:p>
        </p:txBody>
      </p:sp>
      <p:graphicFrame>
        <p:nvGraphicFramePr>
          <p:cNvPr id="6153" name="Object 10">
            <a:hlinkClick r:id="rId10" action="ppaction://hlinksldjump"/>
          </p:cNvPr>
          <p:cNvGraphicFramePr>
            <a:graphicFrameLocks noGrp="1" noChangeAspect="1"/>
          </p:cNvGraphicFramePr>
          <p:nvPr>
            <p:ph sz="quarter" idx="4"/>
          </p:nvPr>
        </p:nvGraphicFramePr>
        <p:xfrm>
          <a:off x="7921705" y="4801394"/>
          <a:ext cx="2496691" cy="860624"/>
        </p:xfrm>
        <a:graphic>
          <a:graphicData uri="http://schemas.openxmlformats.org/presentationml/2006/ole">
            <mc:AlternateContent xmlns:mc="http://schemas.openxmlformats.org/markup-compatibility/2006">
              <mc:Choice xmlns:v="urn:schemas-microsoft-com:vml" Requires="v">
                <p:oleObj name="Equation" r:id="rId11" imgW="469696" imgH="215806" progId="Equation.3">
                  <p:embed/>
                </p:oleObj>
              </mc:Choice>
              <mc:Fallback>
                <p:oleObj name="Equation" r:id="rId11" imgW="469696" imgH="215806" progId="Equation.3">
                  <p:embed/>
                  <p:pic>
                    <p:nvPicPr>
                      <p:cNvPr id="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921705" y="4801394"/>
                        <a:ext cx="2496691" cy="8606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54" name="AutoShape 15"/>
          <p:cNvSpPr>
            <a:spLocks noChangeArrowheads="1"/>
          </p:cNvSpPr>
          <p:nvPr/>
        </p:nvSpPr>
        <p:spPr bwMode="auto">
          <a:xfrm>
            <a:off x="6398300" y="1274320"/>
            <a:ext cx="3960852" cy="631474"/>
          </a:xfrm>
          <a:prstGeom prst="foldedCorner">
            <a:avLst>
              <a:gd name="adj" fmla="val 12500"/>
            </a:avLst>
          </a:prstGeom>
          <a:solidFill>
            <a:srgbClr val="FFCC00"/>
          </a:solidFill>
          <a:ln w="9525">
            <a:solidFill>
              <a:schemeClr val="tx1"/>
            </a:solidFill>
            <a:round/>
            <a:headEnd/>
            <a:tailEnd/>
          </a:ln>
        </p:spPr>
        <p:txBody>
          <a:bodyPr lIns="108832" tIns="54416" rIns="108832" bIns="54416">
            <a:spAutoFit/>
          </a:bodyPr>
          <a:lstStyle/>
          <a:p>
            <a:pPr algn="ctr" eaLnBrk="1" hangingPunct="1">
              <a:spcBef>
                <a:spcPct val="50000"/>
              </a:spcBef>
            </a:pPr>
            <a:r>
              <a:rPr lang="en-US" altLang="en-US" sz="2800" b="1" dirty="0" err="1">
                <a:latin typeface="Calibri" pitchFamily="34" charset="0"/>
                <a:cs typeface="Calibri" pitchFamily="34" charset="0"/>
              </a:rPr>
              <a:t>Dua</a:t>
            </a:r>
            <a:r>
              <a:rPr lang="en-US" altLang="en-US" sz="2800" b="1" dirty="0">
                <a:latin typeface="Calibri" pitchFamily="34" charset="0"/>
                <a:cs typeface="Calibri" pitchFamily="34" charset="0"/>
              </a:rPr>
              <a:t> </a:t>
            </a:r>
            <a:r>
              <a:rPr lang="en-US" altLang="en-US" sz="2800" b="1" dirty="0" err="1">
                <a:latin typeface="Calibri" pitchFamily="34" charset="0"/>
                <a:cs typeface="Calibri" pitchFamily="34" charset="0"/>
              </a:rPr>
              <a:t>Populasi</a:t>
            </a:r>
            <a:endParaRPr lang="en-US" altLang="en-US" sz="2800" b="1" dirty="0">
              <a:latin typeface="Calibri" pitchFamily="34" charset="0"/>
              <a:cs typeface="Calibri" pitchFamily="34" charset="0"/>
            </a:endParaRPr>
          </a:p>
        </p:txBody>
      </p:sp>
      <p:graphicFrame>
        <p:nvGraphicFramePr>
          <p:cNvPr id="6155" name="Object 18"/>
          <p:cNvGraphicFramePr>
            <a:graphicFrameLocks noChangeAspect="1"/>
          </p:cNvGraphicFramePr>
          <p:nvPr/>
        </p:nvGraphicFramePr>
        <p:xfrm>
          <a:off x="507802" y="4648994"/>
          <a:ext cx="742660" cy="658965"/>
        </p:xfrm>
        <a:graphic>
          <a:graphicData uri="http://schemas.openxmlformats.org/presentationml/2006/ole">
            <mc:AlternateContent xmlns:mc="http://schemas.openxmlformats.org/markup-compatibility/2006">
              <mc:Choice xmlns:v="urn:schemas-microsoft-com:vml" Requires="v">
                <p:oleObj name="Equation" r:id="rId13" imgW="139579" imgH="164957" progId="Equation.3">
                  <p:embed/>
                </p:oleObj>
              </mc:Choice>
              <mc:Fallback>
                <p:oleObj name="Equation" r:id="rId13" imgW="139579" imgH="164957" progId="Equation.3">
                  <p:embed/>
                  <p:pic>
                    <p:nvPicPr>
                      <p:cNvPr id="0"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802" y="4648994"/>
                        <a:ext cx="742660" cy="65896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6" name="Object 19">
            <a:hlinkClick r:id="rId7" action="ppaction://hlinksldjump"/>
          </p:cNvPr>
          <p:cNvGraphicFramePr>
            <a:graphicFrameLocks noChangeAspect="1"/>
          </p:cNvGraphicFramePr>
          <p:nvPr/>
        </p:nvGraphicFramePr>
        <p:xfrm>
          <a:off x="1828086" y="4593243"/>
          <a:ext cx="816714" cy="817751"/>
        </p:xfrm>
        <a:graphic>
          <a:graphicData uri="http://schemas.openxmlformats.org/presentationml/2006/ole">
            <mc:AlternateContent xmlns:mc="http://schemas.openxmlformats.org/markup-compatibility/2006">
              <mc:Choice xmlns:v="urn:schemas-microsoft-com:vml" Requires="v">
                <p:oleObj name="Equation" r:id="rId15" imgW="152268" imgH="203024" progId="Equation.3">
                  <p:embed/>
                </p:oleObj>
              </mc:Choice>
              <mc:Fallback>
                <p:oleObj name="Equation" r:id="rId15" imgW="152268" imgH="203024" progId="Equation.3">
                  <p:embed/>
                  <p:pic>
                    <p:nvPicPr>
                      <p:cNvPr id="0" name="Object 1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28086" y="4593243"/>
                        <a:ext cx="816714" cy="8177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7" name="Object 22">
            <a:hlinkClick r:id="rId4" action="ppaction://hlinksldjump"/>
          </p:cNvPr>
          <p:cNvGraphicFramePr>
            <a:graphicFrameLocks noChangeAspect="1"/>
          </p:cNvGraphicFramePr>
          <p:nvPr/>
        </p:nvGraphicFramePr>
        <p:xfrm>
          <a:off x="5031467" y="2591594"/>
          <a:ext cx="2759055" cy="692310"/>
        </p:xfrm>
        <a:graphic>
          <a:graphicData uri="http://schemas.openxmlformats.org/presentationml/2006/ole">
            <mc:AlternateContent xmlns:mc="http://schemas.openxmlformats.org/markup-compatibility/2006">
              <mc:Choice xmlns:v="urn:schemas-microsoft-com:vml" Requires="v">
                <p:oleObj name="Equation" r:id="rId17" imgW="469696" imgH="215806" progId="Equation.3">
                  <p:embed/>
                </p:oleObj>
              </mc:Choice>
              <mc:Fallback>
                <p:oleObj name="Equation" r:id="rId17" imgW="469696" imgH="215806" progId="Equation.3">
                  <p:embed/>
                  <p:pic>
                    <p:nvPicPr>
                      <p:cNvPr id="0" name="Object 2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031467" y="2591594"/>
                        <a:ext cx="2759055" cy="692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8" name="Object 23">
            <a:hlinkClick r:id="rId4" action="ppaction://hlinksldjump"/>
          </p:cNvPr>
          <p:cNvGraphicFramePr>
            <a:graphicFrameLocks noChangeAspect="1"/>
          </p:cNvGraphicFramePr>
          <p:nvPr/>
        </p:nvGraphicFramePr>
        <p:xfrm>
          <a:off x="7875156" y="2591594"/>
          <a:ext cx="2759055" cy="692310"/>
        </p:xfrm>
        <a:graphic>
          <a:graphicData uri="http://schemas.openxmlformats.org/presentationml/2006/ole">
            <mc:AlternateContent xmlns:mc="http://schemas.openxmlformats.org/markup-compatibility/2006">
              <mc:Choice xmlns:v="urn:schemas-microsoft-com:vml" Requires="v">
                <p:oleObj name="Equation" r:id="rId19" imgW="469696" imgH="215806" progId="Equation.3">
                  <p:embed/>
                </p:oleObj>
              </mc:Choice>
              <mc:Fallback>
                <p:oleObj name="Equation" r:id="rId19" imgW="469696" imgH="215806" progId="Equation.3">
                  <p:embed/>
                  <p:pic>
                    <p:nvPicPr>
                      <p:cNvPr id="0" name="Object 2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75156" y="2591594"/>
                        <a:ext cx="2759055" cy="6923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59" name="Object 24">
            <a:hlinkClick r:id="rId21" action="ppaction://hlinksldjump"/>
          </p:cNvPr>
          <p:cNvGraphicFramePr>
            <a:graphicFrameLocks noChangeAspect="1"/>
          </p:cNvGraphicFramePr>
          <p:nvPr/>
        </p:nvGraphicFramePr>
        <p:xfrm>
          <a:off x="10866955" y="4649277"/>
          <a:ext cx="816714" cy="1379857"/>
        </p:xfrm>
        <a:graphic>
          <a:graphicData uri="http://schemas.openxmlformats.org/presentationml/2006/ole">
            <mc:AlternateContent xmlns:mc="http://schemas.openxmlformats.org/markup-compatibility/2006">
              <mc:Choice xmlns:v="urn:schemas-microsoft-com:vml" Requires="v">
                <p:oleObj name="Equation" r:id="rId22" imgW="203112" imgH="457002" progId="Equation.3">
                  <p:embed/>
                </p:oleObj>
              </mc:Choice>
              <mc:Fallback>
                <p:oleObj name="Equation" r:id="rId22" imgW="203112" imgH="457002" progId="Equation.3">
                  <p:embed/>
                  <p:pic>
                    <p:nvPicPr>
                      <p:cNvPr id="0" name="Object 2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866955" y="4649277"/>
                        <a:ext cx="816714" cy="137985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0" name="Object 25">
            <a:hlinkClick r:id="rId21" action="ppaction://hlinksldjump"/>
          </p:cNvPr>
          <p:cNvGraphicFramePr>
            <a:graphicFrameLocks noChangeAspect="1"/>
          </p:cNvGraphicFramePr>
          <p:nvPr/>
        </p:nvGraphicFramePr>
        <p:xfrm>
          <a:off x="10765394" y="2286530"/>
          <a:ext cx="962708" cy="1368742"/>
        </p:xfrm>
        <a:graphic>
          <a:graphicData uri="http://schemas.openxmlformats.org/presentationml/2006/ole">
            <mc:AlternateContent xmlns:mc="http://schemas.openxmlformats.org/markup-compatibility/2006">
              <mc:Choice xmlns:v="urn:schemas-microsoft-com:vml" Requires="v">
                <p:oleObj name="Equation" r:id="rId24" imgW="241300" imgH="457200" progId="Equation.3">
                  <p:embed/>
                </p:oleObj>
              </mc:Choice>
              <mc:Fallback>
                <p:oleObj name="Equation" r:id="rId24" imgW="241300" imgH="457200" progId="Equation.3">
                  <p:embed/>
                  <p:pic>
                    <p:nvPicPr>
                      <p:cNvPr id="0" name="Object 2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0765394" y="2286530"/>
                        <a:ext cx="962708" cy="13687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1" name="Line 26"/>
          <p:cNvSpPr>
            <a:spLocks noChangeShapeType="1"/>
          </p:cNvSpPr>
          <p:nvPr/>
        </p:nvSpPr>
        <p:spPr bwMode="auto">
          <a:xfrm>
            <a:off x="812483" y="3277394"/>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sp>
        <p:nvSpPr>
          <p:cNvPr id="6162" name="Line 27"/>
          <p:cNvSpPr>
            <a:spLocks noChangeShapeType="1"/>
          </p:cNvSpPr>
          <p:nvPr/>
        </p:nvSpPr>
        <p:spPr bwMode="auto">
          <a:xfrm>
            <a:off x="2234327" y="3277394"/>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grpSp>
        <p:nvGrpSpPr>
          <p:cNvPr id="2" name="Group 32"/>
          <p:cNvGrpSpPr>
            <a:grpSpLocks/>
          </p:cNvGrpSpPr>
          <p:nvPr/>
        </p:nvGrpSpPr>
        <p:grpSpPr bwMode="auto">
          <a:xfrm>
            <a:off x="3148370" y="2439194"/>
            <a:ext cx="1072732" cy="2896270"/>
            <a:chOff x="1488" y="1824"/>
            <a:chExt cx="507" cy="1824"/>
          </a:xfrm>
        </p:grpSpPr>
        <p:graphicFrame>
          <p:nvGraphicFramePr>
            <p:cNvPr id="6167" name="Object 20">
              <a:hlinkClick r:id="rId26" action="ppaction://hlinksldjump"/>
            </p:cNvPr>
            <p:cNvGraphicFramePr>
              <a:graphicFrameLocks noChangeAspect="1"/>
            </p:cNvGraphicFramePr>
            <p:nvPr/>
          </p:nvGraphicFramePr>
          <p:xfrm>
            <a:off x="1536" y="3137"/>
            <a:ext cx="415" cy="511"/>
          </p:xfrm>
          <a:graphic>
            <a:graphicData uri="http://schemas.openxmlformats.org/presentationml/2006/ole">
              <mc:AlternateContent xmlns:mc="http://schemas.openxmlformats.org/markup-compatibility/2006">
                <mc:Choice xmlns:v="urn:schemas-microsoft-com:vml" Requires="v">
                  <p:oleObj name="Equation" r:id="rId27" imgW="164957" imgH="203024" progId="Equation.3">
                    <p:embed/>
                  </p:oleObj>
                </mc:Choice>
                <mc:Fallback>
                  <p:oleObj name="Equation" r:id="rId27" imgW="164957" imgH="203024" progId="Equation.3">
                    <p:embed/>
                    <p:pic>
                      <p:nvPicPr>
                        <p:cNvPr id="0" name="Object 2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536" y="3137"/>
                          <a:ext cx="415" cy="51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8" name="Object 21">
              <a:hlinkClick r:id="rId7" action="ppaction://hlinksldjump"/>
            </p:cNvPr>
            <p:cNvGraphicFramePr>
              <a:graphicFrameLocks noChangeAspect="1"/>
            </p:cNvGraphicFramePr>
            <p:nvPr/>
          </p:nvGraphicFramePr>
          <p:xfrm>
            <a:off x="1488" y="1824"/>
            <a:ext cx="507" cy="507"/>
          </p:xfrm>
          <a:graphic>
            <a:graphicData uri="http://schemas.openxmlformats.org/presentationml/2006/ole">
              <mc:AlternateContent xmlns:mc="http://schemas.openxmlformats.org/markup-compatibility/2006">
                <mc:Choice xmlns:v="urn:schemas-microsoft-com:vml" Requires="v">
                  <p:oleObj name="Equation" r:id="rId29" imgW="203024" imgH="203024" progId="Equation.3">
                    <p:embed/>
                  </p:oleObj>
                </mc:Choice>
                <mc:Fallback>
                  <p:oleObj name="Equation" r:id="rId29" imgW="203024" imgH="203024" progId="Equation.3">
                    <p:embed/>
                    <p:pic>
                      <p:nvPicPr>
                        <p:cNvPr id="0" name="Object 21"/>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488" y="1824"/>
                          <a:ext cx="507" cy="5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169" name="Line 28"/>
            <p:cNvSpPr>
              <a:spLocks noChangeShapeType="1"/>
            </p:cNvSpPr>
            <p:nvPr/>
          </p:nvSpPr>
          <p:spPr bwMode="auto">
            <a:xfrm>
              <a:off x="1728" y="2352"/>
              <a:ext cx="0" cy="672"/>
            </a:xfrm>
            <a:prstGeom prst="line">
              <a:avLst/>
            </a:prstGeom>
            <a:noFill/>
            <a:ln w="57150">
              <a:solidFill>
                <a:schemeClr val="tx1"/>
              </a:solidFill>
              <a:round/>
              <a:headEnd type="triangle" w="med" len="med"/>
              <a:tailEnd/>
            </a:ln>
          </p:spPr>
          <p:txBody>
            <a:bodyPr/>
            <a:lstStyle/>
            <a:p>
              <a:endParaRPr lang="id-ID"/>
            </a:p>
          </p:txBody>
        </p:sp>
      </p:grpSp>
      <p:sp>
        <p:nvSpPr>
          <p:cNvPr id="6164" name="Line 29"/>
          <p:cNvSpPr>
            <a:spLocks noChangeShapeType="1"/>
          </p:cNvSpPr>
          <p:nvPr/>
        </p:nvSpPr>
        <p:spPr bwMode="auto">
          <a:xfrm>
            <a:off x="6296740" y="3505994"/>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sp>
        <p:nvSpPr>
          <p:cNvPr id="6165" name="Line 30"/>
          <p:cNvSpPr>
            <a:spLocks noChangeShapeType="1"/>
          </p:cNvSpPr>
          <p:nvPr/>
        </p:nvSpPr>
        <p:spPr bwMode="auto">
          <a:xfrm>
            <a:off x="9241989" y="3505994"/>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sp>
        <p:nvSpPr>
          <p:cNvPr id="6166" name="Line 31"/>
          <p:cNvSpPr>
            <a:spLocks noChangeShapeType="1"/>
          </p:cNvSpPr>
          <p:nvPr/>
        </p:nvSpPr>
        <p:spPr bwMode="auto">
          <a:xfrm>
            <a:off x="11171635" y="3658447"/>
            <a:ext cx="0" cy="1067047"/>
          </a:xfrm>
          <a:prstGeom prst="line">
            <a:avLst/>
          </a:prstGeom>
          <a:noFill/>
          <a:ln w="57150">
            <a:solidFill>
              <a:schemeClr val="tx1"/>
            </a:solidFill>
            <a:round/>
            <a:headEnd type="triangle" w="med" len="med"/>
            <a:tailEnd/>
          </a:ln>
        </p:spPr>
        <p:txBody>
          <a:bodyPr lIns="108832" tIns="54416" rIns="108832" bIns="54416"/>
          <a:lstStyle/>
          <a:p>
            <a:endParaRPr lang="id-ID"/>
          </a:p>
        </p:txBody>
      </p:sp>
      <p:sp>
        <p:nvSpPr>
          <p:cNvPr id="28" name="Title 1"/>
          <p:cNvSpPr>
            <a:spLocks noGrp="1"/>
          </p:cNvSpPr>
          <p:nvPr>
            <p:ph type="title"/>
          </p:nvPr>
        </p:nvSpPr>
        <p:spPr>
          <a:xfrm>
            <a:off x="609362" y="152435"/>
            <a:ext cx="10968514" cy="990829"/>
          </a:xfrm>
        </p:spPr>
        <p:txBody>
          <a:bodyPr/>
          <a:lstStyle/>
          <a:p>
            <a:r>
              <a:rPr lang="id-ID" sz="4000" b="1" dirty="0">
                <a:solidFill>
                  <a:srgbClr val="0070C0"/>
                </a:solidFill>
                <a:latin typeface="Calibri" pitchFamily="34" charset="0"/>
                <a:cs typeface="Calibri" pitchFamily="34" charset="0"/>
              </a:rPr>
              <a:t>Pendugaan Parameter</a:t>
            </a:r>
            <a:endParaRPr lang="id-ID"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361" y="152435"/>
            <a:ext cx="12570857" cy="990829"/>
          </a:xfrm>
        </p:spPr>
        <p:txBody>
          <a:bodyPr>
            <a:noAutofit/>
          </a:bodyPr>
          <a:lstStyle/>
          <a:p>
            <a:r>
              <a:rPr lang="id-ID" b="1" dirty="0">
                <a:solidFill>
                  <a:srgbClr val="0070C0"/>
                </a:solidFill>
                <a:latin typeface="Calibri" pitchFamily="34" charset="0"/>
                <a:cs typeface="Calibri" pitchFamily="34" charset="0"/>
              </a:rPr>
              <a:t>Pendugaan Parameter: Satu Sampel (Rataan Populasi)</a:t>
            </a:r>
            <a:endParaRPr lang="id-ID" dirty="0"/>
          </a:p>
        </p:txBody>
      </p:sp>
      <p:sp>
        <p:nvSpPr>
          <p:cNvPr id="7" name="Text Box 6"/>
          <p:cNvSpPr txBox="1">
            <a:spLocks noChangeArrowheads="1"/>
          </p:cNvSpPr>
          <p:nvPr/>
        </p:nvSpPr>
        <p:spPr bwMode="auto">
          <a:xfrm>
            <a:off x="6601421" y="1493838"/>
            <a:ext cx="5078016" cy="1402556"/>
          </a:xfrm>
          <a:prstGeom prst="rect">
            <a:avLst/>
          </a:prstGeom>
          <a:noFill/>
          <a:ln w="9525">
            <a:noFill/>
            <a:miter lim="800000"/>
            <a:headEnd/>
            <a:tailEnd/>
          </a:ln>
        </p:spPr>
        <p:txBody>
          <a:bodyPr lIns="108832" tIns="54416" rIns="108832" bIns="54416">
            <a:spAutoFit/>
          </a:bodyPr>
          <a:lstStyle/>
          <a:p>
            <a:pPr>
              <a:spcBef>
                <a:spcPct val="50000"/>
              </a:spcBef>
            </a:pPr>
            <a:r>
              <a:rPr lang="en-US" altLang="en-US" sz="2400" dirty="0" err="1">
                <a:latin typeface="Calibri" pitchFamily="34" charset="0"/>
                <a:cs typeface="Calibri" pitchFamily="34" charset="0"/>
              </a:rPr>
              <a:t>Rataan</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contoh</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merupakan</a:t>
            </a:r>
            <a:r>
              <a:rPr lang="en-US" altLang="en-US" sz="2400" dirty="0">
                <a:latin typeface="Calibri" pitchFamily="34" charset="0"/>
                <a:cs typeface="Calibri" pitchFamily="34" charset="0"/>
              </a:rPr>
              <a:t> </a:t>
            </a:r>
            <a:r>
              <a:rPr lang="en-US" altLang="en-US" sz="2400" b="1" u="sng" dirty="0">
                <a:solidFill>
                  <a:srgbClr val="0070C0"/>
                </a:solidFill>
                <a:latin typeface="Calibri" pitchFamily="34" charset="0"/>
                <a:cs typeface="Calibri" pitchFamily="34" charset="0"/>
              </a:rPr>
              <a:t>PENDUGA</a:t>
            </a:r>
            <a:r>
              <a:rPr lang="en-US" altLang="en-US" sz="2400" dirty="0">
                <a:latin typeface="Calibri" pitchFamily="34" charset="0"/>
                <a:cs typeface="Calibri" pitchFamily="34" charset="0"/>
              </a:rPr>
              <a:t> </a:t>
            </a:r>
            <a:r>
              <a:rPr lang="en-US" altLang="en-US" sz="2400" dirty="0" err="1">
                <a:latin typeface="Calibri" pitchFamily="34" charset="0"/>
                <a:cs typeface="Calibri" pitchFamily="34" charset="0"/>
              </a:rPr>
              <a:t>tak</a:t>
            </a:r>
            <a:r>
              <a:rPr lang="en-US" altLang="en-US" sz="2400" dirty="0">
                <a:latin typeface="Calibri" pitchFamily="34" charset="0"/>
                <a:cs typeface="Calibri" pitchFamily="34" charset="0"/>
              </a:rPr>
              <a:t> bias </a:t>
            </a:r>
            <a:r>
              <a:rPr lang="en-US" altLang="en-US" sz="2400" dirty="0" err="1">
                <a:latin typeface="Calibri" pitchFamily="34" charset="0"/>
                <a:cs typeface="Calibri" pitchFamily="34" charset="0"/>
              </a:rPr>
              <a:t>bagi</a:t>
            </a:r>
            <a:r>
              <a:rPr lang="en-US" altLang="en-US" sz="2400" dirty="0">
                <a:latin typeface="Calibri" pitchFamily="34" charset="0"/>
                <a:cs typeface="Calibri" pitchFamily="34" charset="0"/>
              </a:rPr>
              <a:t> </a:t>
            </a:r>
            <a:r>
              <a:rPr lang="en-US" altLang="en-US" sz="2400" dirty="0">
                <a:latin typeface="Calibri" pitchFamily="34" charset="0"/>
                <a:cs typeface="Calibri" pitchFamily="34" charset="0"/>
                <a:sym typeface="Symbol" pitchFamily="18" charset="2"/>
              </a:rPr>
              <a:t></a:t>
            </a:r>
          </a:p>
          <a:p>
            <a:pPr>
              <a:spcBef>
                <a:spcPct val="50000"/>
              </a:spcBef>
            </a:pPr>
            <a:r>
              <a:rPr lang="en-US" altLang="en-US" sz="2400" dirty="0">
                <a:latin typeface="Calibri" pitchFamily="34" charset="0"/>
                <a:cs typeface="Calibri" pitchFamily="34" charset="0"/>
                <a:sym typeface="Symbol" pitchFamily="18" charset="2"/>
              </a:rPr>
              <a:t>s</a:t>
            </a:r>
            <a:r>
              <a:rPr lang="en-US" altLang="en-US" sz="2400" baseline="30000" dirty="0">
                <a:latin typeface="Calibri" pitchFamily="34" charset="0"/>
                <a:cs typeface="Calibri" pitchFamily="34" charset="0"/>
                <a:sym typeface="Symbol" pitchFamily="18" charset="2"/>
              </a:rPr>
              <a:t>2</a:t>
            </a:r>
            <a:r>
              <a:rPr lang="en-US" altLang="en-US" sz="2400" dirty="0">
                <a:latin typeface="Calibri" pitchFamily="34" charset="0"/>
                <a:cs typeface="Calibri" pitchFamily="34" charset="0"/>
                <a:sym typeface="Symbol" pitchFamily="18" charset="2"/>
              </a:rPr>
              <a:t> </a:t>
            </a:r>
            <a:r>
              <a:rPr lang="en-US" altLang="en-US" sz="2400" dirty="0" err="1">
                <a:latin typeface="Calibri" pitchFamily="34" charset="0"/>
                <a:cs typeface="Calibri" pitchFamily="34" charset="0"/>
                <a:sym typeface="Symbol" pitchFamily="18" charset="2"/>
              </a:rPr>
              <a:t>merupakan</a:t>
            </a:r>
            <a:r>
              <a:rPr lang="en-US" altLang="en-US" sz="2400" dirty="0">
                <a:latin typeface="Calibri" pitchFamily="34" charset="0"/>
                <a:cs typeface="Calibri" pitchFamily="34" charset="0"/>
                <a:sym typeface="Symbol" pitchFamily="18" charset="2"/>
              </a:rPr>
              <a:t> </a:t>
            </a:r>
            <a:r>
              <a:rPr lang="en-US" altLang="en-US" sz="2400" dirty="0" err="1">
                <a:latin typeface="Calibri" pitchFamily="34" charset="0"/>
                <a:cs typeface="Calibri" pitchFamily="34" charset="0"/>
                <a:sym typeface="Symbol" pitchFamily="18" charset="2"/>
              </a:rPr>
              <a:t>penduga</a:t>
            </a:r>
            <a:r>
              <a:rPr lang="en-US" altLang="en-US" sz="2400" dirty="0">
                <a:latin typeface="Calibri" pitchFamily="34" charset="0"/>
                <a:cs typeface="Calibri" pitchFamily="34" charset="0"/>
                <a:sym typeface="Symbol" pitchFamily="18" charset="2"/>
              </a:rPr>
              <a:t> </a:t>
            </a:r>
            <a:r>
              <a:rPr lang="en-US" altLang="en-US" sz="2400" dirty="0" err="1">
                <a:latin typeface="Calibri" pitchFamily="34" charset="0"/>
                <a:cs typeface="Calibri" pitchFamily="34" charset="0"/>
                <a:sym typeface="Symbol" pitchFamily="18" charset="2"/>
              </a:rPr>
              <a:t>tak</a:t>
            </a:r>
            <a:r>
              <a:rPr lang="en-US" altLang="en-US" sz="2400" dirty="0">
                <a:latin typeface="Calibri" pitchFamily="34" charset="0"/>
                <a:cs typeface="Calibri" pitchFamily="34" charset="0"/>
                <a:sym typeface="Symbol" pitchFamily="18" charset="2"/>
              </a:rPr>
              <a:t> bias </a:t>
            </a:r>
            <a:r>
              <a:rPr lang="en-US" altLang="en-US" sz="2400" dirty="0" err="1">
                <a:latin typeface="Calibri" pitchFamily="34" charset="0"/>
                <a:cs typeface="Calibri" pitchFamily="34" charset="0"/>
                <a:sym typeface="Symbol" pitchFamily="18" charset="2"/>
              </a:rPr>
              <a:t>bagi</a:t>
            </a:r>
            <a:r>
              <a:rPr lang="en-US" altLang="en-US" sz="2400" dirty="0">
                <a:latin typeface="Calibri" pitchFamily="34" charset="0"/>
                <a:cs typeface="Calibri" pitchFamily="34" charset="0"/>
                <a:sym typeface="Symbol" pitchFamily="18" charset="2"/>
              </a:rPr>
              <a:t> </a:t>
            </a:r>
            <a:r>
              <a:rPr lang="en-US" altLang="en-US" sz="2400" baseline="30000" dirty="0">
                <a:latin typeface="Calibri" pitchFamily="34" charset="0"/>
                <a:cs typeface="Calibri" pitchFamily="34" charset="0"/>
                <a:sym typeface="Symbol" pitchFamily="18" charset="2"/>
              </a:rPr>
              <a:t>2</a:t>
            </a:r>
            <a:endParaRPr lang="en-US" altLang="en-US" sz="2400" dirty="0">
              <a:latin typeface="Calibri" pitchFamily="34" charset="0"/>
              <a:cs typeface="Calibri" pitchFamily="34" charset="0"/>
              <a:sym typeface="Symbol" pitchFamily="18" charset="2"/>
            </a:endParaRPr>
          </a:p>
        </p:txBody>
      </p:sp>
      <p:grpSp>
        <p:nvGrpSpPr>
          <p:cNvPr id="8" name="Group 15"/>
          <p:cNvGrpSpPr>
            <a:grpSpLocks/>
          </p:cNvGrpSpPr>
          <p:nvPr/>
        </p:nvGrpSpPr>
        <p:grpSpPr bwMode="auto">
          <a:xfrm>
            <a:off x="573690" y="1492577"/>
            <a:ext cx="6281929" cy="2013417"/>
            <a:chOff x="142" y="480"/>
            <a:chExt cx="2969" cy="1268"/>
          </a:xfrm>
        </p:grpSpPr>
        <p:sp>
          <p:nvSpPr>
            <p:cNvPr id="9" name="Oval 2"/>
            <p:cNvSpPr>
              <a:spLocks noChangeArrowheads="1"/>
            </p:cNvSpPr>
            <p:nvPr/>
          </p:nvSpPr>
          <p:spPr bwMode="auto">
            <a:xfrm>
              <a:off x="142" y="480"/>
              <a:ext cx="1634" cy="477"/>
            </a:xfrm>
            <a:prstGeom prst="ellipse">
              <a:avLst/>
            </a:prstGeom>
            <a:noFill/>
            <a:ln w="9525">
              <a:solidFill>
                <a:schemeClr val="tx1"/>
              </a:solidFill>
              <a:round/>
              <a:headEnd/>
              <a:tailEnd/>
            </a:ln>
          </p:spPr>
          <p:txBody>
            <a:bodyPr>
              <a:spAutoFit/>
            </a:bodyPr>
            <a:lstStyle/>
            <a:p>
              <a:pPr algn="ctr">
                <a:spcBef>
                  <a:spcPct val="50000"/>
                </a:spcBef>
              </a:pPr>
              <a:r>
                <a:rPr lang="en-US" altLang="en-US" sz="2900" dirty="0">
                  <a:sym typeface="Symbol" pitchFamily="18" charset="2"/>
                </a:rPr>
                <a:t>      </a:t>
              </a:r>
              <a:r>
                <a:rPr lang="en-US" altLang="en-US" sz="2900" baseline="30000" dirty="0">
                  <a:sym typeface="Symbol" pitchFamily="18" charset="2"/>
                </a:rPr>
                <a:t>2</a:t>
              </a:r>
              <a:endParaRPr lang="en-US" altLang="en-US" sz="2900" dirty="0">
                <a:sym typeface="Symbol" pitchFamily="18" charset="2"/>
              </a:endParaRPr>
            </a:p>
          </p:txBody>
        </p:sp>
        <p:sp>
          <p:nvSpPr>
            <p:cNvPr id="10" name="AutoShape 4"/>
            <p:cNvSpPr>
              <a:spLocks noChangeArrowheads="1"/>
            </p:cNvSpPr>
            <p:nvPr/>
          </p:nvSpPr>
          <p:spPr bwMode="auto">
            <a:xfrm rot="-9034557">
              <a:off x="816" y="1200"/>
              <a:ext cx="1248" cy="336"/>
            </a:xfrm>
            <a:prstGeom prst="curvedDownArrow">
              <a:avLst>
                <a:gd name="adj1" fmla="val 74286"/>
                <a:gd name="adj2" fmla="val 148571"/>
                <a:gd name="adj3" fmla="val 33333"/>
              </a:avLst>
            </a:prstGeom>
            <a:solidFill>
              <a:schemeClr val="accent1"/>
            </a:solidFill>
            <a:ln w="9525">
              <a:solidFill>
                <a:schemeClr val="tx1"/>
              </a:solidFill>
              <a:miter lim="800000"/>
              <a:headEnd/>
              <a:tailEnd/>
            </a:ln>
          </p:spPr>
          <p:txBody>
            <a:bodyPr wrap="none" anchor="ctr"/>
            <a:lstStyle/>
            <a:p>
              <a:endParaRPr lang="en-US" altLang="en-US"/>
            </a:p>
          </p:txBody>
        </p:sp>
        <p:sp>
          <p:nvSpPr>
            <p:cNvPr id="11" name="Oval 5"/>
            <p:cNvSpPr>
              <a:spLocks noChangeArrowheads="1"/>
            </p:cNvSpPr>
            <p:nvPr/>
          </p:nvSpPr>
          <p:spPr bwMode="auto">
            <a:xfrm>
              <a:off x="2112" y="1380"/>
              <a:ext cx="999" cy="368"/>
            </a:xfrm>
            <a:prstGeom prst="ellipse">
              <a:avLst/>
            </a:prstGeom>
            <a:noFill/>
            <a:ln w="9525">
              <a:solidFill>
                <a:schemeClr val="tx1"/>
              </a:solidFill>
              <a:round/>
              <a:headEnd/>
              <a:tailEnd/>
            </a:ln>
          </p:spPr>
          <p:txBody>
            <a:bodyPr>
              <a:spAutoFit/>
            </a:bodyPr>
            <a:lstStyle/>
            <a:p>
              <a:pPr>
                <a:spcBef>
                  <a:spcPct val="50000"/>
                </a:spcBef>
              </a:pPr>
              <a:endParaRPr lang="en-US" altLang="en-US"/>
            </a:p>
          </p:txBody>
        </p:sp>
        <p:graphicFrame>
          <p:nvGraphicFramePr>
            <p:cNvPr id="12" name="Object 11"/>
            <p:cNvGraphicFramePr>
              <a:graphicFrameLocks noChangeAspect="1"/>
            </p:cNvGraphicFramePr>
            <p:nvPr/>
          </p:nvGraphicFramePr>
          <p:xfrm>
            <a:off x="2352" y="1440"/>
            <a:ext cx="179" cy="212"/>
          </p:xfrm>
          <a:graphic>
            <a:graphicData uri="http://schemas.openxmlformats.org/presentationml/2006/ole">
              <mc:AlternateContent xmlns:mc="http://schemas.openxmlformats.org/markup-compatibility/2006">
                <mc:Choice xmlns:v="urn:schemas-microsoft-com:vml" Requires="v">
                  <p:oleObj name="Equation" r:id="rId2" imgW="139579" imgH="164957" progId="Equation.3">
                    <p:embed/>
                  </p:oleObj>
                </mc:Choice>
                <mc:Fallback>
                  <p:oleObj name="Equation" r:id="rId2" imgW="139579" imgH="164957" progId="Equation.3">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2" y="1440"/>
                          <a:ext cx="179" cy="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ext Box 13"/>
            <p:cNvSpPr txBox="1">
              <a:spLocks noChangeArrowheads="1"/>
            </p:cNvSpPr>
            <p:nvPr/>
          </p:nvSpPr>
          <p:spPr bwMode="auto">
            <a:xfrm>
              <a:off x="2640" y="1440"/>
              <a:ext cx="384" cy="291"/>
            </a:xfrm>
            <a:prstGeom prst="rect">
              <a:avLst/>
            </a:prstGeom>
            <a:noFill/>
            <a:ln w="9525">
              <a:noFill/>
              <a:miter lim="800000"/>
              <a:headEnd/>
              <a:tailEnd/>
            </a:ln>
          </p:spPr>
          <p:txBody>
            <a:bodyPr>
              <a:spAutoFit/>
            </a:bodyPr>
            <a:lstStyle/>
            <a:p>
              <a:pPr>
                <a:spcBef>
                  <a:spcPct val="50000"/>
                </a:spcBef>
              </a:pPr>
              <a:r>
                <a:rPr lang="en-US" altLang="en-US" sz="2400" dirty="0"/>
                <a:t>s</a:t>
              </a:r>
              <a:r>
                <a:rPr lang="en-US" altLang="en-US" sz="2400" baseline="30000" dirty="0"/>
                <a:t>2</a:t>
              </a:r>
              <a:endParaRPr lang="en-US" altLang="en-US" sz="2400" dirty="0"/>
            </a:p>
          </p:txBody>
        </p:sp>
      </p:grpSp>
      <p:sp>
        <p:nvSpPr>
          <p:cNvPr id="14" name="Rectangle 3"/>
          <p:cNvSpPr txBox="1">
            <a:spLocks noChangeArrowheads="1"/>
          </p:cNvSpPr>
          <p:nvPr/>
        </p:nvSpPr>
        <p:spPr>
          <a:xfrm>
            <a:off x="621010" y="3884018"/>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S</a:t>
            </a:r>
            <a:r>
              <a:rPr lang="id-ID" sz="2800" dirty="0">
                <a:latin typeface="Calibri" pitchFamily="34" charset="0"/>
                <a:cs typeface="Calibri" pitchFamily="34" charset="0"/>
              </a:rPr>
              <a:t>uatu sampel dikatakan berukuran besar saat n </a:t>
            </a:r>
            <a:r>
              <a:rPr lang="id-ID" sz="2800" dirty="0">
                <a:latin typeface="Calibri"/>
                <a:cs typeface="Calibri"/>
              </a:rPr>
              <a:t>≥ 30, dan dikatakan berukuran kecil saat n &lt; 30.</a:t>
            </a:r>
          </a:p>
          <a:p>
            <a:pPr algn="just">
              <a:spcBef>
                <a:spcPts val="0"/>
              </a:spcBef>
              <a:spcAft>
                <a:spcPts val="600"/>
              </a:spcAft>
              <a:defRPr/>
            </a:pPr>
            <a:r>
              <a:rPr lang="id-ID" sz="2800" dirty="0">
                <a:latin typeface="Calibri"/>
                <a:cs typeface="Calibri"/>
              </a:rPr>
              <a:t>Saat sampel berukuran besar, maka distribusi dari rataan contoh menggunakan distribusi normal dan saat sampel berukuran kecil, maka distribusi dari rataan contoh menggunakan distribusi t-student. </a:t>
            </a:r>
            <a:r>
              <a:rPr lang="id-ID" sz="2800" dirty="0">
                <a:latin typeface="Calibri" pitchFamily="34" charset="0"/>
                <a:cs typeface="Calibri" pitchFamily="34" charset="0"/>
              </a:rPr>
              <a:t>  </a:t>
            </a: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269554"/>
                <a:ext cx="10945217"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a:latin typeface="Calibri" pitchFamily="34" charset="0"/>
                    <a:cs typeface="Calibri" pitchFamily="34" charset="0"/>
                  </a:rPr>
                  <a:t>Ketika n </a:t>
                </a:r>
                <a:r>
                  <a:rPr lang="en-US" sz="2800" dirty="0" err="1">
                    <a:latin typeface="Calibri" pitchFamily="34" charset="0"/>
                    <a:cs typeface="Calibri" pitchFamily="34" charset="0"/>
                  </a:rPr>
                  <a:t>berukuran</a:t>
                </a:r>
                <a:r>
                  <a:rPr lang="en-US" sz="2800" dirty="0">
                    <a:latin typeface="Calibri" pitchFamily="34" charset="0"/>
                    <a:cs typeface="Calibri" pitchFamily="34" charset="0"/>
                  </a:rPr>
                  <a:t> </a:t>
                </a:r>
                <a:r>
                  <a:rPr lang="en-US" sz="2800" dirty="0" err="1">
                    <a:latin typeface="Calibri" pitchFamily="34" charset="0"/>
                    <a:cs typeface="Calibri" pitchFamily="34" charset="0"/>
                  </a:rPr>
                  <a:t>besar</a:t>
                </a:r>
                <a:r>
                  <a:rPr lang="en-US" sz="2800" dirty="0">
                    <a:latin typeface="Calibri" pitchFamily="34" charset="0"/>
                    <a:cs typeface="Calibri" pitchFamily="34" charset="0"/>
                  </a:rPr>
                  <a:t>, </a:t>
                </a:r>
                <a:r>
                  <a:rPr lang="en-US" sz="2800" dirty="0" err="1">
                    <a:latin typeface="Calibri" pitchFamily="34" charset="0"/>
                    <a:cs typeface="Calibri" pitchFamily="34" charset="0"/>
                  </a:rPr>
                  <a:t>maka</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14:m>
                  <m:oMath xmlns:m="http://schemas.openxmlformats.org/officeDocument/2006/math">
                    <m:r>
                      <a:rPr lang="en-US" sz="2800" b="0" i="1" smtClean="0">
                        <a:latin typeface="Cambria Math"/>
                        <a:cs typeface="Calibri" pitchFamily="34" charset="0"/>
                      </a:rPr>
                      <m:t>100</m:t>
                    </m:r>
                    <m:r>
                      <a:rPr lang="en-US" sz="2800" b="0" i="1" smtClean="0">
                        <a:latin typeface="Cambria Math" panose="02040503050406030204" pitchFamily="18" charset="0"/>
                        <a:cs typeface="Calibri" pitchFamily="34" charset="0"/>
                      </a:rPr>
                      <m:t> </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1−</m:t>
                        </m:r>
                        <m:r>
                          <a:rPr lang="en-US" sz="2800" i="1" smtClean="0">
                            <a:latin typeface="Cambria Math"/>
                            <a:ea typeface="Cambria Math"/>
                            <a:cs typeface="Calibri" pitchFamily="34" charset="0"/>
                          </a:rPr>
                          <m:t>𝛼</m:t>
                        </m:r>
                      </m:e>
                    </m:d>
                    <m:r>
                      <a:rPr lang="en-US" sz="2800" b="0" i="1" smtClean="0">
                        <a:latin typeface="Cambria Math"/>
                        <a:ea typeface="Cambria Math"/>
                        <a:cs typeface="Calibri" pitchFamily="34" charset="0"/>
                      </a:rPr>
                      <m:t>%</m:t>
                    </m:r>
                  </m:oMath>
                </a14:m>
                <a:r>
                  <a:rPr lang="en-US" sz="2800" dirty="0">
                    <a:latin typeface="Calibri" pitchFamily="34" charset="0"/>
                    <a:cs typeface="Calibri" pitchFamily="34" charset="0"/>
                  </a:rPr>
                  <a:t> </a:t>
                </a:r>
                <a:r>
                  <a:rPr lang="en-US" sz="2800" dirty="0" err="1">
                    <a:latin typeface="Calibri" pitchFamily="34" charset="0"/>
                    <a:cs typeface="Calibri" pitchFamily="34" charset="0"/>
                  </a:rPr>
                  <a:t>diberikan</a:t>
                </a:r>
                <a:r>
                  <a:rPr lang="en-US" sz="2800" dirty="0">
                    <a:latin typeface="Calibri" pitchFamily="34" charset="0"/>
                    <a:cs typeface="Calibri" pitchFamily="34" charset="0"/>
                  </a:rPr>
                  <a:t> </a:t>
                </a:r>
                <a:r>
                  <a:rPr lang="en-US" sz="2800" dirty="0" err="1">
                    <a:latin typeface="Calibri" pitchFamily="34" charset="0"/>
                    <a:cs typeface="Calibri" pitchFamily="34" charset="0"/>
                  </a:rPr>
                  <a:t>sebagai</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d>
                        <m:dPr>
                          <m:ctrlPr>
                            <a:rPr lang="en-US" sz="2800" i="1" smtClean="0">
                              <a:latin typeface="Cambria Math" panose="02040503050406030204" pitchFamily="18" charset="0"/>
                              <a:cs typeface="Calibri" pitchFamily="34" charset="0"/>
                            </a:rPr>
                          </m:ctrlPr>
                        </m:dPr>
                        <m:e>
                          <m:acc>
                            <m:accPr>
                              <m:chr m:val="̅"/>
                              <m:ctrlPr>
                                <a:rPr lang="en-US" sz="280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X</m:t>
                              </m:r>
                            </m:e>
                          </m:acc>
                          <m:r>
                            <a:rPr lang="en-US" sz="2800" b="0" i="0" smtClean="0">
                              <a:latin typeface="Cambria Math"/>
                              <a:cs typeface="Calibri" pitchFamily="34" charset="0"/>
                            </a:rPr>
                            <m:t>−</m:t>
                          </m:r>
                          <m:sSub>
                            <m:sSubPr>
                              <m:ctrlPr>
                                <a:rPr lang="en-US" sz="2800" b="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z</m:t>
                              </m:r>
                            </m:e>
                            <m:sub>
                              <m:r>
                                <m:rPr>
                                  <m:sty m:val="p"/>
                                </m:rPr>
                                <a:rPr lang="el-GR" sz="2800" b="0" i="0" smtClean="0">
                                  <a:latin typeface="Cambria Math"/>
                                  <a:ea typeface="Cambria Math"/>
                                  <a:cs typeface="Calibri" pitchFamily="34" charset="0"/>
                                </a:rPr>
                                <m:t>α</m:t>
                              </m:r>
                              <m:r>
                                <a:rPr lang="en-US" sz="2800" b="0" i="0" smtClean="0">
                                  <a:latin typeface="Cambria Math"/>
                                  <a:ea typeface="Cambria Math"/>
                                  <a:cs typeface="Calibri" pitchFamily="34" charset="0"/>
                                </a:rPr>
                                <m:t>/2</m:t>
                              </m:r>
                            </m:sub>
                          </m:sSub>
                          <m:f>
                            <m:fPr>
                              <m:ctrlPr>
                                <a:rPr lang="en-US" sz="2800" b="0" i="1" smtClean="0">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b="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r>
                            <a:rPr lang="en-US" sz="2800" b="0" i="0" smtClean="0">
                              <a:latin typeface="Cambria Math"/>
                              <a:cs typeface="Calibri" pitchFamily="34" charset="0"/>
                            </a:rPr>
                            <m:t>,    </m:t>
                          </m:r>
                          <m:acc>
                            <m:accPr>
                              <m:chr m:val="̅"/>
                              <m:ctrlPr>
                                <a:rPr lang="en-US" sz="2800" b="0" i="1" smtClean="0">
                                  <a:latin typeface="Cambria Math" panose="02040503050406030204" pitchFamily="18" charset="0"/>
                                  <a:cs typeface="Calibri" pitchFamily="34" charset="0"/>
                                </a:rPr>
                              </m:ctrlPr>
                            </m:accPr>
                            <m:e>
                              <m:r>
                                <m:rPr>
                                  <m:sty m:val="p"/>
                                </m:rPr>
                                <a:rPr lang="en-US" sz="2800" b="0" i="0" smtClean="0">
                                  <a:latin typeface="Cambria Math"/>
                                  <a:cs typeface="Calibri" pitchFamily="34" charset="0"/>
                                </a:rPr>
                                <m:t>X</m:t>
                              </m:r>
                            </m:e>
                          </m:acc>
                          <m:r>
                            <a:rPr lang="en-US" sz="2800" b="0" i="0" smtClean="0">
                              <a:latin typeface="Cambria Math"/>
                              <a:cs typeface="Calibri" pitchFamily="34" charset="0"/>
                            </a:rPr>
                            <m:t>+</m:t>
                          </m:r>
                          <m:sSub>
                            <m:sSubPr>
                              <m:ctrlPr>
                                <a:rPr lang="en-US" sz="2800" b="0" i="1" smtClean="0">
                                  <a:latin typeface="Cambria Math" panose="02040503050406030204" pitchFamily="18" charset="0"/>
                                  <a:cs typeface="Calibri" pitchFamily="34" charset="0"/>
                                </a:rPr>
                              </m:ctrlPr>
                            </m:sSubPr>
                            <m:e>
                              <m:r>
                                <m:rPr>
                                  <m:sty m:val="p"/>
                                </m:rPr>
                                <a:rPr lang="en-US" sz="2800" b="0" i="0" smtClean="0">
                                  <a:latin typeface="Cambria Math"/>
                                  <a:cs typeface="Calibri" pitchFamily="34" charset="0"/>
                                </a:rPr>
                                <m:t>z</m:t>
                              </m:r>
                            </m:e>
                            <m:sub>
                              <m:r>
                                <m:rPr>
                                  <m:sty m:val="p"/>
                                </m:rPr>
                                <a:rPr lang="el-GR" sz="2800" b="0" i="0" smtClean="0">
                                  <a:latin typeface="Cambria Math"/>
                                  <a:ea typeface="Cambria Math"/>
                                  <a:cs typeface="Calibri" pitchFamily="34" charset="0"/>
                                </a:rPr>
                                <m:t>α</m:t>
                              </m:r>
                              <m:r>
                                <a:rPr lang="en-US" sz="2800" b="0" i="1" smtClean="0">
                                  <a:latin typeface="Cambria Math"/>
                                  <a:ea typeface="Cambria Math"/>
                                  <a:cs typeface="Calibri" pitchFamily="34" charset="0"/>
                                </a:rPr>
                                <m:t>/2</m:t>
                              </m:r>
                            </m:sub>
                          </m:sSub>
                          <m:f>
                            <m:fPr>
                              <m:ctrlPr>
                                <a:rPr lang="en-US" sz="2800" b="0" i="1" smtClean="0">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b="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e>
                      </m:d>
                    </m:oMath>
                  </m:oMathPara>
                </a14:m>
                <a:endParaRPr lang="en-US" sz="2800" dirty="0">
                  <a:latin typeface="Calibri" pitchFamily="34" charset="0"/>
                  <a:cs typeface="Calibri" pitchFamily="34" charset="0"/>
                </a:endParaRPr>
              </a:p>
              <a:p>
                <a:pPr marL="0" indent="0" algn="just">
                  <a:spcBef>
                    <a:spcPts val="0"/>
                  </a:spcBef>
                  <a:spcAft>
                    <a:spcPts val="1200"/>
                  </a:spcAft>
                  <a:buNone/>
                  <a:defRPr/>
                </a:pPr>
                <a:r>
                  <a:rPr lang="en-US" sz="2800" dirty="0">
                    <a:latin typeface="Calibri" pitchFamily="34" charset="0"/>
                    <a:cs typeface="Calibri" pitchFamily="34" charset="0"/>
                  </a:rPr>
                  <a:t>     </a:t>
                </a:r>
                <a:r>
                  <a:rPr lang="en-US" sz="2800" dirty="0" err="1">
                    <a:latin typeface="Calibri" pitchFamily="34" charset="0"/>
                    <a:cs typeface="Calibri" pitchFamily="34" charset="0"/>
                  </a:rPr>
                  <a:t>dimana</a:t>
                </a:r>
                <a:r>
                  <a:rPr lang="en-US" sz="2800" dirty="0">
                    <a:latin typeface="Calibri" pitchFamily="34" charset="0"/>
                    <a:cs typeface="Calibri" pitchFamily="34" charset="0"/>
                  </a:rPr>
                  <a:t> s </a:t>
                </a:r>
                <a:r>
                  <a:rPr lang="en-US" sz="2800" dirty="0" err="1">
                    <a:latin typeface="Calibri" pitchFamily="34" charset="0"/>
                    <a:cs typeface="Calibri" pitchFamily="34" charset="0"/>
                  </a:rPr>
                  <a:t>adalah</a:t>
                </a:r>
                <a:r>
                  <a:rPr lang="en-US" sz="2800" dirty="0">
                    <a:latin typeface="Calibri" pitchFamily="34" charset="0"/>
                    <a:cs typeface="Calibri" pitchFamily="34" charset="0"/>
                  </a:rPr>
                  <a:t> </a:t>
                </a:r>
                <a:r>
                  <a:rPr lang="en-US" sz="2800" dirty="0" err="1">
                    <a:latin typeface="Calibri" pitchFamily="34" charset="0"/>
                    <a:cs typeface="Calibri" pitchFamily="34" charset="0"/>
                  </a:rPr>
                  <a:t>simpangan</a:t>
                </a:r>
                <a:r>
                  <a:rPr lang="en-US" sz="2800" dirty="0">
                    <a:latin typeface="Calibri" pitchFamily="34" charset="0"/>
                    <a:cs typeface="Calibri" pitchFamily="34" charset="0"/>
                  </a:rPr>
                  <a:t> </a:t>
                </a:r>
                <a:r>
                  <a:rPr lang="en-US" sz="2800" dirty="0" err="1">
                    <a:latin typeface="Calibri" pitchFamily="34" charset="0"/>
                    <a:cs typeface="Calibri" pitchFamily="34" charset="0"/>
                  </a:rPr>
                  <a:t>baku</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a:t>
                </a:r>
                <a:r>
                  <a:rPr lang="en-US" sz="2800" dirty="0" err="1">
                    <a:latin typeface="Calibri" pitchFamily="34" charset="0"/>
                    <a:cs typeface="Calibri" pitchFamily="34" charset="0"/>
                  </a:rPr>
                  <a:t>sampel</a:t>
                </a:r>
                <a:endParaRPr lang="en-US" sz="2800" dirty="0">
                  <a:latin typeface="Calibri" pitchFamily="34" charset="0"/>
                  <a:cs typeface="Calibri" pitchFamily="34" charset="0"/>
                </a:endParaRPr>
              </a:p>
              <a:p>
                <a:pPr marL="0" indent="0" algn="just">
                  <a:spcBef>
                    <a:spcPts val="0"/>
                  </a:spcBef>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269554"/>
                <a:ext cx="10945217" cy="5184576"/>
              </a:xfrm>
              <a:prstGeom prst="rect">
                <a:avLst/>
              </a:prstGeom>
              <a:blipFill>
                <a:blip r:embed="rId2"/>
                <a:stretch>
                  <a:fillRect l="-446" t="-940"/>
                </a:stretch>
              </a:blipFill>
            </p:spPr>
            <p:txBody>
              <a:bodyPr/>
              <a:lstStyle/>
              <a:p>
                <a:r>
                  <a:rPr lang="en-ID">
                    <a:noFill/>
                  </a:rPr>
                  <a:t> </a:t>
                </a:r>
              </a:p>
            </p:txBody>
          </p:sp>
        </mc:Fallback>
      </mc:AlternateContent>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90" t="71333" r="50000" b="6284"/>
          <a:stretch/>
        </p:blipFill>
        <p:spPr bwMode="auto">
          <a:xfrm>
            <a:off x="3734772" y="3715912"/>
            <a:ext cx="4591095" cy="259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609362" y="152435"/>
            <a:ext cx="11577876" cy="990829"/>
          </a:xfrm>
        </p:spPr>
        <p:txBody>
          <a:bodyPr>
            <a:noAutofit/>
          </a:bodyPr>
          <a:lstStyle/>
          <a:p>
            <a:r>
              <a:rPr lang="id-ID" b="1" dirty="0">
                <a:solidFill>
                  <a:srgbClr val="0070C0"/>
                </a:solidFill>
                <a:latin typeface="Calibri" pitchFamily="34" charset="0"/>
                <a:cs typeface="Calibri" pitchFamily="34" charset="0"/>
              </a:rPr>
              <a:t>Pendugaan Parameter: Satu Sampel (Rataan Populasi)</a:t>
            </a:r>
            <a:endParaRPr lang="id-ID" dirty="0"/>
          </a:p>
        </p:txBody>
      </p:sp>
    </p:spTree>
    <p:extLst>
      <p:ext uri="{BB962C8B-B14F-4D97-AF65-F5344CB8AC3E}">
        <p14:creationId xmlns:p14="http://schemas.microsoft.com/office/powerpoint/2010/main" val="2655309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p:sp>
        <p:nvSpPr>
          <p:cNvPr id="6" name="Rectangle 3"/>
          <p:cNvSpPr txBox="1">
            <a:spLocks noChangeArrowheads="1"/>
          </p:cNvSpPr>
          <p:nvPr/>
        </p:nvSpPr>
        <p:spPr>
          <a:xfrm>
            <a:off x="621010" y="1341562"/>
            <a:ext cx="11089233"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algn="just">
              <a:spcBef>
                <a:spcPts val="0"/>
              </a:spcBef>
              <a:spcAft>
                <a:spcPts val="600"/>
              </a:spcAft>
              <a:defRPr/>
            </a:pPr>
            <a:r>
              <a:rPr lang="en-US" sz="2800" dirty="0" err="1">
                <a:latin typeface="Calibri" pitchFamily="34" charset="0"/>
                <a:cs typeface="Calibri" pitchFamily="34" charset="0"/>
              </a:rPr>
              <a:t>Seluruh</a:t>
            </a:r>
            <a:r>
              <a:rPr lang="en-US" sz="2800" dirty="0">
                <a:latin typeface="Calibri" pitchFamily="34" charset="0"/>
                <a:cs typeface="Calibri" pitchFamily="34" charset="0"/>
              </a:rPr>
              <a:t> </a:t>
            </a:r>
            <a:r>
              <a:rPr lang="en-US" sz="2800" dirty="0" err="1">
                <a:latin typeface="Calibri" pitchFamily="34" charset="0"/>
                <a:cs typeface="Calibri" pitchFamily="34" charset="0"/>
              </a:rPr>
              <a:t>murid</a:t>
            </a:r>
            <a:r>
              <a:rPr lang="en-US" sz="2800" dirty="0">
                <a:latin typeface="Calibri" pitchFamily="34" charset="0"/>
                <a:cs typeface="Calibri" pitchFamily="34" charset="0"/>
              </a:rPr>
              <a:t> </a:t>
            </a:r>
            <a:r>
              <a:rPr lang="en-US" sz="2800" dirty="0" err="1">
                <a:latin typeface="Calibri" pitchFamily="34" charset="0"/>
                <a:cs typeface="Calibri" pitchFamily="34" charset="0"/>
              </a:rPr>
              <a:t>diwajibkan</a:t>
            </a:r>
            <a:r>
              <a:rPr lang="en-US" sz="2800" dirty="0">
                <a:latin typeface="Calibri" pitchFamily="34" charset="0"/>
                <a:cs typeface="Calibri" pitchFamily="34" charset="0"/>
              </a:rPr>
              <a:t> </a:t>
            </a:r>
            <a:r>
              <a:rPr lang="en-US" sz="2800" dirty="0" err="1">
                <a:latin typeface="Calibri" pitchFamily="34" charset="0"/>
                <a:cs typeface="Calibri" pitchFamily="34" charset="0"/>
              </a:rPr>
              <a:t>mengikuti</a:t>
            </a:r>
            <a:r>
              <a:rPr lang="en-US" sz="2800" dirty="0">
                <a:latin typeface="Calibri" pitchFamily="34" charset="0"/>
                <a:cs typeface="Calibri" pitchFamily="34" charset="0"/>
              </a:rPr>
              <a:t> </a:t>
            </a:r>
            <a:r>
              <a:rPr lang="en-US" sz="2800" dirty="0" err="1">
                <a:latin typeface="Calibri" pitchFamily="34" charset="0"/>
                <a:cs typeface="Calibri" pitchFamily="34" charset="0"/>
              </a:rPr>
              <a:t>ekstrakulikuler</a:t>
            </a:r>
            <a:r>
              <a:rPr lang="en-US" sz="2800" dirty="0">
                <a:latin typeface="Calibri" pitchFamily="34" charset="0"/>
                <a:cs typeface="Calibri" pitchFamily="34" charset="0"/>
              </a:rPr>
              <a:t> di </a:t>
            </a:r>
            <a:r>
              <a:rPr lang="en-US" sz="2800" dirty="0" err="1">
                <a:latin typeface="Calibri" pitchFamily="34" charset="0"/>
                <a:cs typeface="Calibri" pitchFamily="34" charset="0"/>
              </a:rPr>
              <a:t>sekolahnya</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sebulan</a:t>
            </a:r>
            <a:r>
              <a:rPr lang="en-US" sz="2800" dirty="0">
                <a:latin typeface="Calibri" pitchFamily="34" charset="0"/>
                <a:cs typeface="Calibri" pitchFamily="34" charset="0"/>
              </a:rPr>
              <a:t>, </a:t>
            </a:r>
            <a:r>
              <a:rPr lang="en-US" sz="2800" dirty="0" err="1">
                <a:latin typeface="Calibri" pitchFamily="34" charset="0"/>
                <a:cs typeface="Calibri" pitchFamily="34" charset="0"/>
              </a:rPr>
              <a:t>akan</a:t>
            </a:r>
            <a:r>
              <a:rPr lang="en-US" sz="2800" dirty="0">
                <a:latin typeface="Calibri" pitchFamily="34" charset="0"/>
                <a:cs typeface="Calibri" pitchFamily="34" charset="0"/>
              </a:rPr>
              <a:t> </a:t>
            </a:r>
            <a:r>
              <a:rPr lang="en-US" sz="2800" dirty="0" err="1">
                <a:latin typeface="Calibri" pitchFamily="34" charset="0"/>
                <a:cs typeface="Calibri" pitchFamily="34" charset="0"/>
              </a:rPr>
              <a:t>dicatat</a:t>
            </a:r>
            <a:r>
              <a:rPr lang="en-US" sz="2800" dirty="0">
                <a:latin typeface="Calibri" pitchFamily="34" charset="0"/>
                <a:cs typeface="Calibri" pitchFamily="34" charset="0"/>
              </a:rPr>
              <a:t> </a:t>
            </a:r>
            <a:r>
              <a:rPr lang="en-US" sz="2800" dirty="0" err="1">
                <a:latin typeface="Calibri" pitchFamily="34" charset="0"/>
                <a:cs typeface="Calibri" pitchFamily="34" charset="0"/>
              </a:rPr>
              <a:t>waktu</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partisipasi</a:t>
            </a:r>
            <a:r>
              <a:rPr lang="en-US" sz="2800" dirty="0">
                <a:latin typeface="Calibri" pitchFamily="34" charset="0"/>
                <a:cs typeface="Calibri" pitchFamily="34" charset="0"/>
              </a:rPr>
              <a:t> </a:t>
            </a:r>
            <a:r>
              <a:rPr lang="en-US" sz="2800" dirty="0" err="1">
                <a:latin typeface="Calibri" pitchFamily="34" charset="0"/>
                <a:cs typeface="Calibri" pitchFamily="34" charset="0"/>
              </a:rPr>
              <a:t>murid</a:t>
            </a:r>
            <a:r>
              <a:rPr lang="en-US" sz="2800" dirty="0">
                <a:latin typeface="Calibri" pitchFamily="34" charset="0"/>
                <a:cs typeface="Calibri" pitchFamily="34" charset="0"/>
              </a:rPr>
              <a:t> </a:t>
            </a:r>
            <a:r>
              <a:rPr lang="en-US" sz="2800" dirty="0" err="1">
                <a:latin typeface="Calibri" pitchFamily="34" charset="0"/>
                <a:cs typeface="Calibri" pitchFamily="34" charset="0"/>
              </a:rPr>
              <a:t>saat</a:t>
            </a:r>
            <a:r>
              <a:rPr lang="en-US" sz="2800" dirty="0">
                <a:latin typeface="Calibri" pitchFamily="34" charset="0"/>
                <a:cs typeface="Calibri" pitchFamily="34" charset="0"/>
              </a:rPr>
              <a:t> </a:t>
            </a:r>
            <a:r>
              <a:rPr lang="en-US" sz="2800" dirty="0" err="1">
                <a:latin typeface="Calibri" pitchFamily="34" charset="0"/>
                <a:cs typeface="Calibri" pitchFamily="34" charset="0"/>
              </a:rPr>
              <a:t>mengikuti</a:t>
            </a:r>
            <a:r>
              <a:rPr lang="en-US" sz="2800" dirty="0">
                <a:latin typeface="Calibri" pitchFamily="34" charset="0"/>
                <a:cs typeface="Calibri" pitchFamily="34" charset="0"/>
              </a:rPr>
              <a:t> </a:t>
            </a:r>
            <a:r>
              <a:rPr lang="en-US" sz="2800" dirty="0" err="1">
                <a:latin typeface="Calibri" pitchFamily="34" charset="0"/>
                <a:cs typeface="Calibri" pitchFamily="34" charset="0"/>
              </a:rPr>
              <a:t>ekstrakulikuler</a:t>
            </a:r>
            <a:r>
              <a:rPr lang="en-US" sz="2800" dirty="0">
                <a:latin typeface="Calibri" pitchFamily="34" charset="0"/>
                <a:cs typeface="Calibri" pitchFamily="34" charset="0"/>
              </a:rPr>
              <a:t>. </a:t>
            </a:r>
            <a:r>
              <a:rPr lang="en-US" sz="2800" dirty="0" err="1">
                <a:latin typeface="Calibri" pitchFamily="34" charset="0"/>
                <a:cs typeface="Calibri" pitchFamily="34" charset="0"/>
              </a:rPr>
              <a:t>Dalam</a:t>
            </a:r>
            <a:r>
              <a:rPr lang="en-US" sz="2800" dirty="0">
                <a:latin typeface="Calibri" pitchFamily="34" charset="0"/>
                <a:cs typeface="Calibri" pitchFamily="34" charset="0"/>
              </a:rPr>
              <a:t> </a:t>
            </a:r>
            <a:r>
              <a:rPr lang="en-US" sz="2800" dirty="0" err="1">
                <a:latin typeface="Calibri" pitchFamily="34" charset="0"/>
                <a:cs typeface="Calibri" pitchFamily="34" charset="0"/>
              </a:rPr>
              <a:t>suatu</a:t>
            </a:r>
            <a:r>
              <a:rPr lang="en-US" sz="2800" dirty="0">
                <a:latin typeface="Calibri" pitchFamily="34" charset="0"/>
                <a:cs typeface="Calibri" pitchFamily="34" charset="0"/>
              </a:rPr>
              <a:t> </a:t>
            </a:r>
            <a:r>
              <a:rPr lang="en-US" sz="2800" dirty="0" err="1">
                <a:latin typeface="Calibri" pitchFamily="34" charset="0"/>
                <a:cs typeface="Calibri" pitchFamily="34" charset="0"/>
              </a:rPr>
              <a:t>kelas</a:t>
            </a:r>
            <a:r>
              <a:rPr lang="en-US" sz="2800" dirty="0">
                <a:latin typeface="Calibri" pitchFamily="34" charset="0"/>
                <a:cs typeface="Calibri" pitchFamily="34" charset="0"/>
              </a:rPr>
              <a:t> </a:t>
            </a:r>
            <a:r>
              <a:rPr lang="en-US" sz="2800" dirty="0" err="1">
                <a:latin typeface="Calibri" pitchFamily="34" charset="0"/>
                <a:cs typeface="Calibri" pitchFamily="34" charset="0"/>
              </a:rPr>
              <a:t>terdiri</a:t>
            </a:r>
            <a:r>
              <a:rPr lang="en-US" sz="2800" dirty="0">
                <a:latin typeface="Calibri" pitchFamily="34" charset="0"/>
                <a:cs typeface="Calibri" pitchFamily="34" charset="0"/>
              </a:rPr>
              <a:t> </a:t>
            </a:r>
            <a:r>
              <a:rPr lang="en-US" sz="2800" dirty="0" err="1">
                <a:latin typeface="Calibri" pitchFamily="34" charset="0"/>
                <a:cs typeface="Calibri" pitchFamily="34" charset="0"/>
              </a:rPr>
              <a:t>dari</a:t>
            </a:r>
            <a:r>
              <a:rPr lang="en-US" sz="2800" dirty="0">
                <a:latin typeface="Calibri" pitchFamily="34" charset="0"/>
                <a:cs typeface="Calibri" pitchFamily="34" charset="0"/>
              </a:rPr>
              <a:t> 40 orang </a:t>
            </a:r>
            <a:r>
              <a:rPr lang="en-US" sz="2800" dirty="0" err="1">
                <a:latin typeface="Calibri" pitchFamily="34" charset="0"/>
                <a:cs typeface="Calibri" pitchFamily="34" charset="0"/>
              </a:rPr>
              <a:t>murid</a:t>
            </a:r>
            <a:r>
              <a:rPr lang="en-US" sz="2800" dirty="0">
                <a:latin typeface="Calibri" pitchFamily="34" charset="0"/>
                <a:cs typeface="Calibri" pitchFamily="34" charset="0"/>
              </a:rPr>
              <a:t>. </a:t>
            </a:r>
            <a:r>
              <a:rPr lang="en-US" sz="2800" dirty="0" err="1">
                <a:latin typeface="Calibri" pitchFamily="34" charset="0"/>
                <a:cs typeface="Calibri" pitchFamily="34" charset="0"/>
              </a:rPr>
              <a:t>Berikut</a:t>
            </a:r>
            <a:r>
              <a:rPr lang="en-US" sz="2800" dirty="0">
                <a:latin typeface="Calibri" pitchFamily="34" charset="0"/>
                <a:cs typeface="Calibri" pitchFamily="34" charset="0"/>
              </a:rPr>
              <a:t> </a:t>
            </a:r>
            <a:r>
              <a:rPr lang="en-US" sz="2800" dirty="0" err="1">
                <a:latin typeface="Calibri" pitchFamily="34" charset="0"/>
                <a:cs typeface="Calibri" pitchFamily="34" charset="0"/>
              </a:rPr>
              <a:t>daftar</a:t>
            </a:r>
            <a:r>
              <a:rPr lang="en-US" sz="2800" dirty="0">
                <a:latin typeface="Calibri" pitchFamily="34" charset="0"/>
                <a:cs typeface="Calibri" pitchFamily="34" charset="0"/>
              </a:rPr>
              <a:t> </a:t>
            </a:r>
            <a:r>
              <a:rPr lang="en-US" sz="2800" dirty="0" err="1">
                <a:latin typeface="Calibri" pitchFamily="34" charset="0"/>
                <a:cs typeface="Calibri" pitchFamily="34" charset="0"/>
              </a:rPr>
              <a:t>waktu</a:t>
            </a:r>
            <a:r>
              <a:rPr lang="en-US" sz="2800" dirty="0">
                <a:latin typeface="Calibri" pitchFamily="34" charset="0"/>
                <a:cs typeface="Calibri" pitchFamily="34" charset="0"/>
              </a:rPr>
              <a:t> </a:t>
            </a:r>
            <a:r>
              <a:rPr lang="en-US" sz="2800" dirty="0" err="1">
                <a:latin typeface="Calibri" pitchFamily="34" charset="0"/>
                <a:cs typeface="Calibri" pitchFamily="34" charset="0"/>
              </a:rPr>
              <a:t>partisipasi</a:t>
            </a:r>
            <a:r>
              <a:rPr lang="en-US" sz="2800" dirty="0">
                <a:latin typeface="Calibri" pitchFamily="34" charset="0"/>
                <a:cs typeface="Calibri" pitchFamily="34" charset="0"/>
              </a:rPr>
              <a:t> </a:t>
            </a:r>
            <a:r>
              <a:rPr lang="en-US" sz="2800" dirty="0" err="1">
                <a:latin typeface="Calibri" pitchFamily="34" charset="0"/>
                <a:cs typeface="Calibri" pitchFamily="34" charset="0"/>
              </a:rPr>
              <a:t>murid</a:t>
            </a:r>
            <a:r>
              <a:rPr lang="en-US" sz="2800" dirty="0">
                <a:latin typeface="Calibri" pitchFamily="34" charset="0"/>
                <a:cs typeface="Calibri" pitchFamily="34" charset="0"/>
              </a:rPr>
              <a:t> </a:t>
            </a:r>
            <a:r>
              <a:rPr lang="en-US" sz="2800" dirty="0" err="1">
                <a:latin typeface="Calibri" pitchFamily="34" charset="0"/>
                <a:cs typeface="Calibri" pitchFamily="34" charset="0"/>
              </a:rPr>
              <a:t>tersebut</a:t>
            </a:r>
            <a:r>
              <a:rPr lang="en-US" sz="2800" dirty="0">
                <a:latin typeface="Calibri" pitchFamily="34" charset="0"/>
                <a:cs typeface="Calibri" pitchFamily="34" charset="0"/>
              </a:rPr>
              <a:t> </a:t>
            </a:r>
            <a:r>
              <a:rPr lang="en-US" sz="2800" dirty="0" err="1">
                <a:latin typeface="Calibri" pitchFamily="34" charset="0"/>
                <a:cs typeface="Calibri" pitchFamily="34" charset="0"/>
              </a:rPr>
              <a:t>saat</a:t>
            </a:r>
            <a:r>
              <a:rPr lang="en-US" sz="2800" dirty="0">
                <a:latin typeface="Calibri" pitchFamily="34" charset="0"/>
                <a:cs typeface="Calibri" pitchFamily="34" charset="0"/>
              </a:rPr>
              <a:t> </a:t>
            </a:r>
            <a:r>
              <a:rPr lang="en-US" sz="2800" dirty="0" err="1">
                <a:latin typeface="Calibri" pitchFamily="34" charset="0"/>
                <a:cs typeface="Calibri" pitchFamily="34" charset="0"/>
              </a:rPr>
              <a:t>mengikuti</a:t>
            </a:r>
            <a:r>
              <a:rPr lang="en-US" sz="2800" dirty="0">
                <a:latin typeface="Calibri" pitchFamily="34" charset="0"/>
                <a:cs typeface="Calibri" pitchFamily="34" charset="0"/>
              </a:rPr>
              <a:t> </a:t>
            </a:r>
            <a:r>
              <a:rPr lang="en-US" sz="2800" dirty="0" err="1">
                <a:latin typeface="Calibri" pitchFamily="34" charset="0"/>
                <a:cs typeface="Calibri" pitchFamily="34" charset="0"/>
              </a:rPr>
              <a:t>ekstrakulikuler</a:t>
            </a:r>
            <a:r>
              <a:rPr lang="en-US" sz="2800" dirty="0">
                <a:latin typeface="Calibri" pitchFamily="34" charset="0"/>
                <a:cs typeface="Calibri" pitchFamily="34" charset="0"/>
              </a:rPr>
              <a:t>. </a:t>
            </a:r>
          </a:p>
          <a:p>
            <a:pPr algn="just">
              <a:spcBef>
                <a:spcPts val="0"/>
              </a:spcBef>
              <a:spcAft>
                <a:spcPts val="600"/>
              </a:spcAft>
              <a:buNone/>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algn="just">
              <a:spcBef>
                <a:spcPts val="0"/>
              </a:spcBef>
              <a:spcAft>
                <a:spcPts val="600"/>
              </a:spcAft>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r>
              <a:rPr lang="en-US" sz="2800" dirty="0" err="1">
                <a:latin typeface="Calibri" pitchFamily="34" charset="0"/>
                <a:cs typeface="Calibri" pitchFamily="34" charset="0"/>
              </a:rPr>
              <a:t>Hitunglah</a:t>
            </a:r>
            <a:r>
              <a:rPr lang="en-US" sz="2800" dirty="0">
                <a:latin typeface="Calibri" pitchFamily="34" charset="0"/>
                <a:cs typeface="Calibri" pitchFamily="34" charset="0"/>
              </a:rPr>
              <a:t> </a:t>
            </a: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a:t>
            </a:r>
            <a:r>
              <a:rPr lang="en-US" sz="2800" dirty="0" err="1">
                <a:latin typeface="Calibri" pitchFamily="34" charset="0"/>
                <a:cs typeface="Calibri" pitchFamily="34" charset="0"/>
              </a:rPr>
              <a:t>dengan</a:t>
            </a:r>
            <a:r>
              <a:rPr lang="en-US" sz="2800" dirty="0">
                <a:latin typeface="Calibri" pitchFamily="34" charset="0"/>
                <a:cs typeface="Calibri" pitchFamily="34" charset="0"/>
              </a:rPr>
              <a:t> </a:t>
            </a:r>
            <a:r>
              <a:rPr lang="en-US" sz="2800" dirty="0" err="1">
                <a:latin typeface="Calibri" pitchFamily="34" charset="0"/>
                <a:cs typeface="Calibri" pitchFamily="34" charset="0"/>
              </a:rPr>
              <a:t>tingkat</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90%   </a:t>
            </a: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r>
              <a:rPr lang="en-US" sz="2800" dirty="0">
                <a:latin typeface="Calibri" pitchFamily="34" charset="0"/>
                <a:cs typeface="Calibri"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71496357"/>
              </p:ext>
            </p:extLst>
          </p:nvPr>
        </p:nvGraphicFramePr>
        <p:xfrm>
          <a:off x="2073251" y="3304034"/>
          <a:ext cx="8124824" cy="2286000"/>
        </p:xfrm>
        <a:graphic>
          <a:graphicData uri="http://schemas.openxmlformats.org/drawingml/2006/table">
            <a:tbl>
              <a:tblPr firstRow="1" bandRow="1">
                <a:tableStyleId>{5940675A-B579-460E-94D1-54222C63F5DA}</a:tableStyleId>
              </a:tblPr>
              <a:tblGrid>
                <a:gridCol w="1015603">
                  <a:extLst>
                    <a:ext uri="{9D8B030D-6E8A-4147-A177-3AD203B41FA5}">
                      <a16:colId xmlns:a16="http://schemas.microsoft.com/office/drawing/2014/main" val="20000"/>
                    </a:ext>
                  </a:extLst>
                </a:gridCol>
                <a:gridCol w="1015603">
                  <a:extLst>
                    <a:ext uri="{9D8B030D-6E8A-4147-A177-3AD203B41FA5}">
                      <a16:colId xmlns:a16="http://schemas.microsoft.com/office/drawing/2014/main" val="20001"/>
                    </a:ext>
                  </a:extLst>
                </a:gridCol>
                <a:gridCol w="1015603">
                  <a:extLst>
                    <a:ext uri="{9D8B030D-6E8A-4147-A177-3AD203B41FA5}">
                      <a16:colId xmlns:a16="http://schemas.microsoft.com/office/drawing/2014/main" val="20002"/>
                    </a:ext>
                  </a:extLst>
                </a:gridCol>
                <a:gridCol w="1015603">
                  <a:extLst>
                    <a:ext uri="{9D8B030D-6E8A-4147-A177-3AD203B41FA5}">
                      <a16:colId xmlns:a16="http://schemas.microsoft.com/office/drawing/2014/main" val="20003"/>
                    </a:ext>
                  </a:extLst>
                </a:gridCol>
                <a:gridCol w="1015603">
                  <a:extLst>
                    <a:ext uri="{9D8B030D-6E8A-4147-A177-3AD203B41FA5}">
                      <a16:colId xmlns:a16="http://schemas.microsoft.com/office/drawing/2014/main" val="20004"/>
                    </a:ext>
                  </a:extLst>
                </a:gridCol>
                <a:gridCol w="1015603">
                  <a:extLst>
                    <a:ext uri="{9D8B030D-6E8A-4147-A177-3AD203B41FA5}">
                      <a16:colId xmlns:a16="http://schemas.microsoft.com/office/drawing/2014/main" val="20005"/>
                    </a:ext>
                  </a:extLst>
                </a:gridCol>
                <a:gridCol w="1015603">
                  <a:extLst>
                    <a:ext uri="{9D8B030D-6E8A-4147-A177-3AD203B41FA5}">
                      <a16:colId xmlns:a16="http://schemas.microsoft.com/office/drawing/2014/main" val="20006"/>
                    </a:ext>
                  </a:extLst>
                </a:gridCol>
                <a:gridCol w="1015603">
                  <a:extLst>
                    <a:ext uri="{9D8B030D-6E8A-4147-A177-3AD203B41FA5}">
                      <a16:colId xmlns:a16="http://schemas.microsoft.com/office/drawing/2014/main" val="20007"/>
                    </a:ext>
                  </a:extLst>
                </a:gridCol>
              </a:tblGrid>
              <a:tr h="370840">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r>
                        <a:rPr lang="en-US" sz="2400" dirty="0">
                          <a:latin typeface="Calibri" pitchFamily="34" charset="0"/>
                          <a:cs typeface="Calibri"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r>
                        <a:rPr lang="en-US" sz="2400" dirty="0">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2400" dirty="0">
                          <a:latin typeface="Calibri" pitchFamily="34" charset="0"/>
                          <a:cs typeface="Calibri"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r>
                        <a:rPr lang="en-US" sz="2400" dirty="0">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sz="2400" dirty="0">
                          <a:latin typeface="Calibri" pitchFamily="34" charset="0"/>
                          <a:cs typeface="Calibri" pitchFamily="34" charset="0"/>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59813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621010" y="1269554"/>
                <a:ext cx="11233249"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1200"/>
                  </a:spcAft>
                  <a:buNone/>
                  <a:defRPr/>
                </a:pPr>
                <a:r>
                  <a:rPr lang="en-US" sz="2800" u="sng" dirty="0" err="1">
                    <a:latin typeface="Calibri" pitchFamily="34" charset="0"/>
                    <a:cs typeface="Calibri" pitchFamily="34" charset="0"/>
                  </a:rPr>
                  <a:t>Jawab</a:t>
                </a:r>
                <a:endParaRPr lang="en-US" sz="2800" u="sng"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acc>
                        <m:accPr>
                          <m:chr m:val="̅"/>
                          <m:ctrlPr>
                            <a:rPr lang="en-US" sz="2000" i="1" smtClean="0">
                              <a:latin typeface="Cambria Math" panose="02040503050406030204" pitchFamily="18" charset="0"/>
                              <a:cs typeface="Calibri" pitchFamily="34" charset="0"/>
                            </a:rPr>
                          </m:ctrlPr>
                        </m:accPr>
                        <m:e>
                          <m:r>
                            <m:rPr>
                              <m:sty m:val="p"/>
                            </m:rPr>
                            <a:rPr lang="en-US" sz="2000" b="0" i="0" smtClean="0">
                              <a:latin typeface="Cambria Math"/>
                              <a:cs typeface="Calibri" pitchFamily="34" charset="0"/>
                            </a:rPr>
                            <m:t>X</m:t>
                          </m:r>
                        </m:e>
                      </m:acc>
                      <m:r>
                        <a:rPr lang="en-US" sz="2000" b="0" i="0" smtClean="0">
                          <a:latin typeface="Cambria Math"/>
                          <a:cs typeface="Calibri" pitchFamily="34" charset="0"/>
                        </a:rPr>
                        <m:t>=</m:t>
                      </m:r>
                      <m:f>
                        <m:fPr>
                          <m:ctrlPr>
                            <a:rPr lang="en-US" sz="2000" b="0" i="1" smtClean="0">
                              <a:latin typeface="Cambria Math" panose="02040503050406030204" pitchFamily="18" charset="0"/>
                              <a:cs typeface="Calibri" pitchFamily="34" charset="0"/>
                            </a:rPr>
                          </m:ctrlPr>
                        </m:fPr>
                        <m:num>
                          <m:r>
                            <a:rPr lang="en-US" sz="2000" b="0" i="1" smtClean="0">
                              <a:latin typeface="Cambria Math"/>
                              <a:cs typeface="Calibri" pitchFamily="34" charset="0"/>
                            </a:rPr>
                            <m:t>0+0+0+0+…+10+15+20+25</m:t>
                          </m:r>
                        </m:num>
                        <m:den>
                          <m:r>
                            <a:rPr lang="en-US" sz="2000" b="0" i="1" smtClean="0">
                              <a:latin typeface="Cambria Math"/>
                              <a:cs typeface="Calibri" pitchFamily="34" charset="0"/>
                            </a:rPr>
                            <m:t>40</m:t>
                          </m:r>
                        </m:den>
                      </m:f>
                      <m:r>
                        <a:rPr lang="en-US" sz="2000" b="0" i="1" smtClean="0">
                          <a:latin typeface="Cambria Math"/>
                          <a:cs typeface="Calibri" pitchFamily="34" charset="0"/>
                        </a:rPr>
                        <m:t>=4,55</m:t>
                      </m:r>
                    </m:oMath>
                  </m:oMathPara>
                </a14:m>
                <a:endParaRPr lang="en-US" sz="2000"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left"/>
                    </m:oMathParaPr>
                    <m:oMath xmlns:m="http://schemas.openxmlformats.org/officeDocument/2006/math">
                      <m:r>
                        <a:rPr lang="en-US" sz="2000" b="0" i="0" smtClean="0">
                          <a:latin typeface="Cambria Math"/>
                          <a:cs typeface="Calibri" pitchFamily="34" charset="0"/>
                        </a:rPr>
                        <m:t>    </m:t>
                      </m:r>
                      <m:r>
                        <m:rPr>
                          <m:sty m:val="p"/>
                        </m:rPr>
                        <a:rPr lang="en-US" sz="2000" b="0" i="0" smtClean="0">
                          <a:latin typeface="Cambria Math"/>
                          <a:cs typeface="Calibri" pitchFamily="34" charset="0"/>
                        </a:rPr>
                        <m:t>S</m:t>
                      </m:r>
                      <m:r>
                        <a:rPr lang="en-US" sz="2000" b="0" i="0" smtClean="0">
                          <a:latin typeface="Cambria Math"/>
                          <a:cs typeface="Calibri" pitchFamily="34" charset="0"/>
                        </a:rPr>
                        <m:t>=</m:t>
                      </m:r>
                      <m:rad>
                        <m:radPr>
                          <m:degHide m:val="on"/>
                          <m:ctrlPr>
                            <a:rPr lang="en-US" sz="2000" b="0" i="1" smtClean="0">
                              <a:latin typeface="Cambria Math" panose="02040503050406030204" pitchFamily="18" charset="0"/>
                              <a:cs typeface="Calibri" pitchFamily="34" charset="0"/>
                            </a:rPr>
                          </m:ctrlPr>
                        </m:radPr>
                        <m:deg/>
                        <m:e>
                          <m:f>
                            <m:fPr>
                              <m:ctrlPr>
                                <a:rPr lang="en-US" sz="2000" b="0" i="1" smtClean="0">
                                  <a:latin typeface="Cambria Math" panose="02040503050406030204" pitchFamily="18" charset="0"/>
                                  <a:cs typeface="Calibri" pitchFamily="34" charset="0"/>
                                </a:rPr>
                              </m:ctrlPr>
                            </m:fPr>
                            <m:num>
                              <m:nary>
                                <m:naryPr>
                                  <m:chr m:val="∑"/>
                                  <m:subHide m:val="on"/>
                                  <m:supHide m:val="on"/>
                                  <m:ctrlPr>
                                    <a:rPr lang="en-US" sz="2000" b="0" i="1" smtClean="0">
                                      <a:latin typeface="Cambria Math" panose="02040503050406030204" pitchFamily="18" charset="0"/>
                                      <a:cs typeface="Calibri" pitchFamily="34" charset="0"/>
                                    </a:rPr>
                                  </m:ctrlPr>
                                </m:naryPr>
                                <m:sub/>
                                <m:sup/>
                                <m:e>
                                  <m:sSup>
                                    <m:sSupPr>
                                      <m:ctrlPr>
                                        <a:rPr lang="en-US" sz="2000" b="0" i="1" smtClean="0">
                                          <a:latin typeface="Cambria Math" panose="02040503050406030204" pitchFamily="18" charset="0"/>
                                          <a:cs typeface="Calibri" pitchFamily="34" charset="0"/>
                                        </a:rPr>
                                      </m:ctrlPr>
                                    </m:sSupPr>
                                    <m:e>
                                      <m:d>
                                        <m:dPr>
                                          <m:ctrlPr>
                                            <a:rPr lang="en-US" sz="2000" i="1">
                                              <a:latin typeface="Cambria Math" panose="02040503050406030204" pitchFamily="18" charset="0"/>
                                              <a:cs typeface="Calibri" pitchFamily="34" charset="0"/>
                                            </a:rPr>
                                          </m:ctrlPr>
                                        </m:dPr>
                                        <m:e>
                                          <m:sSub>
                                            <m:sSubPr>
                                              <m:ctrlPr>
                                                <a:rPr lang="en-US" sz="2000" i="1">
                                                  <a:latin typeface="Cambria Math" panose="02040503050406030204" pitchFamily="18" charset="0"/>
                                                  <a:cs typeface="Calibri" pitchFamily="34" charset="0"/>
                                                </a:rPr>
                                              </m:ctrlPr>
                                            </m:sSubPr>
                                            <m:e>
                                              <m:r>
                                                <m:rPr>
                                                  <m:sty m:val="p"/>
                                                </m:rPr>
                                                <a:rPr lang="en-US" sz="2000">
                                                  <a:latin typeface="Cambria Math"/>
                                                  <a:cs typeface="Calibri" pitchFamily="34" charset="0"/>
                                                </a:rPr>
                                                <m:t>x</m:t>
                                              </m:r>
                                            </m:e>
                                            <m:sub>
                                              <m:r>
                                                <m:rPr>
                                                  <m:sty m:val="p"/>
                                                </m:rPr>
                                                <a:rPr lang="en-US" sz="2000">
                                                  <a:latin typeface="Cambria Math"/>
                                                  <a:cs typeface="Calibri" pitchFamily="34" charset="0"/>
                                                </a:rPr>
                                                <m:t>i</m:t>
                                              </m:r>
                                            </m:sub>
                                          </m:sSub>
                                          <m:r>
                                            <a:rPr lang="en-US" sz="2000">
                                              <a:latin typeface="Cambria Math"/>
                                              <a:cs typeface="Calibri" pitchFamily="34" charset="0"/>
                                            </a:rPr>
                                            <m:t>−</m:t>
                                          </m:r>
                                          <m:acc>
                                            <m:accPr>
                                              <m:chr m:val="̅"/>
                                              <m:ctrlPr>
                                                <a:rPr lang="en-US" sz="2000" i="1">
                                                  <a:latin typeface="Cambria Math" panose="02040503050406030204" pitchFamily="18" charset="0"/>
                                                  <a:cs typeface="Calibri" pitchFamily="34" charset="0"/>
                                                </a:rPr>
                                              </m:ctrlPr>
                                            </m:accPr>
                                            <m:e>
                                              <m:r>
                                                <m:rPr>
                                                  <m:sty m:val="p"/>
                                                </m:rPr>
                                                <a:rPr lang="en-US" sz="2000">
                                                  <a:latin typeface="Cambria Math"/>
                                                  <a:cs typeface="Calibri" pitchFamily="34" charset="0"/>
                                                </a:rPr>
                                                <m:t>x</m:t>
                                              </m:r>
                                            </m:e>
                                          </m:acc>
                                        </m:e>
                                      </m:d>
                                    </m:e>
                                    <m:sup>
                                      <m:r>
                                        <a:rPr lang="en-US" sz="2000" b="0" i="1" smtClean="0">
                                          <a:latin typeface="Cambria Math"/>
                                          <a:cs typeface="Calibri" pitchFamily="34" charset="0"/>
                                        </a:rPr>
                                        <m:t>2</m:t>
                                      </m:r>
                                    </m:sup>
                                  </m:sSup>
                                </m:e>
                              </m:nary>
                            </m:num>
                            <m:den>
                              <m:r>
                                <m:rPr>
                                  <m:sty m:val="p"/>
                                </m:rPr>
                                <a:rPr lang="en-US" sz="2000" b="0" i="0" smtClean="0">
                                  <a:latin typeface="Cambria Math"/>
                                  <a:cs typeface="Calibri" pitchFamily="34" charset="0"/>
                                </a:rPr>
                                <m:t>n</m:t>
                              </m:r>
                              <m:r>
                                <a:rPr lang="en-US" sz="2000" b="0" i="0" smtClean="0">
                                  <a:latin typeface="Cambria Math"/>
                                  <a:cs typeface="Calibri" pitchFamily="34" charset="0"/>
                                </a:rPr>
                                <m:t>−1</m:t>
                              </m:r>
                            </m:den>
                          </m:f>
                        </m:e>
                      </m:rad>
                    </m:oMath>
                  </m:oMathPara>
                </a14:m>
                <a:endParaRPr lang="en-US" sz="2000"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r>
                        <a:rPr lang="en-US" sz="2000">
                          <a:latin typeface="Cambria Math"/>
                          <a:cs typeface="Calibri" pitchFamily="34" charset="0"/>
                        </a:rPr>
                        <m:t>=</m:t>
                      </m:r>
                      <m:rad>
                        <m:radPr>
                          <m:degHide m:val="on"/>
                          <m:ctrlPr>
                            <a:rPr lang="en-US" sz="2000" i="1" smtClean="0">
                              <a:latin typeface="Cambria Math" panose="02040503050406030204" pitchFamily="18" charset="0"/>
                              <a:cs typeface="Calibri" pitchFamily="34" charset="0"/>
                            </a:rPr>
                          </m:ctrlPr>
                        </m:radPr>
                        <m:deg/>
                        <m:e>
                          <m:f>
                            <m:fPr>
                              <m:ctrlPr>
                                <a:rPr lang="en-US" sz="2000" i="1">
                                  <a:latin typeface="Cambria Math" panose="02040503050406030204" pitchFamily="18" charset="0"/>
                                  <a:cs typeface="Calibri" pitchFamily="34" charset="0"/>
                                </a:rPr>
                              </m:ctrlPr>
                            </m:fPr>
                            <m:num>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(0−4,55)</m:t>
                                  </m:r>
                                </m:e>
                                <m:sup>
                                  <m:r>
                                    <a:rPr lang="en-US" sz="2000" i="1">
                                      <a:latin typeface="Cambria Math"/>
                                      <a:cs typeface="Calibri" pitchFamily="34" charset="0"/>
                                    </a:rPr>
                                    <m:t>2</m:t>
                                  </m:r>
                                </m:sup>
                              </m:sSup>
                              <m:r>
                                <a:rPr lang="en-US" sz="2000" i="1">
                                  <a:latin typeface="Cambria Math"/>
                                  <a:cs typeface="Calibri" pitchFamily="34" charset="0"/>
                                </a:rPr>
                                <m:t>+</m:t>
                              </m:r>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(0−4,55)</m:t>
                                  </m:r>
                                </m:e>
                                <m:sup>
                                  <m:r>
                                    <a:rPr lang="en-US" sz="2000" i="1">
                                      <a:latin typeface="Cambria Math"/>
                                      <a:cs typeface="Calibri" pitchFamily="34" charset="0"/>
                                    </a:rPr>
                                    <m:t>2</m:t>
                                  </m:r>
                                </m:sup>
                              </m:sSup>
                              <m:r>
                                <a:rPr lang="en-US" sz="2000" i="1">
                                  <a:latin typeface="Cambria Math"/>
                                  <a:cs typeface="Calibri" pitchFamily="34" charset="0"/>
                                </a:rPr>
                                <m:t>+</m:t>
                              </m:r>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(0−4,55)</m:t>
                                  </m:r>
                                </m:e>
                                <m:sup>
                                  <m:r>
                                    <a:rPr lang="en-US" sz="2000" i="1">
                                      <a:latin typeface="Cambria Math"/>
                                      <a:cs typeface="Calibri" pitchFamily="34" charset="0"/>
                                    </a:rPr>
                                    <m:t>2</m:t>
                                  </m:r>
                                </m:sup>
                              </m:sSup>
                              <m:r>
                                <a:rPr lang="en-US" sz="2000" i="1">
                                  <a:latin typeface="Cambria Math"/>
                                  <a:cs typeface="Calibri" pitchFamily="34" charset="0"/>
                                </a:rPr>
                                <m:t>+…+</m:t>
                              </m:r>
                              <m:sSup>
                                <m:sSupPr>
                                  <m:ctrlPr>
                                    <a:rPr lang="en-US" sz="2000" i="1">
                                      <a:latin typeface="Cambria Math" panose="02040503050406030204" pitchFamily="18" charset="0"/>
                                      <a:cs typeface="Calibri" pitchFamily="34" charset="0"/>
                                    </a:rPr>
                                  </m:ctrlPr>
                                </m:sSupPr>
                                <m:e>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m:t>
                                      </m:r>
                                      <m:r>
                                        <a:rPr lang="en-US" sz="2000" b="0" i="1" smtClean="0">
                                          <a:latin typeface="Cambria Math"/>
                                          <a:cs typeface="Calibri" pitchFamily="34" charset="0"/>
                                        </a:rPr>
                                        <m:t>15</m:t>
                                      </m:r>
                                      <m:r>
                                        <a:rPr lang="en-US" sz="2000" i="1">
                                          <a:latin typeface="Cambria Math"/>
                                          <a:cs typeface="Calibri" pitchFamily="34" charset="0"/>
                                        </a:rPr>
                                        <m:t>−4,55)</m:t>
                                      </m:r>
                                    </m:e>
                                    <m:sup>
                                      <m:r>
                                        <a:rPr lang="en-US" sz="2000" i="1">
                                          <a:latin typeface="Cambria Math"/>
                                          <a:cs typeface="Calibri" pitchFamily="34" charset="0"/>
                                        </a:rPr>
                                        <m:t>2</m:t>
                                      </m:r>
                                    </m:sup>
                                  </m:sSup>
                                  <m:r>
                                    <a:rPr lang="en-US" sz="2000" i="1">
                                      <a:latin typeface="Cambria Math"/>
                                      <a:cs typeface="Calibri" pitchFamily="34" charset="0"/>
                                    </a:rPr>
                                    <m:t>+</m:t>
                                  </m:r>
                                  <m:sSup>
                                    <m:sSupPr>
                                      <m:ctrlPr>
                                        <a:rPr lang="en-US" sz="2000" i="1">
                                          <a:latin typeface="Cambria Math" panose="02040503050406030204" pitchFamily="18" charset="0"/>
                                          <a:cs typeface="Calibri" pitchFamily="34" charset="0"/>
                                        </a:rPr>
                                      </m:ctrlPr>
                                    </m:sSupPr>
                                    <m:e>
                                      <m:r>
                                        <a:rPr lang="en-US" sz="2000" i="1">
                                          <a:latin typeface="Cambria Math"/>
                                          <a:cs typeface="Calibri" pitchFamily="34" charset="0"/>
                                        </a:rPr>
                                        <m:t>(</m:t>
                                      </m:r>
                                      <m:r>
                                        <a:rPr lang="en-US" sz="2000" b="0" i="1" smtClean="0">
                                          <a:latin typeface="Cambria Math"/>
                                          <a:cs typeface="Calibri" pitchFamily="34" charset="0"/>
                                        </a:rPr>
                                        <m:t>2</m:t>
                                      </m:r>
                                      <m:r>
                                        <a:rPr lang="en-US" sz="2000" i="1">
                                          <a:latin typeface="Cambria Math"/>
                                          <a:cs typeface="Calibri" pitchFamily="34" charset="0"/>
                                        </a:rPr>
                                        <m:t>0−4,55)</m:t>
                                      </m:r>
                                    </m:e>
                                    <m:sup>
                                      <m:r>
                                        <a:rPr lang="en-US" sz="2000" i="1">
                                          <a:latin typeface="Cambria Math"/>
                                          <a:cs typeface="Calibri" pitchFamily="34" charset="0"/>
                                        </a:rPr>
                                        <m:t>2</m:t>
                                      </m:r>
                                    </m:sup>
                                  </m:sSup>
                                  <m:r>
                                    <a:rPr lang="en-US" sz="2000" i="1">
                                      <a:latin typeface="Cambria Math"/>
                                      <a:cs typeface="Calibri" pitchFamily="34" charset="0"/>
                                    </a:rPr>
                                    <m:t>+(25−4,55)</m:t>
                                  </m:r>
                                </m:e>
                                <m:sup>
                                  <m:r>
                                    <a:rPr lang="en-US" sz="2000" i="1">
                                      <a:latin typeface="Cambria Math"/>
                                      <a:cs typeface="Calibri" pitchFamily="34" charset="0"/>
                                    </a:rPr>
                                    <m:t>2</m:t>
                                  </m:r>
                                </m:sup>
                              </m:sSup>
                            </m:num>
                            <m:den>
                              <m:r>
                                <a:rPr lang="en-US" sz="2000" i="1">
                                  <a:latin typeface="Cambria Math"/>
                                  <a:cs typeface="Calibri" pitchFamily="34" charset="0"/>
                                </a:rPr>
                                <m:t>40−1</m:t>
                              </m:r>
                            </m:den>
                          </m:f>
                        </m:e>
                      </m:rad>
                    </m:oMath>
                  </m:oMathPara>
                </a14:m>
                <a:endParaRPr lang="en-US" sz="2000" dirty="0">
                  <a:latin typeface="Calibri" pitchFamily="34" charset="0"/>
                  <a:cs typeface="Calibri" pitchFamily="34" charset="0"/>
                </a:endParaRPr>
              </a:p>
              <a:p>
                <a:pPr marL="0" indent="0" algn="just">
                  <a:spcBef>
                    <a:spcPts val="0"/>
                  </a:spcBef>
                  <a:spcAft>
                    <a:spcPts val="1200"/>
                  </a:spcAft>
                  <a:buNone/>
                  <a:defRPr/>
                </a:pPr>
                <a14:m>
                  <m:oMathPara xmlns:m="http://schemas.openxmlformats.org/officeDocument/2006/math">
                    <m:oMathParaPr>
                      <m:jc m:val="centerGroup"/>
                    </m:oMathParaPr>
                    <m:oMath xmlns:m="http://schemas.openxmlformats.org/officeDocument/2006/math">
                      <m:r>
                        <a:rPr lang="en-US" sz="2000" i="1">
                          <a:latin typeface="Cambria Math"/>
                          <a:cs typeface="Calibri" pitchFamily="34" charset="0"/>
                        </a:rPr>
                        <m:t>=5,17</m:t>
                      </m:r>
                    </m:oMath>
                  </m:oMathPara>
                </a14:m>
                <a:endParaRPr lang="en-US" sz="2000" dirty="0">
                  <a:latin typeface="Calibri" pitchFamily="34" charset="0"/>
                  <a:cs typeface="Calibri" pitchFamily="34" charset="0"/>
                </a:endParaRPr>
              </a:p>
              <a:p>
                <a:pPr marL="0" indent="0" algn="just">
                  <a:spcBef>
                    <a:spcPts val="0"/>
                  </a:spcBef>
                  <a:spcAft>
                    <a:spcPts val="12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12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621010" y="1269554"/>
                <a:ext cx="11233249" cy="5184576"/>
              </a:xfrm>
              <a:prstGeom prst="rect">
                <a:avLst/>
              </a:prstGeom>
              <a:blipFill>
                <a:blip r:embed="rId2"/>
                <a:stretch>
                  <a:fillRect l="-977" t="-940"/>
                </a:stretch>
              </a:blipFill>
            </p:spPr>
            <p:txBody>
              <a:bodyPr/>
              <a:lstStyle/>
              <a:p>
                <a:r>
                  <a:rPr lang="en-ID">
                    <a:noFill/>
                  </a:rPr>
                  <a:t> </a:t>
                </a:r>
              </a:p>
            </p:txBody>
          </p:sp>
        </mc:Fallback>
      </mc:AlternateContent>
    </p:spTree>
    <p:extLst>
      <p:ext uri="{BB962C8B-B14F-4D97-AF65-F5344CB8AC3E}">
        <p14:creationId xmlns:p14="http://schemas.microsoft.com/office/powerpoint/2010/main" val="23399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49003" y="134709"/>
            <a:ext cx="10968514" cy="990829"/>
          </a:xfrm>
        </p:spPr>
        <p:txBody>
          <a:bodyPr>
            <a:normAutofit/>
          </a:bodyPr>
          <a:lstStyle/>
          <a:p>
            <a:r>
              <a:rPr lang="en-US" sz="3600" b="1" dirty="0" err="1">
                <a:solidFill>
                  <a:srgbClr val="0070C0"/>
                </a:solidFill>
                <a:latin typeface="Calibri" pitchFamily="34" charset="0"/>
                <a:cs typeface="Calibri" pitchFamily="34" charset="0"/>
              </a:rPr>
              <a:t>Contoh</a:t>
            </a:r>
            <a:endParaRPr lang="en-US" sz="3600" b="1" dirty="0">
              <a:solidFill>
                <a:srgbClr val="0070C0"/>
              </a:solidFill>
              <a:latin typeface="Calibri" pitchFamily="34" charset="0"/>
              <a:cs typeface="Calibri" pitchFamily="34" charset="0"/>
            </a:endParaRPr>
          </a:p>
        </p:txBody>
      </p:sp>
      <p:sp>
        <p:nvSpPr>
          <p:cNvPr id="5" name="Rectangle 3"/>
          <p:cNvSpPr txBox="1">
            <a:spLocks noChangeArrowheads="1"/>
          </p:cNvSpPr>
          <p:nvPr/>
        </p:nvSpPr>
        <p:spPr>
          <a:xfrm>
            <a:off x="621011" y="1269554"/>
            <a:ext cx="11233248"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endParaRPr lang="en-US" sz="2800" dirty="0">
              <a:latin typeface="Calibri" pitchFamily="34" charset="0"/>
              <a:cs typeface="Calibri" pitchFamily="34" charset="0"/>
            </a:endParaRPr>
          </a:p>
        </p:txBody>
      </p:sp>
      <mc:AlternateContent xmlns:mc="http://schemas.openxmlformats.org/markup-compatibility/2006" xmlns:a14="http://schemas.microsoft.com/office/drawing/2010/main">
        <mc:Choice Requires="a14">
          <p:sp>
            <p:nvSpPr>
              <p:cNvPr id="6" name="Rectangle 3"/>
              <p:cNvSpPr txBox="1">
                <a:spLocks noChangeArrowheads="1"/>
              </p:cNvSpPr>
              <p:nvPr/>
            </p:nvSpPr>
            <p:spPr>
              <a:xfrm>
                <a:off x="549003" y="1067594"/>
                <a:ext cx="11089232" cy="5184576"/>
              </a:xfrm>
              <a:prstGeom prst="rect">
                <a:avLst/>
              </a:prstGeom>
            </p:spPr>
            <p:txBody>
              <a:bodyPr vert="horz" lIns="108832" tIns="54416" rIns="108832" bIns="54416">
                <a:noAutofit/>
              </a:bodyPr>
              <a:lstStyle>
                <a:lvl1pPr marL="326496" indent="-326496" algn="l" rtl="0" eaLnBrk="1" latinLnBrk="0" hangingPunct="1">
                  <a:spcBef>
                    <a:spcPts val="714"/>
                  </a:spcBef>
                  <a:buClr>
                    <a:schemeClr val="accent1"/>
                  </a:buClr>
                  <a:buSzPct val="76000"/>
                  <a:buFont typeface="Wingdings 3"/>
                  <a:buChar char=""/>
                  <a:defRPr kumimoji="0" sz="3100" kern="1200">
                    <a:solidFill>
                      <a:schemeClr val="tx1"/>
                    </a:solidFill>
                    <a:latin typeface="+mn-lt"/>
                    <a:ea typeface="+mn-ea"/>
                    <a:cs typeface="+mn-cs"/>
                  </a:defRPr>
                </a:lvl1pPr>
                <a:lvl2pPr marL="652991" indent="-326496" algn="l" rtl="0" eaLnBrk="1" latinLnBrk="0" hangingPunct="1">
                  <a:spcBef>
                    <a:spcPts val="595"/>
                  </a:spcBef>
                  <a:buClr>
                    <a:schemeClr val="accent2"/>
                  </a:buClr>
                  <a:buSzPct val="76000"/>
                  <a:buFont typeface="Wingdings 3"/>
                  <a:buChar char=""/>
                  <a:defRPr kumimoji="0" sz="2700" kern="1200">
                    <a:solidFill>
                      <a:schemeClr val="tx2"/>
                    </a:solidFill>
                    <a:latin typeface="+mn-lt"/>
                    <a:ea typeface="+mn-ea"/>
                    <a:cs typeface="+mn-cs"/>
                  </a:defRPr>
                </a:lvl2pPr>
                <a:lvl3pPr marL="979487" indent="-272080" algn="l" rtl="0" eaLnBrk="1" latinLnBrk="0" hangingPunct="1">
                  <a:spcBef>
                    <a:spcPts val="595"/>
                  </a:spcBef>
                  <a:buClr>
                    <a:schemeClr val="bg1">
                      <a:shade val="50000"/>
                    </a:schemeClr>
                  </a:buClr>
                  <a:buSzPct val="76000"/>
                  <a:buFont typeface="Wingdings 3"/>
                  <a:buChar char=""/>
                  <a:defRPr kumimoji="0" sz="2400" kern="1200">
                    <a:solidFill>
                      <a:schemeClr val="tx1"/>
                    </a:solidFill>
                    <a:latin typeface="+mn-lt"/>
                    <a:ea typeface="+mn-ea"/>
                    <a:cs typeface="+mn-cs"/>
                  </a:defRPr>
                </a:lvl3pPr>
                <a:lvl4pPr marL="1305983" indent="-272080" algn="l" rtl="0" eaLnBrk="1" latinLnBrk="0" hangingPunct="1">
                  <a:spcBef>
                    <a:spcPts val="476"/>
                  </a:spcBef>
                  <a:buClr>
                    <a:schemeClr val="accent2">
                      <a:shade val="75000"/>
                    </a:schemeClr>
                  </a:buClr>
                  <a:buSzPct val="70000"/>
                  <a:buFont typeface="Wingdings"/>
                  <a:buChar char=""/>
                  <a:defRPr kumimoji="0" sz="2100" kern="1200">
                    <a:solidFill>
                      <a:schemeClr val="tx1"/>
                    </a:solidFill>
                    <a:latin typeface="+mn-lt"/>
                    <a:ea typeface="+mn-ea"/>
                    <a:cs typeface="+mn-cs"/>
                  </a:defRPr>
                </a:lvl4pPr>
                <a:lvl5pPr marL="1632478" indent="-272080" algn="l" rtl="0" eaLnBrk="1" latinLnBrk="0" hangingPunct="1">
                  <a:spcBef>
                    <a:spcPts val="357"/>
                  </a:spcBef>
                  <a:buClr>
                    <a:schemeClr val="accent2"/>
                  </a:buClr>
                  <a:buSzPct val="70000"/>
                  <a:buFont typeface="Wingdings"/>
                  <a:buChar char=""/>
                  <a:defRPr kumimoji="0" sz="1900" kern="1200">
                    <a:solidFill>
                      <a:schemeClr val="tx1"/>
                    </a:solidFill>
                    <a:latin typeface="+mn-lt"/>
                    <a:ea typeface="+mn-ea"/>
                    <a:cs typeface="+mn-cs"/>
                  </a:defRPr>
                </a:lvl5pPr>
                <a:lvl6pPr marL="1958974" indent="-217664" algn="l" rtl="0" eaLnBrk="1" latinLnBrk="0" hangingPunct="1">
                  <a:spcBef>
                    <a:spcPts val="357"/>
                  </a:spcBef>
                  <a:buClr>
                    <a:srgbClr val="9FB8CD">
                      <a:shade val="75000"/>
                    </a:srgbClr>
                  </a:buClr>
                  <a:buSzPct val="75000"/>
                  <a:buFont typeface="Wingdings 3"/>
                  <a:buChar char=""/>
                  <a:defRPr kumimoji="0" lang="en-US" sz="1900" kern="1200" smtClean="0">
                    <a:solidFill>
                      <a:schemeClr val="tx1"/>
                    </a:solidFill>
                    <a:latin typeface="+mn-lt"/>
                    <a:ea typeface="+mn-ea"/>
                    <a:cs typeface="+mn-cs"/>
                  </a:defRPr>
                </a:lvl6pPr>
                <a:lvl7pPr marL="2176638" indent="-217664" algn="l" rtl="0" eaLnBrk="1" latinLnBrk="0" hangingPunct="1">
                  <a:spcBef>
                    <a:spcPts val="357"/>
                  </a:spcBef>
                  <a:buClr>
                    <a:srgbClr val="727CA3">
                      <a:shade val="75000"/>
                    </a:srgbClr>
                  </a:buClr>
                  <a:buSzPct val="75000"/>
                  <a:buFont typeface="Wingdings 3"/>
                  <a:buChar char=""/>
                  <a:defRPr kumimoji="0" lang="en-US" sz="1700" kern="1200" smtClean="0">
                    <a:solidFill>
                      <a:schemeClr val="tx1"/>
                    </a:solidFill>
                    <a:latin typeface="+mn-lt"/>
                    <a:ea typeface="+mn-ea"/>
                    <a:cs typeface="+mn-cs"/>
                  </a:defRPr>
                </a:lvl7pPr>
                <a:lvl8pPr marL="2394302" indent="-217664" algn="l" rtl="0" eaLnBrk="1" latinLnBrk="0" hangingPunct="1">
                  <a:spcBef>
                    <a:spcPts val="357"/>
                  </a:spcBef>
                  <a:buClr>
                    <a:prstClr val="white">
                      <a:shade val="50000"/>
                    </a:prstClr>
                  </a:buClr>
                  <a:buSzPct val="75000"/>
                  <a:buFont typeface="Wingdings 3"/>
                  <a:buChar char=""/>
                  <a:defRPr kumimoji="0" lang="en-US" sz="1700" kern="1200" smtClean="0">
                    <a:solidFill>
                      <a:schemeClr val="tx1"/>
                    </a:solidFill>
                    <a:latin typeface="+mn-lt"/>
                    <a:ea typeface="+mn-ea"/>
                    <a:cs typeface="+mn-cs"/>
                  </a:defRPr>
                </a:lvl8pPr>
                <a:lvl9pPr marL="2611965" indent="-217664" algn="l" rtl="0" eaLnBrk="1" latinLnBrk="0" hangingPunct="1">
                  <a:spcBef>
                    <a:spcPts val="357"/>
                  </a:spcBef>
                  <a:buClr>
                    <a:srgbClr val="9FB8CD"/>
                  </a:buClr>
                  <a:buSzPct val="75000"/>
                  <a:buFont typeface="Wingdings 3"/>
                  <a:buChar char=""/>
                  <a:defRPr kumimoji="0" lang="en-US" sz="1400" kern="1200" smtClean="0">
                    <a:solidFill>
                      <a:schemeClr val="tx1"/>
                    </a:solidFill>
                    <a:latin typeface="+mn-lt"/>
                    <a:ea typeface="+mn-ea"/>
                    <a:cs typeface="+mn-cs"/>
                  </a:defRPr>
                </a:lvl9pPr>
              </a:lstStyle>
              <a:p>
                <a:pPr marL="0" indent="0" algn="just">
                  <a:spcBef>
                    <a:spcPts val="0"/>
                  </a:spcBef>
                  <a:spcAft>
                    <a:spcPts val="600"/>
                  </a:spcAft>
                  <a:buNone/>
                  <a:defRPr/>
                </a:pPr>
                <a:r>
                  <a:rPr lang="en-US" sz="280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kepercayaan</a:t>
                </a:r>
                <a:r>
                  <a:rPr lang="en-US" sz="2800" dirty="0">
                    <a:latin typeface="Calibri" pitchFamily="34" charset="0"/>
                    <a:cs typeface="Calibri" pitchFamily="34" charset="0"/>
                  </a:rPr>
                  <a:t> 90%:</a:t>
                </a: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m:rPr>
                          <m:sty m:val="p"/>
                        </m:rPr>
                        <a:rPr lang="en-US" sz="2800" i="0" smtClean="0">
                          <a:latin typeface="Cambria Math"/>
                          <a:ea typeface="Cambria Math"/>
                          <a:cs typeface="Calibri" pitchFamily="34" charset="0"/>
                        </a:rPr>
                        <m:t>α</m:t>
                      </m:r>
                      <m:r>
                        <a:rPr lang="en-US" sz="2800" b="0" i="0" smtClean="0">
                          <a:latin typeface="Cambria Math"/>
                          <a:ea typeface="Cambria Math"/>
                          <a:cs typeface="Calibri" pitchFamily="34" charset="0"/>
                        </a:rPr>
                        <m:t>=0,10</m:t>
                      </m:r>
                      <m:r>
                        <a:rPr lang="en-US" sz="2800" b="0" i="1" smtClean="0">
                          <a:latin typeface="Cambria Math"/>
                          <a:ea typeface="Cambria Math"/>
                          <a:cs typeface="Calibri" pitchFamily="34" charset="0"/>
                        </a:rPr>
                        <m:t>→</m:t>
                      </m:r>
                      <m:f>
                        <m:fPr>
                          <m:ctrlPr>
                            <a:rPr lang="en-US" sz="2800" b="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𝛼</m:t>
                          </m:r>
                        </m:num>
                        <m:den>
                          <m:r>
                            <a:rPr lang="en-US" sz="2800" b="0" i="1" smtClean="0">
                              <a:latin typeface="Cambria Math"/>
                              <a:ea typeface="Cambria Math"/>
                              <a:cs typeface="Calibri" pitchFamily="34" charset="0"/>
                            </a:rPr>
                            <m:t>2</m:t>
                          </m:r>
                        </m:den>
                      </m:f>
                      <m:r>
                        <a:rPr lang="en-US" sz="2800" b="0" i="1" smtClean="0">
                          <a:latin typeface="Cambria Math"/>
                          <a:ea typeface="Cambria Math"/>
                          <a:cs typeface="Calibri" pitchFamily="34" charset="0"/>
                        </a:rPr>
                        <m:t>=0,05→</m:t>
                      </m:r>
                      <m:sSub>
                        <m:sSubPr>
                          <m:ctrlPr>
                            <a:rPr lang="en-US" sz="2800" b="0" i="1" smtClean="0">
                              <a:latin typeface="Cambria Math" panose="02040503050406030204" pitchFamily="18" charset="0"/>
                              <a:ea typeface="Cambria Math"/>
                              <a:cs typeface="Calibri" pitchFamily="34" charset="0"/>
                            </a:rPr>
                          </m:ctrlPr>
                        </m:sSubPr>
                        <m:e>
                          <m:r>
                            <m:rPr>
                              <m:sty m:val="p"/>
                            </m:rPr>
                            <a:rPr lang="en-US" sz="2800" b="0" i="0" smtClean="0">
                              <a:latin typeface="Cambria Math"/>
                              <a:ea typeface="Cambria Math"/>
                              <a:cs typeface="Calibri" pitchFamily="34" charset="0"/>
                            </a:rPr>
                            <m:t>z</m:t>
                          </m:r>
                        </m:e>
                        <m:sub>
                          <m:r>
                            <m:rPr>
                              <m:sty m:val="p"/>
                            </m:rPr>
                            <a:rPr lang="el-GR" sz="2800" b="0" i="1" smtClean="0">
                              <a:latin typeface="Cambria Math"/>
                              <a:ea typeface="Cambria Math"/>
                              <a:cs typeface="Calibri" pitchFamily="34" charset="0"/>
                            </a:rPr>
                            <m:t>α</m:t>
                          </m:r>
                          <m:r>
                            <a:rPr lang="en-US" sz="2800" b="0" i="1" smtClean="0">
                              <a:latin typeface="Cambria Math"/>
                              <a:ea typeface="Cambria Math"/>
                              <a:cs typeface="Calibri" pitchFamily="34" charset="0"/>
                            </a:rPr>
                            <m:t>/2</m:t>
                          </m:r>
                        </m:sub>
                      </m:sSub>
                      <m:r>
                        <a:rPr lang="en-US" sz="2800" b="0" i="0" smtClean="0">
                          <a:latin typeface="Cambria Math"/>
                          <a:ea typeface="Cambria Math"/>
                          <a:cs typeface="Calibri" pitchFamily="34" charset="0"/>
                        </a:rPr>
                        <m:t>=</m:t>
                      </m:r>
                      <m:sSub>
                        <m:sSubPr>
                          <m:ctrlPr>
                            <a:rPr lang="en-US" sz="2800" b="0" i="1" smtClean="0">
                              <a:latin typeface="Cambria Math" panose="02040503050406030204" pitchFamily="18" charset="0"/>
                              <a:ea typeface="Cambria Math"/>
                              <a:cs typeface="Calibri" pitchFamily="34" charset="0"/>
                            </a:rPr>
                          </m:ctrlPr>
                        </m:sSubPr>
                        <m:e>
                          <m:r>
                            <m:rPr>
                              <m:sty m:val="p"/>
                            </m:rPr>
                            <a:rPr lang="en-US" sz="2800" b="0" i="0" smtClean="0">
                              <a:latin typeface="Cambria Math"/>
                              <a:ea typeface="Cambria Math"/>
                              <a:cs typeface="Calibri" pitchFamily="34" charset="0"/>
                            </a:rPr>
                            <m:t>z</m:t>
                          </m:r>
                        </m:e>
                        <m:sub>
                          <m:r>
                            <a:rPr lang="en-US" sz="2800" b="0" i="0" smtClean="0">
                              <a:latin typeface="Cambria Math"/>
                              <a:ea typeface="Cambria Math"/>
                              <a:cs typeface="Calibri" pitchFamily="34" charset="0"/>
                            </a:rPr>
                            <m:t>0,05</m:t>
                          </m:r>
                        </m:sub>
                      </m:sSub>
                      <m:r>
                        <a:rPr lang="en-US" sz="2800" b="0" i="0" smtClean="0">
                          <a:latin typeface="Cambria Math"/>
                          <a:ea typeface="Cambria Math"/>
                          <a:cs typeface="Calibri" pitchFamily="34" charset="0"/>
                        </a:rPr>
                        <m:t>=1,645</m:t>
                      </m:r>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d>
                        <m:dPr>
                          <m:ctrlPr>
                            <a:rPr lang="en-US" sz="2800" i="1">
                              <a:latin typeface="Cambria Math" panose="02040503050406030204" pitchFamily="18" charset="0"/>
                              <a:cs typeface="Calibri" pitchFamily="34" charset="0"/>
                            </a:rPr>
                          </m:ctrlPr>
                        </m:dPr>
                        <m:e>
                          <m:acc>
                            <m:accPr>
                              <m:chr m:val="̅"/>
                              <m:ctrlPr>
                                <a:rPr lang="en-US" sz="2800" i="1">
                                  <a:latin typeface="Cambria Math" panose="02040503050406030204" pitchFamily="18" charset="0"/>
                                  <a:cs typeface="Calibri" pitchFamily="34" charset="0"/>
                                </a:rPr>
                              </m:ctrlPr>
                            </m:accPr>
                            <m:e>
                              <m:r>
                                <m:rPr>
                                  <m:sty m:val="p"/>
                                </m:rPr>
                                <a:rPr lang="en-US" sz="2800">
                                  <a:latin typeface="Cambria Math"/>
                                  <a:cs typeface="Calibri" pitchFamily="34" charset="0"/>
                                </a:rPr>
                                <m:t>X</m:t>
                              </m:r>
                            </m:e>
                          </m:acc>
                          <m:r>
                            <a:rPr lang="en-US" sz="2800" smtClean="0">
                              <a:latin typeface="Cambria Math"/>
                              <a:ea typeface="Cambria Math"/>
                              <a:cs typeface="Calibri" pitchFamily="34" charset="0"/>
                            </a:rPr>
                            <m:t>±</m:t>
                          </m:r>
                          <m:sSub>
                            <m:sSubPr>
                              <m:ctrlPr>
                                <a:rPr lang="en-US" sz="2800" i="1">
                                  <a:latin typeface="Cambria Math" panose="02040503050406030204" pitchFamily="18" charset="0"/>
                                  <a:cs typeface="Calibri" pitchFamily="34" charset="0"/>
                                </a:rPr>
                              </m:ctrlPr>
                            </m:sSubPr>
                            <m:e>
                              <m:r>
                                <m:rPr>
                                  <m:sty m:val="p"/>
                                </m:rPr>
                                <a:rPr lang="en-US" sz="2800">
                                  <a:latin typeface="Cambria Math"/>
                                  <a:cs typeface="Calibri" pitchFamily="34" charset="0"/>
                                </a:rPr>
                                <m:t>z</m:t>
                              </m:r>
                            </m:e>
                            <m:sub>
                              <m:r>
                                <m:rPr>
                                  <m:sty m:val="p"/>
                                </m:rPr>
                                <a:rPr lang="el-GR" sz="2800">
                                  <a:latin typeface="Cambria Math"/>
                                  <a:ea typeface="Cambria Math"/>
                                  <a:cs typeface="Calibri" pitchFamily="34" charset="0"/>
                                </a:rPr>
                                <m:t>α</m:t>
                              </m:r>
                              <m:r>
                                <a:rPr lang="en-US" sz="2800">
                                  <a:latin typeface="Cambria Math"/>
                                  <a:ea typeface="Cambria Math"/>
                                  <a:cs typeface="Calibri" pitchFamily="34" charset="0"/>
                                </a:rPr>
                                <m:t>/2</m:t>
                              </m:r>
                            </m:sub>
                          </m:sSub>
                          <m:f>
                            <m:fPr>
                              <m:ctrlPr>
                                <a:rPr lang="en-US" sz="2800" i="1">
                                  <a:latin typeface="Cambria Math" panose="02040503050406030204" pitchFamily="18" charset="0"/>
                                  <a:cs typeface="Calibri" pitchFamily="34" charset="0"/>
                                </a:rPr>
                              </m:ctrlPr>
                            </m:fPr>
                            <m:num>
                              <m:r>
                                <m:rPr>
                                  <m:sty m:val="p"/>
                                </m:rPr>
                                <a:rPr lang="en-US" sz="2800" b="0" i="0" smtClean="0">
                                  <a:latin typeface="Cambria Math"/>
                                  <a:cs typeface="Calibri" pitchFamily="34" charset="0"/>
                                </a:rPr>
                                <m:t>S</m:t>
                              </m:r>
                            </m:num>
                            <m:den>
                              <m:rad>
                                <m:radPr>
                                  <m:degHide m:val="on"/>
                                  <m:ctrlPr>
                                    <a:rPr lang="en-US" sz="2800" i="1" smtClean="0">
                                      <a:latin typeface="Cambria Math" panose="02040503050406030204" pitchFamily="18" charset="0"/>
                                      <a:cs typeface="Calibri" pitchFamily="34" charset="0"/>
                                    </a:rPr>
                                  </m:ctrlPr>
                                </m:radPr>
                                <m:deg/>
                                <m:e>
                                  <m:r>
                                    <m:rPr>
                                      <m:sty m:val="p"/>
                                    </m:rPr>
                                    <a:rPr lang="en-US" sz="2800" b="0" i="0" smtClean="0">
                                      <a:latin typeface="Cambria Math"/>
                                      <a:cs typeface="Calibri" pitchFamily="34" charset="0"/>
                                    </a:rPr>
                                    <m:t>n</m:t>
                                  </m:r>
                                </m:e>
                              </m:rad>
                            </m:den>
                          </m:f>
                        </m:e>
                      </m:d>
                      <m:r>
                        <a:rPr lang="en-US" sz="2800" b="0" i="0" smtClean="0">
                          <a:latin typeface="Cambria Math"/>
                          <a:cs typeface="Calibri" pitchFamily="34" charset="0"/>
                        </a:rPr>
                        <m:t>=</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4,55</m:t>
                          </m:r>
                          <m:r>
                            <a:rPr lang="en-US" sz="2800" b="0" i="1" smtClean="0">
                              <a:latin typeface="Cambria Math"/>
                              <a:ea typeface="Cambria Math"/>
                              <a:cs typeface="Calibri" pitchFamily="34" charset="0"/>
                            </a:rPr>
                            <m:t>±1,645</m:t>
                          </m:r>
                          <m:d>
                            <m:dPr>
                              <m:ctrlPr>
                                <a:rPr lang="en-US" sz="2800" b="0" i="1" smtClean="0">
                                  <a:latin typeface="Cambria Math" panose="02040503050406030204" pitchFamily="18" charset="0"/>
                                  <a:ea typeface="Cambria Math"/>
                                  <a:cs typeface="Calibri" pitchFamily="34" charset="0"/>
                                </a:rPr>
                              </m:ctrlPr>
                            </m:dPr>
                            <m:e>
                              <m:f>
                                <m:fPr>
                                  <m:ctrlPr>
                                    <a:rPr lang="en-US" sz="2800" b="0" i="1" smtClean="0">
                                      <a:latin typeface="Cambria Math" panose="02040503050406030204" pitchFamily="18" charset="0"/>
                                      <a:ea typeface="Cambria Math"/>
                                      <a:cs typeface="Calibri" pitchFamily="34" charset="0"/>
                                    </a:rPr>
                                  </m:ctrlPr>
                                </m:fPr>
                                <m:num>
                                  <m:r>
                                    <a:rPr lang="en-US" sz="2800" b="0" i="1" smtClean="0">
                                      <a:latin typeface="Cambria Math"/>
                                      <a:ea typeface="Cambria Math"/>
                                      <a:cs typeface="Calibri" pitchFamily="34" charset="0"/>
                                    </a:rPr>
                                    <m:t>5,17</m:t>
                                  </m:r>
                                </m:num>
                                <m:den>
                                  <m:rad>
                                    <m:radPr>
                                      <m:degHide m:val="on"/>
                                      <m:ctrlPr>
                                        <a:rPr lang="en-US" sz="2800" b="0" i="1" smtClean="0">
                                          <a:latin typeface="Cambria Math" panose="02040503050406030204" pitchFamily="18" charset="0"/>
                                          <a:ea typeface="Cambria Math"/>
                                          <a:cs typeface="Calibri" pitchFamily="34" charset="0"/>
                                        </a:rPr>
                                      </m:ctrlPr>
                                    </m:radPr>
                                    <m:deg/>
                                    <m:e>
                                      <m:r>
                                        <a:rPr lang="en-US" sz="2800" b="0" i="1" smtClean="0">
                                          <a:latin typeface="Cambria Math"/>
                                          <a:ea typeface="Cambria Math"/>
                                          <a:cs typeface="Calibri" pitchFamily="34" charset="0"/>
                                        </a:rPr>
                                        <m:t>40</m:t>
                                      </m:r>
                                    </m:e>
                                  </m:rad>
                                </m:den>
                              </m:f>
                            </m:e>
                          </m:d>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i="1">
                          <a:latin typeface="Cambria Math"/>
                          <a:cs typeface="Calibri" pitchFamily="34" charset="0"/>
                        </a:rPr>
                        <m:t>=</m:t>
                      </m:r>
                      <m:d>
                        <m:dPr>
                          <m:ctrlPr>
                            <a:rPr lang="en-US" sz="2800" i="1">
                              <a:latin typeface="Cambria Math" panose="02040503050406030204" pitchFamily="18" charset="0"/>
                              <a:cs typeface="Calibri" pitchFamily="34" charset="0"/>
                            </a:rPr>
                          </m:ctrlPr>
                        </m:dPr>
                        <m:e>
                          <m:r>
                            <a:rPr lang="en-US" sz="2800" i="1">
                              <a:latin typeface="Cambria Math"/>
                              <a:cs typeface="Calibri" pitchFamily="34" charset="0"/>
                            </a:rPr>
                            <m:t>4,55</m:t>
                          </m:r>
                          <m:r>
                            <a:rPr lang="en-US" sz="2800" i="1">
                              <a:latin typeface="Cambria Math"/>
                              <a:ea typeface="Cambria Math"/>
                              <a:cs typeface="Calibri" pitchFamily="34" charset="0"/>
                            </a:rPr>
                            <m:t>±1,645(0,817)</m:t>
                          </m:r>
                        </m:e>
                      </m:d>
                    </m:oMath>
                  </m:oMathPara>
                </a14:m>
                <a:endParaRPr lang="en-US" sz="280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m:t>
                      </m:r>
                      <m:d>
                        <m:dPr>
                          <m:ctrlPr>
                            <a:rPr lang="en-US" sz="2800" b="0" i="1" smtClean="0">
                              <a:latin typeface="Cambria Math" panose="02040503050406030204" pitchFamily="18" charset="0"/>
                              <a:cs typeface="Calibri" pitchFamily="34" charset="0"/>
                            </a:rPr>
                          </m:ctrlPr>
                        </m:dPr>
                        <m:e>
                          <m:r>
                            <a:rPr lang="en-US" sz="2800" b="0" i="1" smtClean="0">
                              <a:latin typeface="Cambria Math"/>
                              <a:cs typeface="Calibri" pitchFamily="34" charset="0"/>
                            </a:rPr>
                            <m:t>4,55</m:t>
                          </m:r>
                          <m:r>
                            <a:rPr lang="en-US" sz="2800" b="0" i="1" smtClean="0">
                              <a:latin typeface="Cambria Math"/>
                              <a:ea typeface="Cambria Math"/>
                              <a:cs typeface="Calibri" pitchFamily="34" charset="0"/>
                            </a:rPr>
                            <m:t>±1,344</m:t>
                          </m:r>
                        </m:e>
                      </m:d>
                    </m:oMath>
                  </m:oMathPara>
                </a14:m>
                <a:endParaRPr lang="en-US" sz="2800" b="0" dirty="0">
                  <a:latin typeface="Calibri" pitchFamily="34" charset="0"/>
                  <a:cs typeface="Calibri" pitchFamily="34" charset="0"/>
                </a:endParaRPr>
              </a:p>
              <a:p>
                <a:pPr marL="0" indent="0" algn="just">
                  <a:spcBef>
                    <a:spcPts val="0"/>
                  </a:spcBef>
                  <a:spcAft>
                    <a:spcPts val="600"/>
                  </a:spcAft>
                  <a:buNone/>
                  <a:defRPr/>
                </a:pPr>
                <a14:m>
                  <m:oMathPara xmlns:m="http://schemas.openxmlformats.org/officeDocument/2006/math">
                    <m:oMathParaPr>
                      <m:jc m:val="centerGroup"/>
                    </m:oMathParaPr>
                    <m:oMath xmlns:m="http://schemas.openxmlformats.org/officeDocument/2006/math">
                      <m:r>
                        <a:rPr lang="en-US" sz="2800" b="0" i="1" smtClean="0">
                          <a:latin typeface="Cambria Math"/>
                          <a:cs typeface="Calibri" pitchFamily="34" charset="0"/>
                        </a:rPr>
                        <m:t>=(3,206;5,894)</m:t>
                      </m:r>
                    </m:oMath>
                  </m:oMathPara>
                </a14:m>
                <a:endParaRPr lang="en-US" sz="2800" b="0" dirty="0">
                  <a:latin typeface="Calibri" pitchFamily="34" charset="0"/>
                  <a:cs typeface="Calibri" pitchFamily="34" charset="0"/>
                </a:endParaRPr>
              </a:p>
              <a:p>
                <a:pPr marL="0" indent="0" algn="just">
                  <a:spcBef>
                    <a:spcPts val="0"/>
                  </a:spcBef>
                  <a:spcAft>
                    <a:spcPts val="600"/>
                  </a:spcAft>
                  <a:buNone/>
                  <a:defRPr/>
                </a:pPr>
                <a:r>
                  <a:rPr lang="en-US" sz="2800" dirty="0" err="1">
                    <a:latin typeface="Calibri" pitchFamily="34" charset="0"/>
                    <a:cs typeface="Calibri" pitchFamily="34" charset="0"/>
                  </a:rPr>
                  <a:t>Artinya</a:t>
                </a:r>
                <a:r>
                  <a:rPr lang="en-US" sz="2800" dirty="0">
                    <a:latin typeface="Calibri" pitchFamily="34" charset="0"/>
                    <a:cs typeface="Calibri" pitchFamily="34" charset="0"/>
                  </a:rPr>
                  <a:t>, </a:t>
                </a:r>
                <a:r>
                  <a:rPr lang="en-US" sz="2800" dirty="0" err="1">
                    <a:latin typeface="Calibri" pitchFamily="34" charset="0"/>
                    <a:cs typeface="Calibri" pitchFamily="34" charset="0"/>
                  </a:rPr>
                  <a:t>kita</a:t>
                </a:r>
                <a:r>
                  <a:rPr lang="en-US" sz="2800" dirty="0">
                    <a:latin typeface="Calibri" pitchFamily="34" charset="0"/>
                    <a:cs typeface="Calibri" pitchFamily="34" charset="0"/>
                  </a:rPr>
                  <a:t> </a:t>
                </a:r>
                <a:r>
                  <a:rPr lang="en-US" sz="2800" dirty="0" err="1">
                    <a:latin typeface="Calibri" pitchFamily="34" charset="0"/>
                    <a:cs typeface="Calibri" pitchFamily="34" charset="0"/>
                  </a:rPr>
                  <a:t>dapat</a:t>
                </a:r>
                <a:r>
                  <a:rPr lang="en-US" sz="2800" dirty="0">
                    <a:latin typeface="Calibri" pitchFamily="34" charset="0"/>
                    <a:cs typeface="Calibri" pitchFamily="34" charset="0"/>
                  </a:rPr>
                  <a:t> </a:t>
                </a:r>
                <a:r>
                  <a:rPr lang="en-US" sz="2800" dirty="0" err="1">
                    <a:latin typeface="Calibri" pitchFamily="34" charset="0"/>
                    <a:cs typeface="Calibri" pitchFamily="34" charset="0"/>
                  </a:rPr>
                  <a:t>meyakini</a:t>
                </a:r>
                <a:r>
                  <a:rPr lang="en-US" sz="2800" dirty="0">
                    <a:latin typeface="Calibri" pitchFamily="34" charset="0"/>
                    <a:cs typeface="Calibri" pitchFamily="34" charset="0"/>
                  </a:rPr>
                  <a:t> </a:t>
                </a:r>
                <a:r>
                  <a:rPr lang="en-US" sz="2800" dirty="0" err="1">
                    <a:latin typeface="Calibri" pitchFamily="34" charset="0"/>
                    <a:cs typeface="Calibri" pitchFamily="34" charset="0"/>
                  </a:rPr>
                  <a:t>sebesar</a:t>
                </a:r>
                <a:r>
                  <a:rPr lang="en-US" sz="2800" dirty="0">
                    <a:latin typeface="Calibri" pitchFamily="34" charset="0"/>
                    <a:cs typeface="Calibri" pitchFamily="34" charset="0"/>
                  </a:rPr>
                  <a:t> 90% </a:t>
                </a:r>
                <a:r>
                  <a:rPr lang="en-US" sz="2800" dirty="0" err="1">
                    <a:latin typeface="Calibri" pitchFamily="34" charset="0"/>
                    <a:cs typeface="Calibri" pitchFamily="34" charset="0"/>
                  </a:rPr>
                  <a:t>bahwa</a:t>
                </a:r>
                <a:r>
                  <a:rPr lang="en-US" sz="2800" dirty="0">
                    <a:latin typeface="Calibri" pitchFamily="34" charset="0"/>
                    <a:cs typeface="Calibri" pitchFamily="34" charset="0"/>
                  </a:rPr>
                  <a:t> rata-rata </a:t>
                </a:r>
                <a:r>
                  <a:rPr lang="en-US" sz="2800" dirty="0" err="1">
                    <a:latin typeface="Calibri" pitchFamily="34" charset="0"/>
                    <a:cs typeface="Calibri" pitchFamily="34" charset="0"/>
                  </a:rPr>
                  <a:t>waktu</a:t>
                </a:r>
                <a:r>
                  <a:rPr lang="en-US" sz="2800" dirty="0">
                    <a:latin typeface="Calibri" pitchFamily="34" charset="0"/>
                    <a:cs typeface="Calibri" pitchFamily="34" charset="0"/>
                  </a:rPr>
                  <a:t> </a:t>
                </a:r>
                <a:r>
                  <a:rPr lang="en-US" sz="2800" dirty="0" err="1">
                    <a:latin typeface="Calibri" pitchFamily="34" charset="0"/>
                    <a:cs typeface="Calibri" pitchFamily="34" charset="0"/>
                  </a:rPr>
                  <a:t>p</a:t>
                </a:r>
                <a:r>
                  <a:rPr lang="en-US" sz="2800" b="0" dirty="0" err="1">
                    <a:latin typeface="Calibri" pitchFamily="34" charset="0"/>
                    <a:cs typeface="Calibri" pitchFamily="34" charset="0"/>
                  </a:rPr>
                  <a:t>artisipasi</a:t>
                </a:r>
                <a:r>
                  <a:rPr lang="en-US" sz="2800" b="0" dirty="0">
                    <a:latin typeface="Calibri" pitchFamily="34" charset="0"/>
                    <a:cs typeface="Calibri" pitchFamily="34" charset="0"/>
                  </a:rPr>
                  <a:t> murid </a:t>
                </a:r>
                <a:r>
                  <a:rPr lang="en-US" sz="2800" b="0" dirty="0" err="1">
                    <a:latin typeface="Calibri" pitchFamily="34" charset="0"/>
                    <a:cs typeface="Calibri" pitchFamily="34" charset="0"/>
                  </a:rPr>
                  <a:t>saat</a:t>
                </a:r>
                <a:r>
                  <a:rPr lang="en-US" sz="2800" b="0" dirty="0">
                    <a:latin typeface="Calibri" pitchFamily="34" charset="0"/>
                    <a:cs typeface="Calibri" pitchFamily="34" charset="0"/>
                  </a:rPr>
                  <a:t> </a:t>
                </a:r>
                <a:r>
                  <a:rPr lang="en-US" sz="2800" b="0" dirty="0" err="1">
                    <a:latin typeface="Calibri" pitchFamily="34" charset="0"/>
                    <a:cs typeface="Calibri" pitchFamily="34" charset="0"/>
                  </a:rPr>
                  <a:t>mengikuti</a:t>
                </a:r>
                <a:r>
                  <a:rPr lang="en-US" sz="2800" b="0" dirty="0">
                    <a:latin typeface="Calibri" pitchFamily="34" charset="0"/>
                    <a:cs typeface="Calibri" pitchFamily="34" charset="0"/>
                  </a:rPr>
                  <a:t> </a:t>
                </a:r>
                <a:r>
                  <a:rPr lang="en-US" sz="2800" b="0" dirty="0" err="1">
                    <a:latin typeface="Calibri" pitchFamily="34" charset="0"/>
                    <a:cs typeface="Calibri" pitchFamily="34" charset="0"/>
                  </a:rPr>
                  <a:t>ekstrakulikuler</a:t>
                </a:r>
                <a:r>
                  <a:rPr lang="en-US" sz="2800" b="0" dirty="0">
                    <a:latin typeface="Calibri" pitchFamily="34" charset="0"/>
                    <a:cs typeface="Calibri" pitchFamily="34" charset="0"/>
                  </a:rPr>
                  <a:t> </a:t>
                </a:r>
                <a:r>
                  <a:rPr lang="en-US" sz="2800" b="0" dirty="0" err="1">
                    <a:latin typeface="Calibri" pitchFamily="34" charset="0"/>
                    <a:cs typeface="Calibri" pitchFamily="34" charset="0"/>
                  </a:rPr>
                  <a:t>berada</a:t>
                </a:r>
                <a:r>
                  <a:rPr lang="en-US" sz="2800" b="0" dirty="0">
                    <a:latin typeface="Calibri" pitchFamily="34" charset="0"/>
                    <a:cs typeface="Calibri" pitchFamily="34" charset="0"/>
                  </a:rPr>
                  <a:t> </a:t>
                </a:r>
                <a:r>
                  <a:rPr lang="en-US" sz="2800" b="0" dirty="0" err="1">
                    <a:latin typeface="Calibri" pitchFamily="34" charset="0"/>
                    <a:cs typeface="Calibri" pitchFamily="34" charset="0"/>
                  </a:rPr>
                  <a:t>dalam</a:t>
                </a:r>
                <a:r>
                  <a:rPr lang="en-US" sz="2800" b="0" dirty="0">
                    <a:latin typeface="Calibri" pitchFamily="34" charset="0"/>
                    <a:cs typeface="Calibri" pitchFamily="34" charset="0"/>
                  </a:rPr>
                  <a:t> </a:t>
                </a:r>
                <a:r>
                  <a:rPr lang="en-US" sz="2800" b="0" dirty="0" err="1">
                    <a:latin typeface="Calibri" pitchFamily="34" charset="0"/>
                    <a:cs typeface="Calibri" pitchFamily="34" charset="0"/>
                  </a:rPr>
                  <a:t>selang</a:t>
                </a:r>
                <a:r>
                  <a:rPr lang="en-US" sz="2800" dirty="0">
                    <a:latin typeface="Calibri" pitchFamily="34" charset="0"/>
                    <a:cs typeface="Calibri" pitchFamily="34" charset="0"/>
                  </a:rPr>
                  <a:t> </a:t>
                </a:r>
                <a:r>
                  <a:rPr lang="en-US" sz="2800" dirty="0" err="1">
                    <a:latin typeface="Calibri" pitchFamily="34" charset="0"/>
                    <a:cs typeface="Calibri" pitchFamily="34" charset="0"/>
                  </a:rPr>
                  <a:t>nilai</a:t>
                </a:r>
                <a:r>
                  <a:rPr lang="en-US" sz="2800" dirty="0">
                    <a:latin typeface="Calibri" pitchFamily="34" charset="0"/>
                    <a:cs typeface="Calibri" pitchFamily="34" charset="0"/>
                  </a:rPr>
                  <a:t> 3,206 </a:t>
                </a:r>
                <a:r>
                  <a:rPr lang="en-US" sz="2800" dirty="0" err="1">
                    <a:latin typeface="Calibri" pitchFamily="34" charset="0"/>
                    <a:cs typeface="Calibri" pitchFamily="34" charset="0"/>
                  </a:rPr>
                  <a:t>sampai</a:t>
                </a:r>
                <a:r>
                  <a:rPr lang="en-US" sz="2800" dirty="0">
                    <a:latin typeface="Calibri" pitchFamily="34" charset="0"/>
                    <a:cs typeface="Calibri" pitchFamily="34" charset="0"/>
                  </a:rPr>
                  <a:t> 5,894</a:t>
                </a: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b="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600"/>
                  </a:spcAft>
                  <a:buNone/>
                  <a:defRPr/>
                </a:pPr>
                <a:endParaRPr lang="en-US" sz="2800" dirty="0">
                  <a:latin typeface="Calibri" pitchFamily="34" charset="0"/>
                  <a:cs typeface="Calibri" pitchFamily="34" charset="0"/>
                </a:endParaRPr>
              </a:p>
              <a:p>
                <a:pPr marL="0" indent="0" algn="just">
                  <a:spcBef>
                    <a:spcPts val="0"/>
                  </a:spcBef>
                  <a:spcAft>
                    <a:spcPts val="1200"/>
                  </a:spcAft>
                  <a:buNone/>
                  <a:defRPr/>
                </a:pPr>
                <a:endParaRPr lang="en-US" sz="2800" dirty="0">
                  <a:latin typeface="Calibri" pitchFamily="34" charset="0"/>
                  <a:cs typeface="Calibri" pitchFamily="34" charset="0"/>
                </a:endParaRPr>
              </a:p>
            </p:txBody>
          </p:sp>
        </mc:Choice>
        <mc:Fallback xmlns="">
          <p:sp>
            <p:nvSpPr>
              <p:cNvPr id="6" name="Rectangle 3"/>
              <p:cNvSpPr txBox="1">
                <a:spLocks noRot="1" noChangeAspect="1" noMove="1" noResize="1" noEditPoints="1" noAdjustHandles="1" noChangeArrowheads="1" noChangeShapeType="1" noTextEdit="1"/>
              </p:cNvSpPr>
              <p:nvPr/>
            </p:nvSpPr>
            <p:spPr>
              <a:xfrm>
                <a:off x="549003" y="1067594"/>
                <a:ext cx="11089232" cy="5184576"/>
              </a:xfrm>
              <a:prstGeom prst="rect">
                <a:avLst/>
              </a:prstGeom>
              <a:blipFill>
                <a:blip r:embed="rId2"/>
                <a:stretch>
                  <a:fillRect l="-990" t="-940" r="-935" b="-7051"/>
                </a:stretch>
              </a:blipFill>
            </p:spPr>
            <p:txBody>
              <a:bodyPr/>
              <a:lstStyle/>
              <a:p>
                <a:r>
                  <a:rPr lang="en-ID">
                    <a:noFill/>
                  </a:rPr>
                  <a:t> </a:t>
                </a:r>
              </a:p>
            </p:txBody>
          </p:sp>
        </mc:Fallback>
      </mc:AlternateContent>
    </p:spTree>
    <p:extLst>
      <p:ext uri="{BB962C8B-B14F-4D97-AF65-F5344CB8AC3E}">
        <p14:creationId xmlns:p14="http://schemas.microsoft.com/office/powerpoint/2010/main" val="1128769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5992</TotalTime>
  <Words>1584</Words>
  <Application>Microsoft Office PowerPoint</Application>
  <PresentationFormat>Custom</PresentationFormat>
  <Paragraphs>413</Paragraphs>
  <Slides>30</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Bookman Old Style</vt:lpstr>
      <vt:lpstr>Calibri</vt:lpstr>
      <vt:lpstr>Cambria Math</vt:lpstr>
      <vt:lpstr>Gill Sans MT</vt:lpstr>
      <vt:lpstr>Symbol</vt:lpstr>
      <vt:lpstr>Wingdings</vt:lpstr>
      <vt:lpstr>Wingdings 3</vt:lpstr>
      <vt:lpstr>Origin</vt:lpstr>
      <vt:lpstr>Equation</vt:lpstr>
      <vt:lpstr>Selang Kepercayaan</vt:lpstr>
      <vt:lpstr>Statistik</vt:lpstr>
      <vt:lpstr>PowerPoint Presentation</vt:lpstr>
      <vt:lpstr>Pendugaan Parameter</vt:lpstr>
      <vt:lpstr>Pendugaan Parameter: Satu Sampel (Rataan Populasi)</vt:lpstr>
      <vt:lpstr>Pendugaan Parameter: Satu Sampel (Rataan Populasi)</vt:lpstr>
      <vt:lpstr>Contoh</vt:lpstr>
      <vt:lpstr>Contoh</vt:lpstr>
      <vt:lpstr>Contoh</vt:lpstr>
      <vt:lpstr>Pendugaan Parameter: Satu Sampel (Rataan Populasi)</vt:lpstr>
      <vt:lpstr>Contoh</vt:lpstr>
      <vt:lpstr>Contoh</vt:lpstr>
      <vt:lpstr>Pendugaan Parameter: Satu Sampel (Proporsi Populasi)</vt:lpstr>
      <vt:lpstr>Contoh</vt:lpstr>
      <vt:lpstr>Contoh</vt:lpstr>
      <vt:lpstr>Pendugaan Parameter: Dua Sampel (Selisih Rataan Dua Populasi)</vt:lpstr>
      <vt:lpstr>Pendugaan Parameter: Dua Sampel (Selisih Rataan Dua Populasi)</vt:lpstr>
      <vt:lpstr>Contoh</vt:lpstr>
      <vt:lpstr>Contoh</vt:lpstr>
      <vt:lpstr>Contoh</vt:lpstr>
      <vt:lpstr>Contoh</vt:lpstr>
      <vt:lpstr>Contoh</vt:lpstr>
      <vt:lpstr>Contoh</vt:lpstr>
      <vt:lpstr>Contoh</vt:lpstr>
      <vt:lpstr>Pendugaan Parameter: Dua Sampel (Data Berpasangan)</vt:lpstr>
      <vt:lpstr>Pendugaan Parameter: Dua Sampel (Data Berpasangan)</vt:lpstr>
      <vt:lpstr>Pendugaan Parameter: Dua Sampel (Data Berpasangan)</vt:lpstr>
      <vt:lpstr>Pendugaan Parameter: Dua Sampel (Selisih Dua Proporsi)</vt:lpstr>
      <vt:lpstr>Pendugaan Parameter: Dua Sampel (Selisih Dua Proporsi)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Analisis Regresi Sederhana</dc:title>
  <dc:creator>RIZKY</dc:creator>
  <cp:lastModifiedBy>Fauzhia Rahmasari</cp:lastModifiedBy>
  <cp:revision>320</cp:revision>
  <dcterms:created xsi:type="dcterms:W3CDTF">2017-11-13T05:19:11Z</dcterms:created>
  <dcterms:modified xsi:type="dcterms:W3CDTF">2024-05-10T03:04:47Z</dcterms:modified>
</cp:coreProperties>
</file>