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12"/>
  </p:notesMasterIdLst>
  <p:sldIdLst>
    <p:sldId id="267" r:id="rId2"/>
    <p:sldId id="272" r:id="rId3"/>
    <p:sldId id="283" r:id="rId4"/>
    <p:sldId id="284" r:id="rId5"/>
    <p:sldId id="285" r:id="rId6"/>
    <p:sldId id="286" r:id="rId7"/>
    <p:sldId id="287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0" d="100"/>
          <a:sy n="60" d="100"/>
        </p:scale>
        <p:origin x="17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780BD-6D05-41EC-B3DC-02E9CC634DC6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6CFB0-3986-4747-91E8-1BDEC24F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6CFB0-3986-4747-91E8-1BDEC24F77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B7DEC9-C538-4797-9784-2B2B4DDDE7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451FB6-931C-421F-BD58-1D1D42C93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elajarkomputer-disurabaya.blogspo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86600"/>
          </a:xfrm>
        </p:spPr>
        <p:txBody>
          <a:bodyPr/>
          <a:lstStyle/>
          <a:p>
            <a:pPr marL="0" indent="0">
              <a:buFontTx/>
              <a:buNone/>
            </a:pPr>
            <a:endParaRPr lang="id-ID" sz="2000" dirty="0"/>
          </a:p>
          <a:p>
            <a:pPr marL="0" indent="0">
              <a:buFontTx/>
              <a:buNone/>
            </a:pPr>
            <a:endParaRPr lang="id-ID" sz="2000" dirty="0"/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/>
              <a:t> </a:t>
            </a:r>
            <a:endParaRPr lang="id-ID" sz="2000" dirty="0"/>
          </a:p>
          <a:p>
            <a:pPr marL="0" indent="0">
              <a:buFontTx/>
              <a:buNone/>
            </a:pPr>
            <a:r>
              <a:rPr lang="en-US" sz="2000" dirty="0"/>
              <a:t> 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190" y="-74832"/>
            <a:ext cx="913681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d-I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Modul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9</a:t>
            </a:r>
            <a:r>
              <a:rPr lang="id-I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 =&gt; KONSEP SI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BERBASIS WEB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0" y="598468"/>
            <a:ext cx="9136810" cy="5878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 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yang </a:t>
            </a:r>
            <a:r>
              <a:rPr lang="en-US" b="1" dirty="0" err="1"/>
              <a:t>dikembangkan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aplikasi</a:t>
            </a:r>
            <a:r>
              <a:rPr lang="en-US" b="1" dirty="0"/>
              <a:t> web </a:t>
            </a:r>
            <a:r>
              <a:rPr lang="en-US" b="1" dirty="0" err="1"/>
              <a:t>dan</a:t>
            </a:r>
            <a:r>
              <a:rPr lang="en-US" b="1" dirty="0"/>
              <a:t> internet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mengelola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bisnis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professional, </a:t>
            </a:r>
            <a:r>
              <a:rPr lang="en-US" b="1" dirty="0" err="1"/>
              <a:t>efisien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efektif</a:t>
            </a:r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en-US" sz="1600" dirty="0" err="1"/>
              <a:t>Syarat-syarat</a:t>
            </a:r>
            <a:r>
              <a:rPr lang="en-US" sz="1600" dirty="0"/>
              <a:t> agar </a:t>
            </a:r>
            <a:r>
              <a:rPr lang="en-US" sz="1600" dirty="0" err="1"/>
              <a:t>terbentuknya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 </a:t>
            </a:r>
            <a:r>
              <a:rPr lang="en-US" sz="1600" b="1" dirty="0" err="1">
                <a:hlinkClick r:id="rId3"/>
              </a:rPr>
              <a:t>Sistem</a:t>
            </a:r>
            <a:r>
              <a:rPr lang="en-US" sz="1600" b="1" dirty="0">
                <a:hlinkClick r:id="rId3"/>
              </a:rPr>
              <a:t> </a:t>
            </a:r>
            <a:r>
              <a:rPr lang="en-US" sz="1600" b="1" dirty="0" err="1">
                <a:hlinkClick r:id="rId3"/>
              </a:rPr>
              <a:t>Informasi</a:t>
            </a:r>
            <a:r>
              <a:rPr lang="en-US" sz="1600" dirty="0"/>
              <a:t> </a:t>
            </a:r>
            <a:r>
              <a:rPr lang="en-US" sz="1600" dirty="0" err="1"/>
              <a:t>berbasis</a:t>
            </a:r>
            <a:r>
              <a:rPr lang="en-US" sz="1600" dirty="0"/>
              <a:t> web al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Tersedianya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Web Server </a:t>
            </a:r>
            <a:r>
              <a:rPr lang="en-US" sz="1600" dirty="0" err="1"/>
              <a:t>baik</a:t>
            </a:r>
            <a:r>
              <a:rPr lang="en-US" sz="1600" dirty="0"/>
              <a:t> web statis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dinamis</a:t>
            </a:r>
            <a:r>
              <a:rPr lang="en-US" sz="1600" dirty="0"/>
              <a:t>,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online di internet,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syarat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haruslah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server,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hardware </a:t>
            </a:r>
            <a:r>
              <a:rPr lang="en-US" sz="1600" dirty="0" err="1"/>
              <a:t>maupun</a:t>
            </a:r>
            <a:r>
              <a:rPr lang="en-US" sz="1600" dirty="0"/>
              <a:t> software. </a:t>
            </a:r>
            <a:r>
              <a:rPr lang="en-US" sz="1600" dirty="0" err="1"/>
              <a:t>Untuk</a:t>
            </a:r>
            <a:r>
              <a:rPr lang="en-US" sz="1600" dirty="0"/>
              <a:t> hardware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seperangkat</a:t>
            </a:r>
            <a:r>
              <a:rPr lang="en-US" sz="1600" dirty="0"/>
              <a:t> </a:t>
            </a:r>
            <a:r>
              <a:rPr lang="en-US" sz="1600" dirty="0" err="1"/>
              <a:t>komputer</a:t>
            </a:r>
            <a:r>
              <a:rPr lang="en-US" sz="1600" dirty="0"/>
              <a:t> yang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terhubung</a:t>
            </a:r>
            <a:r>
              <a:rPr lang="en-US" sz="1600" dirty="0"/>
              <a:t> online </a:t>
            </a:r>
            <a:r>
              <a:rPr lang="en-US" sz="1600" dirty="0" err="1"/>
              <a:t>dengan</a:t>
            </a:r>
            <a:r>
              <a:rPr lang="en-US" sz="1600" dirty="0"/>
              <a:t> internet. </a:t>
            </a:r>
            <a:r>
              <a:rPr lang="en-US" sz="1600" dirty="0" err="1"/>
              <a:t>Untuk</a:t>
            </a:r>
            <a:r>
              <a:rPr lang="en-US" sz="1600" dirty="0"/>
              <a:t> software, </a:t>
            </a:r>
            <a:r>
              <a:rPr lang="en-US" sz="1600" dirty="0" err="1"/>
              <a:t>selain</a:t>
            </a:r>
            <a:r>
              <a:rPr lang="en-US" sz="1600" dirty="0"/>
              <a:t> operating system,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disediakan</a:t>
            </a:r>
            <a:r>
              <a:rPr lang="en-US" sz="1600" dirty="0"/>
              <a:t> juga software </a:t>
            </a:r>
            <a:r>
              <a:rPr lang="en-US" sz="1600" dirty="0" err="1"/>
              <a:t>untuk</a:t>
            </a:r>
            <a:r>
              <a:rPr lang="en-US" sz="1600" dirty="0"/>
              <a:t> web server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.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Tersedianya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Software 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hlinkClick r:id="rId3"/>
              </a:rPr>
              <a:t>Pemrograman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hlinkClick r:id="rId3"/>
              </a:rPr>
              <a:t> Web</a:t>
            </a:r>
            <a:r>
              <a:rPr lang="en-US" sz="1600" dirty="0"/>
              <a:t> </a:t>
            </a:r>
            <a:r>
              <a:rPr lang="en-US" sz="1600" dirty="0" err="1"/>
              <a:t>Berbasis</a:t>
            </a:r>
            <a:r>
              <a:rPr lang="en-US" sz="1600" dirty="0"/>
              <a:t> Server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web,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tersedia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 </a:t>
            </a:r>
            <a:r>
              <a:rPr lang="en-US" sz="1600" b="1" dirty="0" err="1">
                <a:hlinkClick r:id="rId3"/>
              </a:rPr>
              <a:t>pemrograman</a:t>
            </a:r>
            <a:r>
              <a:rPr lang="en-US" sz="1600" b="1" dirty="0">
                <a:hlinkClick r:id="rId3"/>
              </a:rPr>
              <a:t> web</a:t>
            </a:r>
            <a:r>
              <a:rPr lang="en-US" sz="1600" dirty="0"/>
              <a:t> </a:t>
            </a:r>
            <a:r>
              <a:rPr lang="en-US" sz="1600" dirty="0" err="1"/>
              <a:t>selain</a:t>
            </a:r>
            <a:r>
              <a:rPr lang="en-US" sz="1600" dirty="0"/>
              <a:t> HTML,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client side </a:t>
            </a:r>
            <a:r>
              <a:rPr lang="en-US" sz="1600" dirty="0" err="1"/>
              <a:t>maupun</a:t>
            </a:r>
            <a:r>
              <a:rPr lang="en-US" sz="1600" dirty="0"/>
              <a:t> server side. </a:t>
            </a:r>
            <a:r>
              <a:rPr lang="en-US" sz="1600" dirty="0" err="1"/>
              <a:t>Untuk</a:t>
            </a:r>
            <a:r>
              <a:rPr lang="en-US" sz="1600" dirty="0"/>
              <a:t> yang client side,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kekurangan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instruksi</a:t>
            </a:r>
            <a:r>
              <a:rPr lang="en-US" sz="1600" dirty="0"/>
              <a:t> program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r>
              <a:rPr lang="en-US" sz="1600" dirty="0"/>
              <a:t> internet. </a:t>
            </a:r>
            <a:r>
              <a:rPr lang="en-US" sz="1600" dirty="0" err="1"/>
              <a:t>Sedangkan</a:t>
            </a:r>
            <a:r>
              <a:rPr lang="en-US" sz="1600" dirty="0"/>
              <a:t> server side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aman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instruksi</a:t>
            </a:r>
            <a:r>
              <a:rPr lang="en-US" sz="1600" dirty="0"/>
              <a:t> </a:t>
            </a:r>
            <a:r>
              <a:rPr lang="en-US" sz="1600" dirty="0" err="1"/>
              <a:t>programnya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user, yang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HTML </a:t>
            </a:r>
            <a:r>
              <a:rPr lang="en-US" sz="1600" dirty="0" err="1"/>
              <a:t>biasa</a:t>
            </a:r>
            <a:r>
              <a:rPr lang="en-US" sz="1600" dirty="0"/>
              <a:t>.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 </a:t>
            </a:r>
            <a:r>
              <a:rPr lang="en-US" sz="1600" b="1" dirty="0" err="1">
                <a:hlinkClick r:id="rId3"/>
              </a:rPr>
              <a:t>pemrograman</a:t>
            </a:r>
            <a:r>
              <a:rPr lang="en-US" sz="1600" b="1" dirty="0">
                <a:hlinkClick r:id="rId3"/>
              </a:rPr>
              <a:t> web</a:t>
            </a:r>
            <a:r>
              <a:rPr lang="en-US" sz="1600" dirty="0"/>
              <a:t> yang </a:t>
            </a:r>
            <a:r>
              <a:rPr lang="en-US" sz="1600" dirty="0" err="1"/>
              <a:t>favorit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 </a:t>
            </a:r>
            <a:r>
              <a:rPr lang="en-US" sz="1600" b="1" dirty="0"/>
              <a:t>PHP</a:t>
            </a:r>
            <a:r>
              <a:rPr lang="en-US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Tersedianya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Database</a:t>
            </a:r>
            <a:r>
              <a:rPr lang="en-US" sz="1600" dirty="0"/>
              <a:t>. Database </a:t>
            </a:r>
            <a:r>
              <a:rPr lang="en-US" sz="1600" dirty="0" err="1"/>
              <a:t>merupakan</a:t>
            </a:r>
            <a:r>
              <a:rPr lang="en-US" sz="1600" dirty="0"/>
              <a:t> software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menyimpan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memanajemen</a:t>
            </a:r>
            <a:r>
              <a:rPr lang="en-US" sz="1600" dirty="0"/>
              <a:t> data.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data yang </a:t>
            </a:r>
            <a:r>
              <a:rPr lang="en-US" sz="1600" dirty="0" err="1"/>
              <a:t>sedikit</a:t>
            </a:r>
            <a:r>
              <a:rPr lang="en-US" sz="1600" dirty="0"/>
              <a:t>,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memakai</a:t>
            </a:r>
            <a:r>
              <a:rPr lang="en-US" sz="1600" dirty="0"/>
              <a:t> file </a:t>
            </a:r>
            <a:r>
              <a:rPr lang="en-US" sz="1600" dirty="0" err="1"/>
              <a:t>biasa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media </a:t>
            </a:r>
            <a:r>
              <a:rPr lang="en-US" sz="1600" dirty="0" err="1"/>
              <a:t>penyimpanannya</a:t>
            </a:r>
            <a:r>
              <a:rPr lang="en-US" sz="1600" dirty="0"/>
              <a:t>.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datanya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, </a:t>
            </a:r>
            <a:r>
              <a:rPr lang="en-US" sz="1600" dirty="0" err="1"/>
              <a:t>tanpa</a:t>
            </a:r>
            <a:r>
              <a:rPr lang="en-US" sz="1600" dirty="0"/>
              <a:t> database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rumit</a:t>
            </a:r>
            <a:r>
              <a:rPr lang="en-US" sz="1600" dirty="0"/>
              <a:t>. Database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menyimpan</a:t>
            </a:r>
            <a:r>
              <a:rPr lang="en-US" sz="1600" dirty="0"/>
              <a:t> </a:t>
            </a:r>
            <a:r>
              <a:rPr lang="en-US" sz="1600" dirty="0" err="1"/>
              <a:t>berjuta-juta</a:t>
            </a:r>
            <a:r>
              <a:rPr lang="en-US" sz="1600" dirty="0"/>
              <a:t> data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diakses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. </a:t>
            </a:r>
            <a:r>
              <a:rPr lang="en-US" sz="1600" dirty="0" err="1"/>
              <a:t>Contoh</a:t>
            </a:r>
            <a:r>
              <a:rPr lang="en-US" sz="1600" dirty="0"/>
              <a:t> database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dipakai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web </a:t>
            </a:r>
            <a:r>
              <a:rPr lang="en-US" sz="1600" dirty="0" err="1"/>
              <a:t>adalah</a:t>
            </a:r>
            <a:r>
              <a:rPr lang="en-US" sz="1600" dirty="0"/>
              <a:t> Oracle, MySQL,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lagi</a:t>
            </a:r>
            <a:r>
              <a:rPr lang="en-US" sz="1600" dirty="0"/>
              <a:t> yang lain. Database yang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 </a:t>
            </a:r>
            <a:r>
              <a:rPr lang="en-US" sz="1600" b="1" dirty="0"/>
              <a:t>MySQL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5093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228600"/>
            <a:ext cx="8022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i="1" u="sng" dirty="0" err="1">
                <a:solidFill>
                  <a:prstClr val="black"/>
                </a:solidFill>
                <a:latin typeface="Constantia" pitchFamily="18" charset="0"/>
              </a:rPr>
              <a:t>Contoh</a:t>
            </a:r>
            <a:r>
              <a:rPr lang="en-US" sz="2000" b="1" i="1" u="sng" dirty="0">
                <a:solidFill>
                  <a:prstClr val="black"/>
                </a:solidFill>
                <a:latin typeface="Constantia" pitchFamily="18" charset="0"/>
              </a:rPr>
              <a:t> lain </a:t>
            </a:r>
            <a:r>
              <a:rPr lang="en-US" sz="2000" b="1" i="1" u="sng" dirty="0" err="1">
                <a:solidFill>
                  <a:prstClr val="black"/>
                </a:solidFill>
                <a:latin typeface="Constantia" pitchFamily="18" charset="0"/>
              </a:rPr>
              <a:t>Konsep</a:t>
            </a:r>
            <a:r>
              <a:rPr lang="en-US" sz="2000" b="1" i="1" u="sng" dirty="0">
                <a:solidFill>
                  <a:prstClr val="black"/>
                </a:solidFill>
                <a:latin typeface="Constantia" pitchFamily="18" charset="0"/>
              </a:rPr>
              <a:t> Web Menu SI </a:t>
            </a:r>
            <a:r>
              <a:rPr lang="en-US" sz="2000" b="1" i="1" u="sng" dirty="0" err="1">
                <a:solidFill>
                  <a:prstClr val="black"/>
                </a:solidFill>
                <a:latin typeface="Constantia" pitchFamily="18" charset="0"/>
              </a:rPr>
              <a:t>Penjualan</a:t>
            </a:r>
            <a:r>
              <a:rPr lang="en-US" sz="2000" b="1" i="1" u="sng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2000" b="1" i="1" u="sng" dirty="0" err="1">
                <a:solidFill>
                  <a:prstClr val="black"/>
                </a:solidFill>
                <a:latin typeface="Constantia" pitchFamily="18" charset="0"/>
              </a:rPr>
              <a:t>berbasis</a:t>
            </a:r>
            <a:r>
              <a:rPr lang="en-US" sz="2000" b="1" i="1" u="sng" dirty="0">
                <a:solidFill>
                  <a:prstClr val="black"/>
                </a:solidFill>
                <a:latin typeface="Constantia" pitchFamily="18" charset="0"/>
              </a:rPr>
              <a:t> Web</a:t>
            </a:r>
          </a:p>
        </p:txBody>
      </p:sp>
      <p:pic>
        <p:nvPicPr>
          <p:cNvPr id="21" name="Picture 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13376"/>
            <a:ext cx="8991600" cy="60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60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27214" y="1154668"/>
            <a:ext cx="86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/>
              <a:t>Contoh Konsep </a:t>
            </a:r>
            <a:r>
              <a:rPr lang="en-US" b="1" i="1" dirty="0" err="1"/>
              <a:t>Webview</a:t>
            </a:r>
            <a:r>
              <a:rPr lang="en-US" b="1" i="1" dirty="0"/>
              <a:t> </a:t>
            </a:r>
            <a:r>
              <a:rPr lang="id-ID" b="1" i="1" dirty="0"/>
              <a:t>SI  </a:t>
            </a:r>
            <a:r>
              <a:rPr lang="en-US" b="1" i="1" dirty="0" err="1"/>
              <a:t>Penjualan</a:t>
            </a:r>
            <a:r>
              <a:rPr lang="en-US" b="1" i="1" dirty="0"/>
              <a:t> </a:t>
            </a:r>
            <a:r>
              <a:rPr lang="en-US" b="1" i="1" dirty="0" err="1"/>
              <a:t>berbasis</a:t>
            </a:r>
            <a:r>
              <a:rPr lang="en-US" b="1" i="1" dirty="0"/>
              <a:t> Web</a:t>
            </a:r>
            <a:endParaRPr lang="id-ID" b="1" i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81000" y="65532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190" y="9099"/>
            <a:ext cx="913681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/>
              <a:t>Anjuran</a:t>
            </a:r>
            <a:r>
              <a:rPr lang="en-US" sz="1600" dirty="0"/>
              <a:t>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Buat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tampilan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menarik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namun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cepat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aksesnya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Buat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bisnis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produknya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Masukan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produk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dan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harganya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898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Admin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067800" cy="5333999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2D386390-9A84-B3A1-F618-A153F135952D}"/>
              </a:ext>
            </a:extLst>
          </p:cNvPr>
          <p:cNvSpPr/>
          <p:nvPr/>
        </p:nvSpPr>
        <p:spPr>
          <a:xfrm>
            <a:off x="1447800" y="5105400"/>
            <a:ext cx="6172200" cy="3810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432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>
            <a:norm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tampilan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pendaftaran</a:t>
            </a:r>
            <a:r>
              <a:rPr lang="en-US" sz="2000" dirty="0"/>
              <a:t> member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9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220200" cy="6858000"/>
          </a:xfrm>
        </p:spPr>
        <p:txBody>
          <a:bodyPr>
            <a:norm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input </a:t>
            </a:r>
            <a:r>
              <a:rPr lang="en-US" sz="2000" dirty="0" err="1"/>
              <a:t>produk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0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data </a:t>
            </a:r>
            <a:r>
              <a:rPr lang="en-US" sz="2000" dirty="0" err="1"/>
              <a:t>busana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7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686800" cy="6007291"/>
          </a:xfrm>
        </p:spPr>
        <p:txBody>
          <a:bodyPr>
            <a:norm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Member/ Customer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0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802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i="1" u="sng" dirty="0" err="1">
                <a:latin typeface="Constantia" pitchFamily="18" charset="0"/>
              </a:rPr>
              <a:t>Contoh</a:t>
            </a:r>
            <a:r>
              <a:rPr lang="en-US" b="1" i="1" u="sng" dirty="0">
                <a:latin typeface="Constantia" pitchFamily="18" charset="0"/>
              </a:rPr>
              <a:t> lain </a:t>
            </a:r>
            <a:r>
              <a:rPr lang="en-US" b="1" i="1" u="sng" dirty="0" err="1">
                <a:latin typeface="Constantia" pitchFamily="18" charset="0"/>
              </a:rPr>
              <a:t>Konsep</a:t>
            </a:r>
            <a:r>
              <a:rPr lang="en-US" b="1" i="1" u="sng" dirty="0">
                <a:latin typeface="Constantia" pitchFamily="18" charset="0"/>
              </a:rPr>
              <a:t> Web Menu SI </a:t>
            </a:r>
            <a:r>
              <a:rPr lang="en-US" b="1" i="1" u="sng" dirty="0" err="1">
                <a:latin typeface="Constantia" pitchFamily="18" charset="0"/>
              </a:rPr>
              <a:t>Pendidikan</a:t>
            </a:r>
            <a:r>
              <a:rPr lang="en-US" b="1" i="1" u="sng" dirty="0">
                <a:latin typeface="Constantia" pitchFamily="18" charset="0"/>
              </a:rPr>
              <a:t> </a:t>
            </a:r>
            <a:r>
              <a:rPr lang="en-US" b="1" i="1" u="sng" dirty="0" err="1">
                <a:latin typeface="Constantia" pitchFamily="18" charset="0"/>
              </a:rPr>
              <a:t>berbasis</a:t>
            </a:r>
            <a:r>
              <a:rPr lang="en-US" b="1" i="1" u="sng" dirty="0">
                <a:latin typeface="Constantia" pitchFamily="18" charset="0"/>
              </a:rPr>
              <a:t> Web</a:t>
            </a:r>
          </a:p>
        </p:txBody>
      </p: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399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897F9328-C593-10AE-EA5A-707E8251B403}"/>
              </a:ext>
            </a:extLst>
          </p:cNvPr>
          <p:cNvSpPr/>
          <p:nvPr/>
        </p:nvSpPr>
        <p:spPr>
          <a:xfrm>
            <a:off x="1600200" y="6248400"/>
            <a:ext cx="7543800" cy="3810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492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3397"/>
            <a:ext cx="8022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Contoh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lain </a:t>
            </a: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Konsep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Web Menu SI </a:t>
            </a: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Penjualan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berbasis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Web</a:t>
            </a:r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2202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60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836</TotalTime>
  <Words>335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Broadway</vt:lpstr>
      <vt:lpstr>Calibri</vt:lpstr>
      <vt:lpstr>Constantia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SIKLUS AKUTANSI</dc:title>
  <dc:creator>user</dc:creator>
  <cp:lastModifiedBy>fasilkom jayabaya</cp:lastModifiedBy>
  <cp:revision>104</cp:revision>
  <dcterms:created xsi:type="dcterms:W3CDTF">2015-06-20T04:26:11Z</dcterms:created>
  <dcterms:modified xsi:type="dcterms:W3CDTF">2025-12-22T04:34:49Z</dcterms:modified>
</cp:coreProperties>
</file>