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notesMasterIdLst>
    <p:notesMasterId r:id="rId23"/>
  </p:notesMasterIdLst>
  <p:sldIdLst>
    <p:sldId id="267" r:id="rId2"/>
    <p:sldId id="287" r:id="rId3"/>
    <p:sldId id="272" r:id="rId4"/>
    <p:sldId id="273" r:id="rId5"/>
    <p:sldId id="275" r:id="rId6"/>
    <p:sldId id="286" r:id="rId7"/>
    <p:sldId id="276" r:id="rId8"/>
    <p:sldId id="289" r:id="rId9"/>
    <p:sldId id="290" r:id="rId10"/>
    <p:sldId id="291" r:id="rId11"/>
    <p:sldId id="292" r:id="rId12"/>
    <p:sldId id="288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51" d="100"/>
          <a:sy n="51" d="100"/>
        </p:scale>
        <p:origin x="-40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780BD-6D05-41EC-B3DC-02E9CC634DC6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6CFB0-3986-4747-91E8-1BDEC24F77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64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EC9-C538-4797-9784-2B2B4DDDE748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0B7DEC9-C538-4797-9784-2B2B4DDDE748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0B7DEC9-C538-4797-9784-2B2B4DDDE748}" type="datetimeFigureOut">
              <a:rPr lang="en-US" smtClean="0"/>
              <a:pPr/>
              <a:t>12/22/2025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451FB6-931C-421F-BD58-1D1D42C93A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Informasi&amp;oq=konsep+dasar+sistem+informasi+pen&amp;aqs=chrome.1.69i57j0i22i30l9.38208j0j15&amp;sourceid=chrome&amp;ie=UTF-8&amp;mstk=AUtExfAB3EoOdtYFqrK2v9C1LdYVLP9Bs4h7PE8eoH2-SfvtRwR2babftX2Qqdr4cvII3yGIohKeHPWphUtzGTaoK8U_Su3kXotqESUKF7hiFzLw7YFkofcKhz2wh7u6WcFUl3RujgXhLR3n3mMi_0O43j7EneNQUojaHoaPPct8e9pmGRA&amp;csui=3&amp;ved=2ahUKEwimwdzhxdCRAxXWxjgGHWiPBjYQgK4QegQIAxAD" TargetMode="External"/><Relationship Id="rId2" Type="http://schemas.openxmlformats.org/officeDocument/2006/relationships/hyperlink" Target="https://www.google.com/search?q=Sistem&amp;oq=konsep+dasar+sistem+informasi+pen&amp;aqs=chrome.1.69i57j0i22i30l9.38208j0j15&amp;sourceid=chrome&amp;ie=UTF-8&amp;mstk=AUtExfAB3EoOdtYFqrK2v9C1LdYVLP9Bs4h7PE8eoH2-SfvtRwR2babftX2Qqdr4cvII3yGIohKeHPWphUtzGTaoK8U_Su3kXotqESUKF7hiFzLw7YFkofcKhz2wh7u6WcFUl3RujgXhLR3n3mMi_0O43j7EneNQUojaHoaPPct8e9pmGRA&amp;csui=3&amp;ved=2ahUKEwimwdzhxdCRAxXWxjgGHWiPBjYQgK4QegQIAxAB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/search?q=Manajemen&amp;oq=konsep+dasar+sistem+informasi+pen&amp;aqs=chrome.1.69i57j0i22i30l9.38208j0j15&amp;sourceid=chrome&amp;ie=UTF-8&amp;mstk=AUtExfAB3EoOdtYFqrK2v9C1LdYVLP9Bs4h7PE8eoH2-SfvtRwR2babftX2Qqdr4cvII3yGIohKeHPWphUtzGTaoK8U_Su3kXotqESUKF7hiFzLw7YFkofcKhz2wh7u6WcFUl3RujgXhLR3n3mMi_0O43j7EneNQUojaHoaPPct8e9pmGRA&amp;csui=3&amp;ved=2ahUKEwimwdzhxdCRAxXWxjgGHWiPBjYQgK4QegQIAxAF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7190" y="1934528"/>
            <a:ext cx="9136810" cy="4923472"/>
          </a:xfrm>
        </p:spPr>
        <p:txBody>
          <a:bodyPr>
            <a:normAutofit fontScale="25000" lnSpcReduction="20000"/>
          </a:bodyPr>
          <a:lstStyle/>
          <a:p>
            <a:pPr marL="0" indent="0">
              <a:buFontTx/>
              <a:buNone/>
            </a:pPr>
            <a:endParaRPr lang="id-ID" sz="2000" dirty="0" smtClean="0"/>
          </a:p>
          <a:p>
            <a:pPr marL="255588" indent="-255588">
              <a:buNone/>
            </a:pPr>
            <a:r>
              <a:rPr lang="id-ID" sz="6200" b="1" dirty="0" smtClean="0"/>
              <a:t>Komponen </a:t>
            </a:r>
            <a:r>
              <a:rPr lang="id-ID" sz="6200" b="1" dirty="0"/>
              <a:t>Utama</a:t>
            </a:r>
          </a:p>
          <a:p>
            <a:pPr marL="255588" indent="-255588"/>
            <a:r>
              <a:rPr lang="id-ID" sz="6200" b="1" dirty="0" smtClean="0">
                <a:hlinkClick r:id="rId2"/>
              </a:rPr>
              <a:t>Sistem</a:t>
            </a:r>
            <a:r>
              <a:rPr lang="id-ID" sz="6200" dirty="0"/>
              <a:t> </a:t>
            </a:r>
            <a:r>
              <a:rPr lang="id-ID" sz="6200" dirty="0" smtClean="0"/>
              <a:t>; </a:t>
            </a:r>
            <a:r>
              <a:rPr lang="id-ID" sz="6200" dirty="0"/>
              <a:t>Sekumpulan elemen (subsistem) yang saling berinteraksi untuk mencapai tujuan bersama, seperti subsistem akademik, keuangan, dan SDM.</a:t>
            </a:r>
          </a:p>
          <a:p>
            <a:pPr marL="255588" indent="-255588"/>
            <a:r>
              <a:rPr lang="id-ID" sz="6200" b="1" dirty="0" smtClean="0">
                <a:hlinkClick r:id="rId3"/>
              </a:rPr>
              <a:t>Informasi</a:t>
            </a:r>
            <a:r>
              <a:rPr lang="id-ID" sz="6200" dirty="0"/>
              <a:t> </a:t>
            </a:r>
            <a:r>
              <a:rPr lang="id-ID" sz="6200" dirty="0" smtClean="0"/>
              <a:t>; </a:t>
            </a:r>
            <a:r>
              <a:rPr lang="id-ID" sz="6200" dirty="0"/>
              <a:t>Data yang telah diolah dan bermakna untuk pengambilan keputusan, seperti data siswa, nilai, kehadiran, dan kurikulum.</a:t>
            </a:r>
          </a:p>
          <a:p>
            <a:pPr marL="255588" indent="-255588"/>
            <a:r>
              <a:rPr lang="id-ID" sz="6200" b="1" dirty="0" smtClean="0">
                <a:hlinkClick r:id="rId4"/>
              </a:rPr>
              <a:t>Manajemen</a:t>
            </a:r>
            <a:r>
              <a:rPr lang="id-ID" sz="6200" dirty="0"/>
              <a:t> </a:t>
            </a:r>
            <a:r>
              <a:rPr lang="id-ID" sz="6200" dirty="0" smtClean="0"/>
              <a:t>; Proses </a:t>
            </a:r>
            <a:r>
              <a:rPr lang="id-ID" sz="6200" dirty="0"/>
              <a:t>perencanaan, pengorganisasian, pelaksanaan, dan pengawasan kegiatan pendidikan, yang didukung oleh informasi dari sistem. </a:t>
            </a:r>
          </a:p>
          <a:p>
            <a:pPr marL="255588" indent="-255588">
              <a:buNone/>
            </a:pPr>
            <a:endParaRPr lang="id-ID" sz="6200" b="1" dirty="0"/>
          </a:p>
          <a:p>
            <a:pPr marL="255588" indent="-255588">
              <a:buNone/>
            </a:pPr>
            <a:r>
              <a:rPr lang="id-ID" sz="6200" b="1" dirty="0" smtClean="0"/>
              <a:t>Fungsi </a:t>
            </a:r>
            <a:r>
              <a:rPr lang="id-ID" sz="6200" b="1" dirty="0"/>
              <a:t>dan Tujuan</a:t>
            </a:r>
          </a:p>
          <a:p>
            <a:pPr marL="255588" indent="-255588"/>
            <a:r>
              <a:rPr lang="id-ID" sz="6200" b="1" dirty="0"/>
              <a:t>Dukungan Operasional</a:t>
            </a:r>
            <a:r>
              <a:rPr lang="id-ID" sz="6200" dirty="0"/>
              <a:t>: Mengelola data harian seperti pendaftaran, penjadwalan, </a:t>
            </a:r>
          </a:p>
          <a:p>
            <a:pPr marL="255588" indent="-255588"/>
            <a:r>
              <a:rPr lang="id-ID" sz="6200" b="1" dirty="0"/>
              <a:t>Dukungan Manajerial</a:t>
            </a:r>
            <a:r>
              <a:rPr lang="id-ID" sz="6200" dirty="0"/>
              <a:t>: Memberikan laporan dan analisis untuk perencanaan, pengawasan, dan evaluasi program.</a:t>
            </a:r>
          </a:p>
          <a:p>
            <a:pPr marL="255588" indent="-255588"/>
            <a:r>
              <a:rPr lang="id-ID" sz="6200" b="1" dirty="0"/>
              <a:t>Dukungan Strategis</a:t>
            </a:r>
            <a:r>
              <a:rPr lang="id-ID" sz="6200" dirty="0"/>
              <a:t>: Membantu perumusan kebijakan pendidikan jangka panjang.</a:t>
            </a:r>
          </a:p>
          <a:p>
            <a:pPr marL="255588" indent="-255588"/>
            <a:r>
              <a:rPr lang="id-ID" sz="6200" b="1" dirty="0"/>
              <a:t>Peningkatan Aksesibilitas</a:t>
            </a:r>
            <a:r>
              <a:rPr lang="id-ID" sz="6200" dirty="0"/>
              <a:t>: Memperbaiki efisiensi dan efektivitas penyampaian data kepada pengguna (guru, siswa, orang tua, pimpinan</a:t>
            </a:r>
            <a:r>
              <a:rPr lang="id-ID" sz="6200" dirty="0" smtClean="0"/>
              <a:t>).</a:t>
            </a:r>
            <a:endParaRPr lang="id-ID" sz="6200" dirty="0"/>
          </a:p>
          <a:p>
            <a:pPr marL="255588" indent="-255588">
              <a:buNone/>
            </a:pPr>
            <a:endParaRPr lang="id-ID" sz="6200" b="1" dirty="0"/>
          </a:p>
          <a:p>
            <a:pPr marL="255588" indent="-255588">
              <a:buNone/>
            </a:pPr>
            <a:r>
              <a:rPr lang="id-ID" sz="6200" b="1" dirty="0" smtClean="0"/>
              <a:t>Contoh </a:t>
            </a:r>
            <a:r>
              <a:rPr lang="id-ID" sz="6200" b="1" dirty="0"/>
              <a:t>Penerapan (SIM Akademik/SIMDIK)</a:t>
            </a:r>
          </a:p>
          <a:p>
            <a:pPr marL="255588" indent="-255588"/>
            <a:r>
              <a:rPr lang="id-ID" sz="6200" dirty="0"/>
              <a:t>Sistem Informasi Akademik (SIAKAD) untuk mahasiswa, mencakup KRS, KHS, </a:t>
            </a:r>
            <a:r>
              <a:rPr lang="id-ID" sz="6200" dirty="0" smtClean="0"/>
              <a:t>transkrip</a:t>
            </a:r>
            <a:r>
              <a:rPr lang="id-ID" sz="6200" dirty="0"/>
              <a:t>.</a:t>
            </a:r>
          </a:p>
          <a:p>
            <a:pPr marL="255588" indent="-255588"/>
            <a:r>
              <a:rPr lang="id-ID" sz="6200" dirty="0"/>
              <a:t>Sistem Basis Data Sekolah (DAPODIK) untuk data siswa dan guru.</a:t>
            </a:r>
          </a:p>
          <a:p>
            <a:pPr marL="255588" indent="-255588"/>
            <a:r>
              <a:rPr lang="id-ID" sz="6200" dirty="0"/>
              <a:t>Sistem Manajemen Pembelajaran (LMS) untuk interaksi belajar mengajar</a:t>
            </a:r>
            <a:r>
              <a:rPr lang="id-ID" sz="2600" dirty="0"/>
              <a:t>.</a:t>
            </a:r>
            <a:r>
              <a:rPr lang="id-ID" sz="1800" dirty="0"/>
              <a:t> </a:t>
            </a:r>
          </a:p>
        </p:txBody>
      </p:sp>
      <p:sp>
        <p:nvSpPr>
          <p:cNvPr id="9" name="Rectangle 8"/>
          <p:cNvSpPr/>
          <p:nvPr/>
        </p:nvSpPr>
        <p:spPr>
          <a:xfrm>
            <a:off x="7190" y="-74832"/>
            <a:ext cx="9136810" cy="58477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id-ID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Modul 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7</a:t>
            </a:r>
            <a:r>
              <a:rPr lang="id-ID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 =&gt; KONSEP SI  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roadway" pitchFamily="82" charset="0"/>
              </a:rPr>
              <a:t>PENDIDIKAN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roadway" pitchFamily="8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1940" y="457200"/>
            <a:ext cx="9175940" cy="14773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solidFill>
                  <a:srgbClr val="1C263D"/>
                </a:solidFill>
                <a:latin typeface="Source Sans Pro"/>
              </a:rPr>
              <a:t>Sistem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Informasi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Manajemen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Pendidikan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id-ID" dirty="0" smtClean="0">
                <a:solidFill>
                  <a:srgbClr val="1C263D"/>
                </a:solidFill>
                <a:latin typeface="Source Sans Pro"/>
              </a:rPr>
              <a:t>(SIMDIK) </a:t>
            </a:r>
            <a:r>
              <a:rPr lang="en-US" dirty="0" err="1" smtClean="0">
                <a:solidFill>
                  <a:srgbClr val="1C263D"/>
                </a:solidFill>
                <a:latin typeface="Source Sans Pro"/>
              </a:rPr>
              <a:t>adalah</a:t>
            </a:r>
            <a:r>
              <a:rPr lang="en-US" dirty="0" smtClean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perpaduan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antara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sumber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daya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manusia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dan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teknologi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informasi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untuk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mengumpulkan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,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menyimpan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,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dan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menganalisis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data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guna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mendukung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proses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pengambilan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keputusan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di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bidang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pendidikan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.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Sistem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ini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menyediakan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informasi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untuk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mendukung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operasi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,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manajemen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, </a:t>
            </a:r>
            <a:r>
              <a:rPr lang="en-US" dirty="0" err="1">
                <a:solidFill>
                  <a:srgbClr val="1C263D"/>
                </a:solidFill>
                <a:latin typeface="Source Sans Pro"/>
              </a:rPr>
              <a:t>dan</a:t>
            </a:r>
            <a:r>
              <a:rPr lang="en-US" dirty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 smtClean="0">
                <a:solidFill>
                  <a:srgbClr val="1C263D"/>
                </a:solidFill>
                <a:latin typeface="Source Sans Pro"/>
              </a:rPr>
              <a:t>perencanaan</a:t>
            </a:r>
            <a:r>
              <a:rPr lang="en-US" dirty="0" smtClean="0">
                <a:solidFill>
                  <a:srgbClr val="1C263D"/>
                </a:solidFill>
                <a:latin typeface="Source Sans Pro"/>
              </a:rPr>
              <a:t> </a:t>
            </a:r>
            <a:r>
              <a:rPr lang="en-US" dirty="0" err="1" smtClean="0">
                <a:solidFill>
                  <a:srgbClr val="1C263D"/>
                </a:solidFill>
                <a:latin typeface="Source Sans Pro"/>
              </a:rPr>
              <a:t>pendidikan</a:t>
            </a:r>
            <a:r>
              <a:rPr lang="id-ID" dirty="0" smtClean="0">
                <a:solidFill>
                  <a:srgbClr val="1C263D"/>
                </a:solidFill>
                <a:latin typeface="Source Sans Pro"/>
              </a:rPr>
              <a:t>.</a:t>
            </a:r>
            <a:r>
              <a:rPr lang="en-US" dirty="0" smtClean="0">
                <a:solidFill>
                  <a:srgbClr val="1C263D"/>
                </a:solidFill>
                <a:latin typeface="Source Sans Pro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0934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6096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solidFill>
                  <a:prstClr val="black"/>
                </a:solidFill>
              </a:rPr>
              <a:t>Contoh Form </a:t>
            </a:r>
            <a:r>
              <a:rPr lang="id-ID" dirty="0" smtClean="0">
                <a:solidFill>
                  <a:prstClr val="black"/>
                </a:solidFill>
              </a:rPr>
              <a:t>Daftar Ulang</a:t>
            </a:r>
            <a:endParaRPr lang="id-ID" dirty="0">
              <a:solidFill>
                <a:prstClr val="black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712" y="1219201"/>
            <a:ext cx="8019688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69426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73891"/>
          </a:xfrm>
        </p:spPr>
        <p:txBody>
          <a:bodyPr>
            <a:normAutofit/>
          </a:bodyPr>
          <a:lstStyle/>
          <a:p>
            <a:r>
              <a:rPr lang="id-ID" sz="2000" dirty="0" smtClean="0"/>
              <a:t>Contoh Preview PMB &amp; Daftar Ulang</a:t>
            </a:r>
            <a:endParaRPr lang="id-ID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4209" y="914400"/>
            <a:ext cx="6451879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125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1692057"/>
            <a:ext cx="746759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  <a:defRPr/>
            </a:pPr>
            <a:r>
              <a:rPr lang="id-ID" sz="3200" u="sng" dirty="0" smtClean="0">
                <a:solidFill>
                  <a:prstClr val="black"/>
                </a:solidFill>
                <a:latin typeface="Constantia" pitchFamily="18" charset="0"/>
              </a:rPr>
              <a:t>Tampilan Awal</a:t>
            </a:r>
          </a:p>
          <a:p>
            <a:pPr>
              <a:defRPr/>
            </a:pPr>
            <a:endParaRPr lang="id-ID" sz="3200" u="sng" dirty="0" smtClean="0">
              <a:solidFill>
                <a:prstClr val="black"/>
              </a:solidFill>
              <a:latin typeface="Constantia" pitchFamily="18" charset="0"/>
            </a:endParaRPr>
          </a:p>
          <a:p>
            <a:pPr>
              <a:defRPr/>
            </a:pPr>
            <a:r>
              <a:rPr lang="id-ID" sz="3200" b="1" dirty="0" smtClean="0">
                <a:solidFill>
                  <a:prstClr val="black"/>
                </a:solidFill>
              </a:rPr>
              <a:t>    SISTEM AKUNTANSI (GL)</a:t>
            </a:r>
          </a:p>
          <a:p>
            <a:pPr>
              <a:defRPr/>
            </a:pPr>
            <a:r>
              <a:rPr lang="id-ID" sz="3200" b="1" dirty="0" smtClean="0">
                <a:solidFill>
                  <a:prstClr val="black"/>
                </a:solidFill>
              </a:rPr>
              <a:t>		PT. XYZ</a:t>
            </a:r>
          </a:p>
          <a:p>
            <a:pPr>
              <a:defRPr/>
            </a:pPr>
            <a:endParaRPr lang="en-US" sz="3200" u="sng" dirty="0">
              <a:solidFill>
                <a:prstClr val="black"/>
              </a:solidFill>
              <a:latin typeface="Constantia" pitchFamily="18" charset="0"/>
            </a:endParaRPr>
          </a:p>
          <a:p>
            <a:pPr>
              <a:defRPr/>
            </a:pPr>
            <a:r>
              <a:rPr lang="id-ID" sz="2800" dirty="0" smtClean="0">
                <a:solidFill>
                  <a:prstClr val="black"/>
                </a:solidFill>
                <a:latin typeface="Constantia" pitchFamily="18" charset="0"/>
              </a:rPr>
              <a:t>         User Id</a:t>
            </a:r>
            <a:endParaRPr lang="en-US" sz="2800" dirty="0">
              <a:solidFill>
                <a:prstClr val="black"/>
              </a:solidFill>
              <a:latin typeface="Constantia" pitchFamily="18" charset="0"/>
            </a:endParaRPr>
          </a:p>
          <a:p>
            <a:pPr>
              <a:defRPr/>
            </a:pPr>
            <a:r>
              <a:rPr lang="id-ID" sz="2800" dirty="0" smtClean="0">
                <a:solidFill>
                  <a:prstClr val="black"/>
                </a:solidFill>
                <a:latin typeface="Constantia" pitchFamily="18" charset="0"/>
              </a:rPr>
              <a:t>         Password</a:t>
            </a:r>
            <a:endParaRPr lang="en-US" sz="2800" dirty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4300524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id-ID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67200" y="47849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id-ID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32150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9681" y="1600200"/>
            <a:ext cx="8273141" cy="434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7457" y="381000"/>
            <a:ext cx="827314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d-ID" sz="32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Tampilan Menu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0" i="0" u="sng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676400"/>
            <a:ext cx="1828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MASTER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82585" y="1676400"/>
            <a:ext cx="19322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JURNAL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72200" y="1676400"/>
            <a:ext cx="243839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UTILITY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80114" y="1676400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7457" y="919609"/>
            <a:ext cx="8273141" cy="6805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SISTEM INFORMSI AKUNTANSI PT. XYZ</a:t>
            </a:r>
            <a:endParaRPr kumimoji="0" lang="id-ID" sz="2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7457" y="2667000"/>
            <a:ext cx="1845128" cy="990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Ø"/>
            </a:pPr>
            <a:r>
              <a:rPr lang="id-ID" dirty="0" smtClean="0"/>
              <a:t>PERKIRAAN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id-ID" dirty="0" smtClean="0"/>
              <a:t>BUKU BESAR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5472831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1" y="1692057"/>
            <a:ext cx="710837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2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Form Perkiraan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Kode Perkiraan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Nama Perkiraan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Kelompok</a:t>
            </a:r>
          </a:p>
        </p:txBody>
      </p:sp>
      <p:sp>
        <p:nvSpPr>
          <p:cNvPr id="7" name="Rectangle 6"/>
          <p:cNvSpPr/>
          <p:nvPr/>
        </p:nvSpPr>
        <p:spPr>
          <a:xfrm>
            <a:off x="4267200" y="2286000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110.00.01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67200" y="2727542"/>
            <a:ext cx="33528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Kas Besar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67200" y="3124200"/>
            <a:ext cx="11430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110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3" name="Flowchart: Terminator 12"/>
          <p:cNvSpPr/>
          <p:nvPr/>
        </p:nvSpPr>
        <p:spPr>
          <a:xfrm>
            <a:off x="11430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ADD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4" name="Flowchart: Terminator 13"/>
          <p:cNvSpPr/>
          <p:nvPr/>
        </p:nvSpPr>
        <p:spPr>
          <a:xfrm>
            <a:off x="25908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EDIT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5" name="Flowchart: Terminator 14"/>
          <p:cNvSpPr/>
          <p:nvPr/>
        </p:nvSpPr>
        <p:spPr>
          <a:xfrm>
            <a:off x="4038600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DELETE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6" name="Flowchart: Terminator 15"/>
          <p:cNvSpPr/>
          <p:nvPr/>
        </p:nvSpPr>
        <p:spPr>
          <a:xfrm>
            <a:off x="5442857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LIST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7" name="Flowchart: Terminator 16"/>
          <p:cNvSpPr/>
          <p:nvPr/>
        </p:nvSpPr>
        <p:spPr>
          <a:xfrm>
            <a:off x="6879771" y="53340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EXIT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4771" y="381000"/>
            <a:ext cx="73696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2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Contoh Model Input / Manipulasi Data Sistem  AKUNTANSI/ GL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824854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381000"/>
            <a:ext cx="70866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2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Form GL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Kode Perkiraan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Nama Perkiraan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Keterangan		Debet	Kredit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Awal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Januari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Februari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Maret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April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Mei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s/d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Dsember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86200" y="990600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Input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86200" y="1402915"/>
            <a:ext cx="3810000" cy="3361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Auto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1200" y="2302321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input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86200" y="2301657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Input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86200" y="2729629"/>
            <a:ext cx="1752600" cy="3251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Auto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91200" y="2734983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Auto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86200" y="3174520"/>
            <a:ext cx="1752600" cy="330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Auto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91200" y="3185406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Auto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6" name="Flowchart: Terminator 15"/>
          <p:cNvSpPr/>
          <p:nvPr/>
        </p:nvSpPr>
        <p:spPr>
          <a:xfrm>
            <a:off x="1143000" y="6172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ADD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8" name="Flowchart: Terminator 17"/>
          <p:cNvSpPr/>
          <p:nvPr/>
        </p:nvSpPr>
        <p:spPr>
          <a:xfrm>
            <a:off x="2590800" y="6172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EDIT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9" name="Flowchart: Terminator 18"/>
          <p:cNvSpPr/>
          <p:nvPr/>
        </p:nvSpPr>
        <p:spPr>
          <a:xfrm>
            <a:off x="4038600" y="6172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DELETE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0" name="Flowchart: Terminator 19"/>
          <p:cNvSpPr/>
          <p:nvPr/>
        </p:nvSpPr>
        <p:spPr>
          <a:xfrm>
            <a:off x="5442857" y="6172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LIST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1" name="Flowchart: Terminator 20"/>
          <p:cNvSpPr/>
          <p:nvPr/>
        </p:nvSpPr>
        <p:spPr>
          <a:xfrm>
            <a:off x="6879771" y="61722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EXIT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791200" y="5242806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86200" y="5242142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791200" y="3597721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886200" y="3597057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886200" y="4025029"/>
            <a:ext cx="1752600" cy="3251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791200" y="4030383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886200" y="4469920"/>
            <a:ext cx="1752600" cy="330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791200" y="4480806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32931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457200"/>
            <a:ext cx="86106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2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Form Transaksi Jurnal</a:t>
            </a:r>
            <a:endParaRPr kumimoji="0" lang="en-US" sz="3200" b="0" i="0" u="sng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No Jurnal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Tgl Jurnal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Customer		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Perkiraan	Keterangan Jurnal   Debet          Kredit             Kredit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 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	       Balance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			   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38400" y="103548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Input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38400" y="1493348"/>
            <a:ext cx="1752600" cy="3354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Input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3400" y="2743200"/>
            <a:ext cx="16764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Input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38400" y="2712549"/>
            <a:ext cx="27432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334000" y="2712549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10400" y="2712549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33400" y="3170509"/>
            <a:ext cx="16764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438400" y="3139858"/>
            <a:ext cx="27432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334000" y="3139858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010400" y="3139858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10400" y="5303349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1" name="Flowchart: Terminator 30"/>
          <p:cNvSpPr/>
          <p:nvPr/>
        </p:nvSpPr>
        <p:spPr>
          <a:xfrm>
            <a:off x="457200" y="5532612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ADD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2" name="Flowchart: Terminator 31"/>
          <p:cNvSpPr/>
          <p:nvPr/>
        </p:nvSpPr>
        <p:spPr>
          <a:xfrm>
            <a:off x="2209800" y="5532612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EDIT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3" name="Flowchart: Terminator 32"/>
          <p:cNvSpPr/>
          <p:nvPr/>
        </p:nvSpPr>
        <p:spPr>
          <a:xfrm>
            <a:off x="457200" y="62484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DELETE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4" name="Flowchart: Terminator 33"/>
          <p:cNvSpPr/>
          <p:nvPr/>
        </p:nvSpPr>
        <p:spPr>
          <a:xfrm>
            <a:off x="3962400" y="6225568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POSTING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5" name="Flowchart: Terminator 34"/>
          <p:cNvSpPr/>
          <p:nvPr/>
        </p:nvSpPr>
        <p:spPr>
          <a:xfrm>
            <a:off x="7320643" y="6233406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EXIT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6" name="Flowchart: Terminator 35"/>
          <p:cNvSpPr/>
          <p:nvPr/>
        </p:nvSpPr>
        <p:spPr>
          <a:xfrm>
            <a:off x="5638800" y="6225568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UNPOST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438400" y="1950549"/>
            <a:ext cx="1752600" cy="3354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Input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648199" y="1905000"/>
            <a:ext cx="4044043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Auto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33400" y="3597057"/>
            <a:ext cx="16764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438400" y="3566406"/>
            <a:ext cx="27432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334000" y="3566406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010400" y="3566406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2" name="Flowchart: Terminator 51"/>
          <p:cNvSpPr/>
          <p:nvPr/>
        </p:nvSpPr>
        <p:spPr>
          <a:xfrm>
            <a:off x="2209800" y="6248400"/>
            <a:ext cx="1371600" cy="4572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LIST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295900" y="5319006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33400" y="4022942"/>
            <a:ext cx="16764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438400" y="3992291"/>
            <a:ext cx="27432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334000" y="3992291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010400" y="3992291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33400" y="4450251"/>
            <a:ext cx="16764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438400" y="4419600"/>
            <a:ext cx="27432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334000" y="4419600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010400" y="4419600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33400" y="4876136"/>
            <a:ext cx="16764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438400" y="4845485"/>
            <a:ext cx="27432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334000" y="4845485"/>
            <a:ext cx="15240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010400" y="4845485"/>
            <a:ext cx="1752600" cy="319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41673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67529"/>
          </a:xfrm>
        </p:spPr>
        <p:txBody>
          <a:bodyPr/>
          <a:lstStyle/>
          <a:p>
            <a:r>
              <a:rPr lang="id-ID" sz="2400" dirty="0" smtClean="0"/>
              <a:t>Daftar Perkiraan</a:t>
            </a:r>
          </a:p>
          <a:p>
            <a:pPr marL="109728" indent="0" algn="ctr">
              <a:buNone/>
            </a:pPr>
            <a:r>
              <a:rPr lang="id-ID" sz="2400" b="1" dirty="0" smtClean="0"/>
              <a:t>DAFTAR PERKIRAAN</a:t>
            </a:r>
          </a:p>
          <a:p>
            <a:pPr marL="109728" indent="0" algn="ctr">
              <a:buNone/>
            </a:pPr>
            <a:r>
              <a:rPr lang="id-ID" sz="2400" b="1" dirty="0" smtClean="0"/>
              <a:t>PT. XYZ</a:t>
            </a:r>
          </a:p>
          <a:p>
            <a:pPr marL="109728" indent="0">
              <a:buNone/>
            </a:pPr>
            <a:endParaRPr lang="id-ID" dirty="0"/>
          </a:p>
          <a:p>
            <a:pPr marL="109728" indent="0">
              <a:buNone/>
            </a:pPr>
            <a:endParaRPr lang="id-ID" dirty="0" smtClean="0"/>
          </a:p>
          <a:p>
            <a:pPr marL="109728" indent="0">
              <a:buNone/>
            </a:pPr>
            <a:endParaRPr lang="id-ID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609600" y="2346960"/>
          <a:ext cx="76962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72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440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1489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Perkiraan #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Nama Perkiraan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Kelompok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110,00.01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Kas</a:t>
                      </a:r>
                      <a:r>
                        <a:rPr lang="id-ID" baseline="0" dirty="0" smtClean="0"/>
                        <a:t> Besar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110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200.00.01</a:t>
                      </a:r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BRI</a:t>
                      </a:r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200</a:t>
                      </a:r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5800" y="0"/>
            <a:ext cx="784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Contoh  Model Output/ Laporan/ Informasi SI  Akuntansi Umum/ General Ledger (GL)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52800" y="4693384"/>
            <a:ext cx="4953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Jakarta, 10 November 2018 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Manajer Pembukuan</a:t>
            </a: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                     )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23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/>
          <a:lstStyle/>
          <a:p>
            <a:r>
              <a:rPr lang="id-ID" dirty="0" smtClean="0"/>
              <a:t>Laporan Jurnal</a:t>
            </a:r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685800" y="762000"/>
            <a:ext cx="7391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JURNAL 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PT. </a:t>
            </a: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XYZ</a:t>
            </a: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Per </a:t>
            </a: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: November 2017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685800" y="1962327"/>
          <a:ext cx="7772400" cy="2762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61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60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129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732196">
                <a:tc>
                  <a:txBody>
                    <a:bodyPr/>
                    <a:lstStyle/>
                    <a:p>
                      <a:r>
                        <a:rPr lang="id-ID" dirty="0" smtClean="0"/>
                        <a:t>Bukti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Tgl  Jurnal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Perkiraan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Keterangan Jurnal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dirty="0" smtClean="0"/>
                        <a:t>Debet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dirty="0" smtClean="0"/>
                        <a:t>Kredit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7469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07469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7469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7469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4267200" y="473456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Balance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6248400" y="4724400"/>
          <a:ext cx="22098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id-ID" dirty="0" smtClean="0"/>
                        <a:t>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4191000" y="5304472"/>
            <a:ext cx="4953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Jakarta, 10 November 2018  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Manajer Pembukuan</a:t>
            </a: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                     )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1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/>
          <a:lstStyle/>
          <a:p>
            <a:r>
              <a:rPr lang="id-ID" dirty="0" smtClean="0"/>
              <a:t>Laporan Buku Besar</a:t>
            </a:r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664029" y="411815"/>
            <a:ext cx="7391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Buku Besar PT</a:t>
            </a:r>
            <a:r>
              <a:rPr kumimoji="0" lang="id-ID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. </a:t>
            </a: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XYZ</a:t>
            </a: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Per </a:t>
            </a: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: November 2017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685800" y="1268031"/>
          <a:ext cx="7870371" cy="34380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12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598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996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998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998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11937">
                <a:tc>
                  <a:txBody>
                    <a:bodyPr/>
                    <a:lstStyle/>
                    <a:p>
                      <a:r>
                        <a:rPr lang="id-ID" dirty="0" smtClean="0"/>
                        <a:t>Bukti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Tgl  Jurnal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Keterangan Jurnal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dirty="0" smtClean="0"/>
                        <a:t>Debet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dirty="0" smtClean="0"/>
                        <a:t>Kredit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481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481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481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481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481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481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5481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4812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4267200" y="511556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Total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5943600" y="5105400"/>
          <a:ext cx="25908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id-ID" dirty="0" smtClean="0"/>
                        <a:t>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4191000" y="5534561"/>
            <a:ext cx="4953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Jakarta, 10 November 2018  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Manajer Pembukuan</a:t>
            </a: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                     )</a:t>
            </a:r>
            <a:endParaRPr kumimoji="0" lang="id-ID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1752600"/>
            <a:ext cx="77724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Perkiraan : Kas Besar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4267200" y="473456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Sub</a:t>
                      </a:r>
                      <a:r>
                        <a:rPr lang="id-ID" baseline="0" dirty="0" smtClean="0"/>
                        <a:t> Total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5943600" y="4724400"/>
          <a:ext cx="25908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id-ID" dirty="0" smtClean="0"/>
                        <a:t>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4267200" y="3591560"/>
          <a:ext cx="2895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Sub</a:t>
                      </a:r>
                      <a:r>
                        <a:rPr lang="id-ID" baseline="0" dirty="0" smtClean="0"/>
                        <a:t> Total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/>
          </p:nvPr>
        </p:nvGraphicFramePr>
        <p:xfrm>
          <a:off x="5943600" y="3581400"/>
          <a:ext cx="25908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id-ID" dirty="0" smtClean="0"/>
                        <a:t>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685799" y="3586843"/>
            <a:ext cx="3673929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Perkiraan : BRI</a:t>
            </a:r>
            <a:endParaRPr kumimoji="0" lang="id-ID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307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7190" y="0"/>
            <a:ext cx="9136810" cy="6858000"/>
          </a:xfrm>
        </p:spPr>
        <p:txBody>
          <a:bodyPr/>
          <a:lstStyle/>
          <a:p>
            <a:pPr marL="0" indent="0">
              <a:buFontTx/>
              <a:buNone/>
            </a:pPr>
            <a:endParaRPr lang="id-ID" sz="2000" dirty="0" smtClean="0"/>
          </a:p>
          <a:p>
            <a:pPr marL="0" indent="0">
              <a:buFontTx/>
              <a:buNone/>
            </a:pPr>
            <a:r>
              <a:rPr lang="id-ID" sz="1800" b="1" dirty="0" smtClean="0"/>
              <a:t>RUMUSAN</a:t>
            </a:r>
            <a:r>
              <a:rPr lang="en-US" sz="1800" b="1" dirty="0" smtClean="0"/>
              <a:t> </a:t>
            </a:r>
            <a:r>
              <a:rPr lang="id-ID" sz="1800" b="1" dirty="0" smtClean="0"/>
              <a:t>KONSEP </a:t>
            </a:r>
            <a:r>
              <a:rPr lang="en-US" sz="1800" b="1" dirty="0" smtClean="0"/>
              <a:t>SI</a:t>
            </a:r>
            <a:r>
              <a:rPr lang="id-ID" sz="1800" b="1" dirty="0" smtClean="0"/>
              <a:t>STEM </a:t>
            </a:r>
            <a:r>
              <a:rPr lang="en-US" sz="1800" b="1" dirty="0" smtClean="0"/>
              <a:t>INFORMASI PENDIDIKAN PERGURUAN TINGGI </a:t>
            </a:r>
            <a:r>
              <a:rPr lang="id-ID" sz="1600" dirty="0" smtClean="0"/>
              <a:t>:</a:t>
            </a:r>
          </a:p>
          <a:p>
            <a:pPr marL="0" indent="0">
              <a:buFontTx/>
              <a:buNone/>
            </a:pPr>
            <a:r>
              <a:rPr lang="id-ID" sz="1600" dirty="0" smtClean="0"/>
              <a:t>Global System</a:t>
            </a:r>
            <a:r>
              <a:rPr lang="id-ID" sz="1600" dirty="0"/>
              <a:t> </a:t>
            </a:r>
            <a:r>
              <a:rPr lang="id-ID" sz="1600" dirty="0" smtClean="0"/>
              <a:t>          </a:t>
            </a:r>
            <a:r>
              <a:rPr lang="en-US" sz="1600" dirty="0" smtClean="0"/>
              <a:t>	     </a:t>
            </a:r>
            <a:r>
              <a:rPr lang="id-ID" sz="1600" dirty="0" smtClean="0"/>
              <a:t>Subsistem/Departemen     </a:t>
            </a:r>
            <a:r>
              <a:rPr lang="en-US" sz="1600" dirty="0" smtClean="0"/>
              <a:t>    </a:t>
            </a:r>
            <a:r>
              <a:rPr lang="id-ID" sz="1600" dirty="0" smtClean="0"/>
              <a:t> Informasi/Laporan</a:t>
            </a:r>
            <a:endParaRPr lang="en-US" sz="1600" dirty="0" smtClean="0"/>
          </a:p>
          <a:p>
            <a:pPr marL="0" indent="0">
              <a:buFontTx/>
              <a:buNone/>
            </a:pPr>
            <a:endParaRPr lang="en-US" sz="2000" dirty="0" smtClean="0"/>
          </a:p>
        </p:txBody>
      </p:sp>
      <p:sp>
        <p:nvSpPr>
          <p:cNvPr id="3" name="Can 2"/>
          <p:cNvSpPr/>
          <p:nvPr/>
        </p:nvSpPr>
        <p:spPr>
          <a:xfrm>
            <a:off x="3124200" y="1371600"/>
            <a:ext cx="2286000" cy="5333999"/>
          </a:xfrm>
          <a:prstGeom prst="can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SIAK</a:t>
            </a:r>
            <a:r>
              <a:rPr lang="id-ID" sz="2000" dirty="0" smtClean="0">
                <a:solidFill>
                  <a:srgbClr val="C00000"/>
                </a:solidFill>
              </a:rPr>
              <a:t>AD</a:t>
            </a: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FFFF00"/>
              </a:solidFill>
            </a:endParaRPr>
          </a:p>
          <a:p>
            <a:pPr algn="ctr">
              <a:defRPr/>
            </a:pPr>
            <a:r>
              <a:rPr lang="id-ID" sz="2000" dirty="0" smtClean="0">
                <a:solidFill>
                  <a:srgbClr val="002060"/>
                </a:solidFill>
              </a:rPr>
              <a:t>PAYROLL</a:t>
            </a:r>
            <a:endParaRPr lang="id-ID" sz="2000" dirty="0">
              <a:solidFill>
                <a:srgbClr val="00206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2000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id-ID" sz="2000" dirty="0">
                <a:solidFill>
                  <a:srgbClr val="C00000"/>
                </a:solidFill>
              </a:rPr>
              <a:t>GL</a:t>
            </a:r>
          </a:p>
        </p:txBody>
      </p:sp>
      <p:sp>
        <p:nvSpPr>
          <p:cNvPr id="5" name="Flowchart: Document 4"/>
          <p:cNvSpPr/>
          <p:nvPr/>
        </p:nvSpPr>
        <p:spPr>
          <a:xfrm>
            <a:off x="6161088" y="1371600"/>
            <a:ext cx="2830512" cy="5334000"/>
          </a:xfrm>
          <a:prstGeom prst="flowChartDocumen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600" dirty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600" dirty="0" smtClean="0">
              <a:solidFill>
                <a:srgbClr val="C00000"/>
              </a:solidFill>
            </a:endParaRPr>
          </a:p>
          <a:p>
            <a:pPr algn="ctr">
              <a:defRPr/>
            </a:pPr>
            <a:endParaRPr lang="id-ID" sz="16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PENDAFTARAN</a:t>
            </a:r>
            <a:endParaRPr lang="id-ID" sz="1400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SELEKSI</a:t>
            </a:r>
            <a:endParaRPr lang="id-ID" sz="1400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REGISTRASI MHS</a:t>
            </a:r>
            <a:endParaRPr lang="id-ID" sz="1400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ADMINISTRASI</a:t>
            </a:r>
            <a:endParaRPr lang="id-ID" sz="1400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KRS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DATA MK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DATA DOSEN</a:t>
            </a:r>
            <a:endParaRPr lang="id-ID" sz="1400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PERKULIAHAN</a:t>
            </a:r>
            <a:endParaRPr lang="id-ID" sz="1400" dirty="0" smtClean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KHS</a:t>
            </a:r>
            <a:endParaRPr lang="id-ID" sz="14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C00000"/>
                </a:solidFill>
              </a:rPr>
              <a:t>NILAI AKHIR</a:t>
            </a:r>
            <a:endParaRPr lang="id-ID" sz="1400" dirty="0" smtClean="0">
              <a:solidFill>
                <a:srgbClr val="C00000"/>
              </a:solidFill>
            </a:endParaRPr>
          </a:p>
          <a:p>
            <a:pPr>
              <a:defRPr/>
            </a:pPr>
            <a:endParaRPr lang="id-ID" sz="14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 smtClean="0">
                <a:solidFill>
                  <a:srgbClr val="002060"/>
                </a:solidFill>
              </a:rPr>
              <a:t>DATA PEGAWAI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 smtClean="0">
                <a:solidFill>
                  <a:srgbClr val="002060"/>
                </a:solidFill>
              </a:rPr>
              <a:t>DATA ABSENSI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 smtClean="0">
                <a:solidFill>
                  <a:srgbClr val="002060"/>
                </a:solidFill>
              </a:rPr>
              <a:t>DATA GAJI, SLIP GAJI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 smtClean="0">
                <a:solidFill>
                  <a:srgbClr val="002060"/>
                </a:solidFill>
              </a:rPr>
              <a:t>DATA BONUS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 smtClean="0">
                <a:solidFill>
                  <a:srgbClr val="002060"/>
                </a:solidFill>
              </a:rPr>
              <a:t>DATA CUT</a:t>
            </a:r>
            <a:r>
              <a:rPr lang="id-ID" sz="1400" dirty="0" smtClean="0">
                <a:solidFill>
                  <a:srgbClr val="FFFF00"/>
                </a:solidFill>
              </a:rPr>
              <a:t>I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4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>
                <a:solidFill>
                  <a:srgbClr val="C00000"/>
                </a:solidFill>
              </a:rPr>
              <a:t>ACCOUNT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 smtClean="0">
                <a:solidFill>
                  <a:srgbClr val="C00000"/>
                </a:solidFill>
              </a:rPr>
              <a:t>JURNAL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 smtClean="0">
                <a:solidFill>
                  <a:srgbClr val="C00000"/>
                </a:solidFill>
              </a:rPr>
              <a:t>BUKU BESAR</a:t>
            </a:r>
            <a:endParaRPr lang="id-ID" sz="1400" dirty="0">
              <a:solidFill>
                <a:srgbClr val="C0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>
                <a:solidFill>
                  <a:srgbClr val="C00000"/>
                </a:solidFill>
              </a:rPr>
              <a:t>RUGI/LABA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>
                <a:solidFill>
                  <a:srgbClr val="C00000"/>
                </a:solidFill>
              </a:rPr>
              <a:t>NERACA</a:t>
            </a:r>
            <a:endParaRPr lang="id-ID" sz="1400" dirty="0">
              <a:solidFill>
                <a:prstClr val="white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362200" y="2895600"/>
            <a:ext cx="762000" cy="1219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prstClr val="white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5410200" y="3276600"/>
            <a:ext cx="7620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prstClr val="white"/>
              </a:solidFill>
            </a:endParaRPr>
          </a:p>
        </p:txBody>
      </p:sp>
      <p:pic>
        <p:nvPicPr>
          <p:cNvPr id="1026" name="Picture 2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40" y="1524001"/>
            <a:ext cx="2362200" cy="2544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6200" y="3429000"/>
            <a:ext cx="2383028" cy="14478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rgbClr val="C00000"/>
                </a:solidFill>
              </a:rPr>
              <a:t>SI  </a:t>
            </a:r>
            <a:endParaRPr lang="id-ID" sz="2400" dirty="0" smtClean="0">
              <a:solidFill>
                <a:srgbClr val="C00000"/>
              </a:solidFill>
            </a:endParaRPr>
          </a:p>
          <a:p>
            <a:pPr algn="ctr"/>
            <a:r>
              <a:rPr lang="en-US" sz="2400" dirty="0" smtClean="0">
                <a:solidFill>
                  <a:srgbClr val="C00000"/>
                </a:solidFill>
              </a:rPr>
              <a:t>PERGURUAN TINGGI</a:t>
            </a:r>
            <a:endParaRPr lang="id-ID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4767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1295399" y="152400"/>
          <a:ext cx="6858001" cy="6540475"/>
        </p:xfrm>
        <a:graphic>
          <a:graphicData uri="http://schemas.openxmlformats.org/drawingml/2006/table">
            <a:tbl>
              <a:tblPr/>
              <a:tblGrid>
                <a:gridCol w="12035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803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023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023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770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9225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21711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LAPORAN  RUGI/LABA PT. </a:t>
                      </a:r>
                      <a:r>
                        <a:rPr lang="id-ID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XYZ  PER :  31-11-18</a:t>
                      </a:r>
                      <a:endParaRPr lang="id-ID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496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MAIN ACCOUNT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KETERANGAN ACCOUNT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BIAYA-BIAYA 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 PROYEK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Rp100.000.000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 UMUM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Rp25.000.000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BIAYA SOFTWARE SYSTEM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Rp30.000.000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BIAYA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Rp155.000.000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 PROYEK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Rp150.000.000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PENDAPATAN JASA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Rp25.000.000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PENDAPATAN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Rp175.000.000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RUGI/LABA KOTOR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Rp20.000.000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PAJAK 10%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Rp2.000.000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LABA BERSIH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Rp18.000.000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Jakarta, 31 November 2018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274966"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Accounting Manager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6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81000" y="228600"/>
          <a:ext cx="8534398" cy="6096016"/>
        </p:xfrm>
        <a:graphic>
          <a:graphicData uri="http://schemas.openxmlformats.org/drawingml/2006/table">
            <a:tbl>
              <a:tblPr/>
              <a:tblGrid>
                <a:gridCol w="17847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281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940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2846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0363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92533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id-ID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LAPORAN NERACA PT. </a:t>
                      </a:r>
                      <a:r>
                        <a:rPr lang="id-ID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XYZ PER :</a:t>
                      </a:r>
                      <a:r>
                        <a:rPr lang="id-ID" sz="2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31</a:t>
                      </a:r>
                      <a:r>
                        <a:rPr lang="id-ID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-11-18</a:t>
                      </a:r>
                      <a:endParaRPr lang="id-ID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\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KETERANGAN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NILAI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KETERANGAN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NILAI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AKTIVA 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HUTANG DAN MODAL 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Rp35.000.000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HUTANG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Rp35.000.000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Rp295.000.000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HUTANG 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Rp295.000.000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PIUTANG USAHA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MODAL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PASIVA 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MODAL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PERLENGKAPAN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MODAL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KENDARAAN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TANAH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BALANCE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Rp330.000.000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Rp330.000.000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Jakarta, 31 November 2018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335499"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Accounting Manager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0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17421" y="1371600"/>
            <a:ext cx="2590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SI  </a:t>
            </a:r>
            <a:r>
              <a:rPr lang="en-US" sz="2400" dirty="0" smtClean="0"/>
              <a:t>PERGURUAN TINGGI</a:t>
            </a:r>
            <a:endParaRPr lang="id-ID" sz="2400" dirty="0"/>
          </a:p>
        </p:txBody>
      </p:sp>
      <p:sp>
        <p:nvSpPr>
          <p:cNvPr id="5" name="Rectangle 4"/>
          <p:cNvSpPr/>
          <p:nvPr/>
        </p:nvSpPr>
        <p:spPr>
          <a:xfrm>
            <a:off x="2362200" y="2819400"/>
            <a:ext cx="208325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SIAKAD </a:t>
            </a:r>
            <a:endParaRPr lang="id-ID" sz="2400" dirty="0"/>
          </a:p>
        </p:txBody>
      </p:sp>
      <p:sp>
        <p:nvSpPr>
          <p:cNvPr id="6" name="Rectangle 5"/>
          <p:cNvSpPr/>
          <p:nvPr/>
        </p:nvSpPr>
        <p:spPr>
          <a:xfrm>
            <a:off x="6629400" y="2811237"/>
            <a:ext cx="223701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PEMBUKUAN</a:t>
            </a:r>
            <a:endParaRPr lang="id-ID" sz="2400" dirty="0"/>
          </a:p>
        </p:txBody>
      </p:sp>
      <p:sp>
        <p:nvSpPr>
          <p:cNvPr id="7" name="Rectangle 6"/>
          <p:cNvSpPr/>
          <p:nvPr/>
        </p:nvSpPr>
        <p:spPr>
          <a:xfrm>
            <a:off x="4550229" y="2811237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PENGGAJIN</a:t>
            </a:r>
            <a:endParaRPr lang="id-ID" sz="2400" dirty="0"/>
          </a:p>
        </p:txBody>
      </p:sp>
      <p:cxnSp>
        <p:nvCxnSpPr>
          <p:cNvPr id="8" name="Straight Connector 7"/>
          <p:cNvCxnSpPr>
            <a:stCxn id="4" idx="2"/>
          </p:cNvCxnSpPr>
          <p:nvPr/>
        </p:nvCxnSpPr>
        <p:spPr>
          <a:xfrm>
            <a:off x="4612821" y="2133600"/>
            <a:ext cx="0" cy="38100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143001" y="2514600"/>
            <a:ext cx="6604906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43001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314699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459185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701642" y="25146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685800"/>
            <a:ext cx="86378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2800" b="1" i="1" u="sng" dirty="0" smtClean="0">
                <a:latin typeface="Constantia" pitchFamily="18" charset="0"/>
              </a:rPr>
              <a:t>Struktur Sistem Informasi </a:t>
            </a:r>
            <a:r>
              <a:rPr lang="en-US" sz="2800" b="1" i="1" u="sng" dirty="0" err="1" smtClean="0">
                <a:latin typeface="Constantia" pitchFamily="18" charset="0"/>
              </a:rPr>
              <a:t>Perguruan</a:t>
            </a:r>
            <a:r>
              <a:rPr lang="en-US" sz="2800" b="1" i="1" u="sng" dirty="0" smtClean="0">
                <a:latin typeface="Constantia" pitchFamily="18" charset="0"/>
              </a:rPr>
              <a:t> Tinggi</a:t>
            </a:r>
            <a:endParaRPr lang="en-US" sz="2800" b="1" i="1" u="sng" dirty="0">
              <a:latin typeface="Constantia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64771" y="95250"/>
            <a:ext cx="7369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i="1" dirty="0" smtClean="0"/>
              <a:t>Contoh Konsep SI  </a:t>
            </a:r>
            <a:r>
              <a:rPr lang="en-US" sz="3200" b="1" i="1" dirty="0" err="1" smtClean="0"/>
              <a:t>Perguruan</a:t>
            </a:r>
            <a:r>
              <a:rPr lang="en-US" sz="3200" b="1" i="1" dirty="0" smtClean="0"/>
              <a:t> Tinggi</a:t>
            </a:r>
            <a:endParaRPr lang="id-ID" sz="3200" b="1" i="1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228600" y="2819400"/>
            <a:ext cx="203018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SPMB</a:t>
            </a:r>
            <a:endParaRPr lang="id-ID" sz="2400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381000" y="65532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898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00400" y="1235526"/>
            <a:ext cx="2590800" cy="982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Sub Sistem utama </a:t>
            </a:r>
            <a:r>
              <a:rPr lang="en-US" sz="2400" dirty="0" smtClean="0"/>
              <a:t>SIAK</a:t>
            </a:r>
            <a:r>
              <a:rPr lang="id-ID" sz="2400" dirty="0" smtClean="0"/>
              <a:t>AD</a:t>
            </a:r>
            <a:endParaRPr lang="id-ID" sz="2400" dirty="0"/>
          </a:p>
        </p:txBody>
      </p:sp>
      <p:sp>
        <p:nvSpPr>
          <p:cNvPr id="5" name="Rectangle 4"/>
          <p:cNvSpPr/>
          <p:nvPr/>
        </p:nvSpPr>
        <p:spPr>
          <a:xfrm>
            <a:off x="1371600" y="2971800"/>
            <a:ext cx="111757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Modul </a:t>
            </a:r>
            <a:r>
              <a:rPr lang="en-US" sz="2000" dirty="0" err="1" smtClean="0"/>
              <a:t>Seleksi</a:t>
            </a:r>
            <a:r>
              <a:rPr lang="id-ID" sz="2000" dirty="0" smtClean="0"/>
              <a:t> </a:t>
            </a:r>
            <a:endParaRPr lang="id-ID" sz="2000" dirty="0"/>
          </a:p>
        </p:txBody>
      </p:sp>
      <p:sp>
        <p:nvSpPr>
          <p:cNvPr id="6" name="Rectangle 5"/>
          <p:cNvSpPr/>
          <p:nvPr/>
        </p:nvSpPr>
        <p:spPr>
          <a:xfrm>
            <a:off x="3886200" y="2971800"/>
            <a:ext cx="1295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Modul </a:t>
            </a:r>
            <a:r>
              <a:rPr lang="en-US" sz="2000" dirty="0" err="1" smtClean="0"/>
              <a:t>Administrasi</a:t>
            </a:r>
            <a:r>
              <a:rPr lang="en-US" sz="2000" dirty="0" smtClean="0"/>
              <a:t> </a:t>
            </a:r>
            <a:r>
              <a:rPr lang="en-US" sz="2000" dirty="0" err="1" smtClean="0"/>
              <a:t>Mhs</a:t>
            </a:r>
            <a:endParaRPr lang="id-ID" sz="2000" dirty="0"/>
          </a:p>
        </p:txBody>
      </p:sp>
      <p:sp>
        <p:nvSpPr>
          <p:cNvPr id="7" name="Rectangle 6"/>
          <p:cNvSpPr/>
          <p:nvPr/>
        </p:nvSpPr>
        <p:spPr>
          <a:xfrm>
            <a:off x="2590800" y="2971800"/>
            <a:ext cx="118107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Modul</a:t>
            </a:r>
            <a:r>
              <a:rPr lang="en-US" sz="2000" dirty="0" smtClean="0"/>
              <a:t> </a:t>
            </a:r>
            <a:r>
              <a:rPr lang="en-US" sz="2000" dirty="0" err="1" smtClean="0"/>
              <a:t>Registrasi</a:t>
            </a:r>
            <a:r>
              <a:rPr lang="en-US" sz="2000" dirty="0" smtClean="0"/>
              <a:t> </a:t>
            </a:r>
            <a:r>
              <a:rPr lang="en-US" sz="2000" dirty="0" err="1" smtClean="0"/>
              <a:t>Mhs</a:t>
            </a:r>
            <a:endParaRPr lang="id-ID" sz="2000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493080" y="2217963"/>
            <a:ext cx="2720" cy="753837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685800" y="2590800"/>
            <a:ext cx="8382000" cy="8163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85800" y="259896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259896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295407" y="2590800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943600" y="259896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0" y="381000"/>
            <a:ext cx="8839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2800" b="1" i="1" u="sng" dirty="0" smtClean="0">
                <a:latin typeface="Constantia" pitchFamily="18" charset="0"/>
              </a:rPr>
              <a:t>Struktur Sistem Informasi Akademik (SIAK)</a:t>
            </a:r>
            <a:endParaRPr lang="en-US" sz="2800" b="1" i="1" u="sng" dirty="0">
              <a:latin typeface="Constanti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6976" y="2971800"/>
            <a:ext cx="1142999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MODUL Pendaftaran</a:t>
            </a:r>
            <a:endParaRPr lang="id-ID" sz="20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8305800" y="2612571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lowchart: Document 17"/>
          <p:cNvSpPr/>
          <p:nvPr/>
        </p:nvSpPr>
        <p:spPr>
          <a:xfrm>
            <a:off x="5029200" y="4038600"/>
            <a:ext cx="2819400" cy="284480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  <a:defRPr/>
            </a:pPr>
            <a:endParaRPr lang="id-ID" sz="1400" dirty="0" smtClean="0">
              <a:solidFill>
                <a:srgbClr val="FFFF00"/>
              </a:solidFill>
              <a:latin typeface="Britannic Bold" panose="020B0903060703020204" pitchFamily="34" charset="0"/>
            </a:endParaRPr>
          </a:p>
          <a:p>
            <a:pPr>
              <a:defRPr/>
            </a:pPr>
            <a:r>
              <a:rPr lang="id-ID" sz="2000" b="1" dirty="0" smtClean="0">
                <a:solidFill>
                  <a:schemeClr val="bg1">
                    <a:lumMod val="95000"/>
                  </a:schemeClr>
                </a:solidFill>
                <a:latin typeface="Britannic Bold" panose="020B0903060703020204" pitchFamily="34" charset="0"/>
              </a:rPr>
              <a:t>LAPORAN/ INFORMASI</a:t>
            </a:r>
            <a:endParaRPr lang="id-ID" sz="2000" b="1" dirty="0">
              <a:solidFill>
                <a:schemeClr val="bg1">
                  <a:lumMod val="95000"/>
                </a:schemeClr>
              </a:solidFill>
              <a:latin typeface="Britannic Bold" panose="020B09030607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DATA </a:t>
            </a: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PEN</a:t>
            </a:r>
            <a:r>
              <a:rPr lang="id-ID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DAFTAR </a:t>
            </a:r>
            <a:endParaRPr lang="id-ID" sz="1400" dirty="0">
              <a:solidFill>
                <a:srgbClr val="FFFF00"/>
              </a:solidFill>
              <a:latin typeface="Britannic Bold" panose="020B09030607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DATA SELEKSI</a:t>
            </a:r>
            <a:endParaRPr lang="id-ID" sz="1400" dirty="0">
              <a:solidFill>
                <a:srgbClr val="FFFF00"/>
              </a:solidFill>
              <a:latin typeface="Britannic Bold" panose="020B09030607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id-ID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DATA </a:t>
            </a: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MHS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DATA ADMINISTRASI</a:t>
            </a:r>
            <a:endParaRPr lang="id-ID" sz="1400" dirty="0">
              <a:solidFill>
                <a:srgbClr val="FFFF00"/>
              </a:solidFill>
              <a:latin typeface="Britannic Bold" panose="020B09030607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DAFTAR DOSEN</a:t>
            </a:r>
            <a:endParaRPr lang="id-ID" sz="1400" dirty="0">
              <a:solidFill>
                <a:srgbClr val="FFFF00"/>
              </a:solidFill>
              <a:latin typeface="Britannic Bold" panose="020B09030607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DAFTAR MK</a:t>
            </a:r>
            <a:endParaRPr lang="id-ID" sz="1400" dirty="0">
              <a:solidFill>
                <a:srgbClr val="FFFF00"/>
              </a:solidFill>
              <a:latin typeface="Britannic Bold" panose="020B09030607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KRS</a:t>
            </a:r>
            <a:endParaRPr lang="id-ID" sz="1400" dirty="0">
              <a:solidFill>
                <a:srgbClr val="FFFF00"/>
              </a:solidFill>
              <a:latin typeface="Britannic Bold" panose="020B0903060703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KHS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NILAI AKHIR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DATA LULUSAN</a:t>
            </a: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en-US" sz="1400" dirty="0" smtClean="0">
                <a:solidFill>
                  <a:srgbClr val="FFFF00"/>
                </a:solidFill>
                <a:latin typeface="Britannic Bold" panose="020B0903060703020204" pitchFamily="34" charset="0"/>
              </a:rPr>
              <a:t>DATA ALUMNI</a:t>
            </a:r>
            <a:endParaRPr lang="id-ID" sz="1400" dirty="0">
              <a:solidFill>
                <a:srgbClr val="FFC000"/>
              </a:solidFill>
              <a:latin typeface="Britannic Bold" panose="020B0903060703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835979" y="2975881"/>
            <a:ext cx="115562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Modul</a:t>
            </a:r>
            <a:r>
              <a:rPr lang="en-US" sz="2000" dirty="0" smtClean="0"/>
              <a:t> </a:t>
            </a:r>
            <a:r>
              <a:rPr lang="en-US" sz="2000" dirty="0" err="1" smtClean="0"/>
              <a:t>Perkuliahan</a:t>
            </a:r>
            <a:endParaRPr lang="id-ID" sz="20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9067800" y="2590800"/>
            <a:ext cx="0" cy="259080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7848600" y="5181600"/>
            <a:ext cx="12192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333980" y="2971800"/>
            <a:ext cx="114302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Modul </a:t>
            </a:r>
            <a:r>
              <a:rPr lang="en-US" sz="2000" dirty="0" err="1" smtClean="0"/>
              <a:t>Dosen</a:t>
            </a:r>
            <a:endParaRPr lang="id-ID" sz="2000" dirty="0"/>
          </a:p>
        </p:txBody>
      </p:sp>
      <p:sp>
        <p:nvSpPr>
          <p:cNvPr id="22" name="Rectangle 21"/>
          <p:cNvSpPr/>
          <p:nvPr/>
        </p:nvSpPr>
        <p:spPr>
          <a:xfrm>
            <a:off x="6591274" y="2971800"/>
            <a:ext cx="110492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Modul </a:t>
            </a:r>
            <a:r>
              <a:rPr lang="en-US" sz="2000" dirty="0" smtClean="0"/>
              <a:t>MK</a:t>
            </a:r>
            <a:endParaRPr lang="id-ID" sz="20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7086600" y="2612571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492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24200" y="965775"/>
            <a:ext cx="2590800" cy="1066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Sub Sistem Penggajian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6400" y="2903432"/>
            <a:ext cx="1238250" cy="10123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Modul absen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62800" y="2903432"/>
            <a:ext cx="1790700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Laporan/ Informasi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0" y="2892545"/>
            <a:ext cx="1191985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Modul      Gaji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>
            <a:stCxn id="4" idx="2"/>
          </p:cNvCxnSpPr>
          <p:nvPr/>
        </p:nvCxnSpPr>
        <p:spPr>
          <a:xfrm>
            <a:off x="4419600" y="2032574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2465281"/>
            <a:ext cx="70866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906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3622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6576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80772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228600"/>
            <a:ext cx="8022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d-ID" sz="3200" b="1" i="1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Struktur Sub Sistem Penggajian</a:t>
            </a:r>
            <a:endParaRPr kumimoji="0" lang="en-US" sz="3200" b="1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2400" y="2903432"/>
            <a:ext cx="1393370" cy="9878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Modul Pegawai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43400" y="2881660"/>
            <a:ext cx="1289048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Modul      Bonus2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4953000" y="2457118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791200" y="2889823"/>
            <a:ext cx="1219200" cy="1034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Modul      Cuti2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6477000" y="24680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Document 19"/>
          <p:cNvSpPr/>
          <p:nvPr/>
        </p:nvSpPr>
        <p:spPr>
          <a:xfrm>
            <a:off x="7162800" y="4111415"/>
            <a:ext cx="1790700" cy="259418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7325" marR="0" lvl="0" indent="-1873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Daftar</a:t>
            </a:r>
            <a:r>
              <a:rPr kumimoji="0" lang="id-ID" sz="18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</a:t>
            </a: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Pegawai</a:t>
            </a:r>
            <a:endParaRPr kumimoji="0" lang="id-ID" sz="18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187325" marR="0" lvl="0" indent="-1873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Daftar </a:t>
            </a: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Absensi</a:t>
            </a:r>
          </a:p>
          <a:p>
            <a:pPr marL="187325" marR="0" lvl="0" indent="-1873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Gaji</a:t>
            </a:r>
          </a:p>
          <a:p>
            <a:pPr marL="187325" marR="0" lvl="0" indent="-1873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Lap. </a:t>
            </a: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Bonus2</a:t>
            </a:r>
          </a:p>
          <a:p>
            <a:pPr marL="187325" marR="0" lvl="0" indent="-1873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Lap. </a:t>
            </a: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Cuti2</a:t>
            </a:r>
          </a:p>
        </p:txBody>
      </p:sp>
    </p:spTree>
    <p:extLst>
      <p:ext uri="{BB962C8B-B14F-4D97-AF65-F5344CB8AC3E}">
        <p14:creationId xmlns:p14="http://schemas.microsoft.com/office/powerpoint/2010/main" val="411360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533400"/>
            <a:ext cx="80227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d-ID" sz="3200" b="1" i="1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Struktur Sistem Pembukuan (GL)</a:t>
            </a:r>
            <a:endParaRPr kumimoji="0" lang="en-US" sz="3200" b="1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17421" y="1422974"/>
            <a:ext cx="2590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SI  PEMBUKUAN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3306203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ACCOUNT/ PERKIRAAN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0" y="3306203"/>
            <a:ext cx="193221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BUKU BESAR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95356" y="3327975"/>
            <a:ext cx="247105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LAPORAN/ INFORMASI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43400" y="3327975"/>
            <a:ext cx="192677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JURNAL</a:t>
            </a:r>
            <a:endParaRPr kumimoji="0" lang="id-ID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>
            <a:stCxn id="5" idx="2"/>
          </p:cNvCxnSpPr>
          <p:nvPr/>
        </p:nvCxnSpPr>
        <p:spPr>
          <a:xfrm>
            <a:off x="4612821" y="2337374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143001" y="2772803"/>
            <a:ext cx="6604906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43001" y="27728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238499" y="27728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06785" y="27728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701642" y="2772803"/>
            <a:ext cx="0" cy="435429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Document 15"/>
          <p:cNvSpPr/>
          <p:nvPr/>
        </p:nvSpPr>
        <p:spPr>
          <a:xfrm>
            <a:off x="6422571" y="4340015"/>
            <a:ext cx="2443843" cy="267038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Daftar Perkiraan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 Jurnal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Buku Besar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Rugi/Laba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d-ID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Laporan Neraca</a:t>
            </a:r>
          </a:p>
        </p:txBody>
      </p:sp>
    </p:spTree>
    <p:extLst>
      <p:ext uri="{BB962C8B-B14F-4D97-AF65-F5344CB8AC3E}">
        <p14:creationId xmlns:p14="http://schemas.microsoft.com/office/powerpoint/2010/main" val="196366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1692057"/>
            <a:ext cx="7467599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id-ID" sz="32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Tampilan Awal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0" i="0" u="sng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   SISTEM </a:t>
            </a:r>
            <a:r>
              <a:rPr lang="id-ID" sz="3200" b="1" dirty="0" smtClean="0">
                <a:solidFill>
                  <a:prstClr val="black"/>
                </a:solidFill>
                <a:latin typeface="Lucida Sans Unicode"/>
              </a:rPr>
              <a:t>SIAKAD </a:t>
            </a:r>
            <a:r>
              <a:rPr kumimoji="0" lang="id-ID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	</a:t>
            </a:r>
            <a:r>
              <a:rPr kumimoji="0" lang="id-ID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STMIK JAYABAYA</a:t>
            </a:r>
            <a:endParaRPr kumimoji="0" lang="id-ID" sz="32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         User Id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         Password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7200" y="3619275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67200" y="4103693"/>
            <a:ext cx="1752600" cy="3204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58010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43000"/>
            <a:ext cx="79248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6096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Contoh Tampilan Menu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8732150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6096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solidFill>
                  <a:prstClr val="black"/>
                </a:solidFill>
              </a:rPr>
              <a:t>Contoh </a:t>
            </a:r>
            <a:r>
              <a:rPr lang="id-ID" dirty="0" smtClean="0">
                <a:solidFill>
                  <a:prstClr val="black"/>
                </a:solidFill>
              </a:rPr>
              <a:t>Form Pendaftara</a:t>
            </a:r>
            <a:endParaRPr lang="id-ID" dirty="0">
              <a:solidFill>
                <a:prstClr val="black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55" y="1219201"/>
            <a:ext cx="8063346" cy="5373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158080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1252</TotalTime>
  <Words>633</Words>
  <Application>Microsoft Office PowerPoint</Application>
  <PresentationFormat>On-screen Show (4:3)</PresentationFormat>
  <Paragraphs>344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SIKLUS AKUTANSI</dc:title>
  <dc:creator>user</dc:creator>
  <cp:lastModifiedBy>User</cp:lastModifiedBy>
  <cp:revision>117</cp:revision>
  <dcterms:created xsi:type="dcterms:W3CDTF">2015-06-20T04:26:11Z</dcterms:created>
  <dcterms:modified xsi:type="dcterms:W3CDTF">2025-12-22T08:02:19Z</dcterms:modified>
</cp:coreProperties>
</file>