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21"/>
  </p:notesMasterIdLst>
  <p:sldIdLst>
    <p:sldId id="286" r:id="rId2"/>
    <p:sldId id="287" r:id="rId3"/>
    <p:sldId id="288" r:id="rId4"/>
    <p:sldId id="289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6" r:id="rId14"/>
    <p:sldId id="277" r:id="rId15"/>
    <p:sldId id="279" r:id="rId16"/>
    <p:sldId id="280" r:id="rId17"/>
    <p:sldId id="283" r:id="rId18"/>
    <p:sldId id="284" r:id="rId19"/>
    <p:sldId id="28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82" d="100"/>
          <a:sy n="82" d="100"/>
        </p:scale>
        <p:origin x="1056" y="17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780BD-6D05-41EC-B3DC-02E9CC634DC6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6CFB0-3986-4747-91E8-1BDEC24F7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6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odul1-KSI.pp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odul1-KSI.pp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028343"/>
            <a:ext cx="8458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>
                <a:solidFill>
                  <a:schemeClr val="bg1"/>
                </a:solidFill>
              </a:rPr>
              <a:t>Konsep sistem informasi perbankan </a:t>
            </a:r>
            <a:r>
              <a:rPr lang="id-ID" dirty="0"/>
              <a:t> </a:t>
            </a:r>
            <a:r>
              <a:rPr lang="id-ID" dirty="0" smtClean="0"/>
              <a:t> </a:t>
            </a:r>
          </a:p>
          <a:p>
            <a:pPr algn="just"/>
            <a:r>
              <a:rPr lang="id-ID" dirty="0" smtClean="0"/>
              <a:t>Sistem </a:t>
            </a:r>
            <a:r>
              <a:rPr lang="id-ID" dirty="0"/>
              <a:t>terintegrasi yang menggunakan teknologi informasi untuk mengelola data keuangan dan layanan perbankan secara elektronik, seperti transaksi, penyimpanan data nasabah, dan kepatuhan regulasi</a:t>
            </a:r>
            <a:r>
              <a:rPr lang="id-ID" dirty="0"/>
              <a:t>. </a:t>
            </a:r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 smtClean="0"/>
          </a:p>
          <a:p>
            <a:pPr algn="just"/>
            <a:r>
              <a:rPr lang="id-ID" dirty="0" smtClean="0"/>
              <a:t>Untuk </a:t>
            </a:r>
            <a:r>
              <a:rPr lang="id-ID" dirty="0"/>
              <a:t>meningkatkan efisiensi, efektivitas, dan kemudahan bagi nasabah melalui layanan seperti ATM, </a:t>
            </a:r>
            <a:r>
              <a:rPr lang="id-ID" i="1" dirty="0"/>
              <a:t>internet banking</a:t>
            </a:r>
            <a:r>
              <a:rPr lang="id-ID" dirty="0"/>
              <a:t>, dan </a:t>
            </a:r>
            <a:r>
              <a:rPr lang="id-ID" i="1" dirty="0"/>
              <a:t>mobile banking</a:t>
            </a:r>
            <a:r>
              <a:rPr lang="id-ID" dirty="0"/>
              <a:t>. </a:t>
            </a:r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 smtClean="0"/>
          </a:p>
          <a:p>
            <a:pPr algn="just"/>
            <a:r>
              <a:rPr lang="id-ID" dirty="0" smtClean="0"/>
              <a:t>Orang</a:t>
            </a:r>
            <a:r>
              <a:rPr lang="id-ID" dirty="0"/>
              <a:t>, data, </a:t>
            </a:r>
            <a:r>
              <a:rPr lang="id-ID" i="1" dirty="0"/>
              <a:t>hardware</a:t>
            </a:r>
            <a:r>
              <a:rPr lang="id-ID" dirty="0"/>
              <a:t>, </a:t>
            </a:r>
            <a:r>
              <a:rPr lang="id-ID" i="1" dirty="0"/>
              <a:t>software</a:t>
            </a:r>
            <a:r>
              <a:rPr lang="id-ID" dirty="0"/>
              <a:t>, dan jaringan, yang bekerja bersama untuk mendukung operasional bank sehari-hari dan membantu pengambilan keputusan. 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7190" y="-74832"/>
            <a:ext cx="9136810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id-I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Modul 3 =&gt; </a:t>
            </a:r>
            <a:r>
              <a:rPr lang="id-I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Konsep </a:t>
            </a:r>
            <a:r>
              <a:rPr lang="id-I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SI  </a:t>
            </a:r>
            <a:r>
              <a:rPr lang="id-I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PERBANKAN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399" y="676751"/>
            <a:ext cx="2895601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Konsep </a:t>
            </a:r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SI PB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7396" y="2467803"/>
            <a:ext cx="2881604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Tujuan </a:t>
            </a:r>
            <a:r>
              <a:rPr lang="id-ID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SI </a:t>
            </a:r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PB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7159" y="3810000"/>
            <a:ext cx="3289041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r>
              <a:rPr lang="id-I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Komponen SIPB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246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8" grpId="0" build="p" animBg="1"/>
      <p:bldP spid="10" grpId="0" build="p" animBg="1"/>
      <p:bldP spid="11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194375"/>
            <a:ext cx="2590800" cy="1066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Sistem Kredit Kendaraan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3132032"/>
            <a:ext cx="2083254" cy="1012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Poduk Kendaraan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906986" y="3132032"/>
            <a:ext cx="2084614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3132032"/>
            <a:ext cx="2231571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Transaksi Kredit Kendaraan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22611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696603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6966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6966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6966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01642" y="26966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4572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Sub Sistem Kredit Kendaraan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6699" y="3132032"/>
            <a:ext cx="1932215" cy="987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Nasabah Kendaraan</a:t>
            </a:r>
            <a:endParaRPr lang="id-ID" sz="2400" dirty="0"/>
          </a:p>
        </p:txBody>
      </p:sp>
      <p:sp>
        <p:nvSpPr>
          <p:cNvPr id="17" name="Flowchart: Document 16"/>
          <p:cNvSpPr/>
          <p:nvPr/>
        </p:nvSpPr>
        <p:spPr>
          <a:xfrm>
            <a:off x="6934200" y="4263815"/>
            <a:ext cx="2008414" cy="26703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Daftar Kreditor Kendaraan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Pembayaran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Piutang</a:t>
            </a:r>
          </a:p>
        </p:txBody>
      </p:sp>
    </p:spTree>
    <p:extLst>
      <p:ext uri="{BB962C8B-B14F-4D97-AF65-F5344CB8AC3E}">
        <p14:creationId xmlns:p14="http://schemas.microsoft.com/office/powerpoint/2010/main" val="32481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Sistem Pembukuan (GL)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17421" y="1422974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  PEMBUKUAN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228600" y="3306203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ACCOUNT/ PERKIRAAN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2286000" y="3306203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BUKU BESAR</a:t>
            </a:r>
            <a:endParaRPr lang="id-ID" sz="2400" dirty="0"/>
          </a:p>
        </p:txBody>
      </p:sp>
      <p:sp>
        <p:nvSpPr>
          <p:cNvPr id="8" name="Rectangle 7"/>
          <p:cNvSpPr/>
          <p:nvPr/>
        </p:nvSpPr>
        <p:spPr>
          <a:xfrm>
            <a:off x="6395356" y="3327975"/>
            <a:ext cx="247105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LAPORAN/ INFORMASI</a:t>
            </a:r>
            <a:endParaRPr lang="id-ID" sz="2400" dirty="0"/>
          </a:p>
        </p:txBody>
      </p:sp>
      <p:sp>
        <p:nvSpPr>
          <p:cNvPr id="9" name="Rectangle 8"/>
          <p:cNvSpPr/>
          <p:nvPr/>
        </p:nvSpPr>
        <p:spPr>
          <a:xfrm>
            <a:off x="4343400" y="3327975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JURNAL</a:t>
            </a:r>
            <a:endParaRPr lang="id-ID" sz="2400" dirty="0"/>
          </a:p>
        </p:txBody>
      </p:sp>
      <p:cxnSp>
        <p:nvCxnSpPr>
          <p:cNvPr id="10" name="Straight Connector 9"/>
          <p:cNvCxnSpPr>
            <a:stCxn id="5" idx="2"/>
          </p:cNvCxnSpPr>
          <p:nvPr/>
        </p:nvCxnSpPr>
        <p:spPr>
          <a:xfrm>
            <a:off x="4612821" y="23373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43001" y="2772803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1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38499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06785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701642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ocument 15"/>
          <p:cNvSpPr/>
          <p:nvPr/>
        </p:nvSpPr>
        <p:spPr>
          <a:xfrm>
            <a:off x="6422571" y="4340015"/>
            <a:ext cx="2443843" cy="26703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Daftar Perkiraan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 Jurnal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Buku Besar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Rugi/Laba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Neraca</a:t>
            </a:r>
          </a:p>
        </p:txBody>
      </p:sp>
    </p:spTree>
    <p:extLst>
      <p:ext uri="{BB962C8B-B14F-4D97-AF65-F5344CB8AC3E}">
        <p14:creationId xmlns:p14="http://schemas.microsoft.com/office/powerpoint/2010/main" val="26792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24200" y="965775"/>
            <a:ext cx="2590800" cy="1066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Sistem Penggajian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1698170" y="2903432"/>
            <a:ext cx="1238250" cy="1012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Modul absen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7540626" y="2903432"/>
            <a:ext cx="1450974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3080205" y="2892545"/>
            <a:ext cx="1301295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Modul      Gaji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419600" y="20325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2465281"/>
            <a:ext cx="7260771" cy="272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622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06824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229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2286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Sub Sistem Penggajian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" y="2903432"/>
            <a:ext cx="1393370" cy="987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Modul Pegawai</a:t>
            </a:r>
            <a:endParaRPr lang="id-ID" sz="2400" dirty="0"/>
          </a:p>
        </p:txBody>
      </p:sp>
      <p:sp>
        <p:nvSpPr>
          <p:cNvPr id="16" name="Rectangle 15"/>
          <p:cNvSpPr/>
          <p:nvPr/>
        </p:nvSpPr>
        <p:spPr>
          <a:xfrm>
            <a:off x="4533902" y="2881660"/>
            <a:ext cx="1289048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Modul      Bonus2</a:t>
            </a:r>
            <a:endParaRPr lang="id-ID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5181600" y="2457118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984876" y="2889823"/>
            <a:ext cx="1368424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Modul      Cuti2</a:t>
            </a:r>
            <a:endParaRPr lang="id-ID" sz="24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6705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Document 19"/>
          <p:cNvSpPr/>
          <p:nvPr/>
        </p:nvSpPr>
        <p:spPr>
          <a:xfrm>
            <a:off x="7554686" y="4111415"/>
            <a:ext cx="1436914" cy="33561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Daftar  Pegawai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Daftar Absensi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Gaji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Bonus2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Cuti2</a:t>
            </a:r>
          </a:p>
        </p:txBody>
      </p:sp>
      <p:sp>
        <p:nvSpPr>
          <p:cNvPr id="21" name="Flowchart: Alternate Process 20"/>
          <p:cNvSpPr/>
          <p:nvPr/>
        </p:nvSpPr>
        <p:spPr>
          <a:xfrm>
            <a:off x="7865933" y="0"/>
            <a:ext cx="1284287" cy="609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>
                <a:solidFill>
                  <a:srgbClr val="FF0000"/>
                </a:solidFill>
                <a:hlinkClick r:id="rId2" action="ppaction://hlinkpres?slideindex=1&amp;slidetitle="/>
              </a:rPr>
              <a:t>Home</a:t>
            </a:r>
            <a:endParaRPr lang="id-ID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05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914400"/>
            <a:ext cx="74675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id-ID" sz="3200" b="1" u="sng" dirty="0" smtClean="0">
                <a:solidFill>
                  <a:srgbClr val="FF0000"/>
                </a:solidFill>
                <a:latin typeface="Constantia" pitchFamily="18" charset="0"/>
              </a:rPr>
              <a:t>Rancangan Arsitektur Sistem</a:t>
            </a:r>
          </a:p>
          <a:p>
            <a:pPr marL="457200" indent="-457200">
              <a:buFont typeface="Arial" pitchFamily="34" charset="0"/>
              <a:buChar char="•"/>
            </a:pPr>
            <a:endParaRPr lang="id-ID" sz="3200" u="sng" dirty="0">
              <a:latin typeface="Constantia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id-ID" sz="2800" u="sng" dirty="0" smtClean="0">
                <a:latin typeface="Constantia" pitchFamily="18" charset="0"/>
              </a:rPr>
              <a:t>Tampilan Awal</a:t>
            </a:r>
          </a:p>
          <a:p>
            <a:endParaRPr lang="id-ID" sz="3200" u="sng" dirty="0" smtClean="0">
              <a:latin typeface="Constantia" pitchFamily="18" charset="0"/>
            </a:endParaRPr>
          </a:p>
          <a:p>
            <a:r>
              <a:rPr lang="id-ID" sz="3200" b="1" dirty="0" smtClean="0"/>
              <a:t>  SISTEM  INFORMASI TABUNGAN</a:t>
            </a:r>
          </a:p>
          <a:p>
            <a:r>
              <a:rPr lang="id-ID" sz="3200" b="1" dirty="0" smtClean="0"/>
              <a:t>		     BANK XYZ</a:t>
            </a:r>
          </a:p>
          <a:p>
            <a:endParaRPr lang="en-US" sz="32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         User Id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         Password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4300524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267200" y="47849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54547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7457" y="1600200"/>
            <a:ext cx="8273141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337457" y="381000"/>
            <a:ext cx="82731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u="sng" dirty="0" smtClean="0">
                <a:latin typeface="Constantia" pitchFamily="18" charset="0"/>
              </a:rPr>
              <a:t>Tampilan Menu</a:t>
            </a:r>
          </a:p>
          <a:p>
            <a:endParaRPr lang="id-ID" sz="3200" u="sng" dirty="0" smtClean="0">
              <a:latin typeface="Constant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764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MASTER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2182585" y="1676400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TRANSAKSI</a:t>
            </a:r>
            <a:endParaRPr lang="id-ID" sz="2400" dirty="0"/>
          </a:p>
        </p:txBody>
      </p:sp>
      <p:sp>
        <p:nvSpPr>
          <p:cNvPr id="8" name="Rectangle 7"/>
          <p:cNvSpPr/>
          <p:nvPr/>
        </p:nvSpPr>
        <p:spPr>
          <a:xfrm>
            <a:off x="6172200" y="1676400"/>
            <a:ext cx="243839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UTILITY</a:t>
            </a:r>
            <a:endParaRPr lang="id-ID" sz="2400" dirty="0"/>
          </a:p>
        </p:txBody>
      </p:sp>
      <p:sp>
        <p:nvSpPr>
          <p:cNvPr id="9" name="Rectangle 8"/>
          <p:cNvSpPr/>
          <p:nvPr/>
        </p:nvSpPr>
        <p:spPr>
          <a:xfrm>
            <a:off x="4180114" y="1676400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</a:t>
            </a:r>
            <a:endParaRPr lang="id-ID" sz="2400" dirty="0"/>
          </a:p>
        </p:txBody>
      </p:sp>
      <p:sp>
        <p:nvSpPr>
          <p:cNvPr id="2" name="Rectangle 1"/>
          <p:cNvSpPr/>
          <p:nvPr/>
        </p:nvSpPr>
        <p:spPr>
          <a:xfrm>
            <a:off x="337457" y="919609"/>
            <a:ext cx="8273141" cy="680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i="1" dirty="0" smtClean="0"/>
              <a:t>SISTEM INFORMSI  TABUNGAN  BANK. XYZ</a:t>
            </a:r>
            <a:endParaRPr lang="id-ID" sz="2400" i="1" dirty="0"/>
          </a:p>
        </p:txBody>
      </p:sp>
      <p:sp>
        <p:nvSpPr>
          <p:cNvPr id="10" name="Rectangle 9"/>
          <p:cNvSpPr/>
          <p:nvPr/>
        </p:nvSpPr>
        <p:spPr>
          <a:xfrm>
            <a:off x="601023" y="2829580"/>
            <a:ext cx="10550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</a:rPr>
              <a:t>NASABAH</a:t>
            </a:r>
          </a:p>
          <a:p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7200" y="2789366"/>
            <a:ext cx="1694695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</a:rPr>
              <a:t>BUKU TABUNGAN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KARTU ATM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SIMPANAN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PENGAMBILAN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TABUNGAN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33393" y="2828917"/>
            <a:ext cx="109998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</a:rPr>
              <a:t>BACKUP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RESTORE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RECOVERY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82585" y="2814247"/>
            <a:ext cx="14285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dirty="0" smtClean="0">
                <a:solidFill>
                  <a:schemeClr val="bg1"/>
                </a:solidFill>
              </a:rPr>
              <a:t>PENGAMBILAN</a:t>
            </a:r>
          </a:p>
          <a:p>
            <a:r>
              <a:rPr lang="id-ID" sz="1400" dirty="0" smtClean="0">
                <a:solidFill>
                  <a:schemeClr val="bg1"/>
                </a:solidFill>
              </a:rPr>
              <a:t>SETORAN</a:t>
            </a:r>
          </a:p>
        </p:txBody>
      </p:sp>
    </p:spTree>
    <p:extLst>
      <p:ext uri="{BB962C8B-B14F-4D97-AF65-F5344CB8AC3E}">
        <p14:creationId xmlns:p14="http://schemas.microsoft.com/office/powerpoint/2010/main" val="324732920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798" y="973009"/>
            <a:ext cx="680357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Form Nasabah</a:t>
            </a:r>
            <a:endParaRPr lang="en-US" sz="32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No Rekening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Nama Nasabah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Alamat</a:t>
            </a:r>
          </a:p>
          <a:p>
            <a:r>
              <a:rPr lang="id-ID" sz="2800" dirty="0" smtClean="0">
                <a:latin typeface="Constantia" pitchFamily="18" charset="0"/>
              </a:rPr>
              <a:t>Telp/ HP</a:t>
            </a:r>
          </a:p>
          <a:p>
            <a:r>
              <a:rPr lang="id-ID" sz="2800" dirty="0" smtClean="0">
                <a:latin typeface="Constantia" pitchFamily="18" charset="0"/>
              </a:rPr>
              <a:t>Email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Tpt  &amp; Tgl Lahir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Nm Ibu Kandung</a:t>
            </a:r>
          </a:p>
          <a:p>
            <a:r>
              <a:rPr lang="id-ID" sz="2800" dirty="0" smtClean="0">
                <a:latin typeface="Constantia" pitchFamily="18" charset="0"/>
              </a:rPr>
              <a:t>Gender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16002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343400" y="2469715"/>
            <a:ext cx="3660710" cy="258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4343400" y="2828716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4343399" y="4191000"/>
            <a:ext cx="3645159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Flowchart: Terminator 12"/>
          <p:cNvSpPr/>
          <p:nvPr/>
        </p:nvSpPr>
        <p:spPr>
          <a:xfrm>
            <a:off x="1143000" y="52578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14" name="Flowchart: Terminator 13"/>
          <p:cNvSpPr/>
          <p:nvPr/>
        </p:nvSpPr>
        <p:spPr>
          <a:xfrm>
            <a:off x="2590800" y="52578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15" name="Flowchart: Terminator 14"/>
          <p:cNvSpPr/>
          <p:nvPr/>
        </p:nvSpPr>
        <p:spPr>
          <a:xfrm>
            <a:off x="4038600" y="52578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16" name="Flowchart: Terminator 15"/>
          <p:cNvSpPr/>
          <p:nvPr/>
        </p:nvSpPr>
        <p:spPr>
          <a:xfrm>
            <a:off x="5442857" y="52578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</a:t>
            </a:r>
            <a:endParaRPr lang="id-ID" dirty="0"/>
          </a:p>
        </p:txBody>
      </p:sp>
      <p:sp>
        <p:nvSpPr>
          <p:cNvPr id="17" name="Flowchart: Terminator 16"/>
          <p:cNvSpPr/>
          <p:nvPr/>
        </p:nvSpPr>
        <p:spPr>
          <a:xfrm>
            <a:off x="6879771" y="52578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  <p:sp>
        <p:nvSpPr>
          <p:cNvPr id="2" name="TextBox 1"/>
          <p:cNvSpPr txBox="1"/>
          <p:nvPr/>
        </p:nvSpPr>
        <p:spPr>
          <a:xfrm>
            <a:off x="304800" y="2286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id-ID" sz="2800" b="1" dirty="0" smtClean="0"/>
              <a:t>Contoh Form Input Sistem Informasi Tabungan</a:t>
            </a:r>
            <a:endParaRPr lang="id-ID" sz="2800" b="1" dirty="0"/>
          </a:p>
        </p:txBody>
      </p:sp>
      <p:sp>
        <p:nvSpPr>
          <p:cNvPr id="18" name="Rectangle 17"/>
          <p:cNvSpPr/>
          <p:nvPr/>
        </p:nvSpPr>
        <p:spPr>
          <a:xfrm>
            <a:off x="4343400" y="37181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Rectangle 18"/>
          <p:cNvSpPr/>
          <p:nvPr/>
        </p:nvSpPr>
        <p:spPr>
          <a:xfrm>
            <a:off x="6251510" y="373380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Rectangle 19"/>
          <p:cNvSpPr/>
          <p:nvPr/>
        </p:nvSpPr>
        <p:spPr>
          <a:xfrm>
            <a:off x="4327849" y="2088715"/>
            <a:ext cx="3660710" cy="258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4362837" y="4648200"/>
            <a:ext cx="396551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Flowchart: Terminator 21"/>
          <p:cNvSpPr/>
          <p:nvPr/>
        </p:nvSpPr>
        <p:spPr>
          <a:xfrm>
            <a:off x="4966996" y="4648200"/>
            <a:ext cx="1205204" cy="32045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Next</a:t>
            </a:r>
            <a:endParaRPr lang="id-ID" dirty="0"/>
          </a:p>
        </p:txBody>
      </p:sp>
      <p:sp>
        <p:nvSpPr>
          <p:cNvPr id="23" name="Rectangle 22"/>
          <p:cNvSpPr/>
          <p:nvPr/>
        </p:nvSpPr>
        <p:spPr>
          <a:xfrm>
            <a:off x="4362837" y="3284438"/>
            <a:ext cx="3660710" cy="258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53627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016442"/>
            <a:ext cx="83820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u="sng" dirty="0" smtClean="0">
                <a:latin typeface="Constantia" pitchFamily="18" charset="0"/>
              </a:rPr>
              <a:t>Form Pengambilan &amp; Setoran</a:t>
            </a:r>
          </a:p>
          <a:p>
            <a:endParaRPr lang="en-US" sz="3200" u="sng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No Rekening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Tgl Transaksi	</a:t>
            </a:r>
            <a:r>
              <a:rPr lang="id-ID" sz="2800" dirty="0">
                <a:latin typeface="Constantia" pitchFamily="18" charset="0"/>
              </a:rPr>
              <a:t> </a:t>
            </a:r>
            <a:r>
              <a:rPr lang="id-ID" sz="2800" dirty="0" smtClean="0">
                <a:latin typeface="Constantia" pitchFamily="18" charset="0"/>
              </a:rPr>
              <a:t>      Debet	        Kredit	          Saldo</a:t>
            </a:r>
            <a:endParaRPr lang="en-US" sz="2800" dirty="0">
              <a:latin typeface="Constantia" pitchFamily="18" charset="0"/>
            </a:endParaRPr>
          </a:p>
          <a:p>
            <a:r>
              <a:rPr lang="id-ID" sz="2800" dirty="0" smtClean="0">
                <a:latin typeface="Constantia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1800" y="2041153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4876022" y="2967891"/>
            <a:ext cx="1830355" cy="31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2971800" y="2940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Flowchart: Terminator 12"/>
          <p:cNvSpPr/>
          <p:nvPr/>
        </p:nvSpPr>
        <p:spPr>
          <a:xfrm>
            <a:off x="609600" y="5410200"/>
            <a:ext cx="15240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ADD</a:t>
            </a:r>
            <a:endParaRPr lang="id-ID" dirty="0"/>
          </a:p>
        </p:txBody>
      </p:sp>
      <p:sp>
        <p:nvSpPr>
          <p:cNvPr id="14" name="Flowchart: Terminator 13"/>
          <p:cNvSpPr/>
          <p:nvPr/>
        </p:nvSpPr>
        <p:spPr>
          <a:xfrm>
            <a:off x="2133600" y="5410200"/>
            <a:ext cx="15240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EDIT</a:t>
            </a:r>
            <a:endParaRPr lang="id-ID" dirty="0"/>
          </a:p>
        </p:txBody>
      </p:sp>
      <p:sp>
        <p:nvSpPr>
          <p:cNvPr id="15" name="Flowchart: Terminator 14"/>
          <p:cNvSpPr/>
          <p:nvPr/>
        </p:nvSpPr>
        <p:spPr>
          <a:xfrm>
            <a:off x="3657600" y="5410200"/>
            <a:ext cx="15240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DELETE</a:t>
            </a:r>
            <a:endParaRPr lang="id-ID" dirty="0"/>
          </a:p>
        </p:txBody>
      </p:sp>
      <p:sp>
        <p:nvSpPr>
          <p:cNvPr id="16" name="Flowchart: Terminator 15"/>
          <p:cNvSpPr/>
          <p:nvPr/>
        </p:nvSpPr>
        <p:spPr>
          <a:xfrm>
            <a:off x="5257022" y="5410200"/>
            <a:ext cx="1753378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LIST/PRINT</a:t>
            </a:r>
            <a:endParaRPr lang="id-ID" dirty="0"/>
          </a:p>
        </p:txBody>
      </p:sp>
      <p:sp>
        <p:nvSpPr>
          <p:cNvPr id="17" name="Flowchart: Terminator 16"/>
          <p:cNvSpPr/>
          <p:nvPr/>
        </p:nvSpPr>
        <p:spPr>
          <a:xfrm>
            <a:off x="7086600" y="5410200"/>
            <a:ext cx="15240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EXIT</a:t>
            </a:r>
            <a:endParaRPr lang="id-ID" dirty="0"/>
          </a:p>
        </p:txBody>
      </p:sp>
      <p:sp>
        <p:nvSpPr>
          <p:cNvPr id="18" name="Rectangle 17"/>
          <p:cNvSpPr/>
          <p:nvPr/>
        </p:nvSpPr>
        <p:spPr>
          <a:xfrm>
            <a:off x="609600" y="2895599"/>
            <a:ext cx="1981200" cy="3526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Rectangle 18"/>
          <p:cNvSpPr/>
          <p:nvPr/>
        </p:nvSpPr>
        <p:spPr>
          <a:xfrm>
            <a:off x="6823010" y="2940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Auto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14900" y="2056863"/>
            <a:ext cx="3660710" cy="304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Auto</a:t>
            </a:r>
            <a:endParaRPr lang="id-ID" dirty="0"/>
          </a:p>
        </p:txBody>
      </p:sp>
      <p:sp>
        <p:nvSpPr>
          <p:cNvPr id="23" name="Rectangle 22"/>
          <p:cNvSpPr/>
          <p:nvPr/>
        </p:nvSpPr>
        <p:spPr>
          <a:xfrm>
            <a:off x="4876022" y="3420847"/>
            <a:ext cx="1830355" cy="31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" name="Rectangle 23"/>
          <p:cNvSpPr/>
          <p:nvPr/>
        </p:nvSpPr>
        <p:spPr>
          <a:xfrm>
            <a:off x="2971800" y="339344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Rectangle 24"/>
          <p:cNvSpPr/>
          <p:nvPr/>
        </p:nvSpPr>
        <p:spPr>
          <a:xfrm>
            <a:off x="609600" y="3348555"/>
            <a:ext cx="1981200" cy="3526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Rectangle 25"/>
          <p:cNvSpPr/>
          <p:nvPr/>
        </p:nvSpPr>
        <p:spPr>
          <a:xfrm>
            <a:off x="6823010" y="339344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Auto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76022" y="3878047"/>
            <a:ext cx="1830355" cy="31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Rectangle 27"/>
          <p:cNvSpPr/>
          <p:nvPr/>
        </p:nvSpPr>
        <p:spPr>
          <a:xfrm>
            <a:off x="2971800" y="385064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9" name="Rectangle 28"/>
          <p:cNvSpPr/>
          <p:nvPr/>
        </p:nvSpPr>
        <p:spPr>
          <a:xfrm>
            <a:off x="609600" y="3805755"/>
            <a:ext cx="1981200" cy="3526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Rectangle 29"/>
          <p:cNvSpPr/>
          <p:nvPr/>
        </p:nvSpPr>
        <p:spPr>
          <a:xfrm>
            <a:off x="6823010" y="385064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Auto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76022" y="4335247"/>
            <a:ext cx="1830355" cy="31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2971800" y="430784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3" name="Rectangle 32"/>
          <p:cNvSpPr/>
          <p:nvPr/>
        </p:nvSpPr>
        <p:spPr>
          <a:xfrm>
            <a:off x="609600" y="4262955"/>
            <a:ext cx="1981200" cy="3526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4" name="Rectangle 33"/>
          <p:cNvSpPr/>
          <p:nvPr/>
        </p:nvSpPr>
        <p:spPr>
          <a:xfrm>
            <a:off x="6823010" y="430784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Auto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876022" y="4792447"/>
            <a:ext cx="1830355" cy="31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6" name="Rectangle 35"/>
          <p:cNvSpPr/>
          <p:nvPr/>
        </p:nvSpPr>
        <p:spPr>
          <a:xfrm>
            <a:off x="2971800" y="476504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Rectangle 36"/>
          <p:cNvSpPr/>
          <p:nvPr/>
        </p:nvSpPr>
        <p:spPr>
          <a:xfrm>
            <a:off x="609600" y="4720155"/>
            <a:ext cx="1981200" cy="3526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8" name="Rectangle 37"/>
          <p:cNvSpPr/>
          <p:nvPr/>
        </p:nvSpPr>
        <p:spPr>
          <a:xfrm>
            <a:off x="6823010" y="4765041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Auto</a:t>
            </a:r>
          </a:p>
        </p:txBody>
      </p:sp>
    </p:spTree>
    <p:extLst>
      <p:ext uri="{BB962C8B-B14F-4D97-AF65-F5344CB8AC3E}">
        <p14:creationId xmlns:p14="http://schemas.microsoft.com/office/powerpoint/2010/main" val="11475753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39762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Nasabah</a:t>
            </a:r>
          </a:p>
          <a:p>
            <a:pPr marL="109728" indent="0" algn="ctr">
              <a:buNone/>
            </a:pPr>
            <a:r>
              <a:rPr lang="id-ID" sz="2400" b="1" dirty="0" smtClean="0"/>
              <a:t>DAFTAR NASABAH</a:t>
            </a:r>
          </a:p>
          <a:p>
            <a:pPr marL="109728" indent="0" algn="ctr">
              <a:buNone/>
            </a:pPr>
            <a:r>
              <a:rPr lang="id-ID" sz="2400" b="1" dirty="0" smtClean="0"/>
              <a:t>BANK XYZ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 smtClean="0"/>
          </a:p>
          <a:p>
            <a:r>
              <a:rPr lang="id-ID" sz="2400" dirty="0" smtClean="0"/>
              <a:t>BUKU TABUNGAN</a:t>
            </a:r>
            <a:endParaRPr lang="id-ID" sz="2400" dirty="0"/>
          </a:p>
          <a:p>
            <a:pPr marL="109728" indent="0" algn="ctr">
              <a:buNone/>
            </a:pPr>
            <a:r>
              <a:rPr lang="id-ID" sz="2400" b="1" dirty="0" smtClean="0"/>
              <a:t>BUKU TABUNGAN</a:t>
            </a:r>
            <a:endParaRPr lang="id-ID" sz="2400" b="1" dirty="0"/>
          </a:p>
          <a:p>
            <a:pPr marL="109728" indent="0" algn="ctr">
              <a:buNone/>
            </a:pPr>
            <a:r>
              <a:rPr lang="id-ID" sz="2400" b="1" dirty="0" smtClean="0"/>
              <a:t>BANK </a:t>
            </a:r>
            <a:r>
              <a:rPr lang="id-ID" sz="2400" b="1" dirty="0"/>
              <a:t>XYZ</a:t>
            </a:r>
          </a:p>
          <a:p>
            <a:pPr marL="109728" indent="0">
              <a:buNone/>
            </a:pP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476876"/>
              </p:ext>
            </p:extLst>
          </p:nvPr>
        </p:nvGraphicFramePr>
        <p:xfrm>
          <a:off x="609600" y="1828800"/>
          <a:ext cx="75438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5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Nasabah Tabungan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Alamat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HP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Email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398467"/>
              </p:ext>
            </p:extLst>
          </p:nvPr>
        </p:nvGraphicFramePr>
        <p:xfrm>
          <a:off x="685800" y="4572000"/>
          <a:ext cx="75438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5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r>
                        <a:rPr lang="id-ID" dirty="0" smtClean="0"/>
                        <a:t>No Rekening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Nasabah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Tgl Transaksi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Debet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Kredit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Saldo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771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id-ID" sz="2800" dirty="0" smtClean="0"/>
              <a:t>Contoh Output/ Laporan/ Informasi SI Tabungan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76633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r>
              <a:rPr lang="id-ID" sz="2400" dirty="0" smtClean="0"/>
              <a:t>Daftar Pengambilan</a:t>
            </a:r>
          </a:p>
          <a:p>
            <a:pPr marL="109728" indent="0" algn="ctr">
              <a:buNone/>
            </a:pPr>
            <a:r>
              <a:rPr lang="id-ID" sz="2400" b="1" dirty="0" smtClean="0"/>
              <a:t>DAFTAR PENGAMBILAN TABUNGAN</a:t>
            </a:r>
          </a:p>
          <a:p>
            <a:pPr marL="109728" indent="0" algn="ctr">
              <a:buNone/>
            </a:pPr>
            <a:r>
              <a:rPr lang="id-ID" sz="2400" b="1" dirty="0" smtClean="0"/>
              <a:t>BANK  XYZ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/>
          </a:p>
          <a:p>
            <a:pPr marL="109728" indent="0">
              <a:buNone/>
            </a:pPr>
            <a:endParaRPr lang="id-ID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195235"/>
              </p:ext>
            </p:extLst>
          </p:nvPr>
        </p:nvGraphicFramePr>
        <p:xfrm>
          <a:off x="533400" y="1600199"/>
          <a:ext cx="7696200" cy="4876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5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61439">
                <a:tc>
                  <a:txBody>
                    <a:bodyPr/>
                    <a:lstStyle/>
                    <a:p>
                      <a:r>
                        <a:rPr lang="id-ID" dirty="0" smtClean="0"/>
                        <a:t>No Rekening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Nasabah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Tgl Transaksi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801688" algn="l"/>
                        </a:tabLst>
                      </a:pPr>
                      <a:r>
                        <a:rPr lang="id-ID" dirty="0" smtClean="0"/>
                        <a:t>Debet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Kredit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Saldo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Saldo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Saldo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Total Saldo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21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r>
              <a:rPr lang="id-ID" sz="2400" dirty="0" smtClean="0"/>
              <a:t>Daftar Pengambilan</a:t>
            </a:r>
          </a:p>
          <a:p>
            <a:pPr marL="109728" indent="0" algn="ctr">
              <a:buNone/>
            </a:pPr>
            <a:r>
              <a:rPr lang="id-ID" sz="2400" b="1" dirty="0" smtClean="0"/>
              <a:t>DAFTAR SETORAN TABUNGAN</a:t>
            </a:r>
          </a:p>
          <a:p>
            <a:pPr marL="109728" indent="0" algn="ctr">
              <a:buNone/>
            </a:pPr>
            <a:r>
              <a:rPr lang="id-ID" sz="2400" b="1" dirty="0" smtClean="0"/>
              <a:t>BANK  XYZ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/>
          </a:p>
          <a:p>
            <a:pPr marL="109728" indent="0">
              <a:buNone/>
            </a:pPr>
            <a:endParaRPr lang="id-ID" sz="2400" dirty="0" smtClean="0"/>
          </a:p>
        </p:txBody>
      </p:sp>
      <p:sp>
        <p:nvSpPr>
          <p:cNvPr id="5" name="Flowchart: Alternate Process 4"/>
          <p:cNvSpPr/>
          <p:nvPr/>
        </p:nvSpPr>
        <p:spPr>
          <a:xfrm>
            <a:off x="7837942" y="0"/>
            <a:ext cx="1284287" cy="609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>
                <a:solidFill>
                  <a:srgbClr val="FF0000"/>
                </a:solidFill>
                <a:hlinkClick r:id="rId2" action="ppaction://hlinkpres?slideindex=1&amp;slidetitle="/>
              </a:rPr>
              <a:t>Home</a:t>
            </a:r>
            <a:endParaRPr lang="id-ID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996493"/>
              </p:ext>
            </p:extLst>
          </p:nvPr>
        </p:nvGraphicFramePr>
        <p:xfrm>
          <a:off x="533400" y="1600199"/>
          <a:ext cx="7696200" cy="4876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5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61439">
                <a:tc>
                  <a:txBody>
                    <a:bodyPr/>
                    <a:lstStyle/>
                    <a:p>
                      <a:r>
                        <a:rPr lang="id-ID" dirty="0" smtClean="0"/>
                        <a:t>No Rekening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Nasabah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Tgl Transaksi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801688" algn="l"/>
                        </a:tabLst>
                      </a:pPr>
                      <a:r>
                        <a:rPr lang="id-ID" dirty="0" smtClean="0"/>
                        <a:t>Debet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Kredit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Saldo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Saldo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Saldo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8321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Total Saldo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59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id-ID" b="1" dirty="0"/>
              <a:t>Komponen </a:t>
            </a:r>
            <a:r>
              <a:rPr lang="id-ID" b="1" dirty="0" smtClean="0"/>
              <a:t>SIPB secara umum :</a:t>
            </a:r>
            <a:endParaRPr lang="id-ID" b="1" dirty="0"/>
          </a:p>
          <a:p>
            <a:pPr algn="just"/>
            <a:r>
              <a:rPr lang="id-ID" sz="2600" b="1" dirty="0" smtClean="0"/>
              <a:t>Orang :</a:t>
            </a:r>
            <a:r>
              <a:rPr lang="id-ID" sz="2600" dirty="0"/>
              <a:t> Pengguna sistem, termasuk karyawan dan nasabah.</a:t>
            </a:r>
          </a:p>
          <a:p>
            <a:pPr algn="just"/>
            <a:r>
              <a:rPr lang="id-ID" sz="2600" b="1" dirty="0" smtClean="0"/>
              <a:t>Data :</a:t>
            </a:r>
            <a:r>
              <a:rPr lang="id-ID" sz="2600" dirty="0"/>
              <a:t> Informasi keuangan nasabah, data transaksi, dan data operasional lainnya.</a:t>
            </a:r>
          </a:p>
          <a:p>
            <a:pPr algn="just"/>
            <a:r>
              <a:rPr lang="id-ID" sz="2600" b="1" dirty="0"/>
              <a:t>Perangkat keras (</a:t>
            </a:r>
            <a:r>
              <a:rPr lang="id-ID" sz="2600" b="1" i="1" dirty="0"/>
              <a:t>Hardware</a:t>
            </a:r>
            <a:r>
              <a:rPr lang="id-ID" sz="2600" b="1" dirty="0" smtClean="0"/>
              <a:t>) :</a:t>
            </a:r>
            <a:r>
              <a:rPr lang="id-ID" sz="2600" dirty="0"/>
              <a:t> Komputer, server, ATM, dan perangkat keras lainnya.</a:t>
            </a:r>
          </a:p>
          <a:p>
            <a:pPr algn="just"/>
            <a:r>
              <a:rPr lang="id-ID" sz="2600" b="1" dirty="0"/>
              <a:t>Perangkat lunak (</a:t>
            </a:r>
            <a:r>
              <a:rPr lang="id-ID" sz="2600" b="1" i="1" dirty="0"/>
              <a:t>Software</a:t>
            </a:r>
            <a:r>
              <a:rPr lang="id-ID" sz="2600" b="1" dirty="0" smtClean="0"/>
              <a:t>) :</a:t>
            </a:r>
            <a:r>
              <a:rPr lang="id-ID" sz="2600" dirty="0"/>
              <a:t> Sistem aplikasi yang menjalankan fungsi bank, seperti sistem </a:t>
            </a:r>
            <a:r>
              <a:rPr lang="id-ID" sz="2600" i="1" dirty="0"/>
              <a:t>core banking</a:t>
            </a:r>
            <a:r>
              <a:rPr lang="id-ID" sz="2600" dirty="0"/>
              <a:t>, </a:t>
            </a:r>
            <a:r>
              <a:rPr lang="id-ID" sz="2600" i="1" dirty="0"/>
              <a:t>internet banking</a:t>
            </a:r>
            <a:r>
              <a:rPr lang="id-ID" sz="2600" dirty="0"/>
              <a:t>, dan </a:t>
            </a:r>
            <a:r>
              <a:rPr lang="id-ID" sz="2600" i="1" dirty="0"/>
              <a:t>mobile banking</a:t>
            </a:r>
            <a:r>
              <a:rPr lang="id-ID" sz="2600" dirty="0"/>
              <a:t>.</a:t>
            </a:r>
          </a:p>
          <a:p>
            <a:pPr algn="just"/>
            <a:r>
              <a:rPr lang="id-ID" sz="2600" b="1" dirty="0" smtClean="0"/>
              <a:t>Jaringan :</a:t>
            </a:r>
            <a:r>
              <a:rPr lang="id-ID" sz="2600" dirty="0"/>
              <a:t> Infrastruktur telekomunikasi untuk menghubungkan berbagai komponen dan memungkinkan transfer data antar kantor dan kepada nasabah. 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7601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id-ID" b="1" dirty="0"/>
              <a:t>Fungsi </a:t>
            </a:r>
            <a:r>
              <a:rPr lang="id-ID" b="1" dirty="0" smtClean="0"/>
              <a:t>utama SIPB :</a:t>
            </a:r>
            <a:endParaRPr lang="id-ID" b="1" dirty="0"/>
          </a:p>
          <a:p>
            <a:pPr algn="just"/>
            <a:r>
              <a:rPr lang="id-ID" sz="2600" b="1" dirty="0"/>
              <a:t>Pengolahan data </a:t>
            </a:r>
            <a:r>
              <a:rPr lang="id-ID" sz="2600" b="1" dirty="0" smtClean="0"/>
              <a:t>keuangan :</a:t>
            </a:r>
            <a:r>
              <a:rPr lang="id-ID" sz="2600" dirty="0"/>
              <a:t> Mengelola sejumlah besar data transaksi keuangan secara efisien.</a:t>
            </a:r>
          </a:p>
          <a:p>
            <a:pPr algn="just"/>
            <a:r>
              <a:rPr lang="id-ID" sz="2600" b="1" dirty="0"/>
              <a:t>Layanan </a:t>
            </a:r>
            <a:r>
              <a:rPr lang="id-ID" sz="2600" b="1" dirty="0" smtClean="0"/>
              <a:t>nasabah :</a:t>
            </a:r>
            <a:r>
              <a:rPr lang="id-ID" sz="2600" dirty="0"/>
              <a:t> Memberikan akses layanan perbankan secara elektronik, seperti </a:t>
            </a:r>
            <a:r>
              <a:rPr lang="id-ID" sz="2600" i="1" dirty="0"/>
              <a:t>internet banking</a:t>
            </a:r>
            <a:r>
              <a:rPr lang="id-ID" sz="2600" dirty="0"/>
              <a:t>, </a:t>
            </a:r>
            <a:r>
              <a:rPr lang="id-ID" sz="2600" i="1" dirty="0"/>
              <a:t>mobile banking</a:t>
            </a:r>
            <a:r>
              <a:rPr lang="id-ID" sz="2600" dirty="0"/>
              <a:t>, dan ATM.</a:t>
            </a:r>
          </a:p>
          <a:p>
            <a:pPr algn="just"/>
            <a:r>
              <a:rPr lang="id-ID" sz="2600" b="1" dirty="0"/>
              <a:t>Keamanan </a:t>
            </a:r>
            <a:r>
              <a:rPr lang="id-ID" sz="2600" b="1" dirty="0" smtClean="0"/>
              <a:t>data :</a:t>
            </a:r>
            <a:r>
              <a:rPr lang="id-ID" sz="2600" dirty="0"/>
              <a:t> Melindungi data nasabah dari akses tidak sah dan ancaman siber dengan menerapkan keamanan berlapis dan enkripsi.</a:t>
            </a:r>
          </a:p>
          <a:p>
            <a:pPr algn="just"/>
            <a:r>
              <a:rPr lang="id-ID" sz="2600" b="1" dirty="0"/>
              <a:t>Integrasi </a:t>
            </a:r>
            <a:r>
              <a:rPr lang="id-ID" sz="2600" b="1" dirty="0" smtClean="0"/>
              <a:t>data :</a:t>
            </a:r>
            <a:r>
              <a:rPr lang="id-ID" sz="2600" dirty="0"/>
              <a:t> Menyelaraskan data antara kantor cabang dan kantor pusat bank untuk menjaga konsistensi informasi.</a:t>
            </a:r>
          </a:p>
          <a:p>
            <a:pPr algn="just"/>
            <a:r>
              <a:rPr lang="id-ID" sz="2600" b="1" dirty="0"/>
              <a:t>Pendukung </a:t>
            </a:r>
            <a:r>
              <a:rPr lang="id-ID" sz="2600" b="1" dirty="0" smtClean="0"/>
              <a:t>keputusan :</a:t>
            </a:r>
            <a:r>
              <a:rPr lang="id-ID" sz="2600" dirty="0"/>
              <a:t> Menyediakan informasi yang diperlukan manajemen untuk analisis dan pengambilan keputusan</a:t>
            </a:r>
            <a:r>
              <a:rPr lang="id-ID" dirty="0"/>
              <a:t>. 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5158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id-ID" sz="2400" b="1" dirty="0" smtClean="0"/>
              <a:t>Manfaat SIPB :</a:t>
            </a:r>
            <a:endParaRPr lang="id-ID" sz="2400" b="1" dirty="0"/>
          </a:p>
          <a:p>
            <a:pPr algn="just"/>
            <a:r>
              <a:rPr lang="id-ID" sz="2400" b="1" dirty="0"/>
              <a:t>Efisiensi </a:t>
            </a:r>
            <a:r>
              <a:rPr lang="id-ID" sz="2400" b="1" dirty="0" smtClean="0"/>
              <a:t>operasional :</a:t>
            </a:r>
            <a:r>
              <a:rPr lang="id-ID" sz="2400" dirty="0"/>
              <a:t> Mengotomatiskan proses dan mengurangi biaya operasional serta waktu kerja.</a:t>
            </a:r>
          </a:p>
          <a:p>
            <a:pPr algn="just"/>
            <a:r>
              <a:rPr lang="id-ID" sz="2400" b="1" dirty="0"/>
              <a:t>Kemudahan </a:t>
            </a:r>
            <a:r>
              <a:rPr lang="id-ID" sz="2400" b="1" dirty="0" smtClean="0"/>
              <a:t>transaksi :</a:t>
            </a:r>
            <a:r>
              <a:rPr lang="id-ID" sz="2400" dirty="0"/>
              <a:t> Memberikan fleksibilitas bagi nasabah untuk bertransaksi kapan saja dan di mana saja.</a:t>
            </a:r>
          </a:p>
          <a:p>
            <a:pPr algn="just"/>
            <a:r>
              <a:rPr lang="id-ID" sz="2400" b="1" dirty="0"/>
              <a:t>Peningkatan </a:t>
            </a:r>
            <a:r>
              <a:rPr lang="id-ID" sz="2400" b="1" dirty="0" smtClean="0"/>
              <a:t>layanan :</a:t>
            </a:r>
            <a:r>
              <a:rPr lang="id-ID" sz="2400" dirty="0"/>
              <a:t> Memungkinkan bank untuk menawarkan layanan yang lebih cepat, lebih baik, dan lebih personal kepada nasabah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4043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08395" y="-121298"/>
            <a:ext cx="8534400" cy="6934200"/>
          </a:xfrm>
        </p:spPr>
        <p:txBody>
          <a:bodyPr/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0" indent="0">
              <a:buFontTx/>
              <a:buNone/>
            </a:pPr>
            <a:r>
              <a:rPr lang="id-ID" sz="2400" dirty="0" smtClean="0"/>
              <a:t>CONTOH</a:t>
            </a:r>
            <a:r>
              <a:rPr lang="en-US" sz="2400" dirty="0" smtClean="0"/>
              <a:t> </a:t>
            </a:r>
            <a:r>
              <a:rPr lang="id-ID" sz="2400" dirty="0" smtClean="0"/>
              <a:t>KONSEP </a:t>
            </a:r>
            <a:r>
              <a:rPr lang="en-US" sz="2400" dirty="0" smtClean="0"/>
              <a:t>SI</a:t>
            </a:r>
            <a:r>
              <a:rPr lang="id-ID" sz="2400" dirty="0" smtClean="0"/>
              <a:t>STEM </a:t>
            </a:r>
            <a:r>
              <a:rPr lang="id-ID" sz="2400" dirty="0" smtClean="0"/>
              <a:t>INFORMASI PERBANKAN :</a:t>
            </a:r>
          </a:p>
          <a:p>
            <a:pPr marL="0" indent="0">
              <a:buFontTx/>
              <a:buNone/>
            </a:pPr>
            <a:endParaRPr lang="id-ID" sz="2400" dirty="0" smtClean="0"/>
          </a:p>
          <a:p>
            <a:pPr marL="0" indent="0">
              <a:buFontTx/>
              <a:buNone/>
            </a:pPr>
            <a:r>
              <a:rPr lang="id-ID" sz="2000" dirty="0" smtClean="0"/>
              <a:t>Global System		      Subsistem	               Informasi</a:t>
            </a:r>
            <a:endParaRPr lang="en-US" sz="2000" dirty="0" smtClean="0"/>
          </a:p>
          <a:p>
            <a:pPr marL="0" indent="0">
              <a:buFontTx/>
              <a:buNone/>
            </a:pPr>
            <a:endParaRPr lang="en-US" sz="2000" dirty="0" smtClean="0"/>
          </a:p>
        </p:txBody>
      </p:sp>
      <p:sp>
        <p:nvSpPr>
          <p:cNvPr id="3" name="Can 2"/>
          <p:cNvSpPr/>
          <p:nvPr/>
        </p:nvSpPr>
        <p:spPr>
          <a:xfrm>
            <a:off x="3124200" y="1447800"/>
            <a:ext cx="2286000" cy="5219700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dirty="0" smtClean="0">
                <a:solidFill>
                  <a:srgbClr val="C00000"/>
                </a:solidFill>
              </a:rPr>
              <a:t>TABUNGAN</a:t>
            </a: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 smtClean="0">
                <a:solidFill>
                  <a:srgbClr val="00B050"/>
                </a:solidFill>
              </a:rPr>
              <a:t>DEPOSITO</a:t>
            </a: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 smtClean="0">
                <a:solidFill>
                  <a:srgbClr val="C00000"/>
                </a:solidFill>
              </a:rPr>
              <a:t>KREDIT RUMAH</a:t>
            </a: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 smtClean="0">
                <a:solidFill>
                  <a:srgbClr val="FF0000"/>
                </a:solidFill>
              </a:rPr>
              <a:t>KREDIT KENDARAAN</a:t>
            </a: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 smtClean="0">
                <a:solidFill>
                  <a:srgbClr val="00B050"/>
                </a:solidFill>
              </a:rPr>
              <a:t>PAYROL</a:t>
            </a:r>
            <a:r>
              <a:rPr lang="id-ID" sz="2000" dirty="0" smtClean="0">
                <a:solidFill>
                  <a:srgbClr val="FFFF00"/>
                </a:solidFill>
              </a:rPr>
              <a:t>L</a:t>
            </a:r>
            <a:endParaRPr lang="id-ID" sz="2000" dirty="0">
              <a:solidFill>
                <a:srgbClr val="FFFF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>
                <a:solidFill>
                  <a:srgbClr val="C00000"/>
                </a:solidFill>
              </a:rPr>
              <a:t>GL</a:t>
            </a:r>
          </a:p>
        </p:txBody>
      </p:sp>
      <p:sp>
        <p:nvSpPr>
          <p:cNvPr id="4" name="Oval 3"/>
          <p:cNvSpPr/>
          <p:nvPr/>
        </p:nvSpPr>
        <p:spPr>
          <a:xfrm>
            <a:off x="152400" y="2819400"/>
            <a:ext cx="2198688" cy="22098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dirty="0" smtClean="0">
                <a:solidFill>
                  <a:srgbClr val="C00000"/>
                </a:solidFill>
              </a:rPr>
              <a:t>SI  PERBANKAN</a:t>
            </a:r>
            <a:endParaRPr lang="id-ID" sz="2800" dirty="0">
              <a:solidFill>
                <a:srgbClr val="C00000"/>
              </a:solidFill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6161088" y="1447800"/>
            <a:ext cx="2830512" cy="5486400"/>
          </a:xfrm>
          <a:prstGeom prst="flowChartDocumen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b="1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NASABAH TABUNGAN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BUKU TABUNGAN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DATA TABUNGAN</a:t>
            </a:r>
            <a:endParaRPr lang="id-ID" sz="11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1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00B050"/>
                </a:solidFill>
              </a:rPr>
              <a:t>NASABAH DEPOSITO</a:t>
            </a:r>
            <a:endParaRPr lang="id-ID" sz="1100" b="1" dirty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00B050"/>
                </a:solidFill>
              </a:rPr>
              <a:t>SERTIFIKAT DEPOSITO</a:t>
            </a:r>
            <a:endParaRPr lang="id-ID" sz="1100" b="1" dirty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00B050"/>
                </a:solidFill>
              </a:rPr>
              <a:t>DATA DEPOSITO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1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NASABAH KREDIT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PEMBAYARAN KREDIT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LAPORAN </a:t>
            </a:r>
            <a:r>
              <a:rPr lang="id-ID" sz="1100" b="1" dirty="0" smtClean="0">
                <a:solidFill>
                  <a:srgbClr val="C00000"/>
                </a:solidFill>
              </a:rPr>
              <a:t>PEMBAYARAN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LAPORAN PIUTANG KRIDT</a:t>
            </a:r>
            <a:endParaRPr lang="id-ID" sz="1100" b="1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100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>
                <a:solidFill>
                  <a:srgbClr val="FF0000"/>
                </a:solidFill>
              </a:rPr>
              <a:t>NASABAH KREDIT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>
                <a:solidFill>
                  <a:srgbClr val="FF0000"/>
                </a:solidFill>
              </a:rPr>
              <a:t>PEMBAYARAN </a:t>
            </a:r>
            <a:r>
              <a:rPr lang="id-ID" sz="1100" b="1" dirty="0" smtClean="0">
                <a:solidFill>
                  <a:srgbClr val="FF0000"/>
                </a:solidFill>
              </a:rPr>
              <a:t>KREDIT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FF0000"/>
                </a:solidFill>
              </a:rPr>
              <a:t>LAPORAN </a:t>
            </a:r>
            <a:r>
              <a:rPr lang="id-ID" sz="1100" b="1" dirty="0" smtClean="0">
                <a:solidFill>
                  <a:srgbClr val="FF0000"/>
                </a:solidFill>
              </a:rPr>
              <a:t>PEMBAYARAN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FF0000"/>
                </a:solidFill>
              </a:rPr>
              <a:t>LAPORAN PIUTANG KENDARAAN</a:t>
            </a:r>
            <a:endParaRPr lang="id-ID" sz="1100" b="1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2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00B050"/>
                </a:solidFill>
              </a:rPr>
              <a:t>DATA PEGAWAI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00B050"/>
                </a:solidFill>
              </a:rPr>
              <a:t>DATA ABSENSI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00B050"/>
                </a:solidFill>
              </a:rPr>
              <a:t>DATA GAJI, SLIP </a:t>
            </a:r>
            <a:r>
              <a:rPr lang="id-ID" sz="1100" b="1" dirty="0" smtClean="0">
                <a:solidFill>
                  <a:srgbClr val="00B050"/>
                </a:solidFill>
              </a:rPr>
              <a:t>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00B050"/>
                </a:solidFill>
              </a:rPr>
              <a:t>DATA BONUS, SLIP BONUS</a:t>
            </a:r>
            <a:endParaRPr lang="id-ID" sz="1100" b="1" dirty="0" smtClean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00B050"/>
                </a:solidFill>
              </a:rPr>
              <a:t>DATA CUTI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1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>
                <a:solidFill>
                  <a:srgbClr val="C00000"/>
                </a:solidFill>
              </a:rPr>
              <a:t>ACCOUNT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JURNAL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 smtClean="0">
                <a:solidFill>
                  <a:srgbClr val="C00000"/>
                </a:solidFill>
              </a:rPr>
              <a:t>BUKU BESAR</a:t>
            </a:r>
            <a:endParaRPr lang="id-ID" sz="11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>
                <a:solidFill>
                  <a:srgbClr val="C00000"/>
                </a:solidFill>
              </a:rPr>
              <a:t>RUGI/LABA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100" b="1" dirty="0">
                <a:solidFill>
                  <a:srgbClr val="C00000"/>
                </a:solidFill>
              </a:rPr>
              <a:t>NERACA</a:t>
            </a:r>
            <a:endParaRPr lang="id-ID" sz="1100" b="1" dirty="0"/>
          </a:p>
        </p:txBody>
      </p:sp>
      <p:sp>
        <p:nvSpPr>
          <p:cNvPr id="6" name="Right Arrow 5"/>
          <p:cNvSpPr/>
          <p:nvPr/>
        </p:nvSpPr>
        <p:spPr>
          <a:xfrm>
            <a:off x="2362200" y="3657600"/>
            <a:ext cx="762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7" name="Right Arrow 6"/>
          <p:cNvSpPr/>
          <p:nvPr/>
        </p:nvSpPr>
        <p:spPr>
          <a:xfrm>
            <a:off x="5410200" y="3733800"/>
            <a:ext cx="762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50934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371600"/>
            <a:ext cx="2590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  PERBANKAN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2789465"/>
            <a:ext cx="20832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MANAJEMEN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629400" y="2811237"/>
            <a:ext cx="22370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PEMBUKUAN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2811237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UMUM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2133600"/>
            <a:ext cx="0" cy="3810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514600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01642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6858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Sistem Perbankan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64771" y="95250"/>
            <a:ext cx="7369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i="1" dirty="0" smtClean="0"/>
              <a:t>Contoh Konsep SI  Perbankan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66699" y="2764971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PRODUK BANK</a:t>
            </a:r>
            <a:endParaRPr lang="id-ID" sz="2400" dirty="0"/>
          </a:p>
        </p:txBody>
      </p:sp>
      <p:sp>
        <p:nvSpPr>
          <p:cNvPr id="29" name="Flowchart: Terminator 28"/>
          <p:cNvSpPr/>
          <p:nvPr/>
        </p:nvSpPr>
        <p:spPr>
          <a:xfrm>
            <a:off x="609600" y="3878037"/>
            <a:ext cx="2133600" cy="7620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Tabungan</a:t>
            </a:r>
            <a:endParaRPr lang="id-ID" dirty="0"/>
          </a:p>
        </p:txBody>
      </p:sp>
      <p:sp>
        <p:nvSpPr>
          <p:cNvPr id="30" name="Flowchart: Terminator 29"/>
          <p:cNvSpPr/>
          <p:nvPr/>
        </p:nvSpPr>
        <p:spPr>
          <a:xfrm>
            <a:off x="609600" y="4640038"/>
            <a:ext cx="2133600" cy="7620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Deposito</a:t>
            </a:r>
            <a:endParaRPr lang="id-ID" dirty="0"/>
          </a:p>
        </p:txBody>
      </p:sp>
      <p:sp>
        <p:nvSpPr>
          <p:cNvPr id="31" name="Flowchart: Terminator 30"/>
          <p:cNvSpPr/>
          <p:nvPr/>
        </p:nvSpPr>
        <p:spPr>
          <a:xfrm>
            <a:off x="609600" y="5402038"/>
            <a:ext cx="2133600" cy="7620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KPR</a:t>
            </a:r>
            <a:endParaRPr lang="id-ID" dirty="0"/>
          </a:p>
        </p:txBody>
      </p:sp>
      <p:sp>
        <p:nvSpPr>
          <p:cNvPr id="34" name="Flowchart: Terminator 33"/>
          <p:cNvSpPr/>
          <p:nvPr/>
        </p:nvSpPr>
        <p:spPr>
          <a:xfrm>
            <a:off x="628650" y="6155876"/>
            <a:ext cx="2133600" cy="7620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Kredit Kendaraan</a:t>
            </a:r>
            <a:endParaRPr lang="id-ID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381000" y="3679371"/>
            <a:ext cx="0" cy="2857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29" idx="1"/>
          </p:cNvCxnSpPr>
          <p:nvPr/>
        </p:nvCxnSpPr>
        <p:spPr>
          <a:xfrm>
            <a:off x="381000" y="4259037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81000" y="49530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81000" y="5791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81000" y="6553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38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990600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Sistem Tabungan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2792520"/>
            <a:ext cx="20832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Simpanan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858000" y="2814292"/>
            <a:ext cx="20846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2814292"/>
            <a:ext cx="22315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Pengambilan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19050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340429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340429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340429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340429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01642" y="2340429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3810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Sub Sistem Tabungan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6699" y="2768026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Nasabah Tabungan</a:t>
            </a:r>
            <a:endParaRPr lang="id-ID" sz="2400" dirty="0"/>
          </a:p>
        </p:txBody>
      </p:sp>
      <p:sp>
        <p:nvSpPr>
          <p:cNvPr id="2" name="Flowchart: Document 1"/>
          <p:cNvSpPr/>
          <p:nvPr/>
        </p:nvSpPr>
        <p:spPr>
          <a:xfrm>
            <a:off x="6896100" y="3834826"/>
            <a:ext cx="2046514" cy="29718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Buku Tabungan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600" dirty="0" smtClean="0"/>
              <a:t>ATM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600" dirty="0" smtClean="0"/>
              <a:t>Daftar Nasabah Tabungan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600" dirty="0" smtClean="0"/>
              <a:t>Laporan Tabungan </a:t>
            </a:r>
          </a:p>
          <a:p>
            <a:pPr marL="187325" indent="-187325"/>
            <a:r>
              <a:rPr lang="id-ID" sz="1200" dirty="0"/>
              <a:t> </a:t>
            </a:r>
            <a:r>
              <a:rPr lang="id-ID" sz="1200" dirty="0" smtClean="0"/>
              <a:t>   - Lap Simpanan</a:t>
            </a:r>
          </a:p>
          <a:p>
            <a:r>
              <a:rPr lang="id-ID" sz="1200" dirty="0"/>
              <a:t> </a:t>
            </a:r>
            <a:r>
              <a:rPr lang="id-ID" sz="1200" dirty="0" smtClean="0"/>
              <a:t>   - Lap Pengambilan</a:t>
            </a:r>
          </a:p>
        </p:txBody>
      </p:sp>
    </p:spTree>
    <p:extLst>
      <p:ext uri="{BB962C8B-B14F-4D97-AF65-F5344CB8AC3E}">
        <p14:creationId xmlns:p14="http://schemas.microsoft.com/office/powerpoint/2010/main" val="402493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270574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Sistem Deposito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3047669"/>
            <a:ext cx="20832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Transaksi Deposito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906986" y="3069441"/>
            <a:ext cx="20846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3069441"/>
            <a:ext cx="22315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Pengambilan Deposito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21849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620403"/>
            <a:ext cx="6705599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6204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6204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6204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848600" y="26204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3810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Sub Sistem Deposito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6699" y="3023175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Nasabah Deposito</a:t>
            </a:r>
            <a:endParaRPr lang="id-ID" sz="2400" dirty="0"/>
          </a:p>
        </p:txBody>
      </p:sp>
      <p:sp>
        <p:nvSpPr>
          <p:cNvPr id="16" name="Flowchart: Document 15"/>
          <p:cNvSpPr/>
          <p:nvPr/>
        </p:nvSpPr>
        <p:spPr>
          <a:xfrm>
            <a:off x="6934200" y="4111415"/>
            <a:ext cx="2008414" cy="26703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Daftar Nasabah Deposito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Sertifikat Deposito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Deposito</a:t>
            </a:r>
          </a:p>
        </p:txBody>
      </p:sp>
    </p:spTree>
    <p:extLst>
      <p:ext uri="{BB962C8B-B14F-4D97-AF65-F5344CB8AC3E}">
        <p14:creationId xmlns:p14="http://schemas.microsoft.com/office/powerpoint/2010/main" val="335298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346774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Sistem Kredit Rumah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3230003"/>
            <a:ext cx="20832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Poduk KPR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906986" y="3251775"/>
            <a:ext cx="20846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Laporan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3251775"/>
            <a:ext cx="22315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Transaksi KPR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22611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696603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6966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6966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6966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01642" y="26966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4572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b="1" i="1" u="sng" dirty="0" smtClean="0">
                <a:latin typeface="Constantia" pitchFamily="18" charset="0"/>
              </a:rPr>
              <a:t>Struktur Sub Sistem Kredit Rumah</a:t>
            </a:r>
            <a:endParaRPr lang="en-US" sz="32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6699" y="3205509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Nasabah KPR</a:t>
            </a:r>
            <a:endParaRPr lang="id-ID" sz="2400" dirty="0"/>
          </a:p>
        </p:txBody>
      </p:sp>
      <p:sp>
        <p:nvSpPr>
          <p:cNvPr id="16" name="Flowchart: Document 15"/>
          <p:cNvSpPr/>
          <p:nvPr/>
        </p:nvSpPr>
        <p:spPr>
          <a:xfrm>
            <a:off x="6934200" y="4263815"/>
            <a:ext cx="2008414" cy="26703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Daftar Kreditor Rumah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Pembayaran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 smtClean="0"/>
              <a:t>Laporan Piutang</a:t>
            </a:r>
          </a:p>
        </p:txBody>
      </p:sp>
    </p:spTree>
    <p:extLst>
      <p:ext uri="{BB962C8B-B14F-4D97-AF65-F5344CB8AC3E}">
        <p14:creationId xmlns:p14="http://schemas.microsoft.com/office/powerpoint/2010/main" val="284681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7775981</TotalTime>
  <Words>477</Words>
  <Application>Microsoft Office PowerPoint</Application>
  <PresentationFormat>On-screen Show (4:3)</PresentationFormat>
  <Paragraphs>263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Output/ Laporan/ Informasi SI Tabungan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AKUTANSI</dc:title>
  <dc:creator>user</dc:creator>
  <cp:lastModifiedBy>User</cp:lastModifiedBy>
  <cp:revision>97</cp:revision>
  <dcterms:created xsi:type="dcterms:W3CDTF">2015-06-20T04:26:11Z</dcterms:created>
  <dcterms:modified xsi:type="dcterms:W3CDTF">2025-11-11T06:02:28Z</dcterms:modified>
</cp:coreProperties>
</file>