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4" r:id="rId1"/>
  </p:sldMasterIdLst>
  <p:notesMasterIdLst>
    <p:notesMasterId r:id="rId20"/>
  </p:notesMasterIdLst>
  <p:sldIdLst>
    <p:sldId id="267" r:id="rId2"/>
    <p:sldId id="291" r:id="rId3"/>
    <p:sldId id="272" r:id="rId4"/>
    <p:sldId id="273" r:id="rId5"/>
    <p:sldId id="274" r:id="rId6"/>
    <p:sldId id="275" r:id="rId7"/>
    <p:sldId id="278" r:id="rId8"/>
    <p:sldId id="276" r:id="rId9"/>
    <p:sldId id="279" r:id="rId10"/>
    <p:sldId id="282" r:id="rId11"/>
    <p:sldId id="284" r:id="rId12"/>
    <p:sldId id="281" r:id="rId13"/>
    <p:sldId id="285" r:id="rId14"/>
    <p:sldId id="286" r:id="rId15"/>
    <p:sldId id="287" r:id="rId16"/>
    <p:sldId id="289" r:id="rId17"/>
    <p:sldId id="290" r:id="rId18"/>
    <p:sldId id="28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44" d="100"/>
          <a:sy n="44" d="100"/>
        </p:scale>
        <p:origin x="-61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780BD-6D05-41EC-B3DC-02E9CC634DC6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6CFB0-3986-4747-91E8-1BDEC24F77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164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0B7DEC9-C538-4797-9784-2B2B4DDDE748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0B7DEC9-C538-4797-9784-2B2B4DDDE748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0B7DEC9-C538-4797-9784-2B2B4DDDE748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0B7DEC9-C538-4797-9784-2B2B4DDDE748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5" r:id="rId1"/>
    <p:sldLayoutId id="2147484226" r:id="rId2"/>
    <p:sldLayoutId id="2147484227" r:id="rId3"/>
    <p:sldLayoutId id="2147484228" r:id="rId4"/>
    <p:sldLayoutId id="2147484229" r:id="rId5"/>
    <p:sldLayoutId id="2147484230" r:id="rId6"/>
    <p:sldLayoutId id="2147484231" r:id="rId7"/>
    <p:sldLayoutId id="2147484232" r:id="rId8"/>
    <p:sldLayoutId id="2147484233" r:id="rId9"/>
    <p:sldLayoutId id="2147484234" r:id="rId10"/>
    <p:sldLayoutId id="214748423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7190" y="0"/>
            <a:ext cx="9136810" cy="6858000"/>
          </a:xfrm>
        </p:spPr>
        <p:txBody>
          <a:bodyPr/>
          <a:lstStyle/>
          <a:p>
            <a:pPr marL="0" indent="0">
              <a:buFontTx/>
              <a:buNone/>
            </a:pPr>
            <a:endParaRPr lang="id-ID" sz="2000" dirty="0" smtClean="0"/>
          </a:p>
          <a:p>
            <a:pPr marL="0" indent="0">
              <a:buFontTx/>
              <a:buNone/>
            </a:pPr>
            <a:endParaRPr lang="id-ID" sz="2000" dirty="0"/>
          </a:p>
        </p:txBody>
      </p:sp>
      <p:sp>
        <p:nvSpPr>
          <p:cNvPr id="9" name="Rectangle 8"/>
          <p:cNvSpPr/>
          <p:nvPr/>
        </p:nvSpPr>
        <p:spPr>
          <a:xfrm>
            <a:off x="7190" y="-74832"/>
            <a:ext cx="9136810" cy="64633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id-ID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Modul 5 =&gt; KONSEP SI  RUMAH SAKIT</a:t>
            </a:r>
            <a:endParaRPr lang="en-US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roadway" pitchFamily="8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3400" y="1028343"/>
            <a:ext cx="8458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b="1" dirty="0">
                <a:solidFill>
                  <a:schemeClr val="bg1"/>
                </a:solidFill>
              </a:rPr>
              <a:t>Konsep sistem informasi perbankan </a:t>
            </a:r>
            <a:r>
              <a:rPr lang="id-ID" dirty="0"/>
              <a:t> </a:t>
            </a:r>
            <a:r>
              <a:rPr lang="id-ID" dirty="0" smtClean="0"/>
              <a:t> </a:t>
            </a:r>
          </a:p>
          <a:p>
            <a:pPr algn="just"/>
            <a:r>
              <a:rPr lang="id-ID" dirty="0" smtClean="0"/>
              <a:t>Sistem </a:t>
            </a:r>
            <a:r>
              <a:rPr lang="id-ID" dirty="0"/>
              <a:t>terintegrasi yang menggunakan teknologi informasi untuk mengelola </a:t>
            </a:r>
            <a:r>
              <a:rPr lang="id-ID" dirty="0" smtClean="0"/>
              <a:t>Data Administrasi Rumah Sakit secara </a:t>
            </a:r>
            <a:r>
              <a:rPr lang="id-ID" dirty="0"/>
              <a:t>elektronik, seperti </a:t>
            </a:r>
            <a:r>
              <a:rPr lang="id-ID" dirty="0" smtClean="0"/>
              <a:t>data Pasien, data Kamar, data Dokter &amp; Perawat, Data Medis, dan data pendukung rumah sakit. </a:t>
            </a:r>
          </a:p>
          <a:p>
            <a:endParaRPr lang="id-ID" dirty="0"/>
          </a:p>
          <a:p>
            <a:endParaRPr lang="id-ID" dirty="0" smtClean="0"/>
          </a:p>
          <a:p>
            <a:endParaRPr lang="id-ID" dirty="0" smtClean="0"/>
          </a:p>
          <a:p>
            <a:pPr algn="just"/>
            <a:r>
              <a:rPr lang="id-ID" dirty="0" smtClean="0"/>
              <a:t>Untuk </a:t>
            </a:r>
            <a:r>
              <a:rPr lang="id-ID" dirty="0"/>
              <a:t>meningkatkan efisiensi, efektivitas, dan kemudahan bagi </a:t>
            </a:r>
            <a:r>
              <a:rPr lang="id-ID" dirty="0" smtClean="0"/>
              <a:t>layana pasien, kontrol kamar, dan administrasi pembayaran</a:t>
            </a:r>
          </a:p>
          <a:p>
            <a:endParaRPr lang="id-ID" dirty="0"/>
          </a:p>
          <a:p>
            <a:endParaRPr lang="id-ID" dirty="0" smtClean="0"/>
          </a:p>
          <a:p>
            <a:endParaRPr lang="id-ID" dirty="0" smtClean="0"/>
          </a:p>
          <a:p>
            <a:pPr algn="just"/>
            <a:r>
              <a:rPr lang="id-ID" dirty="0" smtClean="0"/>
              <a:t>Orang</a:t>
            </a:r>
            <a:r>
              <a:rPr lang="id-ID" dirty="0"/>
              <a:t>, data, </a:t>
            </a:r>
            <a:r>
              <a:rPr lang="id-ID" i="1" dirty="0"/>
              <a:t>hardware</a:t>
            </a:r>
            <a:r>
              <a:rPr lang="id-ID" dirty="0"/>
              <a:t>, </a:t>
            </a:r>
            <a:r>
              <a:rPr lang="id-ID" i="1" dirty="0"/>
              <a:t>software</a:t>
            </a:r>
            <a:r>
              <a:rPr lang="id-ID" dirty="0"/>
              <a:t>, dan jaringan, yang bekerja bersama untuk mendukung operasional </a:t>
            </a:r>
            <a:r>
              <a:rPr lang="id-ID" dirty="0" smtClean="0"/>
              <a:t>pelayanan </a:t>
            </a:r>
            <a:r>
              <a:rPr lang="id-ID" dirty="0" smtClean="0"/>
              <a:t>rumah sakit </a:t>
            </a:r>
            <a:r>
              <a:rPr lang="id-ID" dirty="0"/>
              <a:t>sehari-hari dan membantu pengambilan keputusan. 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33399" y="676751"/>
            <a:ext cx="4953001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lIns="91440" tIns="45720" rIns="91440" bIns="45720">
            <a:spAutoFit/>
          </a:bodyPr>
          <a:lstStyle/>
          <a:p>
            <a:r>
              <a:rPr lang="id-ID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Konsep SI Rumah Sakit</a:t>
            </a:r>
            <a:endParaRPr lang="en-U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roadway" pitchFamily="8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47396" y="2600980"/>
            <a:ext cx="4939004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lIns="91440" tIns="45720" rIns="91440" bIns="45720">
            <a:spAutoFit/>
          </a:bodyPr>
          <a:lstStyle/>
          <a:p>
            <a:r>
              <a:rPr lang="id-ID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Tujuan </a:t>
            </a:r>
            <a:r>
              <a:rPr lang="id-ID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SI Rumah Sakit</a:t>
            </a:r>
            <a:endParaRPr lang="en-US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roadway" pitchFamily="8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97159" y="3810000"/>
            <a:ext cx="5422641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lIns="91440" tIns="45720" rIns="91440" bIns="45720">
            <a:spAutoFit/>
          </a:bodyPr>
          <a:lstStyle/>
          <a:p>
            <a:r>
              <a:rPr lang="id-ID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Komponen </a:t>
            </a:r>
            <a:r>
              <a:rPr lang="id-ID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SI Rumah Sakit</a:t>
            </a:r>
            <a:endParaRPr lang="en-US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roadway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09342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animBg="1"/>
      <p:bldP spid="11" grpId="0" build="p" animBg="1"/>
      <p:bldP spid="12" grpId="0" build="p" animBg="1"/>
      <p:bldP spid="1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762000"/>
            <a:ext cx="8499136" cy="556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4800" y="200055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000" dirty="0" smtClean="0"/>
              <a:t>b) Form Input Data Kamar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205841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0" y="877937"/>
            <a:ext cx="7315200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u="sng" dirty="0" smtClean="0">
                <a:latin typeface="Constantia" pitchFamily="18" charset="0"/>
              </a:rPr>
              <a:t>c) Form Dokter &amp; Perawat</a:t>
            </a:r>
          </a:p>
          <a:p>
            <a:endParaRPr lang="en-US" sz="1100" u="sng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Kode Dokter/Perawat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Nm Dokter/Perawat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Status</a:t>
            </a:r>
          </a:p>
          <a:p>
            <a:r>
              <a:rPr lang="id-ID" sz="2800" dirty="0" smtClean="0">
                <a:latin typeface="Constantia" pitchFamily="18" charset="0"/>
              </a:rPr>
              <a:t>No Kontak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Alamat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Keterangan</a:t>
            </a:r>
          </a:p>
          <a:p>
            <a:endParaRPr lang="en-US" sz="2800" dirty="0">
              <a:latin typeface="Constant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8200" y="1721285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4648200" y="2178485"/>
            <a:ext cx="3657600" cy="2599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4648200" y="2575143"/>
            <a:ext cx="3657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/>
        </p:nvSpPr>
        <p:spPr>
          <a:xfrm>
            <a:off x="4648200" y="2956143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Rectangle 10"/>
          <p:cNvSpPr/>
          <p:nvPr/>
        </p:nvSpPr>
        <p:spPr>
          <a:xfrm>
            <a:off x="4648200" y="3397685"/>
            <a:ext cx="1752600" cy="350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" name="Rectangle 11"/>
          <p:cNvSpPr/>
          <p:nvPr/>
        </p:nvSpPr>
        <p:spPr>
          <a:xfrm>
            <a:off x="4648200" y="3854885"/>
            <a:ext cx="1752600" cy="3654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Flowchart: Terminator 2"/>
          <p:cNvSpPr/>
          <p:nvPr/>
        </p:nvSpPr>
        <p:spPr>
          <a:xfrm>
            <a:off x="1143000" y="50292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ADD</a:t>
            </a:r>
            <a:endParaRPr lang="id-ID" dirty="0"/>
          </a:p>
        </p:txBody>
      </p:sp>
      <p:sp>
        <p:nvSpPr>
          <p:cNvPr id="13" name="Flowchart: Terminator 12"/>
          <p:cNvSpPr/>
          <p:nvPr/>
        </p:nvSpPr>
        <p:spPr>
          <a:xfrm>
            <a:off x="2590800" y="50292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EDIT</a:t>
            </a:r>
            <a:endParaRPr lang="id-ID" dirty="0"/>
          </a:p>
        </p:txBody>
      </p:sp>
      <p:sp>
        <p:nvSpPr>
          <p:cNvPr id="14" name="Flowchart: Terminator 13"/>
          <p:cNvSpPr/>
          <p:nvPr/>
        </p:nvSpPr>
        <p:spPr>
          <a:xfrm>
            <a:off x="4038600" y="50292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DELETE</a:t>
            </a:r>
            <a:endParaRPr lang="id-ID" dirty="0"/>
          </a:p>
        </p:txBody>
      </p:sp>
      <p:sp>
        <p:nvSpPr>
          <p:cNvPr id="15" name="Flowchart: Terminator 14"/>
          <p:cNvSpPr/>
          <p:nvPr/>
        </p:nvSpPr>
        <p:spPr>
          <a:xfrm>
            <a:off x="5442857" y="50292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LIST</a:t>
            </a:r>
            <a:endParaRPr lang="id-ID" dirty="0"/>
          </a:p>
        </p:txBody>
      </p:sp>
      <p:sp>
        <p:nvSpPr>
          <p:cNvPr id="16" name="Flowchart: Terminator 15"/>
          <p:cNvSpPr/>
          <p:nvPr/>
        </p:nvSpPr>
        <p:spPr>
          <a:xfrm>
            <a:off x="6879771" y="50292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EXIT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604698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435428"/>
            <a:ext cx="777240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u="sng" dirty="0" smtClean="0">
                <a:latin typeface="Constantia" pitchFamily="18" charset="0"/>
              </a:rPr>
              <a:t>d) Form Rekam Medik</a:t>
            </a:r>
            <a:endParaRPr lang="en-US" sz="3200" u="sng" dirty="0" smtClean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Dokter #</a:t>
            </a:r>
          </a:p>
          <a:p>
            <a:r>
              <a:rPr lang="id-ID" sz="2800" dirty="0" smtClean="0">
                <a:latin typeface="Constantia" pitchFamily="18" charset="0"/>
              </a:rPr>
              <a:t>Kode Pasien</a:t>
            </a:r>
            <a:endParaRPr lang="en-US" sz="2800" dirty="0" smtClean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Keluhan</a:t>
            </a:r>
          </a:p>
          <a:p>
            <a:r>
              <a:rPr lang="id-ID" sz="2800" b="1" dirty="0" smtClean="0">
                <a:latin typeface="Constantia" pitchFamily="18" charset="0"/>
              </a:rPr>
              <a:t>Tindakan !</a:t>
            </a:r>
          </a:p>
          <a:p>
            <a:endParaRPr lang="id-ID" sz="2800" b="1" dirty="0">
              <a:latin typeface="Constantia" pitchFamily="18" charset="0"/>
            </a:endParaRPr>
          </a:p>
          <a:p>
            <a:endParaRPr lang="id-ID" sz="2800" b="1" dirty="0" smtClean="0">
              <a:latin typeface="Constantia" pitchFamily="18" charset="0"/>
            </a:endParaRPr>
          </a:p>
          <a:p>
            <a:endParaRPr lang="id-ID" sz="2800" b="1" dirty="0">
              <a:latin typeface="Constantia" pitchFamily="18" charset="0"/>
            </a:endParaRPr>
          </a:p>
          <a:p>
            <a:endParaRPr lang="id-ID" sz="2800" b="1" dirty="0" smtClean="0">
              <a:latin typeface="Constantia" pitchFamily="18" charset="0"/>
            </a:endParaRPr>
          </a:p>
          <a:p>
            <a:endParaRPr lang="id-ID" sz="2800" b="1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Tgl Medik</a:t>
            </a:r>
            <a:r>
              <a:rPr lang="id-ID" sz="2800" dirty="0">
                <a:latin typeface="Constantia" pitchFamily="18" charset="0"/>
              </a:rPr>
              <a:t>	</a:t>
            </a:r>
            <a:r>
              <a:rPr lang="id-ID" sz="2800" dirty="0" smtClean="0">
                <a:latin typeface="Constantia" pitchFamily="18" charset="0"/>
              </a:rPr>
              <a:t>		        Resep # </a:t>
            </a:r>
          </a:p>
          <a:p>
            <a:endParaRPr lang="id-ID" sz="2800" dirty="0">
              <a:latin typeface="Constantia" pitchFamily="18" charset="0"/>
            </a:endParaRPr>
          </a:p>
          <a:p>
            <a:endParaRPr lang="id-ID" sz="800" dirty="0" smtClean="0">
              <a:latin typeface="Constantia" pitchFamily="18" charset="0"/>
            </a:endParaRPr>
          </a:p>
          <a:p>
            <a:r>
              <a:rPr lang="id-ID" sz="2800" dirty="0">
                <a:latin typeface="Constantia" pitchFamily="18" charset="0"/>
              </a:rPr>
              <a:t>	</a:t>
            </a:r>
            <a:r>
              <a:rPr lang="id-ID" sz="2800" dirty="0" smtClean="0">
                <a:latin typeface="Constantia" pitchFamily="18" charset="0"/>
              </a:rPr>
              <a:t>							</a:t>
            </a:r>
            <a:endParaRPr lang="en-US" sz="2800" dirty="0">
              <a:latin typeface="Constant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2557" y="990600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Rectangle 13"/>
          <p:cNvSpPr/>
          <p:nvPr/>
        </p:nvSpPr>
        <p:spPr>
          <a:xfrm>
            <a:off x="3058887" y="1930846"/>
            <a:ext cx="5187042" cy="3551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3" name="Rectangle 22"/>
          <p:cNvSpPr/>
          <p:nvPr/>
        </p:nvSpPr>
        <p:spPr>
          <a:xfrm>
            <a:off x="1143000" y="2760154"/>
            <a:ext cx="7162800" cy="359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1" name="Flowchart: Terminator 30"/>
          <p:cNvSpPr/>
          <p:nvPr/>
        </p:nvSpPr>
        <p:spPr>
          <a:xfrm>
            <a:off x="1083129" y="5685012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ADD</a:t>
            </a:r>
            <a:endParaRPr lang="id-ID" dirty="0"/>
          </a:p>
        </p:txBody>
      </p:sp>
      <p:sp>
        <p:nvSpPr>
          <p:cNvPr id="32" name="Flowchart: Terminator 31"/>
          <p:cNvSpPr/>
          <p:nvPr/>
        </p:nvSpPr>
        <p:spPr>
          <a:xfrm>
            <a:off x="2514600" y="5715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EDIT</a:t>
            </a:r>
            <a:endParaRPr lang="id-ID" dirty="0"/>
          </a:p>
        </p:txBody>
      </p:sp>
      <p:sp>
        <p:nvSpPr>
          <p:cNvPr id="33" name="Flowchart: Terminator 32"/>
          <p:cNvSpPr/>
          <p:nvPr/>
        </p:nvSpPr>
        <p:spPr>
          <a:xfrm>
            <a:off x="3962400" y="5685012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DELETE</a:t>
            </a:r>
            <a:endParaRPr lang="id-ID" dirty="0"/>
          </a:p>
        </p:txBody>
      </p:sp>
      <p:sp>
        <p:nvSpPr>
          <p:cNvPr id="34" name="Flowchart: Terminator 33"/>
          <p:cNvSpPr/>
          <p:nvPr/>
        </p:nvSpPr>
        <p:spPr>
          <a:xfrm>
            <a:off x="5410200" y="5685012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LIST</a:t>
            </a:r>
            <a:endParaRPr lang="id-ID" dirty="0"/>
          </a:p>
        </p:txBody>
      </p:sp>
      <p:sp>
        <p:nvSpPr>
          <p:cNvPr id="35" name="Flowchart: Terminator 34"/>
          <p:cNvSpPr/>
          <p:nvPr/>
        </p:nvSpPr>
        <p:spPr>
          <a:xfrm>
            <a:off x="6858000" y="5685012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EXIT</a:t>
            </a:r>
            <a:endParaRPr lang="id-ID" dirty="0"/>
          </a:p>
        </p:txBody>
      </p:sp>
      <p:sp>
        <p:nvSpPr>
          <p:cNvPr id="36" name="Rectangle 35"/>
          <p:cNvSpPr/>
          <p:nvPr/>
        </p:nvSpPr>
        <p:spPr>
          <a:xfrm>
            <a:off x="4909456" y="1004498"/>
            <a:ext cx="3320143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24" name="Rectangle 23"/>
          <p:cNvSpPr/>
          <p:nvPr/>
        </p:nvSpPr>
        <p:spPr>
          <a:xfrm>
            <a:off x="3042557" y="1461197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0" name="Rectangle 29"/>
          <p:cNvSpPr/>
          <p:nvPr/>
        </p:nvSpPr>
        <p:spPr>
          <a:xfrm>
            <a:off x="1143000" y="3271783"/>
            <a:ext cx="7162800" cy="359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9" name="Rectangle 38"/>
          <p:cNvSpPr/>
          <p:nvPr/>
        </p:nvSpPr>
        <p:spPr>
          <a:xfrm>
            <a:off x="1143000" y="3800295"/>
            <a:ext cx="7162800" cy="359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0" name="Rectangle 39"/>
          <p:cNvSpPr/>
          <p:nvPr/>
        </p:nvSpPr>
        <p:spPr>
          <a:xfrm>
            <a:off x="1143000" y="4365171"/>
            <a:ext cx="7162800" cy="359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1" name="Rectangle 40"/>
          <p:cNvSpPr/>
          <p:nvPr/>
        </p:nvSpPr>
        <p:spPr>
          <a:xfrm>
            <a:off x="3091542" y="4876800"/>
            <a:ext cx="1709058" cy="359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2" name="Rectangle 41"/>
          <p:cNvSpPr/>
          <p:nvPr/>
        </p:nvSpPr>
        <p:spPr>
          <a:xfrm>
            <a:off x="4925786" y="1447800"/>
            <a:ext cx="3320143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43" name="Rectangle 42"/>
          <p:cNvSpPr/>
          <p:nvPr/>
        </p:nvSpPr>
        <p:spPr>
          <a:xfrm>
            <a:off x="6596742" y="4876800"/>
            <a:ext cx="1709058" cy="359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388352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435428"/>
            <a:ext cx="777240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u="sng" dirty="0" smtClean="0">
                <a:latin typeface="Constantia" pitchFamily="18" charset="0"/>
              </a:rPr>
              <a:t>e) Form Administrasi</a:t>
            </a:r>
            <a:endParaRPr lang="en-US" sz="3200" u="sng" dirty="0" smtClean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Resep</a:t>
            </a:r>
          </a:p>
          <a:p>
            <a:r>
              <a:rPr lang="id-ID" sz="2800" dirty="0" smtClean="0">
                <a:latin typeface="Constantia" pitchFamily="18" charset="0"/>
              </a:rPr>
              <a:t>Nominal</a:t>
            </a:r>
            <a:endParaRPr lang="en-US" sz="2800" dirty="0" smtClean="0">
              <a:latin typeface="Constantia" pitchFamily="18" charset="0"/>
            </a:endParaRPr>
          </a:p>
          <a:p>
            <a:endParaRPr lang="id-ID" sz="2800" b="1" dirty="0" smtClean="0">
              <a:latin typeface="Constantia" pitchFamily="18" charset="0"/>
            </a:endParaRPr>
          </a:p>
          <a:p>
            <a:r>
              <a:rPr lang="id-ID" sz="2800" b="1" dirty="0" smtClean="0">
                <a:latin typeface="Constantia" pitchFamily="18" charset="0"/>
              </a:rPr>
              <a:t>Bayar !</a:t>
            </a:r>
          </a:p>
          <a:p>
            <a:r>
              <a:rPr lang="id-ID" sz="2800" b="1" dirty="0" smtClean="0">
                <a:latin typeface="Constantia" pitchFamily="18" charset="0"/>
              </a:rPr>
              <a:t>Tunai</a:t>
            </a:r>
            <a:endParaRPr lang="id-ID" sz="2800" b="1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Selisih</a:t>
            </a:r>
          </a:p>
          <a:p>
            <a:r>
              <a:rPr lang="id-ID" sz="2800" dirty="0" smtClean="0">
                <a:latin typeface="Constantia" pitchFamily="18" charset="0"/>
              </a:rPr>
              <a:t>Kembali</a:t>
            </a:r>
          </a:p>
          <a:p>
            <a:endParaRPr lang="id-ID" sz="2800" b="1" dirty="0">
              <a:latin typeface="Constantia" pitchFamily="18" charset="0"/>
            </a:endParaRPr>
          </a:p>
          <a:p>
            <a:r>
              <a:rPr lang="id-ID" sz="2800" b="1" dirty="0" smtClean="0">
                <a:latin typeface="Constantia" pitchFamily="18" charset="0"/>
              </a:rPr>
              <a:t>Tranfer : </a:t>
            </a:r>
            <a:r>
              <a:rPr lang="id-ID" sz="2800" dirty="0">
                <a:latin typeface="Constantia" pitchFamily="18" charset="0"/>
              </a:rPr>
              <a:t>	</a:t>
            </a:r>
            <a:r>
              <a:rPr lang="id-ID" sz="2800" dirty="0" smtClean="0">
                <a:latin typeface="Constantia" pitchFamily="18" charset="0"/>
              </a:rPr>
              <a:t>	Norek  Tgl Tranfer   Keterangan	        </a:t>
            </a:r>
          </a:p>
          <a:p>
            <a:endParaRPr lang="id-ID" sz="2800" dirty="0">
              <a:latin typeface="Constantia" pitchFamily="18" charset="0"/>
            </a:endParaRPr>
          </a:p>
          <a:p>
            <a:endParaRPr lang="id-ID" sz="800" dirty="0" smtClean="0">
              <a:latin typeface="Constantia" pitchFamily="18" charset="0"/>
            </a:endParaRPr>
          </a:p>
          <a:p>
            <a:r>
              <a:rPr lang="id-ID" sz="2800" dirty="0">
                <a:latin typeface="Constantia" pitchFamily="18" charset="0"/>
              </a:rPr>
              <a:t>	</a:t>
            </a:r>
            <a:r>
              <a:rPr lang="id-ID" sz="2800" dirty="0" smtClean="0">
                <a:latin typeface="Constantia" pitchFamily="18" charset="0"/>
              </a:rPr>
              <a:t>							</a:t>
            </a:r>
            <a:endParaRPr lang="en-US" sz="2800" dirty="0">
              <a:latin typeface="Constant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2557" y="990600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1" name="Flowchart: Terminator 30"/>
          <p:cNvSpPr/>
          <p:nvPr/>
        </p:nvSpPr>
        <p:spPr>
          <a:xfrm>
            <a:off x="1083129" y="5685012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ADD</a:t>
            </a:r>
            <a:endParaRPr lang="id-ID" dirty="0"/>
          </a:p>
        </p:txBody>
      </p:sp>
      <p:sp>
        <p:nvSpPr>
          <p:cNvPr id="32" name="Flowchart: Terminator 31"/>
          <p:cNvSpPr/>
          <p:nvPr/>
        </p:nvSpPr>
        <p:spPr>
          <a:xfrm>
            <a:off x="2590800" y="5715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EDIT</a:t>
            </a:r>
            <a:endParaRPr lang="id-ID" dirty="0"/>
          </a:p>
        </p:txBody>
      </p:sp>
      <p:sp>
        <p:nvSpPr>
          <p:cNvPr id="33" name="Flowchart: Terminator 32"/>
          <p:cNvSpPr/>
          <p:nvPr/>
        </p:nvSpPr>
        <p:spPr>
          <a:xfrm>
            <a:off x="4114800" y="5715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DELETE</a:t>
            </a:r>
            <a:endParaRPr lang="id-ID" dirty="0"/>
          </a:p>
        </p:txBody>
      </p:sp>
      <p:sp>
        <p:nvSpPr>
          <p:cNvPr id="34" name="Flowchart: Terminator 33"/>
          <p:cNvSpPr/>
          <p:nvPr/>
        </p:nvSpPr>
        <p:spPr>
          <a:xfrm>
            <a:off x="5638800" y="5715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LIST</a:t>
            </a:r>
            <a:endParaRPr lang="id-ID" dirty="0"/>
          </a:p>
        </p:txBody>
      </p:sp>
      <p:sp>
        <p:nvSpPr>
          <p:cNvPr id="35" name="Flowchart: Terminator 34"/>
          <p:cNvSpPr/>
          <p:nvPr/>
        </p:nvSpPr>
        <p:spPr>
          <a:xfrm>
            <a:off x="7162800" y="5715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EXIT</a:t>
            </a:r>
            <a:endParaRPr lang="id-ID" dirty="0"/>
          </a:p>
        </p:txBody>
      </p:sp>
      <p:sp>
        <p:nvSpPr>
          <p:cNvPr id="24" name="Rectangle 23"/>
          <p:cNvSpPr/>
          <p:nvPr/>
        </p:nvSpPr>
        <p:spPr>
          <a:xfrm>
            <a:off x="3042557" y="1461197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1" name="Rectangle 40"/>
          <p:cNvSpPr/>
          <p:nvPr/>
        </p:nvSpPr>
        <p:spPr>
          <a:xfrm>
            <a:off x="3031671" y="2590800"/>
            <a:ext cx="1709058" cy="359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3" name="Rectangle 42"/>
          <p:cNvSpPr/>
          <p:nvPr/>
        </p:nvSpPr>
        <p:spPr>
          <a:xfrm>
            <a:off x="3031671" y="3145971"/>
            <a:ext cx="1709058" cy="359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9" name="Rectangle 18"/>
          <p:cNvSpPr/>
          <p:nvPr/>
        </p:nvSpPr>
        <p:spPr>
          <a:xfrm>
            <a:off x="3048000" y="3679371"/>
            <a:ext cx="1709058" cy="359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0" name="Rectangle 19"/>
          <p:cNvSpPr/>
          <p:nvPr/>
        </p:nvSpPr>
        <p:spPr>
          <a:xfrm>
            <a:off x="3107870" y="4882243"/>
            <a:ext cx="1709058" cy="359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1" name="Rectangle 20"/>
          <p:cNvSpPr/>
          <p:nvPr/>
        </p:nvSpPr>
        <p:spPr>
          <a:xfrm>
            <a:off x="4953001" y="4882242"/>
            <a:ext cx="1709058" cy="359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2" name="Rectangle 21"/>
          <p:cNvSpPr/>
          <p:nvPr/>
        </p:nvSpPr>
        <p:spPr>
          <a:xfrm>
            <a:off x="6858000" y="4855027"/>
            <a:ext cx="1709058" cy="359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883821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39762"/>
            <a:ext cx="8229600" cy="5367529"/>
          </a:xfrm>
        </p:spPr>
        <p:txBody>
          <a:bodyPr/>
          <a:lstStyle/>
          <a:p>
            <a:r>
              <a:rPr lang="id-ID" sz="2400" dirty="0" smtClean="0"/>
              <a:t>Daftar Dokter/ Perawat</a:t>
            </a:r>
            <a:endParaRPr lang="id-ID" sz="2400" dirty="0"/>
          </a:p>
          <a:p>
            <a:pPr marL="109728" indent="0" algn="ctr">
              <a:buNone/>
            </a:pPr>
            <a:r>
              <a:rPr lang="id-ID" sz="2400" b="1" dirty="0" smtClean="0"/>
              <a:t>  LIST DOKTER/ PERAWAT</a:t>
            </a:r>
            <a:endParaRPr lang="id-ID" sz="2400" b="1" dirty="0"/>
          </a:p>
          <a:p>
            <a:pPr marL="109728" indent="0" algn="ctr">
              <a:buNone/>
            </a:pPr>
            <a:r>
              <a:rPr lang="id-ID" sz="2400" b="1" dirty="0" smtClean="0"/>
              <a:t>RS. </a:t>
            </a:r>
            <a:r>
              <a:rPr lang="id-ID" sz="2400" b="1" dirty="0"/>
              <a:t>XYZ</a:t>
            </a:r>
          </a:p>
          <a:p>
            <a:pPr marL="109728" indent="0">
              <a:buNone/>
            </a:pPr>
            <a:endParaRPr lang="id-ID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2771737"/>
              </p:ext>
            </p:extLst>
          </p:nvPr>
        </p:nvGraphicFramePr>
        <p:xfrm>
          <a:off x="419100" y="2057400"/>
          <a:ext cx="78867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461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800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2345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312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7734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48920">
                <a:tc>
                  <a:txBody>
                    <a:bodyPr/>
                    <a:lstStyle/>
                    <a:p>
                      <a:r>
                        <a:rPr lang="id-ID" dirty="0" smtClean="0"/>
                        <a:t>Dokter_Pearawat#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Nama</a:t>
                      </a:r>
                      <a:r>
                        <a:rPr lang="id-ID" baseline="0" dirty="0" smtClean="0"/>
                        <a:t> Dokter/ Perawat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 Status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No Kontak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Keterangan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28600" y="1524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id-ID" sz="2400" dirty="0"/>
              <a:t>Contoh Output/ Laporan/ Informasi Adm 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53000" y="5029200"/>
            <a:ext cx="3352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dirty="0" smtClean="0"/>
              <a:t>Jakarta,  Desesmber 2025</a:t>
            </a:r>
          </a:p>
          <a:p>
            <a:endParaRPr lang="id-ID" dirty="0"/>
          </a:p>
          <a:p>
            <a:endParaRPr lang="id-ID" dirty="0"/>
          </a:p>
          <a:p>
            <a:endParaRPr lang="id-ID" dirty="0" smtClean="0"/>
          </a:p>
          <a:p>
            <a:pPr algn="ctr"/>
            <a:r>
              <a:rPr lang="id-ID" dirty="0" smtClean="0"/>
              <a:t>Kabag Administrasi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9658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702491"/>
          </a:xfrm>
        </p:spPr>
        <p:txBody>
          <a:bodyPr/>
          <a:lstStyle/>
          <a:p>
            <a:r>
              <a:rPr lang="id-ID" sz="2400" dirty="0" smtClean="0"/>
              <a:t>Daftar Kamar</a:t>
            </a:r>
          </a:p>
          <a:p>
            <a:pPr marL="109728" indent="0" algn="ctr">
              <a:buNone/>
            </a:pPr>
            <a:r>
              <a:rPr lang="id-ID" sz="2400" b="1" dirty="0" smtClean="0"/>
              <a:t>DAFTAR KAMAR</a:t>
            </a:r>
          </a:p>
          <a:p>
            <a:pPr marL="109728" indent="0" algn="ctr">
              <a:buNone/>
            </a:pPr>
            <a:r>
              <a:rPr lang="id-ID" sz="2400" b="1" dirty="0" smtClean="0"/>
              <a:t>RS. XYZ</a:t>
            </a:r>
          </a:p>
          <a:p>
            <a:pPr marL="109728" indent="0" algn="ctr">
              <a:buNone/>
            </a:pPr>
            <a:endParaRPr lang="id-ID" sz="2400" b="1" dirty="0" smtClean="0"/>
          </a:p>
          <a:p>
            <a:pPr marL="109728" indent="0">
              <a:buNone/>
            </a:pPr>
            <a:endParaRPr lang="id-ID" dirty="0"/>
          </a:p>
          <a:p>
            <a:pPr marL="109728" indent="0">
              <a:buNone/>
            </a:pPr>
            <a:endParaRPr lang="id-ID" dirty="0" smtClean="0"/>
          </a:p>
          <a:p>
            <a:pPr marL="109728" indent="0">
              <a:buNone/>
            </a:pPr>
            <a:endParaRPr lang="id-ID" sz="24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7537225"/>
              </p:ext>
            </p:extLst>
          </p:nvPr>
        </p:nvGraphicFramePr>
        <p:xfrm>
          <a:off x="609600" y="1600200"/>
          <a:ext cx="80772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652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5810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8699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0777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Kode Kamar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Nama Kamar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id-ID" dirty="0" smtClean="0"/>
                        <a:t>Kelas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Tarif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Status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953000" y="5029200"/>
            <a:ext cx="3352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dirty="0" smtClean="0"/>
              <a:t>Jakarta,  Desesmber 2025</a:t>
            </a:r>
          </a:p>
          <a:p>
            <a:endParaRPr lang="id-ID" dirty="0"/>
          </a:p>
          <a:p>
            <a:endParaRPr lang="id-ID" dirty="0"/>
          </a:p>
          <a:p>
            <a:endParaRPr lang="id-ID" dirty="0" smtClean="0"/>
          </a:p>
          <a:p>
            <a:pPr algn="ctr"/>
            <a:r>
              <a:rPr lang="id-ID" dirty="0" smtClean="0"/>
              <a:t>Kabag Administrasi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1198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39762"/>
            <a:ext cx="8229600" cy="5367529"/>
          </a:xfrm>
        </p:spPr>
        <p:txBody>
          <a:bodyPr/>
          <a:lstStyle/>
          <a:p>
            <a:r>
              <a:rPr lang="id-ID" sz="2400" dirty="0" smtClean="0"/>
              <a:t>Daftar Pasien</a:t>
            </a:r>
          </a:p>
          <a:p>
            <a:pPr marL="109728" indent="0" algn="ctr">
              <a:buNone/>
            </a:pPr>
            <a:r>
              <a:rPr lang="id-ID" sz="2400" b="1" dirty="0" smtClean="0"/>
              <a:t>DAFTAR PASIEN</a:t>
            </a:r>
          </a:p>
          <a:p>
            <a:pPr marL="109728" indent="0" algn="ctr">
              <a:buNone/>
            </a:pPr>
            <a:r>
              <a:rPr lang="id-ID" sz="2400" b="1" dirty="0" smtClean="0"/>
              <a:t>RS XYZ</a:t>
            </a:r>
          </a:p>
          <a:p>
            <a:pPr marL="109728" indent="0">
              <a:buNone/>
            </a:pPr>
            <a:endParaRPr lang="id-ID" dirty="0"/>
          </a:p>
          <a:p>
            <a:pPr marL="109728" indent="0">
              <a:buNone/>
            </a:pPr>
            <a:endParaRPr lang="id-ID" dirty="0" smtClean="0"/>
          </a:p>
          <a:p>
            <a:pPr marL="109728" indent="0">
              <a:buNone/>
            </a:pPr>
            <a:r>
              <a:rPr lang="id-ID" sz="2400" dirty="0" smtClean="0"/>
              <a:t>								</a:t>
            </a:r>
            <a:endParaRPr lang="id-ID" sz="2400" dirty="0"/>
          </a:p>
          <a:p>
            <a:pPr marL="109728" indent="0">
              <a:buNone/>
            </a:pPr>
            <a:r>
              <a:rPr lang="id-ID" sz="2400" dirty="0" smtClean="0"/>
              <a:t>	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841829"/>
              </p:ext>
            </p:extLst>
          </p:nvPr>
        </p:nvGraphicFramePr>
        <p:xfrm>
          <a:off x="609600" y="1828800"/>
          <a:ext cx="75438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157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859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354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8204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0876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Kode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Pasien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 Penanggung Jawab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No Kontak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Keterangan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strike="sngStrike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strike="sngStrike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strike="sngStrike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strike="sngStrike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28600" y="1524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id-ID" sz="2400" dirty="0"/>
              <a:t>Contoh Output/ Laporan/ Informasi Adm 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53000" y="5029200"/>
            <a:ext cx="3352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dirty="0" smtClean="0"/>
              <a:t>Jakarta,  Desesmber 2025</a:t>
            </a:r>
          </a:p>
          <a:p>
            <a:endParaRPr lang="id-ID" dirty="0"/>
          </a:p>
          <a:p>
            <a:endParaRPr lang="id-ID" dirty="0"/>
          </a:p>
          <a:p>
            <a:endParaRPr lang="id-ID" dirty="0" smtClean="0"/>
          </a:p>
          <a:p>
            <a:pPr algn="ctr"/>
            <a:r>
              <a:rPr lang="id-ID" dirty="0" smtClean="0"/>
              <a:t>Kabag Administrasi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4132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702491"/>
          </a:xfrm>
        </p:spPr>
        <p:txBody>
          <a:bodyPr/>
          <a:lstStyle/>
          <a:p>
            <a:r>
              <a:rPr lang="id-ID" sz="2400" dirty="0" smtClean="0"/>
              <a:t>Daftar Tindakan</a:t>
            </a:r>
            <a:endParaRPr lang="id-ID" sz="2400" dirty="0"/>
          </a:p>
          <a:p>
            <a:pPr marL="109728" indent="0" algn="ctr">
              <a:buNone/>
            </a:pPr>
            <a:r>
              <a:rPr lang="id-ID" sz="2400" b="1" dirty="0" smtClean="0"/>
              <a:t>DAFTAR DATA TINDAKAN</a:t>
            </a:r>
            <a:endParaRPr lang="id-ID" sz="2400" b="1" dirty="0"/>
          </a:p>
          <a:p>
            <a:pPr marL="109728" indent="0" algn="ctr">
              <a:buNone/>
            </a:pPr>
            <a:r>
              <a:rPr lang="id-ID" sz="2400" b="1" dirty="0" smtClean="0"/>
              <a:t>RS. XYZ</a:t>
            </a:r>
          </a:p>
          <a:p>
            <a:pPr marL="109728" indent="0" algn="ctr">
              <a:buNone/>
            </a:pPr>
            <a:r>
              <a:rPr lang="id-ID" sz="2400" b="1" dirty="0" smtClean="0"/>
              <a:t>Periode </a:t>
            </a:r>
            <a:r>
              <a:rPr lang="id-ID" sz="2400" dirty="0" smtClean="0"/>
              <a:t>:</a:t>
            </a:r>
            <a:endParaRPr lang="id-ID" sz="2400" dirty="0"/>
          </a:p>
          <a:p>
            <a:pPr marL="109728" indent="0">
              <a:buNone/>
            </a:pPr>
            <a:endParaRPr lang="id-ID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4882791"/>
              </p:ext>
            </p:extLst>
          </p:nvPr>
        </p:nvGraphicFramePr>
        <p:xfrm>
          <a:off x="609600" y="2057400"/>
          <a:ext cx="8077200" cy="243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Dokter/ Perawat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Pasien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id-ID" sz="1600" dirty="0" smtClean="0"/>
                        <a:t> Tindakan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Tgl Tindakan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Keterangan</a:t>
                      </a:r>
                      <a:endParaRPr lang="id-ID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V</a:t>
                      </a:r>
                      <a:endParaRPr lang="id-ID" sz="12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V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V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V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V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0" y="5029200"/>
            <a:ext cx="3352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dirty="0" smtClean="0"/>
              <a:t>Jakarta,  Desesmber 2025</a:t>
            </a:r>
          </a:p>
          <a:p>
            <a:endParaRPr lang="id-ID" dirty="0"/>
          </a:p>
          <a:p>
            <a:endParaRPr lang="id-ID" dirty="0"/>
          </a:p>
          <a:p>
            <a:endParaRPr lang="id-ID" dirty="0" smtClean="0"/>
          </a:p>
          <a:p>
            <a:pPr algn="ctr"/>
            <a:r>
              <a:rPr lang="id-ID" dirty="0" smtClean="0"/>
              <a:t>Kabag Administrasi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7919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850390"/>
              </p:ext>
            </p:extLst>
          </p:nvPr>
        </p:nvGraphicFramePr>
        <p:xfrm>
          <a:off x="566057" y="1828800"/>
          <a:ext cx="8077200" cy="371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9626"/>
                <a:gridCol w="2648974"/>
                <a:gridCol w="2019300"/>
                <a:gridCol w="20193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RESEP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PASIEN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NOMINAL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TGL BAYAR</a:t>
                      </a:r>
                      <a:endParaRPr lang="id-ID" dirty="0"/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Sub Total</a:t>
                      </a:r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Sub Total</a:t>
                      </a:r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Total</a:t>
                      </a:r>
                      <a:r>
                        <a:rPr lang="id-ID" baseline="0" dirty="0" smtClean="0"/>
                        <a:t> Admin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0" y="1524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id-ID" dirty="0" smtClean="0"/>
              <a:t>REKAP PEMBAYARAN</a:t>
            </a:r>
            <a:endParaRPr lang="id-ID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685800"/>
            <a:ext cx="800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000" dirty="0"/>
              <a:t>REKAP ADM/ PEMBAYARAN</a:t>
            </a:r>
            <a:br>
              <a:rPr lang="id-ID" sz="2000" dirty="0"/>
            </a:br>
            <a:r>
              <a:rPr lang="id-ID" sz="2000" dirty="0"/>
              <a:t>RS XYZ</a:t>
            </a:r>
            <a:br>
              <a:rPr lang="id-ID" sz="2000" dirty="0"/>
            </a:br>
            <a:r>
              <a:rPr lang="id-ID" sz="2000" dirty="0"/>
              <a:t>Peripde </a:t>
            </a:r>
            <a:r>
              <a:rPr lang="id-ID" sz="2000" dirty="0" smtClean="0"/>
              <a:t>:......../ .................</a:t>
            </a:r>
            <a:endParaRPr lang="id-ID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257800" y="5733871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dirty="0" smtClean="0"/>
              <a:t>Jakarta,  Desesmber 2025</a:t>
            </a:r>
          </a:p>
          <a:p>
            <a:endParaRPr lang="id-ID" dirty="0"/>
          </a:p>
          <a:p>
            <a:endParaRPr lang="id-ID" dirty="0" smtClean="0"/>
          </a:p>
          <a:p>
            <a:pPr algn="ctr"/>
            <a:r>
              <a:rPr lang="id-ID" dirty="0" smtClean="0"/>
              <a:t>Kabag Administrasi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8481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7190" y="0"/>
            <a:ext cx="9136810" cy="6858000"/>
          </a:xfrm>
        </p:spPr>
        <p:txBody>
          <a:bodyPr/>
          <a:lstStyle/>
          <a:p>
            <a:pPr marL="0" indent="0">
              <a:buFontTx/>
              <a:buNone/>
            </a:pPr>
            <a:endParaRPr lang="id-ID" sz="2000" dirty="0" smtClean="0"/>
          </a:p>
          <a:p>
            <a:pPr marL="0" indent="0">
              <a:buFontTx/>
              <a:buNone/>
            </a:pPr>
            <a:endParaRPr lang="id-ID" sz="2000" dirty="0"/>
          </a:p>
          <a:p>
            <a:pPr marL="0" indent="0">
              <a:buFontTx/>
              <a:buNone/>
            </a:pPr>
            <a:r>
              <a:rPr lang="id-ID" sz="2000" dirty="0" smtClean="0"/>
              <a:t>RUMUSAN</a:t>
            </a:r>
            <a:r>
              <a:rPr lang="en-US" sz="2000" dirty="0" smtClean="0"/>
              <a:t> </a:t>
            </a:r>
            <a:r>
              <a:rPr lang="id-ID" sz="2000" dirty="0" smtClean="0"/>
              <a:t>KONSEP </a:t>
            </a:r>
            <a:r>
              <a:rPr lang="en-US" sz="2000" dirty="0" smtClean="0"/>
              <a:t>SI</a:t>
            </a:r>
            <a:r>
              <a:rPr lang="id-ID" sz="2000" dirty="0" smtClean="0"/>
              <a:t>STEM RUMAH SAKIT:</a:t>
            </a:r>
          </a:p>
          <a:p>
            <a:pPr marL="0" indent="0">
              <a:buFontTx/>
              <a:buNone/>
            </a:pPr>
            <a:r>
              <a:rPr lang="id-ID" sz="2000" dirty="0" smtClean="0"/>
              <a:t>Global System</a:t>
            </a:r>
            <a:r>
              <a:rPr lang="id-ID" sz="2000" dirty="0"/>
              <a:t> </a:t>
            </a:r>
            <a:r>
              <a:rPr lang="id-ID" sz="2000" dirty="0" smtClean="0"/>
              <a:t>          Subsistem/Departemen      Informasi/Laporan</a:t>
            </a:r>
            <a:endParaRPr lang="en-US" sz="2000" dirty="0" smtClean="0"/>
          </a:p>
          <a:p>
            <a:pPr marL="0" indent="0">
              <a:buFontTx/>
              <a:buNone/>
            </a:pPr>
            <a:endParaRPr lang="en-US" sz="2000" dirty="0" smtClean="0"/>
          </a:p>
        </p:txBody>
      </p:sp>
      <p:sp>
        <p:nvSpPr>
          <p:cNvPr id="3" name="Can 2"/>
          <p:cNvSpPr/>
          <p:nvPr/>
        </p:nvSpPr>
        <p:spPr>
          <a:xfrm>
            <a:off x="3124200" y="1447801"/>
            <a:ext cx="2286000" cy="5486399"/>
          </a:xfrm>
          <a:prstGeom prst="can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2000" dirty="0" smtClean="0">
                <a:solidFill>
                  <a:srgbClr val="C00000"/>
                </a:solidFill>
              </a:rPr>
              <a:t>ADM RUMAH SAKIT</a:t>
            </a:r>
            <a:endParaRPr lang="id-ID" sz="20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 smtClean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 smtClean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 smtClean="0">
              <a:solidFill>
                <a:srgbClr val="FFFF00"/>
              </a:solidFill>
            </a:endParaRPr>
          </a:p>
          <a:p>
            <a:pPr algn="ctr">
              <a:defRPr/>
            </a:pPr>
            <a:r>
              <a:rPr lang="id-ID" sz="2000" dirty="0" smtClean="0">
                <a:solidFill>
                  <a:srgbClr val="002060"/>
                </a:solidFill>
              </a:rPr>
              <a:t>PAYROLL</a:t>
            </a:r>
            <a:endParaRPr lang="id-ID" sz="2000" dirty="0">
              <a:solidFill>
                <a:srgbClr val="002060"/>
              </a:solidFill>
            </a:endParaRPr>
          </a:p>
          <a:p>
            <a:pPr algn="ctr">
              <a:defRPr/>
            </a:pPr>
            <a:endParaRPr lang="id-ID" sz="20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 smtClean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id-ID" sz="2000" dirty="0">
                <a:solidFill>
                  <a:srgbClr val="C00000"/>
                </a:solidFill>
              </a:rPr>
              <a:t>GL</a:t>
            </a:r>
          </a:p>
        </p:txBody>
      </p:sp>
      <p:sp>
        <p:nvSpPr>
          <p:cNvPr id="5" name="Flowchart: Document 4"/>
          <p:cNvSpPr/>
          <p:nvPr/>
        </p:nvSpPr>
        <p:spPr>
          <a:xfrm>
            <a:off x="6161088" y="1524000"/>
            <a:ext cx="2830512" cy="5867400"/>
          </a:xfrm>
          <a:prstGeom prst="flowChartDocumen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6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1600" dirty="0" smtClean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16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1600" dirty="0" smtClean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600" dirty="0" smtClean="0">
                <a:solidFill>
                  <a:srgbClr val="C00000"/>
                </a:solidFill>
              </a:rPr>
              <a:t>DAFTAR PASIEN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600" dirty="0" smtClean="0">
                <a:solidFill>
                  <a:srgbClr val="C00000"/>
                </a:solidFill>
              </a:rPr>
              <a:t>DAFTAR KAMAR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600" dirty="0" smtClean="0">
                <a:solidFill>
                  <a:srgbClr val="C00000"/>
                </a:solidFill>
              </a:rPr>
              <a:t>DAFTAR DOKTER &amp; PERAWAT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600" dirty="0" smtClean="0">
                <a:solidFill>
                  <a:srgbClr val="C00000"/>
                </a:solidFill>
              </a:rPr>
              <a:t>DAFTAR OBAT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600" dirty="0" smtClean="0">
                <a:solidFill>
                  <a:srgbClr val="C00000"/>
                </a:solidFill>
              </a:rPr>
              <a:t>RESEP DOKTER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600" dirty="0" smtClean="0">
                <a:solidFill>
                  <a:srgbClr val="C00000"/>
                </a:solidFill>
              </a:rPr>
              <a:t>NOTA PEMBAYARAN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600" dirty="0" smtClean="0">
                <a:solidFill>
                  <a:srgbClr val="C00000"/>
                </a:solidFill>
              </a:rPr>
              <a:t>DAFTAR REKAM MEDIK</a:t>
            </a:r>
            <a:endParaRPr lang="id-ID" sz="16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600" dirty="0" smtClean="0">
                <a:solidFill>
                  <a:srgbClr val="C00000"/>
                </a:solidFill>
              </a:rPr>
              <a:t>LAPORAN PEMBAYARAN</a:t>
            </a:r>
          </a:p>
          <a:p>
            <a:pPr>
              <a:defRPr/>
            </a:pPr>
            <a:endParaRPr lang="id-ID" sz="16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600" dirty="0" smtClean="0">
                <a:solidFill>
                  <a:srgbClr val="002060"/>
                </a:solidFill>
              </a:rPr>
              <a:t>DATA PEGAWAI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600" dirty="0" smtClean="0">
                <a:solidFill>
                  <a:srgbClr val="002060"/>
                </a:solidFill>
              </a:rPr>
              <a:t>DATA ABSENSI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600" dirty="0" smtClean="0">
                <a:solidFill>
                  <a:srgbClr val="002060"/>
                </a:solidFill>
              </a:rPr>
              <a:t>DATA GAJI, SLIP GAJI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600" dirty="0" smtClean="0">
                <a:solidFill>
                  <a:srgbClr val="002060"/>
                </a:solidFill>
              </a:rPr>
              <a:t>DATA BONUS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600" dirty="0" smtClean="0">
                <a:solidFill>
                  <a:srgbClr val="002060"/>
                </a:solidFill>
              </a:rPr>
              <a:t>DATA CUT</a:t>
            </a:r>
            <a:r>
              <a:rPr lang="id-ID" sz="1600" dirty="0" smtClean="0">
                <a:solidFill>
                  <a:srgbClr val="FFFF00"/>
                </a:solidFill>
              </a:rPr>
              <a:t>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id-ID" sz="16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600" dirty="0">
                <a:solidFill>
                  <a:srgbClr val="C00000"/>
                </a:solidFill>
              </a:rPr>
              <a:t>ACCOUNT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600" dirty="0" smtClean="0">
                <a:solidFill>
                  <a:srgbClr val="C00000"/>
                </a:solidFill>
              </a:rPr>
              <a:t>JURNAL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600" dirty="0" smtClean="0">
                <a:solidFill>
                  <a:srgbClr val="C00000"/>
                </a:solidFill>
              </a:rPr>
              <a:t>BUKU BESAR</a:t>
            </a:r>
            <a:endParaRPr lang="id-ID" sz="16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600" dirty="0">
                <a:solidFill>
                  <a:srgbClr val="C00000"/>
                </a:solidFill>
              </a:rPr>
              <a:t>RUGI/LABA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600" dirty="0">
                <a:solidFill>
                  <a:srgbClr val="C00000"/>
                </a:solidFill>
              </a:rPr>
              <a:t>NERACA</a:t>
            </a:r>
            <a:endParaRPr lang="id-ID" dirty="0"/>
          </a:p>
        </p:txBody>
      </p:sp>
      <p:sp>
        <p:nvSpPr>
          <p:cNvPr id="6" name="Right Arrow 5"/>
          <p:cNvSpPr/>
          <p:nvPr/>
        </p:nvSpPr>
        <p:spPr>
          <a:xfrm>
            <a:off x="2362200" y="3124200"/>
            <a:ext cx="762000" cy="1219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7" name="Right Arrow 6"/>
          <p:cNvSpPr/>
          <p:nvPr/>
        </p:nvSpPr>
        <p:spPr>
          <a:xfrm>
            <a:off x="5410200" y="3505200"/>
            <a:ext cx="7620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7190" y="-74832"/>
            <a:ext cx="9136810" cy="64633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id-ID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Modul 5 =&gt; KONSEP SI  RUMAH SAKIT</a:t>
            </a:r>
            <a:endParaRPr lang="en-US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roadway" pitchFamily="82" charset="0"/>
            </a:endParaRPr>
          </a:p>
        </p:txBody>
      </p:sp>
      <p:pic>
        <p:nvPicPr>
          <p:cNvPr id="1026" name="Picture 2" descr="C:\Program Files\Microsoft Office\MEDIA\CAGCAT10\j0233018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08375"/>
            <a:ext cx="2362200" cy="2388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-31940" y="3505200"/>
            <a:ext cx="2383028" cy="1219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>
                <a:solidFill>
                  <a:srgbClr val="C00000"/>
                </a:solidFill>
              </a:rPr>
              <a:t>SI  </a:t>
            </a:r>
            <a:endParaRPr lang="id-ID" sz="2400" dirty="0" smtClean="0">
              <a:solidFill>
                <a:srgbClr val="C00000"/>
              </a:solidFill>
            </a:endParaRPr>
          </a:p>
          <a:p>
            <a:pPr algn="ctr"/>
            <a:r>
              <a:rPr lang="id-ID" sz="2400" dirty="0" smtClean="0">
                <a:solidFill>
                  <a:srgbClr val="C00000"/>
                </a:solidFill>
              </a:rPr>
              <a:t>RUMAH SAKIT</a:t>
            </a:r>
            <a:endParaRPr lang="id-ID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33857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17421" y="1371600"/>
            <a:ext cx="25908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SI  RUMAH SAKIT</a:t>
            </a:r>
            <a:endParaRPr lang="id-ID" sz="2400" dirty="0"/>
          </a:p>
        </p:txBody>
      </p:sp>
      <p:sp>
        <p:nvSpPr>
          <p:cNvPr id="5" name="Rectangle 4"/>
          <p:cNvSpPr/>
          <p:nvPr/>
        </p:nvSpPr>
        <p:spPr>
          <a:xfrm>
            <a:off x="2362200" y="2819400"/>
            <a:ext cx="208325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UMUM </a:t>
            </a:r>
            <a:endParaRPr lang="id-ID" sz="2400" dirty="0"/>
          </a:p>
        </p:txBody>
      </p:sp>
      <p:sp>
        <p:nvSpPr>
          <p:cNvPr id="6" name="Rectangle 5"/>
          <p:cNvSpPr/>
          <p:nvPr/>
        </p:nvSpPr>
        <p:spPr>
          <a:xfrm>
            <a:off x="6629400" y="2811237"/>
            <a:ext cx="223701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PEMBUKUAN</a:t>
            </a:r>
            <a:endParaRPr lang="id-ID" sz="2400" dirty="0"/>
          </a:p>
        </p:txBody>
      </p:sp>
      <p:sp>
        <p:nvSpPr>
          <p:cNvPr id="7" name="Rectangle 6"/>
          <p:cNvSpPr/>
          <p:nvPr/>
        </p:nvSpPr>
        <p:spPr>
          <a:xfrm>
            <a:off x="4550229" y="2811237"/>
            <a:ext cx="19267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PENGGAJIN</a:t>
            </a:r>
            <a:endParaRPr lang="id-ID" sz="2400" dirty="0"/>
          </a:p>
        </p:txBody>
      </p:sp>
      <p:cxnSp>
        <p:nvCxnSpPr>
          <p:cNvPr id="8" name="Straight Connector 7"/>
          <p:cNvCxnSpPr>
            <a:stCxn id="4" idx="2"/>
          </p:cNvCxnSpPr>
          <p:nvPr/>
        </p:nvCxnSpPr>
        <p:spPr>
          <a:xfrm>
            <a:off x="4612821" y="2133600"/>
            <a:ext cx="0" cy="38100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1" y="2514600"/>
            <a:ext cx="6604906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43001" y="25146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314699" y="25146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459185" y="25146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701642" y="25146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28600" y="685800"/>
            <a:ext cx="86378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id-ID" sz="3200" b="1" i="1" u="sng" dirty="0" smtClean="0">
                <a:latin typeface="Constantia" pitchFamily="18" charset="0"/>
              </a:rPr>
              <a:t>Struktur Sistem Informasi Rumah Sakit</a:t>
            </a:r>
            <a:endParaRPr lang="en-US" sz="3200" b="1" i="1" u="sng" dirty="0">
              <a:latin typeface="Constantia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64771" y="95250"/>
            <a:ext cx="73696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i="1" dirty="0" smtClean="0"/>
              <a:t>Contoh Konsep SI  Rumah Sakit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28600" y="2819400"/>
            <a:ext cx="20301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ADM Rumah Sakit</a:t>
            </a:r>
            <a:endParaRPr lang="id-ID" sz="2400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381000" y="65532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898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17421" y="1235526"/>
            <a:ext cx="2590800" cy="982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Sub Sistem utama Sis  ADM Rumah Sakit</a:t>
            </a:r>
            <a:endParaRPr lang="id-ID" sz="2400" dirty="0"/>
          </a:p>
        </p:txBody>
      </p:sp>
      <p:sp>
        <p:nvSpPr>
          <p:cNvPr id="5" name="Rectangle 4"/>
          <p:cNvSpPr/>
          <p:nvPr/>
        </p:nvSpPr>
        <p:spPr>
          <a:xfrm>
            <a:off x="1828800" y="2873828"/>
            <a:ext cx="15104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Modul KAMAR </a:t>
            </a:r>
            <a:endParaRPr lang="id-ID" sz="2400" dirty="0"/>
          </a:p>
        </p:txBody>
      </p:sp>
      <p:sp>
        <p:nvSpPr>
          <p:cNvPr id="6" name="Rectangle 5"/>
          <p:cNvSpPr/>
          <p:nvPr/>
        </p:nvSpPr>
        <p:spPr>
          <a:xfrm>
            <a:off x="5029200" y="2895600"/>
            <a:ext cx="16219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Modul OBAT</a:t>
            </a:r>
            <a:endParaRPr lang="id-ID" sz="2400" dirty="0"/>
          </a:p>
        </p:txBody>
      </p:sp>
      <p:sp>
        <p:nvSpPr>
          <p:cNvPr id="7" name="Rectangle 6"/>
          <p:cNvSpPr/>
          <p:nvPr/>
        </p:nvSpPr>
        <p:spPr>
          <a:xfrm>
            <a:off x="3479774" y="2895600"/>
            <a:ext cx="139702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DOKER &amp; PERA WAT</a:t>
            </a:r>
            <a:endParaRPr lang="id-ID" sz="24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648200" y="2217963"/>
            <a:ext cx="0" cy="38100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1" y="2598963"/>
            <a:ext cx="7543799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43001" y="259896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590800" y="25908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241774" y="259896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943600" y="259896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28600" y="381000"/>
            <a:ext cx="80227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id-ID" sz="3200" b="1" i="1" u="sng" dirty="0" smtClean="0">
                <a:latin typeface="Constantia" pitchFamily="18" charset="0"/>
              </a:rPr>
              <a:t>Struktur Sistem ADM Rumah Sakit</a:t>
            </a:r>
            <a:endParaRPr lang="en-US" sz="3200" b="1" i="1" u="sng" dirty="0">
              <a:latin typeface="Constantia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6975" y="2849334"/>
            <a:ext cx="160385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MODUL ANTRIAN</a:t>
            </a:r>
            <a:endParaRPr lang="id-ID" sz="240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7848600" y="25908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lowchart: Document 17"/>
          <p:cNvSpPr/>
          <p:nvPr/>
        </p:nvSpPr>
        <p:spPr>
          <a:xfrm>
            <a:off x="5029200" y="4055837"/>
            <a:ext cx="2819400" cy="3048000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dirty="0">
                <a:solidFill>
                  <a:srgbClr val="FFFF00"/>
                </a:solidFill>
                <a:latin typeface="Britannic Bold" panose="020B0903060703020204" pitchFamily="34" charset="0"/>
              </a:rPr>
              <a:t>DAFTAR PASIEN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dirty="0">
                <a:solidFill>
                  <a:srgbClr val="FFFF00"/>
                </a:solidFill>
                <a:latin typeface="Britannic Bold" panose="020B0903060703020204" pitchFamily="34" charset="0"/>
              </a:rPr>
              <a:t>DAFTAR KAMAR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dirty="0">
                <a:solidFill>
                  <a:srgbClr val="FFFF00"/>
                </a:solidFill>
                <a:latin typeface="Britannic Bold" panose="020B0903060703020204" pitchFamily="34" charset="0"/>
              </a:rPr>
              <a:t>DAFTAR DOKTER &amp; PERAWAT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dirty="0">
                <a:solidFill>
                  <a:srgbClr val="FFFF00"/>
                </a:solidFill>
                <a:latin typeface="Britannic Bold" panose="020B0903060703020204" pitchFamily="34" charset="0"/>
              </a:rPr>
              <a:t>DAFTAR OBAT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dirty="0">
                <a:solidFill>
                  <a:srgbClr val="FFFF00"/>
                </a:solidFill>
                <a:latin typeface="Britannic Bold" panose="020B0903060703020204" pitchFamily="34" charset="0"/>
              </a:rPr>
              <a:t>RESEP DOKTER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dirty="0">
                <a:solidFill>
                  <a:srgbClr val="FFFF00"/>
                </a:solidFill>
                <a:latin typeface="Britannic Bold" panose="020B0903060703020204" pitchFamily="34" charset="0"/>
              </a:rPr>
              <a:t>NOTA PEMBAYARAN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dirty="0">
                <a:solidFill>
                  <a:srgbClr val="FFFF00"/>
                </a:solidFill>
                <a:latin typeface="Britannic Bold" panose="020B0903060703020204" pitchFamily="34" charset="0"/>
              </a:rPr>
              <a:t>DAFTAR REKAM MEDIK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dirty="0">
                <a:solidFill>
                  <a:srgbClr val="FFFF00"/>
                </a:solidFill>
                <a:latin typeface="Britannic Bold" panose="020B0903060703020204" pitchFamily="34" charset="0"/>
              </a:rPr>
              <a:t>LAPORAN PEMBAYA</a:t>
            </a:r>
            <a:r>
              <a:rPr lang="id-ID" dirty="0">
                <a:solidFill>
                  <a:srgbClr val="FFC000"/>
                </a:solidFill>
                <a:latin typeface="Britannic Bold" panose="020B0903060703020204" pitchFamily="34" charset="0"/>
              </a:rPr>
              <a:t>RAN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772728" y="2895600"/>
            <a:ext cx="16219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REKAM MEDIK</a:t>
            </a:r>
            <a:endParaRPr lang="id-ID" sz="24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8686800" y="2590800"/>
            <a:ext cx="0" cy="259080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7848600" y="5181600"/>
            <a:ext cx="838200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492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533400"/>
            <a:ext cx="80227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d-ID" sz="3200" b="1" i="1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Struktur Sistem Pembukuan (GL)</a:t>
            </a:r>
            <a:endParaRPr kumimoji="0" lang="en-US" sz="3200" b="1" i="1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17421" y="1422974"/>
            <a:ext cx="2590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SI  PEMBUKUAN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3306203"/>
            <a:ext cx="19267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ACCOUNT/ PERKIRAAN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0" y="3306203"/>
            <a:ext cx="193221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BUKU BESAR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395356" y="3327975"/>
            <a:ext cx="247105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LAPORAN/ INFORMASI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43400" y="3327975"/>
            <a:ext cx="19267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JURNAL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0" name="Straight Connector 9"/>
          <p:cNvCxnSpPr>
            <a:stCxn id="5" idx="2"/>
          </p:cNvCxnSpPr>
          <p:nvPr/>
        </p:nvCxnSpPr>
        <p:spPr>
          <a:xfrm>
            <a:off x="4612821" y="2337374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143001" y="2772803"/>
            <a:ext cx="6604906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143001" y="27728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238499" y="27728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306785" y="27728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701642" y="27728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lowchart: Document 15"/>
          <p:cNvSpPr/>
          <p:nvPr/>
        </p:nvSpPr>
        <p:spPr>
          <a:xfrm>
            <a:off x="6422571" y="4340015"/>
            <a:ext cx="2443843" cy="267038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Daftar Perkiraan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  Jurnal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 Buku Besar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 Rugi/Laba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 Neraca</a:t>
            </a:r>
          </a:p>
        </p:txBody>
      </p:sp>
    </p:spTree>
    <p:extLst>
      <p:ext uri="{BB962C8B-B14F-4D97-AF65-F5344CB8AC3E}">
        <p14:creationId xmlns:p14="http://schemas.microsoft.com/office/powerpoint/2010/main" val="226516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24200" y="965775"/>
            <a:ext cx="2590800" cy="1066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Sub Sistem Penggajian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98170" y="2903432"/>
            <a:ext cx="1238250" cy="10123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Modul absen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540626" y="2903432"/>
            <a:ext cx="1450974" cy="1034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80205" y="2892545"/>
            <a:ext cx="1301295" cy="1034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Modul      Gaji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8" name="Straight Connector 7"/>
          <p:cNvCxnSpPr>
            <a:stCxn id="4" idx="2"/>
          </p:cNvCxnSpPr>
          <p:nvPr/>
        </p:nvCxnSpPr>
        <p:spPr>
          <a:xfrm>
            <a:off x="4419600" y="2032574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2465281"/>
            <a:ext cx="7260771" cy="2722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24680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362200" y="24680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806824" y="24680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8229600" y="24680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28600" y="228600"/>
            <a:ext cx="80227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d-ID" sz="3200" b="1" i="1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Struktur Sub Sistem Penggajian</a:t>
            </a:r>
            <a:endParaRPr kumimoji="0" lang="en-US" sz="3200" b="1" i="1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2400" y="2903432"/>
            <a:ext cx="1393370" cy="9878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Modul Pegawai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533902" y="2881660"/>
            <a:ext cx="1289048" cy="1034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Modul      Bonus2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5181600" y="2457118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984876" y="2889823"/>
            <a:ext cx="1368424" cy="1034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Modul      Cuti2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6705600" y="24680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Document 19"/>
          <p:cNvSpPr/>
          <p:nvPr/>
        </p:nvSpPr>
        <p:spPr>
          <a:xfrm>
            <a:off x="7554686" y="4111415"/>
            <a:ext cx="1436914" cy="335618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Daftar  Pegawai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Daftar Absensi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 Gaji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 Bonus2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 Cuti2</a:t>
            </a:r>
          </a:p>
        </p:txBody>
      </p:sp>
    </p:spTree>
    <p:extLst>
      <p:ext uri="{BB962C8B-B14F-4D97-AF65-F5344CB8AC3E}">
        <p14:creationId xmlns:p14="http://schemas.microsoft.com/office/powerpoint/2010/main" val="411360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914400"/>
            <a:ext cx="83058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id-ID" sz="3200" b="1" u="sng" dirty="0" smtClean="0">
                <a:solidFill>
                  <a:srgbClr val="FF0000"/>
                </a:solidFill>
                <a:latin typeface="Constantia" pitchFamily="18" charset="0"/>
              </a:rPr>
              <a:t>Rancangan Arsitektur Sistem</a:t>
            </a:r>
          </a:p>
          <a:p>
            <a:pPr marL="457200" indent="-457200">
              <a:buFont typeface="Arial" pitchFamily="34" charset="0"/>
              <a:buChar char="•"/>
            </a:pPr>
            <a:endParaRPr lang="id-ID" sz="3200" u="sng" dirty="0">
              <a:latin typeface="Constantia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id-ID" sz="2800" u="sng" dirty="0" smtClean="0">
                <a:latin typeface="Constantia" pitchFamily="18" charset="0"/>
              </a:rPr>
              <a:t>Tampilan Awal</a:t>
            </a:r>
          </a:p>
          <a:p>
            <a:endParaRPr lang="id-ID" sz="3200" u="sng" dirty="0" smtClean="0">
              <a:latin typeface="Constantia" pitchFamily="18" charset="0"/>
            </a:endParaRPr>
          </a:p>
          <a:p>
            <a:r>
              <a:rPr lang="id-ID" sz="2800" b="1" dirty="0" smtClean="0"/>
              <a:t>    SISTEM  INFORMASI ADMINISTRASI RS</a:t>
            </a:r>
          </a:p>
          <a:p>
            <a:r>
              <a:rPr lang="id-ID" sz="3200" b="1" dirty="0" smtClean="0"/>
              <a:t>		         RS XYZ</a:t>
            </a:r>
          </a:p>
          <a:p>
            <a:endParaRPr lang="en-US" sz="3200" u="sng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         User Id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         Password</a:t>
            </a:r>
            <a:endParaRPr lang="en-US" sz="2800" dirty="0">
              <a:latin typeface="Constant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7200" y="4300524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/>
        </p:nvSpPr>
        <p:spPr>
          <a:xfrm>
            <a:off x="4267200" y="4784942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8969649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id-ID" sz="2800" dirty="0" smtClean="0"/>
              <a:t>Tampilan Menu</a:t>
            </a:r>
            <a:endParaRPr lang="id-ID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90600"/>
            <a:ext cx="8516225" cy="5587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609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89" y="860286"/>
            <a:ext cx="9054074" cy="5997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789" y="152400"/>
            <a:ext cx="502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id-ID" sz="2000" dirty="0" smtClean="0"/>
              <a:t>Contoh Form Input SI Rumah Sakit</a:t>
            </a:r>
          </a:p>
          <a:p>
            <a:r>
              <a:rPr lang="id-ID" sz="2000" dirty="0"/>
              <a:t> </a:t>
            </a:r>
            <a:r>
              <a:rPr lang="id-ID" sz="2000" dirty="0" smtClean="0"/>
              <a:t>  a) Form Input Data Pasien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231654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856</TotalTime>
  <Words>481</Words>
  <Application>Microsoft Office PowerPoint</Application>
  <PresentationFormat>On-screen Show (4:3)</PresentationFormat>
  <Paragraphs>246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Tampilan Menu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SIKLUS AKUTANSI</dc:title>
  <dc:creator>user</dc:creator>
  <cp:lastModifiedBy>User</cp:lastModifiedBy>
  <cp:revision>102</cp:revision>
  <dcterms:created xsi:type="dcterms:W3CDTF">2015-06-20T04:26:11Z</dcterms:created>
  <dcterms:modified xsi:type="dcterms:W3CDTF">2025-12-16T04:13:25Z</dcterms:modified>
</cp:coreProperties>
</file>