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4" r:id="rId1"/>
  </p:sldMasterIdLst>
  <p:notesMasterIdLst>
    <p:notesMasterId r:id="rId18"/>
  </p:notesMasterIdLst>
  <p:sldIdLst>
    <p:sldId id="267" r:id="rId2"/>
    <p:sldId id="281" r:id="rId3"/>
    <p:sldId id="272" r:id="rId4"/>
    <p:sldId id="273" r:id="rId5"/>
    <p:sldId id="275" r:id="rId6"/>
    <p:sldId id="276" r:id="rId7"/>
    <p:sldId id="268" r:id="rId8"/>
    <p:sldId id="257" r:id="rId9"/>
    <p:sldId id="263" r:id="rId10"/>
    <p:sldId id="264" r:id="rId11"/>
    <p:sldId id="278" r:id="rId12"/>
    <p:sldId id="269" r:id="rId13"/>
    <p:sldId id="270" r:id="rId14"/>
    <p:sldId id="280" r:id="rId15"/>
    <p:sldId id="277" r:id="rId16"/>
    <p:sldId id="27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15" autoAdjust="0"/>
    <p:restoredTop sz="94624" autoAdjust="0"/>
  </p:normalViewPr>
  <p:slideViewPr>
    <p:cSldViewPr>
      <p:cViewPr>
        <p:scale>
          <a:sx n="50" d="100"/>
          <a:sy n="50" d="100"/>
        </p:scale>
        <p:origin x="-432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780BD-6D05-41EC-B3DC-02E9CC634DC6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56CFB0-3986-4747-91E8-1BDEC24F77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164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0B7DEC9-C538-4797-9784-2B2B4DDDE748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B0B7DEC9-C538-4797-9784-2B2B4DDDE748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0B7DEC9-C538-4797-9784-2B2B4DDDE748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0B7DEC9-C538-4797-9784-2B2B4DDDE748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5" r:id="rId1"/>
    <p:sldLayoutId id="2147484226" r:id="rId2"/>
    <p:sldLayoutId id="2147484227" r:id="rId3"/>
    <p:sldLayoutId id="2147484228" r:id="rId4"/>
    <p:sldLayoutId id="2147484229" r:id="rId5"/>
    <p:sldLayoutId id="2147484230" r:id="rId6"/>
    <p:sldLayoutId id="2147484231" r:id="rId7"/>
    <p:sldLayoutId id="2147484232" r:id="rId8"/>
    <p:sldLayoutId id="2147484233" r:id="rId9"/>
    <p:sldLayoutId id="2147484234" r:id="rId10"/>
    <p:sldLayoutId id="214748423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304800" y="0"/>
            <a:ext cx="8774112" cy="7162800"/>
          </a:xfrm>
        </p:spPr>
        <p:txBody>
          <a:bodyPr/>
          <a:lstStyle/>
          <a:p>
            <a:pPr marL="0" indent="0">
              <a:buFontTx/>
              <a:buNone/>
            </a:pPr>
            <a:endParaRPr lang="id-ID" sz="2000" dirty="0" smtClean="0"/>
          </a:p>
          <a:p>
            <a:pPr marL="0" indent="0">
              <a:buFontTx/>
              <a:buNone/>
            </a:pPr>
            <a:endParaRPr lang="id-ID" sz="2000" b="1" dirty="0"/>
          </a:p>
        </p:txBody>
      </p:sp>
      <p:sp>
        <p:nvSpPr>
          <p:cNvPr id="9" name="Rectangle 8"/>
          <p:cNvSpPr/>
          <p:nvPr/>
        </p:nvSpPr>
        <p:spPr>
          <a:xfrm>
            <a:off x="7190" y="-74832"/>
            <a:ext cx="9136810" cy="64633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id-ID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Modul 4 </a:t>
            </a:r>
            <a:r>
              <a:rPr lang="id-ID" sz="36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=&gt; KONSEP SI  </a:t>
            </a:r>
            <a:r>
              <a:rPr lang="id-ID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PELAYARAN</a:t>
            </a:r>
            <a:endParaRPr lang="en-US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roadway" pitchFamily="8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3400" y="1028343"/>
            <a:ext cx="8458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b="1" dirty="0">
                <a:solidFill>
                  <a:schemeClr val="bg1"/>
                </a:solidFill>
              </a:rPr>
              <a:t>Konsep sistem informasi perbankan </a:t>
            </a:r>
            <a:r>
              <a:rPr lang="id-ID" dirty="0"/>
              <a:t> </a:t>
            </a:r>
            <a:r>
              <a:rPr lang="id-ID" dirty="0" smtClean="0"/>
              <a:t> </a:t>
            </a:r>
          </a:p>
          <a:p>
            <a:pPr algn="just"/>
            <a:r>
              <a:rPr lang="id-ID" dirty="0" smtClean="0"/>
              <a:t>Sistem </a:t>
            </a:r>
            <a:r>
              <a:rPr lang="id-ID" dirty="0"/>
              <a:t>terintegrasi yang menggunakan teknologi informasi untuk mengelola </a:t>
            </a:r>
            <a:r>
              <a:rPr lang="id-ID" dirty="0" smtClean="0"/>
              <a:t>Data Administrasi Pelayaran secara </a:t>
            </a:r>
            <a:r>
              <a:rPr lang="id-ID" dirty="0"/>
              <a:t>elektronik, seperti </a:t>
            </a:r>
            <a:r>
              <a:rPr lang="id-ID" dirty="0" smtClean="0"/>
              <a:t>data konsumen, data shiper, data kontaier, dan data pendukung pelayaran. </a:t>
            </a:r>
          </a:p>
          <a:p>
            <a:endParaRPr lang="id-ID" dirty="0"/>
          </a:p>
          <a:p>
            <a:endParaRPr lang="id-ID" dirty="0" smtClean="0"/>
          </a:p>
          <a:p>
            <a:endParaRPr lang="id-ID" dirty="0" smtClean="0"/>
          </a:p>
          <a:p>
            <a:pPr algn="just"/>
            <a:r>
              <a:rPr lang="id-ID" dirty="0" smtClean="0"/>
              <a:t>Untuk </a:t>
            </a:r>
            <a:r>
              <a:rPr lang="id-ID" dirty="0"/>
              <a:t>meningkatkan efisiensi, efektivitas, dan kemudahan bagi </a:t>
            </a:r>
            <a:r>
              <a:rPr lang="id-ID" dirty="0" smtClean="0"/>
              <a:t>customer transaksi pengiriman barang,</a:t>
            </a:r>
            <a:r>
              <a:rPr lang="id-ID" dirty="0"/>
              <a:t> </a:t>
            </a:r>
            <a:r>
              <a:rPr lang="id-ID" i="1" dirty="0" smtClean="0"/>
              <a:t>penggunaan kontainer</a:t>
            </a:r>
            <a:r>
              <a:rPr lang="id-ID" dirty="0" smtClean="0"/>
              <a:t>, shiper, dan administrasi. </a:t>
            </a:r>
          </a:p>
          <a:p>
            <a:endParaRPr lang="id-ID" dirty="0"/>
          </a:p>
          <a:p>
            <a:endParaRPr lang="id-ID" dirty="0" smtClean="0"/>
          </a:p>
          <a:p>
            <a:endParaRPr lang="id-ID" dirty="0" smtClean="0"/>
          </a:p>
          <a:p>
            <a:pPr algn="just"/>
            <a:r>
              <a:rPr lang="id-ID" dirty="0" smtClean="0"/>
              <a:t>Orang</a:t>
            </a:r>
            <a:r>
              <a:rPr lang="id-ID" dirty="0"/>
              <a:t>, data, </a:t>
            </a:r>
            <a:r>
              <a:rPr lang="id-ID" i="1" dirty="0"/>
              <a:t>hardware</a:t>
            </a:r>
            <a:r>
              <a:rPr lang="id-ID" dirty="0"/>
              <a:t>, </a:t>
            </a:r>
            <a:r>
              <a:rPr lang="id-ID" i="1" dirty="0"/>
              <a:t>software</a:t>
            </a:r>
            <a:r>
              <a:rPr lang="id-ID" dirty="0"/>
              <a:t>, dan jaringan, yang bekerja bersama untuk mendukung operasional </a:t>
            </a:r>
            <a:r>
              <a:rPr lang="id-ID" dirty="0" smtClean="0"/>
              <a:t>pelayaran </a:t>
            </a:r>
            <a:r>
              <a:rPr lang="id-ID" dirty="0"/>
              <a:t>sehari-hari dan membantu pengambilan keputusan. 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33399" y="676751"/>
            <a:ext cx="4229101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lIns="91440" tIns="45720" rIns="91440" bIns="45720">
            <a:spAutoFit/>
          </a:bodyPr>
          <a:lstStyle/>
          <a:p>
            <a:r>
              <a:rPr lang="id-ID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Konsep SI Pelayaran</a:t>
            </a:r>
            <a:endParaRPr lang="en-U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roadway" pitchFamily="8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47396" y="2467803"/>
            <a:ext cx="4215104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lIns="91440" tIns="45720" rIns="91440" bIns="45720">
            <a:spAutoFit/>
          </a:bodyPr>
          <a:lstStyle/>
          <a:p>
            <a:r>
              <a:rPr lang="id-ID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Tujuan </a:t>
            </a:r>
            <a:r>
              <a:rPr lang="id-ID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SI Pelayaran</a:t>
            </a:r>
            <a:endParaRPr lang="en-US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roadway" pitchFamily="8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97159" y="3810000"/>
            <a:ext cx="4889241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lIns="91440" tIns="45720" rIns="91440" bIns="45720">
            <a:spAutoFit/>
          </a:bodyPr>
          <a:lstStyle/>
          <a:p>
            <a:r>
              <a:rPr lang="id-ID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Komponen </a:t>
            </a:r>
            <a:r>
              <a:rPr lang="id-ID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SI Pelayaran</a:t>
            </a:r>
            <a:endParaRPr lang="en-US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roadway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09342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animBg="1"/>
      <p:bldP spid="11" grpId="0" build="p" animBg="1"/>
      <p:bldP spid="12" grpId="0" build="p" animBg="1"/>
      <p:bldP spid="1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435428"/>
            <a:ext cx="830580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u="sng" dirty="0" smtClean="0">
                <a:latin typeface="Constantia" pitchFamily="18" charset="0"/>
              </a:rPr>
              <a:t>Form BL/ Bill Off Loading</a:t>
            </a:r>
            <a:endParaRPr lang="en-US" sz="3200" u="sng" dirty="0" smtClean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No. BL</a:t>
            </a:r>
            <a:endParaRPr lang="en-US" sz="2800" dirty="0" smtClean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No. SI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Nama Kapal</a:t>
            </a:r>
          </a:p>
          <a:p>
            <a:r>
              <a:rPr lang="id-ID" sz="2800" dirty="0" smtClean="0">
                <a:latin typeface="Constantia" pitchFamily="18" charset="0"/>
              </a:rPr>
              <a:t>Muatan                           Berat               Harga</a:t>
            </a:r>
          </a:p>
          <a:p>
            <a:endParaRPr lang="id-ID" sz="2800" dirty="0">
              <a:latin typeface="Constantia" pitchFamily="18" charset="0"/>
            </a:endParaRPr>
          </a:p>
          <a:p>
            <a:endParaRPr lang="id-ID" sz="2800" dirty="0" smtClean="0">
              <a:latin typeface="Constantia" pitchFamily="18" charset="0"/>
            </a:endParaRPr>
          </a:p>
          <a:p>
            <a:endParaRPr lang="id-ID" sz="2800" dirty="0">
              <a:latin typeface="Constantia" pitchFamily="18" charset="0"/>
            </a:endParaRPr>
          </a:p>
          <a:p>
            <a:endParaRPr lang="id-ID" sz="800" dirty="0" smtClean="0">
              <a:latin typeface="Constantia" pitchFamily="18" charset="0"/>
            </a:endParaRPr>
          </a:p>
          <a:p>
            <a:r>
              <a:rPr lang="id-ID" sz="2800" dirty="0">
                <a:latin typeface="Constantia" pitchFamily="18" charset="0"/>
              </a:rPr>
              <a:t>	</a:t>
            </a:r>
            <a:r>
              <a:rPr lang="id-ID" sz="2800" dirty="0" smtClean="0">
                <a:latin typeface="Constantia" pitchFamily="18" charset="0"/>
              </a:rPr>
              <a:t>			Total</a:t>
            </a:r>
          </a:p>
          <a:p>
            <a:r>
              <a:rPr lang="id-ID" sz="2800" dirty="0">
                <a:latin typeface="Constantia" pitchFamily="18" charset="0"/>
              </a:rPr>
              <a:t>	</a:t>
            </a:r>
            <a:r>
              <a:rPr lang="id-ID" sz="2800" dirty="0" smtClean="0">
                <a:latin typeface="Constantia" pitchFamily="18" charset="0"/>
              </a:rPr>
              <a:t>			PPN</a:t>
            </a:r>
          </a:p>
          <a:p>
            <a:r>
              <a:rPr lang="id-ID" sz="2800" dirty="0">
                <a:latin typeface="Constantia" pitchFamily="18" charset="0"/>
              </a:rPr>
              <a:t>	</a:t>
            </a:r>
            <a:r>
              <a:rPr lang="id-ID" sz="2800" dirty="0" smtClean="0">
                <a:latin typeface="Constantia" pitchFamily="18" charset="0"/>
              </a:rPr>
              <a:t>			Ttl Bersih</a:t>
            </a:r>
          </a:p>
          <a:p>
            <a:r>
              <a:rPr lang="id-ID" sz="2800" dirty="0" smtClean="0">
                <a:latin typeface="Constantia" pitchFamily="18" charset="0"/>
              </a:rPr>
              <a:t>	</a:t>
            </a:r>
          </a:p>
          <a:p>
            <a:r>
              <a:rPr lang="id-ID" sz="2800" dirty="0" smtClean="0">
                <a:latin typeface="Constantia" pitchFamily="18" charset="0"/>
              </a:rPr>
              <a:t>				</a:t>
            </a:r>
            <a:endParaRPr lang="en-US" sz="2800" dirty="0">
              <a:latin typeface="Constant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2557" y="990600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Rectangle 12"/>
          <p:cNvSpPr/>
          <p:nvPr/>
        </p:nvSpPr>
        <p:spPr>
          <a:xfrm>
            <a:off x="6477000" y="2738384"/>
            <a:ext cx="1752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Rectangle 13"/>
          <p:cNvSpPr/>
          <p:nvPr/>
        </p:nvSpPr>
        <p:spPr>
          <a:xfrm>
            <a:off x="3042557" y="1865487"/>
            <a:ext cx="1752600" cy="3551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8" name="Rectangle 17"/>
          <p:cNvSpPr/>
          <p:nvPr/>
        </p:nvSpPr>
        <p:spPr>
          <a:xfrm>
            <a:off x="4572000" y="2738385"/>
            <a:ext cx="1752600" cy="3484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3" name="Rectangle 22"/>
          <p:cNvSpPr/>
          <p:nvPr/>
        </p:nvSpPr>
        <p:spPr>
          <a:xfrm>
            <a:off x="1066799" y="2760154"/>
            <a:ext cx="3352801" cy="359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1" name="Flowchart: Terminator 30"/>
          <p:cNvSpPr/>
          <p:nvPr/>
        </p:nvSpPr>
        <p:spPr>
          <a:xfrm>
            <a:off x="1083129" y="5532612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ADD</a:t>
            </a:r>
            <a:endParaRPr lang="id-ID" dirty="0"/>
          </a:p>
        </p:txBody>
      </p:sp>
      <p:sp>
        <p:nvSpPr>
          <p:cNvPr id="32" name="Flowchart: Terminator 31"/>
          <p:cNvSpPr/>
          <p:nvPr/>
        </p:nvSpPr>
        <p:spPr>
          <a:xfrm>
            <a:off x="2514600" y="55626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EDIT</a:t>
            </a:r>
            <a:endParaRPr lang="id-ID" dirty="0"/>
          </a:p>
        </p:txBody>
      </p:sp>
      <p:sp>
        <p:nvSpPr>
          <p:cNvPr id="33" name="Flowchart: Terminator 32"/>
          <p:cNvSpPr/>
          <p:nvPr/>
        </p:nvSpPr>
        <p:spPr>
          <a:xfrm>
            <a:off x="3962400" y="5532612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DELETE</a:t>
            </a:r>
            <a:endParaRPr lang="id-ID" dirty="0"/>
          </a:p>
        </p:txBody>
      </p:sp>
      <p:sp>
        <p:nvSpPr>
          <p:cNvPr id="34" name="Flowchart: Terminator 33"/>
          <p:cNvSpPr/>
          <p:nvPr/>
        </p:nvSpPr>
        <p:spPr>
          <a:xfrm>
            <a:off x="5410200" y="5532612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LIST</a:t>
            </a:r>
            <a:endParaRPr lang="id-ID" dirty="0"/>
          </a:p>
        </p:txBody>
      </p:sp>
      <p:sp>
        <p:nvSpPr>
          <p:cNvPr id="35" name="Flowchart: Terminator 34"/>
          <p:cNvSpPr/>
          <p:nvPr/>
        </p:nvSpPr>
        <p:spPr>
          <a:xfrm>
            <a:off x="6858000" y="5532612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EXIT</a:t>
            </a:r>
            <a:endParaRPr lang="id-ID" dirty="0"/>
          </a:p>
        </p:txBody>
      </p:sp>
      <p:sp>
        <p:nvSpPr>
          <p:cNvPr id="36" name="Rectangle 35"/>
          <p:cNvSpPr/>
          <p:nvPr/>
        </p:nvSpPr>
        <p:spPr>
          <a:xfrm>
            <a:off x="3048000" y="1442983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9" name="Rectangle 18"/>
          <p:cNvSpPr/>
          <p:nvPr/>
        </p:nvSpPr>
        <p:spPr>
          <a:xfrm>
            <a:off x="6477001" y="3195584"/>
            <a:ext cx="1752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0" name="Rectangle 19"/>
          <p:cNvSpPr/>
          <p:nvPr/>
        </p:nvSpPr>
        <p:spPr>
          <a:xfrm>
            <a:off x="4572001" y="3195585"/>
            <a:ext cx="1752600" cy="3484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1" name="Rectangle 20"/>
          <p:cNvSpPr/>
          <p:nvPr/>
        </p:nvSpPr>
        <p:spPr>
          <a:xfrm>
            <a:off x="1066800" y="3217354"/>
            <a:ext cx="3352801" cy="359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2" name="Rectangle 21"/>
          <p:cNvSpPr/>
          <p:nvPr/>
        </p:nvSpPr>
        <p:spPr>
          <a:xfrm>
            <a:off x="6477001" y="3652784"/>
            <a:ext cx="1752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5" name="Rectangle 24"/>
          <p:cNvSpPr/>
          <p:nvPr/>
        </p:nvSpPr>
        <p:spPr>
          <a:xfrm>
            <a:off x="4572001" y="3652785"/>
            <a:ext cx="1752600" cy="3484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6" name="Rectangle 25"/>
          <p:cNvSpPr/>
          <p:nvPr/>
        </p:nvSpPr>
        <p:spPr>
          <a:xfrm>
            <a:off x="1066800" y="3674554"/>
            <a:ext cx="3352801" cy="359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7" name="Rectangle 26"/>
          <p:cNvSpPr/>
          <p:nvPr/>
        </p:nvSpPr>
        <p:spPr>
          <a:xfrm>
            <a:off x="6477000" y="4109984"/>
            <a:ext cx="1752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7" name="Rectangle 36"/>
          <p:cNvSpPr/>
          <p:nvPr/>
        </p:nvSpPr>
        <p:spPr>
          <a:xfrm>
            <a:off x="6477000" y="4572000"/>
            <a:ext cx="1752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8" name="Rectangle 37"/>
          <p:cNvSpPr/>
          <p:nvPr/>
        </p:nvSpPr>
        <p:spPr>
          <a:xfrm>
            <a:off x="6477000" y="5029200"/>
            <a:ext cx="1752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390898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39763"/>
            <a:ext cx="8229600" cy="4160838"/>
          </a:xfrm>
        </p:spPr>
        <p:txBody>
          <a:bodyPr/>
          <a:lstStyle/>
          <a:p>
            <a:r>
              <a:rPr lang="id-ID" sz="2400" dirty="0" smtClean="0"/>
              <a:t>Daftar Konsumen</a:t>
            </a:r>
          </a:p>
          <a:p>
            <a:pPr marL="109728" indent="0" algn="ctr">
              <a:buNone/>
            </a:pPr>
            <a:r>
              <a:rPr lang="id-ID" sz="2400" b="1" dirty="0" smtClean="0"/>
              <a:t>CUSTOMER LIST</a:t>
            </a:r>
          </a:p>
          <a:p>
            <a:pPr marL="109728" indent="0" algn="ctr">
              <a:buNone/>
            </a:pPr>
            <a:r>
              <a:rPr lang="id-ID" sz="2400" b="1" dirty="0" smtClean="0"/>
              <a:t>PT. XYZ</a:t>
            </a:r>
          </a:p>
          <a:p>
            <a:pPr marL="109728" indent="0">
              <a:buNone/>
            </a:pPr>
            <a:endParaRPr lang="id-ID" dirty="0"/>
          </a:p>
          <a:p>
            <a:pPr marL="109728" indent="0">
              <a:buNone/>
            </a:pPr>
            <a:endParaRPr lang="id-ID" dirty="0" smtClean="0"/>
          </a:p>
          <a:p>
            <a:pPr marL="109728" indent="0">
              <a:buNone/>
            </a:pPr>
            <a:endParaRPr lang="id-ID" sz="2400" dirty="0" smtClean="0"/>
          </a:p>
          <a:p>
            <a:pPr marL="109728" indent="0">
              <a:buNone/>
            </a:pPr>
            <a:endParaRPr lang="id-ID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749603"/>
              </p:ext>
            </p:extLst>
          </p:nvPr>
        </p:nvGraphicFramePr>
        <p:xfrm>
          <a:off x="609600" y="1828800"/>
          <a:ext cx="75438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157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859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354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8204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0876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Kode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Customer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 Alamat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HP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Email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1771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id-ID" sz="2800" dirty="0" smtClean="0"/>
              <a:t>Contoh Output/ Laporan/ Informasi Adm Pelayaran</a:t>
            </a:r>
            <a:endParaRPr lang="id-ID" sz="2800" dirty="0"/>
          </a:p>
        </p:txBody>
      </p:sp>
      <p:sp>
        <p:nvSpPr>
          <p:cNvPr id="3" name="AutoShape 2" descr="Contoh Bill of Lading dalam Bisnis Ekspor Impor - Mekari Jurna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7" name="AutoShape 4" descr="Contoh Bill of Lading dalam Bisnis Ekspor Impor - Mekari Jurnal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8" name="TextBox 7"/>
          <p:cNvSpPr txBox="1"/>
          <p:nvPr/>
        </p:nvSpPr>
        <p:spPr>
          <a:xfrm>
            <a:off x="4800600" y="4800600"/>
            <a:ext cx="32766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dirty="0" smtClean="0"/>
              <a:t>Jakarta,  Desember 2025</a:t>
            </a:r>
          </a:p>
          <a:p>
            <a:pPr algn="ctr"/>
            <a:endParaRPr lang="id-ID" dirty="0"/>
          </a:p>
          <a:p>
            <a:pPr algn="ctr"/>
            <a:endParaRPr lang="id-ID" dirty="0" smtClean="0"/>
          </a:p>
          <a:p>
            <a:pPr algn="ctr"/>
            <a:endParaRPr lang="id-ID" dirty="0"/>
          </a:p>
          <a:p>
            <a:pPr algn="ctr"/>
            <a:r>
              <a:rPr lang="id-ID" sz="2000" dirty="0" smtClean="0"/>
              <a:t>Customer Services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2221505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39762"/>
            <a:ext cx="8229600" cy="5367529"/>
          </a:xfrm>
        </p:spPr>
        <p:txBody>
          <a:bodyPr/>
          <a:lstStyle/>
          <a:p>
            <a:r>
              <a:rPr lang="id-ID" sz="2400" dirty="0" smtClean="0"/>
              <a:t>Daftar Shipper</a:t>
            </a:r>
            <a:endParaRPr lang="id-ID" sz="2400" dirty="0"/>
          </a:p>
          <a:p>
            <a:pPr marL="109728" indent="0" algn="ctr">
              <a:buNone/>
            </a:pPr>
            <a:r>
              <a:rPr lang="id-ID" sz="2400" b="1" dirty="0" smtClean="0"/>
              <a:t>SHIPPER LIST</a:t>
            </a:r>
            <a:endParaRPr lang="id-ID" sz="2400" b="1" dirty="0"/>
          </a:p>
          <a:p>
            <a:pPr marL="109728" indent="0" algn="ctr">
              <a:buNone/>
            </a:pPr>
            <a:r>
              <a:rPr lang="id-ID" sz="2400" b="1" dirty="0"/>
              <a:t>PT. </a:t>
            </a:r>
            <a:r>
              <a:rPr lang="id-ID" sz="2400" b="1" dirty="0" smtClean="0"/>
              <a:t>XYZ</a:t>
            </a:r>
          </a:p>
          <a:p>
            <a:pPr marL="109728" indent="0" algn="ctr">
              <a:buNone/>
            </a:pPr>
            <a:endParaRPr lang="id-ID" sz="2400" b="1" dirty="0"/>
          </a:p>
          <a:p>
            <a:pPr marL="109728" indent="0">
              <a:buNone/>
            </a:pPr>
            <a:endParaRPr lang="id-ID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9807"/>
              </p:ext>
            </p:extLst>
          </p:nvPr>
        </p:nvGraphicFramePr>
        <p:xfrm>
          <a:off x="381000" y="2316480"/>
          <a:ext cx="5334000" cy="252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981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5472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7757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6507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48920">
                <a:tc>
                  <a:txBody>
                    <a:bodyPr/>
                    <a:lstStyle/>
                    <a:p>
                      <a:r>
                        <a:rPr lang="id-ID" sz="1400" dirty="0" smtClean="0"/>
                        <a:t>Shipper</a:t>
                      </a:r>
                      <a:r>
                        <a:rPr lang="id-ID" sz="1400" baseline="0" dirty="0" smtClean="0"/>
                        <a:t>#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dirty="0" smtClean="0"/>
                        <a:t>Shipper</a:t>
                      </a:r>
                      <a:r>
                        <a:rPr lang="id-ID" sz="1400" baseline="0" dirty="0" smtClean="0"/>
                        <a:t> Name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baseline="0" dirty="0" smtClean="0"/>
                        <a:t>Pengirim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dirty="0" smtClean="0"/>
                        <a:t>Phone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dirty="0" smtClean="0"/>
                        <a:t>Tujuan</a:t>
                      </a:r>
                      <a:endParaRPr lang="id-ID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1771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id-ID" sz="2800" dirty="0" smtClean="0"/>
              <a:t>Contoh Output/ Laporan/ Informasi Adm Pelayaran</a:t>
            </a:r>
            <a:endParaRPr lang="id-ID" sz="2800" dirty="0"/>
          </a:p>
        </p:txBody>
      </p:sp>
      <p:sp>
        <p:nvSpPr>
          <p:cNvPr id="3" name="AutoShape 2" descr="Contoh Bill of Lading dalam Bisnis Ekspor Impor - Mekari Jurna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7" name="AutoShape 4" descr="Contoh Bill of Lading dalam Bisnis Ekspor Impor - Mekari Jurnal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8" name="TextBox 7"/>
          <p:cNvSpPr txBox="1"/>
          <p:nvPr/>
        </p:nvSpPr>
        <p:spPr>
          <a:xfrm>
            <a:off x="4800600" y="5045095"/>
            <a:ext cx="32766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dirty="0" smtClean="0"/>
              <a:t>Jakarta,  Desember 2025</a:t>
            </a:r>
          </a:p>
          <a:p>
            <a:pPr algn="ctr"/>
            <a:endParaRPr lang="id-ID" dirty="0"/>
          </a:p>
          <a:p>
            <a:pPr algn="ctr"/>
            <a:endParaRPr lang="id-ID" dirty="0" smtClean="0"/>
          </a:p>
          <a:p>
            <a:pPr algn="ctr"/>
            <a:endParaRPr lang="id-ID" dirty="0"/>
          </a:p>
          <a:p>
            <a:pPr algn="ctr"/>
            <a:r>
              <a:rPr lang="id-ID" sz="2000" dirty="0" smtClean="0"/>
              <a:t>Customer Services</a:t>
            </a:r>
            <a:endParaRPr lang="id-ID" sz="20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891888"/>
              </p:ext>
            </p:extLst>
          </p:nvPr>
        </p:nvGraphicFramePr>
        <p:xfrm>
          <a:off x="6720840" y="2316480"/>
          <a:ext cx="2042160" cy="252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9871"/>
                <a:gridCol w="732289"/>
              </a:tblGrid>
              <a:tr h="248920">
                <a:tc>
                  <a:txBody>
                    <a:bodyPr/>
                    <a:lstStyle/>
                    <a:p>
                      <a:r>
                        <a:rPr lang="id-ID" sz="1400" dirty="0" smtClean="0"/>
                        <a:t> Penerima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dirty="0" smtClean="0"/>
                        <a:t>Phone</a:t>
                      </a:r>
                      <a:endParaRPr lang="id-ID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60375" y="1981200"/>
            <a:ext cx="2663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Tgl keberangkatan :</a:t>
            </a:r>
            <a:endParaRPr lang="id-ID" dirty="0"/>
          </a:p>
        </p:txBody>
      </p:sp>
      <p:sp>
        <p:nvSpPr>
          <p:cNvPr id="11" name="TextBox 10"/>
          <p:cNvSpPr txBox="1"/>
          <p:nvPr/>
        </p:nvSpPr>
        <p:spPr>
          <a:xfrm>
            <a:off x="5867400" y="1948934"/>
            <a:ext cx="2663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Tgl kedatangan :</a:t>
            </a:r>
            <a:endParaRPr lang="id-ID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115797"/>
              </p:ext>
            </p:extLst>
          </p:nvPr>
        </p:nvGraphicFramePr>
        <p:xfrm>
          <a:off x="5715000" y="2346960"/>
          <a:ext cx="1066800" cy="252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</a:tblGrid>
              <a:tr h="248920">
                <a:tc>
                  <a:txBody>
                    <a:bodyPr/>
                    <a:lstStyle/>
                    <a:p>
                      <a:r>
                        <a:rPr lang="id-ID" sz="1400" dirty="0" smtClean="0"/>
                        <a:t>Muatan</a:t>
                      </a:r>
                      <a:endParaRPr lang="id-ID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4680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702491"/>
          </a:xfrm>
        </p:spPr>
        <p:txBody>
          <a:bodyPr/>
          <a:lstStyle/>
          <a:p>
            <a:r>
              <a:rPr lang="id-ID" sz="2400" dirty="0" smtClean="0"/>
              <a:t>Daftar Container</a:t>
            </a:r>
          </a:p>
          <a:p>
            <a:pPr marL="109728" indent="0" algn="ctr">
              <a:buNone/>
            </a:pPr>
            <a:r>
              <a:rPr lang="id-ID" sz="2400" b="1" dirty="0" smtClean="0"/>
              <a:t>CONTAINER CONTROL</a:t>
            </a:r>
          </a:p>
          <a:p>
            <a:pPr marL="109728" indent="0" algn="ctr">
              <a:buNone/>
            </a:pPr>
            <a:r>
              <a:rPr lang="id-ID" sz="2400" b="1" dirty="0" smtClean="0"/>
              <a:t>PT. XYZ</a:t>
            </a:r>
          </a:p>
          <a:p>
            <a:pPr marL="109728" indent="0">
              <a:buNone/>
            </a:pPr>
            <a:endParaRPr lang="id-ID" dirty="0"/>
          </a:p>
          <a:p>
            <a:pPr marL="109728" indent="0">
              <a:buNone/>
            </a:pPr>
            <a:endParaRPr lang="id-ID" dirty="0" smtClean="0"/>
          </a:p>
          <a:p>
            <a:pPr marL="109728" indent="0">
              <a:buNone/>
            </a:pPr>
            <a:endParaRPr lang="id-ID" sz="24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0694335"/>
              </p:ext>
            </p:extLst>
          </p:nvPr>
        </p:nvGraphicFramePr>
        <p:xfrm>
          <a:off x="609600" y="1600200"/>
          <a:ext cx="75438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8204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0876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Container#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Container</a:t>
                      </a:r>
                      <a:r>
                        <a:rPr lang="id-ID" baseline="0" dirty="0" smtClean="0"/>
                        <a:t> Namer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 Remark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Date Ini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Date</a:t>
                      </a:r>
                      <a:r>
                        <a:rPr lang="id-ID" baseline="0" dirty="0" smtClean="0"/>
                        <a:t> Out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800600" y="4800600"/>
            <a:ext cx="32766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dirty="0" smtClean="0"/>
              <a:t>Jakarta,  Desember 2025</a:t>
            </a:r>
          </a:p>
          <a:p>
            <a:pPr algn="ctr"/>
            <a:endParaRPr lang="id-ID" dirty="0"/>
          </a:p>
          <a:p>
            <a:pPr algn="ctr"/>
            <a:endParaRPr lang="id-ID" dirty="0" smtClean="0"/>
          </a:p>
          <a:p>
            <a:pPr algn="ctr"/>
            <a:endParaRPr lang="id-ID" dirty="0"/>
          </a:p>
          <a:p>
            <a:pPr algn="ctr"/>
            <a:r>
              <a:rPr lang="id-ID" sz="2000" dirty="0" smtClean="0"/>
              <a:t>Customer Services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3984054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702491"/>
          </a:xfrm>
        </p:spPr>
        <p:txBody>
          <a:bodyPr/>
          <a:lstStyle/>
          <a:p>
            <a:r>
              <a:rPr lang="id-ID" sz="2400" dirty="0" smtClean="0"/>
              <a:t>Laporan BL</a:t>
            </a:r>
            <a:endParaRPr lang="id-ID" sz="2400" dirty="0"/>
          </a:p>
          <a:p>
            <a:pPr marL="109728" indent="0" algn="ctr">
              <a:buNone/>
            </a:pPr>
            <a:r>
              <a:rPr lang="id-ID" sz="2400" b="1" dirty="0" smtClean="0"/>
              <a:t>REKAP BL</a:t>
            </a:r>
            <a:endParaRPr lang="id-ID" sz="2400" b="1" dirty="0"/>
          </a:p>
          <a:p>
            <a:pPr marL="109728" indent="0" algn="ctr">
              <a:buNone/>
            </a:pPr>
            <a:r>
              <a:rPr lang="id-ID" sz="2400" b="1" dirty="0"/>
              <a:t>PT. </a:t>
            </a:r>
            <a:r>
              <a:rPr lang="id-ID" sz="2400" b="1" dirty="0" smtClean="0"/>
              <a:t>XYZ</a:t>
            </a:r>
          </a:p>
          <a:p>
            <a:pPr marL="109728" indent="0" algn="ctr">
              <a:buNone/>
            </a:pPr>
            <a:r>
              <a:rPr lang="id-ID" sz="2400" b="1" dirty="0" smtClean="0"/>
              <a:t>Periode </a:t>
            </a:r>
            <a:r>
              <a:rPr lang="id-ID" sz="2400" dirty="0" smtClean="0"/>
              <a:t>:</a:t>
            </a:r>
            <a:endParaRPr lang="id-ID" sz="2400" dirty="0"/>
          </a:p>
          <a:p>
            <a:pPr marL="109728" indent="0">
              <a:buNone/>
            </a:pPr>
            <a:endParaRPr lang="id-ID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9646628"/>
              </p:ext>
            </p:extLst>
          </p:nvPr>
        </p:nvGraphicFramePr>
        <p:xfrm>
          <a:off x="838200" y="2133600"/>
          <a:ext cx="75438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8204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0876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BL NO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CUSTOMER</a:t>
                      </a:r>
                      <a:r>
                        <a:rPr lang="id-ID" baseline="0" dirty="0" smtClean="0"/>
                        <a:t>  NAME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ITEM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WEIGHT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VALUE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800600" y="4800600"/>
            <a:ext cx="32766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dirty="0" smtClean="0"/>
              <a:t>Jakarta,  Desember 2025</a:t>
            </a:r>
          </a:p>
          <a:p>
            <a:pPr algn="ctr"/>
            <a:endParaRPr lang="id-ID" dirty="0"/>
          </a:p>
          <a:p>
            <a:pPr algn="ctr"/>
            <a:endParaRPr lang="id-ID" dirty="0" smtClean="0"/>
          </a:p>
          <a:p>
            <a:pPr algn="ctr"/>
            <a:endParaRPr lang="id-ID" dirty="0"/>
          </a:p>
          <a:p>
            <a:pPr algn="ctr"/>
            <a:r>
              <a:rPr lang="id-ID" sz="2000" dirty="0" smtClean="0"/>
              <a:t>Customer Services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278155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reate a Shipping Instruction [Free Template] - IncoDoc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57912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0" y="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id-ID" sz="2000" dirty="0"/>
              <a:t>Contoh Shipping Intruction (SI</a:t>
            </a:r>
            <a:r>
              <a:rPr lang="id-ID" sz="2000" dirty="0" smtClean="0"/>
              <a:t>)   	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93534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ontoh Dokumen Bill Of Lading Pdf Dokumen Pilihan Kata Atau Diksi ...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475" y="1"/>
            <a:ext cx="6877050" cy="824141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0" y="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id-ID" sz="2000" dirty="0" smtClean="0"/>
              <a:t>Contoh Bill Of Lading (BL)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15456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7162800"/>
          </a:xfrm>
        </p:spPr>
        <p:txBody>
          <a:bodyPr/>
          <a:lstStyle/>
          <a:p>
            <a:pPr marL="0" indent="0">
              <a:buFontTx/>
              <a:buNone/>
            </a:pPr>
            <a:endParaRPr lang="id-ID" sz="2000" dirty="0" smtClean="0"/>
          </a:p>
          <a:p>
            <a:pPr marL="0" indent="0">
              <a:buFontTx/>
              <a:buNone/>
            </a:pPr>
            <a:r>
              <a:rPr lang="id-ID" sz="2000" b="1" dirty="0" smtClean="0"/>
              <a:t>Contoh</a:t>
            </a:r>
            <a:r>
              <a:rPr lang="en-US" sz="2000" b="1" dirty="0" smtClean="0"/>
              <a:t> </a:t>
            </a:r>
            <a:r>
              <a:rPr lang="id-ID" sz="2000" b="1" dirty="0" smtClean="0"/>
              <a:t>KONSEP </a:t>
            </a:r>
            <a:r>
              <a:rPr lang="en-US" sz="2000" b="1" dirty="0" smtClean="0"/>
              <a:t>SI</a:t>
            </a:r>
            <a:r>
              <a:rPr lang="id-ID" sz="2000" b="1" dirty="0" smtClean="0"/>
              <a:t>STEM PELAYARAN:</a:t>
            </a:r>
          </a:p>
          <a:p>
            <a:pPr marL="0" indent="0">
              <a:buFontTx/>
              <a:buNone/>
            </a:pPr>
            <a:endParaRPr lang="id-ID" sz="2000" b="1" dirty="0" smtClean="0"/>
          </a:p>
          <a:p>
            <a:pPr marL="0" indent="0">
              <a:buFontTx/>
              <a:buNone/>
            </a:pPr>
            <a:r>
              <a:rPr lang="id-ID" sz="2000" dirty="0" smtClean="0"/>
              <a:t>Global System		  </a:t>
            </a:r>
            <a:r>
              <a:rPr lang="id-ID" sz="2000" dirty="0" smtClean="0"/>
              <a:t>      Sub sistem</a:t>
            </a:r>
            <a:r>
              <a:rPr lang="id-ID" sz="2000" dirty="0" smtClean="0"/>
              <a:t>	             Informasi</a:t>
            </a:r>
            <a:endParaRPr lang="en-US" sz="2000" dirty="0" smtClean="0"/>
          </a:p>
          <a:p>
            <a:pPr marL="0" indent="0">
              <a:buFontTx/>
              <a:buNone/>
            </a:pPr>
            <a:endParaRPr lang="en-US" sz="2000" dirty="0" smtClean="0"/>
          </a:p>
        </p:txBody>
      </p:sp>
      <p:sp>
        <p:nvSpPr>
          <p:cNvPr id="3" name="Can 2"/>
          <p:cNvSpPr/>
          <p:nvPr/>
        </p:nvSpPr>
        <p:spPr>
          <a:xfrm>
            <a:off x="3124200" y="1447801"/>
            <a:ext cx="2286000" cy="5257799"/>
          </a:xfrm>
          <a:prstGeom prst="can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sz="2000" dirty="0" smtClean="0">
                <a:solidFill>
                  <a:srgbClr val="C00000"/>
                </a:solidFill>
              </a:rPr>
              <a:t>ADM PELAYARAN</a:t>
            </a:r>
          </a:p>
          <a:p>
            <a:pPr algn="ctr">
              <a:defRPr/>
            </a:pPr>
            <a:endParaRPr lang="id-ID" sz="2000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dirty="0" smtClean="0">
              <a:solidFill>
                <a:srgbClr val="C00000"/>
              </a:solidFill>
            </a:endParaRPr>
          </a:p>
          <a:p>
            <a:pPr algn="ctr">
              <a:defRPr/>
            </a:pPr>
            <a:r>
              <a:rPr lang="id-ID" sz="2000" dirty="0" smtClean="0">
                <a:solidFill>
                  <a:srgbClr val="002060"/>
                </a:solidFill>
              </a:rPr>
              <a:t>TICKETING</a:t>
            </a:r>
            <a:endParaRPr lang="id-ID" sz="2000" dirty="0">
              <a:solidFill>
                <a:srgbClr val="002060"/>
              </a:solidFill>
            </a:endParaRPr>
          </a:p>
          <a:p>
            <a:pPr algn="ctr">
              <a:defRPr/>
            </a:pPr>
            <a:endParaRPr lang="id-ID" sz="2000" dirty="0" smtClean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dirty="0" smtClean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dirty="0">
              <a:solidFill>
                <a:srgbClr val="C00000"/>
              </a:solidFill>
            </a:endParaRPr>
          </a:p>
          <a:p>
            <a:pPr algn="ctr">
              <a:defRPr/>
            </a:pPr>
            <a:r>
              <a:rPr lang="id-ID" sz="2000" b="1" dirty="0" smtClean="0">
                <a:solidFill>
                  <a:srgbClr val="002060"/>
                </a:solidFill>
              </a:rPr>
              <a:t>PAYROLL</a:t>
            </a:r>
            <a:endParaRPr lang="id-ID" sz="2000" b="1" dirty="0">
              <a:solidFill>
                <a:srgbClr val="002060"/>
              </a:solidFill>
            </a:endParaRPr>
          </a:p>
          <a:p>
            <a:pPr algn="ctr">
              <a:defRPr/>
            </a:pPr>
            <a:endParaRPr lang="id-ID" sz="2000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dirty="0" smtClean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dirty="0">
              <a:solidFill>
                <a:srgbClr val="C00000"/>
              </a:solidFill>
            </a:endParaRPr>
          </a:p>
          <a:p>
            <a:pPr algn="ctr">
              <a:defRPr/>
            </a:pPr>
            <a:r>
              <a:rPr lang="id-ID" sz="2000" b="1" dirty="0">
                <a:solidFill>
                  <a:srgbClr val="7030A0"/>
                </a:solidFill>
              </a:rPr>
              <a:t>GL</a:t>
            </a:r>
          </a:p>
        </p:txBody>
      </p:sp>
      <p:sp>
        <p:nvSpPr>
          <p:cNvPr id="4" name="Oval 3"/>
          <p:cNvSpPr/>
          <p:nvPr/>
        </p:nvSpPr>
        <p:spPr>
          <a:xfrm>
            <a:off x="152400" y="2819400"/>
            <a:ext cx="2198688" cy="2209800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sz="2800" b="1" dirty="0" smtClean="0">
                <a:solidFill>
                  <a:srgbClr val="FFFF00"/>
                </a:solidFill>
              </a:rPr>
              <a:t>SI</a:t>
            </a:r>
            <a:r>
              <a:rPr lang="id-ID" sz="2800" dirty="0" smtClean="0">
                <a:solidFill>
                  <a:srgbClr val="C00000"/>
                </a:solidFill>
              </a:rPr>
              <a:t>  PELAYARAN</a:t>
            </a:r>
            <a:endParaRPr lang="id-ID" sz="2800" dirty="0">
              <a:solidFill>
                <a:srgbClr val="C00000"/>
              </a:solidFill>
            </a:endParaRPr>
          </a:p>
        </p:txBody>
      </p:sp>
      <p:sp>
        <p:nvSpPr>
          <p:cNvPr id="5" name="Flowchart: Document 4"/>
          <p:cNvSpPr/>
          <p:nvPr/>
        </p:nvSpPr>
        <p:spPr>
          <a:xfrm>
            <a:off x="6096000" y="1447801"/>
            <a:ext cx="2982912" cy="5486399"/>
          </a:xfrm>
          <a:prstGeom prst="flowChartDocumen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600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1400" dirty="0" smtClean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1400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1300" dirty="0" smtClean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300" dirty="0" smtClean="0">
                <a:solidFill>
                  <a:srgbClr val="C00000"/>
                </a:solidFill>
              </a:rPr>
              <a:t>DAFTAR CUSTOMER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300" dirty="0" smtClean="0">
                <a:solidFill>
                  <a:srgbClr val="C00000"/>
                </a:solidFill>
              </a:rPr>
              <a:t>DAFTAR SHIPPER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300" dirty="0" smtClean="0">
                <a:solidFill>
                  <a:srgbClr val="C00000"/>
                </a:solidFill>
              </a:rPr>
              <a:t>SI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300" dirty="0" smtClean="0">
                <a:solidFill>
                  <a:srgbClr val="C00000"/>
                </a:solidFill>
              </a:rPr>
              <a:t>BL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300" dirty="0" smtClean="0">
                <a:solidFill>
                  <a:srgbClr val="C00000"/>
                </a:solidFill>
              </a:rPr>
              <a:t>CONTAINER CONTROL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300" dirty="0" smtClean="0">
                <a:solidFill>
                  <a:srgbClr val="C00000"/>
                </a:solidFill>
              </a:rPr>
              <a:t>MANIFEST CARGO</a:t>
            </a:r>
            <a:endParaRPr lang="id-ID" sz="13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300" dirty="0" smtClean="0">
                <a:solidFill>
                  <a:srgbClr val="C00000"/>
                </a:solidFill>
              </a:rPr>
              <a:t>REPORT [Year To Date]</a:t>
            </a:r>
            <a:endParaRPr lang="id-ID" sz="13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id-ID" sz="13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300" dirty="0" smtClean="0">
                <a:solidFill>
                  <a:srgbClr val="002060"/>
                </a:solidFill>
              </a:rPr>
              <a:t>TICKET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300" dirty="0" smtClean="0">
                <a:solidFill>
                  <a:srgbClr val="002060"/>
                </a:solidFill>
              </a:rPr>
              <a:t>JADWAL RESERVASI KAPAL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300" dirty="0" smtClean="0">
                <a:solidFill>
                  <a:srgbClr val="002060"/>
                </a:solidFill>
              </a:rPr>
              <a:t>LAPORAN PENJUALAN TIKET</a:t>
            </a:r>
          </a:p>
          <a:p>
            <a:pPr>
              <a:defRPr/>
            </a:pPr>
            <a:endParaRPr lang="id-ID" sz="13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300" b="1" dirty="0" smtClean="0">
                <a:solidFill>
                  <a:srgbClr val="002060"/>
                </a:solidFill>
              </a:rPr>
              <a:t>DAFTAR PEGAWAI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300" b="1" dirty="0">
                <a:solidFill>
                  <a:srgbClr val="002060"/>
                </a:solidFill>
              </a:rPr>
              <a:t>DAFTAR </a:t>
            </a:r>
            <a:r>
              <a:rPr lang="id-ID" sz="1300" b="1" dirty="0" smtClean="0">
                <a:solidFill>
                  <a:srgbClr val="002060"/>
                </a:solidFill>
              </a:rPr>
              <a:t>ABSENSI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300" b="1" dirty="0" smtClean="0">
                <a:solidFill>
                  <a:srgbClr val="002060"/>
                </a:solidFill>
              </a:rPr>
              <a:t>LAPORAN GAJI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300" b="1" dirty="0" smtClean="0">
                <a:solidFill>
                  <a:srgbClr val="002060"/>
                </a:solidFill>
              </a:rPr>
              <a:t>SLIP GAJI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300" b="1" dirty="0">
                <a:solidFill>
                  <a:srgbClr val="002060"/>
                </a:solidFill>
              </a:rPr>
              <a:t>LAPORAN </a:t>
            </a:r>
            <a:r>
              <a:rPr lang="id-ID" sz="1300" b="1" dirty="0" smtClean="0">
                <a:solidFill>
                  <a:srgbClr val="002060"/>
                </a:solidFill>
              </a:rPr>
              <a:t>BONUS 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300" b="1" dirty="0" smtClean="0">
                <a:solidFill>
                  <a:srgbClr val="002060"/>
                </a:solidFill>
              </a:rPr>
              <a:t>SLIP BONUS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300" b="1" dirty="0">
                <a:solidFill>
                  <a:srgbClr val="002060"/>
                </a:solidFill>
              </a:rPr>
              <a:t>LAPORAN </a:t>
            </a:r>
            <a:r>
              <a:rPr lang="id-ID" sz="1300" b="1" dirty="0" smtClean="0">
                <a:solidFill>
                  <a:srgbClr val="002060"/>
                </a:solidFill>
              </a:rPr>
              <a:t>CUTI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id-ID" sz="13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300" b="1" dirty="0" smtClean="0">
                <a:solidFill>
                  <a:srgbClr val="7030A0"/>
                </a:solidFill>
              </a:rPr>
              <a:t>DAFTAR ACCOUNT</a:t>
            </a:r>
            <a:endParaRPr lang="id-ID" sz="1300" b="1" dirty="0">
              <a:solidFill>
                <a:srgbClr val="7030A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300" b="1" dirty="0" smtClean="0">
                <a:solidFill>
                  <a:srgbClr val="7030A0"/>
                </a:solidFill>
              </a:rPr>
              <a:t>LAP. JURNAL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300" b="1" dirty="0" smtClean="0">
                <a:solidFill>
                  <a:srgbClr val="7030A0"/>
                </a:solidFill>
              </a:rPr>
              <a:t>LAP. BUKU BESAR</a:t>
            </a:r>
            <a:endParaRPr lang="id-ID" sz="1300" b="1" dirty="0">
              <a:solidFill>
                <a:srgbClr val="7030A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300" b="1" dirty="0" smtClean="0">
                <a:solidFill>
                  <a:srgbClr val="7030A0"/>
                </a:solidFill>
              </a:rPr>
              <a:t>LAP. RUGI/LABA</a:t>
            </a:r>
            <a:endParaRPr lang="id-ID" sz="1300" b="1" dirty="0">
              <a:solidFill>
                <a:srgbClr val="7030A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300" b="1" dirty="0" smtClean="0">
                <a:solidFill>
                  <a:srgbClr val="7030A0"/>
                </a:solidFill>
              </a:rPr>
              <a:t>LAP. NERACA</a:t>
            </a:r>
            <a:endParaRPr lang="id-ID" sz="1300" b="1" dirty="0">
              <a:solidFill>
                <a:srgbClr val="7030A0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2362200" y="3657600"/>
            <a:ext cx="7620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7" name="Right Arrow 6"/>
          <p:cNvSpPr/>
          <p:nvPr/>
        </p:nvSpPr>
        <p:spPr>
          <a:xfrm>
            <a:off x="5410200" y="3733800"/>
            <a:ext cx="7620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pic>
        <p:nvPicPr>
          <p:cNvPr id="1026" name="Picture 2" descr="C:\Program Files\Microsoft Office\MEDIA\CAGCAT10\j0292152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638550"/>
            <a:ext cx="2209800" cy="1695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71450" y="3630482"/>
            <a:ext cx="21796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2400" b="1" dirty="0" smtClean="0">
                <a:solidFill>
                  <a:srgbClr val="FFFF00"/>
                </a:solidFill>
              </a:rPr>
              <a:t>PELAYARAN</a:t>
            </a:r>
            <a:endParaRPr lang="id-ID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03488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17421" y="1371600"/>
            <a:ext cx="25908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SI  PELAYARAN</a:t>
            </a:r>
            <a:endParaRPr lang="id-ID" sz="2400" dirty="0"/>
          </a:p>
        </p:txBody>
      </p:sp>
      <p:sp>
        <p:nvSpPr>
          <p:cNvPr id="5" name="Rectangle 4"/>
          <p:cNvSpPr/>
          <p:nvPr/>
        </p:nvSpPr>
        <p:spPr>
          <a:xfrm>
            <a:off x="2362200" y="2789465"/>
            <a:ext cx="208325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TICKETING </a:t>
            </a:r>
            <a:endParaRPr lang="id-ID" sz="2400" dirty="0"/>
          </a:p>
        </p:txBody>
      </p:sp>
      <p:sp>
        <p:nvSpPr>
          <p:cNvPr id="6" name="Rectangle 5"/>
          <p:cNvSpPr/>
          <p:nvPr/>
        </p:nvSpPr>
        <p:spPr>
          <a:xfrm>
            <a:off x="6629400" y="2811237"/>
            <a:ext cx="223701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PEMBUKUAN</a:t>
            </a:r>
            <a:endParaRPr lang="id-ID" sz="2400" dirty="0"/>
          </a:p>
        </p:txBody>
      </p:sp>
      <p:sp>
        <p:nvSpPr>
          <p:cNvPr id="7" name="Rectangle 6"/>
          <p:cNvSpPr/>
          <p:nvPr/>
        </p:nvSpPr>
        <p:spPr>
          <a:xfrm>
            <a:off x="4550229" y="2811237"/>
            <a:ext cx="19267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PENGGAJIN</a:t>
            </a:r>
            <a:endParaRPr lang="id-ID" sz="2400" dirty="0"/>
          </a:p>
        </p:txBody>
      </p:sp>
      <p:cxnSp>
        <p:nvCxnSpPr>
          <p:cNvPr id="8" name="Straight Connector 7"/>
          <p:cNvCxnSpPr>
            <a:stCxn id="4" idx="2"/>
          </p:cNvCxnSpPr>
          <p:nvPr/>
        </p:nvCxnSpPr>
        <p:spPr>
          <a:xfrm>
            <a:off x="4612821" y="2133600"/>
            <a:ext cx="0" cy="38100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1" y="2514600"/>
            <a:ext cx="6604906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143001" y="2514600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314699" y="2514600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459185" y="2514600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701642" y="2514600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28600" y="685800"/>
            <a:ext cx="80227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id-ID" sz="3200" b="1" i="1" u="sng" dirty="0" smtClean="0">
                <a:latin typeface="Constantia" pitchFamily="18" charset="0"/>
              </a:rPr>
              <a:t>Struktur Sistem Pelayaran</a:t>
            </a:r>
            <a:endParaRPr lang="en-US" sz="3200" b="1" i="1" u="sng" dirty="0">
              <a:latin typeface="Constantia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64771" y="95250"/>
            <a:ext cx="73696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b="1" i="1" dirty="0" smtClean="0"/>
              <a:t>Contoh Konsep SI  Pelayaran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66699" y="2764971"/>
            <a:ext cx="193221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ADM Pelayaran</a:t>
            </a:r>
            <a:endParaRPr lang="id-ID" sz="2400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381000" y="65532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898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19401" y="1455963"/>
            <a:ext cx="26670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Sub  Sistem  ADM Pelayaran</a:t>
            </a:r>
            <a:endParaRPr lang="id-ID" sz="2400" dirty="0"/>
          </a:p>
        </p:txBody>
      </p:sp>
      <p:sp>
        <p:nvSpPr>
          <p:cNvPr id="5" name="Rectangle 4"/>
          <p:cNvSpPr/>
          <p:nvPr/>
        </p:nvSpPr>
        <p:spPr>
          <a:xfrm>
            <a:off x="1752600" y="2873828"/>
            <a:ext cx="113704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SHIPPER </a:t>
            </a:r>
            <a:endParaRPr lang="id-ID" sz="2400" dirty="0"/>
          </a:p>
        </p:txBody>
      </p:sp>
      <p:sp>
        <p:nvSpPr>
          <p:cNvPr id="6" name="Rectangle 5"/>
          <p:cNvSpPr/>
          <p:nvPr/>
        </p:nvSpPr>
        <p:spPr>
          <a:xfrm>
            <a:off x="5617029" y="2895600"/>
            <a:ext cx="10885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BL</a:t>
            </a:r>
            <a:endParaRPr lang="id-ID" sz="2400" dirty="0"/>
          </a:p>
        </p:txBody>
      </p:sp>
      <p:sp>
        <p:nvSpPr>
          <p:cNvPr id="7" name="Rectangle 6"/>
          <p:cNvSpPr/>
          <p:nvPr/>
        </p:nvSpPr>
        <p:spPr>
          <a:xfrm>
            <a:off x="4394174" y="2928257"/>
            <a:ext cx="109222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SI</a:t>
            </a:r>
            <a:endParaRPr lang="id-ID" sz="24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143001" y="2598963"/>
            <a:ext cx="6705599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143001" y="259896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590800" y="2590800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241774" y="2217963"/>
            <a:ext cx="25426" cy="408214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943600" y="259896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28600" y="381000"/>
            <a:ext cx="80227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id-ID" sz="3200" b="1" i="1" u="sng" dirty="0" smtClean="0">
                <a:latin typeface="Constantia" pitchFamily="18" charset="0"/>
              </a:rPr>
              <a:t>Struktur Sistem ADM Pelayaran</a:t>
            </a:r>
            <a:endParaRPr lang="en-US" sz="3200" b="1" i="1" u="sng" dirty="0">
              <a:latin typeface="Constantia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6699" y="2849334"/>
            <a:ext cx="140097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CUSTOMER</a:t>
            </a:r>
            <a:endParaRPr lang="id-ID" sz="2400" dirty="0"/>
          </a:p>
        </p:txBody>
      </p:sp>
      <p:sp>
        <p:nvSpPr>
          <p:cNvPr id="16" name="Rectangle 15"/>
          <p:cNvSpPr/>
          <p:nvPr/>
        </p:nvSpPr>
        <p:spPr>
          <a:xfrm>
            <a:off x="6803571" y="2895600"/>
            <a:ext cx="204651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LAPORAN/ INFORMASI</a:t>
            </a:r>
            <a:endParaRPr lang="id-ID" sz="2400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7848600" y="259896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lowchart: Document 17"/>
          <p:cNvSpPr/>
          <p:nvPr/>
        </p:nvSpPr>
        <p:spPr>
          <a:xfrm>
            <a:off x="6803571" y="3962401"/>
            <a:ext cx="2062843" cy="3048000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2000" dirty="0">
                <a:solidFill>
                  <a:srgbClr val="FFFF00"/>
                </a:solidFill>
                <a:latin typeface="Haettenschweiler" panose="020B0706040902060204" pitchFamily="34" charset="0"/>
              </a:rPr>
              <a:t>DAFTAR CUSTOMER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2000" dirty="0">
                <a:solidFill>
                  <a:srgbClr val="FFFF00"/>
                </a:solidFill>
                <a:latin typeface="Haettenschweiler" panose="020B0706040902060204" pitchFamily="34" charset="0"/>
              </a:rPr>
              <a:t>DAFTAR SHIPPER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2000" dirty="0">
                <a:solidFill>
                  <a:srgbClr val="FFFF00"/>
                </a:solidFill>
                <a:latin typeface="Haettenschweiler" panose="020B0706040902060204" pitchFamily="34" charset="0"/>
              </a:rPr>
              <a:t>SI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2000" dirty="0">
                <a:solidFill>
                  <a:srgbClr val="FFFF00"/>
                </a:solidFill>
                <a:latin typeface="Haettenschweiler" panose="020B0706040902060204" pitchFamily="34" charset="0"/>
              </a:rPr>
              <a:t>BL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2000" dirty="0">
                <a:solidFill>
                  <a:srgbClr val="FFFF00"/>
                </a:solidFill>
                <a:latin typeface="Haettenschweiler" panose="020B0706040902060204" pitchFamily="34" charset="0"/>
              </a:rPr>
              <a:t>CONTAINER CONTROL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2000" dirty="0">
                <a:solidFill>
                  <a:srgbClr val="FFFF00"/>
                </a:solidFill>
                <a:latin typeface="Haettenschweiler" panose="020B0706040902060204" pitchFamily="34" charset="0"/>
              </a:rPr>
              <a:t>MANIFEST CARGO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2000" dirty="0">
                <a:solidFill>
                  <a:srgbClr val="FFFF00"/>
                </a:solidFill>
                <a:latin typeface="Haettenschweiler" panose="020B0706040902060204" pitchFamily="34" charset="0"/>
              </a:rPr>
              <a:t>REPOT [Year To Date]]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036088" y="2928257"/>
            <a:ext cx="123111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CONTAINER </a:t>
            </a:r>
            <a:endParaRPr lang="id-ID" sz="2400" dirty="0"/>
          </a:p>
        </p:txBody>
      </p:sp>
      <p:cxnSp>
        <p:nvCxnSpPr>
          <p:cNvPr id="22" name="Straight Connector 21"/>
          <p:cNvCxnSpPr/>
          <p:nvPr/>
        </p:nvCxnSpPr>
        <p:spPr>
          <a:xfrm>
            <a:off x="3505201" y="259896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953000" y="2590800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492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914400"/>
            <a:ext cx="830580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id-ID" sz="2800" b="1" u="sng" dirty="0" smtClean="0">
                <a:solidFill>
                  <a:srgbClr val="00B050"/>
                </a:solidFill>
                <a:latin typeface="Constantia" pitchFamily="18" charset="0"/>
              </a:rPr>
              <a:t>Contoh Arsitektur Sistem Adm Pelayaran</a:t>
            </a:r>
            <a:endParaRPr lang="id-ID" sz="2800" b="1" u="sng" dirty="0" smtClean="0">
              <a:solidFill>
                <a:srgbClr val="00B050"/>
              </a:solidFill>
              <a:latin typeface="Constantia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id-ID" sz="3200" u="sng" dirty="0">
              <a:latin typeface="Constantia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id-ID" sz="2800" u="sng" dirty="0" smtClean="0">
                <a:latin typeface="Constantia" pitchFamily="18" charset="0"/>
              </a:rPr>
              <a:t>Tampilan Awal</a:t>
            </a:r>
          </a:p>
          <a:p>
            <a:endParaRPr lang="id-ID" sz="3200" u="sng" dirty="0" smtClean="0">
              <a:latin typeface="Constantia" pitchFamily="18" charset="0"/>
            </a:endParaRPr>
          </a:p>
          <a:p>
            <a:r>
              <a:rPr lang="id-ID" sz="2800" b="1" dirty="0" smtClean="0"/>
              <a:t>SISTEM  INFORMASI ADMINISTRASI PELAYARAN</a:t>
            </a:r>
          </a:p>
          <a:p>
            <a:r>
              <a:rPr lang="id-ID" sz="3200" b="1" dirty="0" smtClean="0"/>
              <a:t>		         PT XYZ</a:t>
            </a:r>
          </a:p>
          <a:p>
            <a:endParaRPr lang="en-US" sz="3200" u="sng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         User Id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         Password</a:t>
            </a:r>
            <a:endParaRPr lang="en-US" sz="2800" dirty="0">
              <a:latin typeface="Constant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7200" y="4300524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/>
        </p:nvSpPr>
        <p:spPr>
          <a:xfrm>
            <a:off x="4267200" y="4784942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933487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37457" y="1600200"/>
            <a:ext cx="8501743" cy="434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337457" y="381000"/>
            <a:ext cx="827314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id-ID" sz="2800" u="sng" dirty="0" smtClean="0">
                <a:latin typeface="Constantia" pitchFamily="18" charset="0"/>
              </a:rPr>
              <a:t>Tampilan Menu</a:t>
            </a:r>
          </a:p>
          <a:p>
            <a:endParaRPr lang="id-ID" sz="3200" u="sng" dirty="0" smtClean="0">
              <a:latin typeface="Constant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1676400"/>
            <a:ext cx="1828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MASTER</a:t>
            </a:r>
            <a:endParaRPr lang="id-ID" sz="2400" dirty="0"/>
          </a:p>
        </p:txBody>
      </p:sp>
      <p:sp>
        <p:nvSpPr>
          <p:cNvPr id="6" name="Rectangle 5"/>
          <p:cNvSpPr/>
          <p:nvPr/>
        </p:nvSpPr>
        <p:spPr>
          <a:xfrm>
            <a:off x="2182585" y="1676400"/>
            <a:ext cx="214993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TRANSAKSI</a:t>
            </a:r>
            <a:endParaRPr lang="id-ID" sz="2400" dirty="0"/>
          </a:p>
        </p:txBody>
      </p:sp>
      <p:sp>
        <p:nvSpPr>
          <p:cNvPr id="8" name="Rectangle 7"/>
          <p:cNvSpPr/>
          <p:nvPr/>
        </p:nvSpPr>
        <p:spPr>
          <a:xfrm>
            <a:off x="6324602" y="1676400"/>
            <a:ext cx="243839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UTILITY</a:t>
            </a:r>
            <a:endParaRPr lang="id-ID" sz="2400" dirty="0"/>
          </a:p>
        </p:txBody>
      </p:sp>
      <p:sp>
        <p:nvSpPr>
          <p:cNvPr id="9" name="Rectangle 8"/>
          <p:cNvSpPr/>
          <p:nvPr/>
        </p:nvSpPr>
        <p:spPr>
          <a:xfrm>
            <a:off x="4332516" y="1676400"/>
            <a:ext cx="214448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LAPORAN</a:t>
            </a:r>
            <a:endParaRPr lang="id-ID" sz="2400" dirty="0"/>
          </a:p>
        </p:txBody>
      </p:sp>
      <p:sp>
        <p:nvSpPr>
          <p:cNvPr id="2" name="Rectangle 1"/>
          <p:cNvSpPr/>
          <p:nvPr/>
        </p:nvSpPr>
        <p:spPr>
          <a:xfrm>
            <a:off x="337457" y="919609"/>
            <a:ext cx="8501743" cy="6805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400" i="1" dirty="0" smtClean="0"/>
              <a:t>SISTEM  INFORMASI ADMINISTRASI PELAYARAN PT. XYZ</a:t>
            </a:r>
            <a:endParaRPr lang="id-ID" sz="2400" i="1" dirty="0"/>
          </a:p>
        </p:txBody>
      </p:sp>
      <p:sp>
        <p:nvSpPr>
          <p:cNvPr id="10" name="Rectangle 9"/>
          <p:cNvSpPr/>
          <p:nvPr/>
        </p:nvSpPr>
        <p:spPr>
          <a:xfrm>
            <a:off x="601023" y="2829580"/>
            <a:ext cx="121379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1400" dirty="0" smtClean="0">
                <a:solidFill>
                  <a:schemeClr val="bg1"/>
                </a:solidFill>
              </a:rPr>
              <a:t>CUSTOMER</a:t>
            </a:r>
          </a:p>
          <a:p>
            <a:r>
              <a:rPr lang="id-ID" sz="1400" dirty="0" smtClean="0">
                <a:solidFill>
                  <a:schemeClr val="bg1"/>
                </a:solidFill>
              </a:rPr>
              <a:t>SHIPPER</a:t>
            </a:r>
          </a:p>
          <a:p>
            <a:r>
              <a:rPr lang="id-ID" sz="1400" dirty="0" smtClean="0">
                <a:solidFill>
                  <a:schemeClr val="bg1"/>
                </a:solidFill>
              </a:rPr>
              <a:t>CONTAINER</a:t>
            </a:r>
          </a:p>
          <a:p>
            <a:endParaRPr lang="id-ID" sz="14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477505" y="2789366"/>
            <a:ext cx="2130711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1400" dirty="0" smtClean="0">
                <a:solidFill>
                  <a:schemeClr val="bg1"/>
                </a:solidFill>
              </a:rPr>
              <a:t>CUSTOMER</a:t>
            </a:r>
          </a:p>
          <a:p>
            <a:r>
              <a:rPr lang="id-ID" sz="1400" dirty="0" smtClean="0">
                <a:solidFill>
                  <a:schemeClr val="bg1"/>
                </a:solidFill>
              </a:rPr>
              <a:t>SHIPPER</a:t>
            </a:r>
          </a:p>
          <a:p>
            <a:r>
              <a:rPr lang="id-ID" sz="1400" dirty="0" smtClean="0">
                <a:solidFill>
                  <a:schemeClr val="bg1"/>
                </a:solidFill>
              </a:rPr>
              <a:t>CONTAINER CONTROL</a:t>
            </a:r>
          </a:p>
          <a:p>
            <a:r>
              <a:rPr lang="id-ID" sz="1400" dirty="0" smtClean="0">
                <a:solidFill>
                  <a:schemeClr val="bg1"/>
                </a:solidFill>
              </a:rPr>
              <a:t>SHIPPING INTRUCTION</a:t>
            </a:r>
          </a:p>
          <a:p>
            <a:r>
              <a:rPr lang="id-ID" sz="1400" dirty="0" smtClean="0">
                <a:solidFill>
                  <a:schemeClr val="bg1"/>
                </a:solidFill>
              </a:rPr>
              <a:t>BILL OF LADING/ BL</a:t>
            </a:r>
          </a:p>
          <a:p>
            <a:r>
              <a:rPr lang="id-ID" sz="1400" dirty="0" smtClean="0">
                <a:solidFill>
                  <a:schemeClr val="bg1"/>
                </a:solidFill>
              </a:rPr>
              <a:t>REKAP BL</a:t>
            </a:r>
            <a:endParaRPr lang="id-ID" sz="14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33393" y="2828917"/>
            <a:ext cx="1099981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1400" dirty="0" smtClean="0">
                <a:solidFill>
                  <a:schemeClr val="bg1"/>
                </a:solidFill>
              </a:rPr>
              <a:t>BACKUP</a:t>
            </a:r>
          </a:p>
          <a:p>
            <a:r>
              <a:rPr lang="id-ID" sz="1400" dirty="0" smtClean="0">
                <a:solidFill>
                  <a:schemeClr val="bg1"/>
                </a:solidFill>
              </a:rPr>
              <a:t>RESTORE</a:t>
            </a:r>
          </a:p>
          <a:p>
            <a:r>
              <a:rPr lang="id-ID" sz="1400" dirty="0" smtClean="0">
                <a:solidFill>
                  <a:schemeClr val="bg1"/>
                </a:solidFill>
              </a:rPr>
              <a:t>RECOVERY</a:t>
            </a:r>
            <a:endParaRPr lang="id-ID" sz="14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286000" y="2814247"/>
            <a:ext cx="21307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1400" dirty="0" smtClean="0">
                <a:solidFill>
                  <a:schemeClr val="bg1"/>
                </a:solidFill>
              </a:rPr>
              <a:t>SHIPPING INTRUCTION</a:t>
            </a:r>
          </a:p>
          <a:p>
            <a:r>
              <a:rPr lang="id-ID" sz="1400" dirty="0" smtClean="0">
                <a:solidFill>
                  <a:schemeClr val="bg1"/>
                </a:solidFill>
              </a:rPr>
              <a:t>BILL OF LADING</a:t>
            </a:r>
          </a:p>
        </p:txBody>
      </p:sp>
    </p:spTree>
    <p:extLst>
      <p:ext uri="{BB962C8B-B14F-4D97-AF65-F5344CB8AC3E}">
        <p14:creationId xmlns:p14="http://schemas.microsoft.com/office/powerpoint/2010/main" val="218313066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7800" y="1447800"/>
            <a:ext cx="54102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u="sng" dirty="0" smtClean="0">
                <a:latin typeface="Constantia" pitchFamily="18" charset="0"/>
              </a:rPr>
              <a:t>Form Customer</a:t>
            </a:r>
            <a:endParaRPr lang="en-US" sz="3200" u="sng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Kode Konsumen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Nama </a:t>
            </a:r>
            <a:r>
              <a:rPr lang="id-ID" sz="2800" dirty="0">
                <a:latin typeface="Constantia" pitchFamily="18" charset="0"/>
              </a:rPr>
              <a:t>Konsumen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Alamat</a:t>
            </a:r>
          </a:p>
          <a:p>
            <a:r>
              <a:rPr lang="id-ID" sz="2800" dirty="0" smtClean="0">
                <a:latin typeface="Constantia" pitchFamily="18" charset="0"/>
              </a:rPr>
              <a:t>Telp/ HP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Email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Kontak Person</a:t>
            </a:r>
            <a:endParaRPr lang="en-US" sz="2800" dirty="0">
              <a:latin typeface="Constant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343400" y="2026085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4343400" y="2483285"/>
            <a:ext cx="3352800" cy="2432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/>
        </p:nvSpPr>
        <p:spPr>
          <a:xfrm>
            <a:off x="4343400" y="2864285"/>
            <a:ext cx="3352800" cy="258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/>
        </p:nvSpPr>
        <p:spPr>
          <a:xfrm>
            <a:off x="4343400" y="3260943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Rectangle 10"/>
          <p:cNvSpPr/>
          <p:nvPr/>
        </p:nvSpPr>
        <p:spPr>
          <a:xfrm>
            <a:off x="4343400" y="3702485"/>
            <a:ext cx="33528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" name="Rectangle 11"/>
          <p:cNvSpPr/>
          <p:nvPr/>
        </p:nvSpPr>
        <p:spPr>
          <a:xfrm>
            <a:off x="4343400" y="4159685"/>
            <a:ext cx="33528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Flowchart: Terminator 12"/>
          <p:cNvSpPr/>
          <p:nvPr/>
        </p:nvSpPr>
        <p:spPr>
          <a:xfrm>
            <a:off x="1143000" y="5089743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ADD</a:t>
            </a:r>
            <a:endParaRPr lang="id-ID" dirty="0"/>
          </a:p>
        </p:txBody>
      </p:sp>
      <p:sp>
        <p:nvSpPr>
          <p:cNvPr id="14" name="Flowchart: Terminator 13"/>
          <p:cNvSpPr/>
          <p:nvPr/>
        </p:nvSpPr>
        <p:spPr>
          <a:xfrm>
            <a:off x="2590800" y="5089743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EDIT</a:t>
            </a:r>
            <a:endParaRPr lang="id-ID" dirty="0"/>
          </a:p>
        </p:txBody>
      </p:sp>
      <p:sp>
        <p:nvSpPr>
          <p:cNvPr id="15" name="Flowchart: Terminator 14"/>
          <p:cNvSpPr/>
          <p:nvPr/>
        </p:nvSpPr>
        <p:spPr>
          <a:xfrm>
            <a:off x="4038600" y="5089743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DELETE</a:t>
            </a:r>
            <a:endParaRPr lang="id-ID" dirty="0"/>
          </a:p>
        </p:txBody>
      </p:sp>
      <p:sp>
        <p:nvSpPr>
          <p:cNvPr id="16" name="Flowchart: Terminator 15"/>
          <p:cNvSpPr/>
          <p:nvPr/>
        </p:nvSpPr>
        <p:spPr>
          <a:xfrm>
            <a:off x="5442857" y="5089743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LIST</a:t>
            </a:r>
            <a:endParaRPr lang="id-ID" dirty="0"/>
          </a:p>
        </p:txBody>
      </p:sp>
      <p:sp>
        <p:nvSpPr>
          <p:cNvPr id="17" name="Flowchart: Terminator 16"/>
          <p:cNvSpPr/>
          <p:nvPr/>
        </p:nvSpPr>
        <p:spPr>
          <a:xfrm>
            <a:off x="6879771" y="5089743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EXIT</a:t>
            </a:r>
            <a:endParaRPr lang="id-ID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95949"/>
            <a:ext cx="7543800" cy="995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079136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7800" y="1219200"/>
            <a:ext cx="54102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u="sng" dirty="0" smtClean="0">
                <a:latin typeface="Constantia" pitchFamily="18" charset="0"/>
              </a:rPr>
              <a:t>Form Shipper</a:t>
            </a:r>
            <a:endParaRPr lang="en-US" sz="3200" u="sng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Kode Shipper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Nama Shipper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Tujuan</a:t>
            </a:r>
          </a:p>
          <a:p>
            <a:r>
              <a:rPr lang="id-ID" sz="2800" dirty="0" smtClean="0">
                <a:latin typeface="Constantia" pitchFamily="18" charset="0"/>
              </a:rPr>
              <a:t>Tgl. Kedatangan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Tgl. Keberangkatan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Keterangan</a:t>
            </a:r>
          </a:p>
          <a:p>
            <a:endParaRPr lang="en-US" sz="2800" dirty="0">
              <a:latin typeface="Constant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8200" y="1721285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4648200" y="2178485"/>
            <a:ext cx="3657600" cy="2599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/>
        </p:nvSpPr>
        <p:spPr>
          <a:xfrm>
            <a:off x="4648200" y="2575143"/>
            <a:ext cx="3657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/>
        </p:nvSpPr>
        <p:spPr>
          <a:xfrm>
            <a:off x="4648200" y="2956143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Rectangle 10"/>
          <p:cNvSpPr/>
          <p:nvPr/>
        </p:nvSpPr>
        <p:spPr>
          <a:xfrm>
            <a:off x="4648200" y="3397685"/>
            <a:ext cx="1752600" cy="350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" name="Rectangle 11"/>
          <p:cNvSpPr/>
          <p:nvPr/>
        </p:nvSpPr>
        <p:spPr>
          <a:xfrm>
            <a:off x="4648200" y="3854885"/>
            <a:ext cx="1752600" cy="3654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Flowchart: Terminator 2"/>
          <p:cNvSpPr/>
          <p:nvPr/>
        </p:nvSpPr>
        <p:spPr>
          <a:xfrm>
            <a:off x="1143000" y="50292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ADD</a:t>
            </a:r>
            <a:endParaRPr lang="id-ID" dirty="0"/>
          </a:p>
        </p:txBody>
      </p:sp>
      <p:sp>
        <p:nvSpPr>
          <p:cNvPr id="13" name="Flowchart: Terminator 12"/>
          <p:cNvSpPr/>
          <p:nvPr/>
        </p:nvSpPr>
        <p:spPr>
          <a:xfrm>
            <a:off x="2590800" y="50292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EDIT</a:t>
            </a:r>
            <a:endParaRPr lang="id-ID" dirty="0"/>
          </a:p>
        </p:txBody>
      </p:sp>
      <p:sp>
        <p:nvSpPr>
          <p:cNvPr id="14" name="Flowchart: Terminator 13"/>
          <p:cNvSpPr/>
          <p:nvPr/>
        </p:nvSpPr>
        <p:spPr>
          <a:xfrm>
            <a:off x="4038600" y="50292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DELETE</a:t>
            </a:r>
            <a:endParaRPr lang="id-ID" dirty="0"/>
          </a:p>
        </p:txBody>
      </p:sp>
      <p:sp>
        <p:nvSpPr>
          <p:cNvPr id="15" name="Flowchart: Terminator 14"/>
          <p:cNvSpPr/>
          <p:nvPr/>
        </p:nvSpPr>
        <p:spPr>
          <a:xfrm>
            <a:off x="5442857" y="50292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LIST</a:t>
            </a:r>
            <a:endParaRPr lang="id-ID" dirty="0"/>
          </a:p>
        </p:txBody>
      </p:sp>
      <p:sp>
        <p:nvSpPr>
          <p:cNvPr id="16" name="Flowchart: Terminator 15"/>
          <p:cNvSpPr/>
          <p:nvPr/>
        </p:nvSpPr>
        <p:spPr>
          <a:xfrm>
            <a:off x="6879771" y="50292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EXIT</a:t>
            </a:r>
            <a:endParaRPr lang="id-ID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381000"/>
            <a:ext cx="83058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u="sng" dirty="0" smtClean="0">
                <a:latin typeface="Constantia" pitchFamily="18" charset="0"/>
              </a:rPr>
              <a:t>Form SI/ Shipping Intruction</a:t>
            </a:r>
          </a:p>
          <a:p>
            <a:endParaRPr lang="en-US" sz="3200" u="sng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No SI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Kustomer 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Shipper</a:t>
            </a:r>
          </a:p>
          <a:p>
            <a:r>
              <a:rPr lang="id-ID" sz="2800" dirty="0" smtClean="0">
                <a:latin typeface="Constantia" pitchFamily="18" charset="0"/>
              </a:rPr>
              <a:t>Muatan</a:t>
            </a:r>
          </a:p>
          <a:p>
            <a:r>
              <a:rPr lang="id-ID" sz="2800" dirty="0" smtClean="0">
                <a:latin typeface="Constantia" pitchFamily="18" charset="0"/>
              </a:rPr>
              <a:t>Container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Tujuan</a:t>
            </a:r>
          </a:p>
          <a:p>
            <a:r>
              <a:rPr lang="id-ID" sz="2800" dirty="0" smtClean="0">
                <a:latin typeface="Constantia" pitchFamily="18" charset="0"/>
              </a:rPr>
              <a:t>Tgl Berangkat</a:t>
            </a:r>
          </a:p>
          <a:p>
            <a:r>
              <a:rPr lang="id-ID" sz="2800" dirty="0" smtClean="0">
                <a:latin typeface="Constantia" pitchFamily="18" charset="0"/>
              </a:rPr>
              <a:t>Tgl Kedatangan</a:t>
            </a:r>
          </a:p>
          <a:p>
            <a:r>
              <a:rPr lang="id-ID" sz="2800" dirty="0" smtClean="0">
                <a:latin typeface="Constantia" pitchFamily="18" charset="0"/>
              </a:rPr>
              <a:t>Penerima</a:t>
            </a:r>
          </a:p>
          <a:p>
            <a:r>
              <a:rPr lang="id-ID" sz="2800" dirty="0" smtClean="0">
                <a:latin typeface="Constantia" pitchFamily="18" charset="0"/>
              </a:rPr>
              <a:t>Kontak Penerima</a:t>
            </a:r>
            <a:endParaRPr lang="en-US" sz="2800" dirty="0">
              <a:latin typeface="Constant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52800" y="1416485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5257800" y="1828800"/>
            <a:ext cx="3352800" cy="3483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9" name="Rectangle 8"/>
          <p:cNvSpPr/>
          <p:nvPr/>
        </p:nvSpPr>
        <p:spPr>
          <a:xfrm>
            <a:off x="3352800" y="2194472"/>
            <a:ext cx="1752600" cy="395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/>
        </p:nvSpPr>
        <p:spPr>
          <a:xfrm>
            <a:off x="3352800" y="2651342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Rectangle 12"/>
          <p:cNvSpPr/>
          <p:nvPr/>
        </p:nvSpPr>
        <p:spPr>
          <a:xfrm>
            <a:off x="3352800" y="3033006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Rectangle 13"/>
          <p:cNvSpPr/>
          <p:nvPr/>
        </p:nvSpPr>
        <p:spPr>
          <a:xfrm>
            <a:off x="3352800" y="3398349"/>
            <a:ext cx="1752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5" name="Rectangle 14"/>
          <p:cNvSpPr/>
          <p:nvPr/>
        </p:nvSpPr>
        <p:spPr>
          <a:xfrm>
            <a:off x="3352800" y="3855549"/>
            <a:ext cx="1752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6" name="Flowchart: Terminator 15"/>
          <p:cNvSpPr/>
          <p:nvPr/>
        </p:nvSpPr>
        <p:spPr>
          <a:xfrm>
            <a:off x="685800" y="59436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ADD</a:t>
            </a:r>
            <a:endParaRPr lang="id-ID" dirty="0"/>
          </a:p>
        </p:txBody>
      </p:sp>
      <p:sp>
        <p:nvSpPr>
          <p:cNvPr id="18" name="Flowchart: Terminator 17"/>
          <p:cNvSpPr/>
          <p:nvPr/>
        </p:nvSpPr>
        <p:spPr>
          <a:xfrm>
            <a:off x="2133600" y="59436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EDIT</a:t>
            </a:r>
            <a:endParaRPr lang="id-ID" dirty="0"/>
          </a:p>
        </p:txBody>
      </p:sp>
      <p:sp>
        <p:nvSpPr>
          <p:cNvPr id="19" name="Flowchart: Terminator 18"/>
          <p:cNvSpPr/>
          <p:nvPr/>
        </p:nvSpPr>
        <p:spPr>
          <a:xfrm>
            <a:off x="3581400" y="59436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DELETE</a:t>
            </a:r>
            <a:endParaRPr lang="id-ID" dirty="0"/>
          </a:p>
        </p:txBody>
      </p:sp>
      <p:sp>
        <p:nvSpPr>
          <p:cNvPr id="20" name="Flowchart: Terminator 19"/>
          <p:cNvSpPr/>
          <p:nvPr/>
        </p:nvSpPr>
        <p:spPr>
          <a:xfrm>
            <a:off x="4985657" y="59436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LIST</a:t>
            </a:r>
            <a:endParaRPr lang="id-ID" dirty="0"/>
          </a:p>
        </p:txBody>
      </p:sp>
      <p:sp>
        <p:nvSpPr>
          <p:cNvPr id="21" name="Flowchart: Terminator 20"/>
          <p:cNvSpPr/>
          <p:nvPr/>
        </p:nvSpPr>
        <p:spPr>
          <a:xfrm>
            <a:off x="6422571" y="59436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EXIT</a:t>
            </a:r>
            <a:endParaRPr lang="id-ID" dirty="0"/>
          </a:p>
        </p:txBody>
      </p:sp>
      <p:sp>
        <p:nvSpPr>
          <p:cNvPr id="17" name="Rectangle 16"/>
          <p:cNvSpPr/>
          <p:nvPr/>
        </p:nvSpPr>
        <p:spPr>
          <a:xfrm>
            <a:off x="3352800" y="1813142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3" name="Rectangle 22"/>
          <p:cNvSpPr/>
          <p:nvPr/>
        </p:nvSpPr>
        <p:spPr>
          <a:xfrm>
            <a:off x="5257800" y="2194472"/>
            <a:ext cx="3352800" cy="395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24" name="Rectangle 23"/>
          <p:cNvSpPr/>
          <p:nvPr/>
        </p:nvSpPr>
        <p:spPr>
          <a:xfrm>
            <a:off x="3352800" y="4343400"/>
            <a:ext cx="1752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2" name="Rectangle 21"/>
          <p:cNvSpPr/>
          <p:nvPr/>
        </p:nvSpPr>
        <p:spPr>
          <a:xfrm>
            <a:off x="5257800" y="4866532"/>
            <a:ext cx="3352800" cy="3483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25" name="Rectangle 24"/>
          <p:cNvSpPr/>
          <p:nvPr/>
        </p:nvSpPr>
        <p:spPr>
          <a:xfrm>
            <a:off x="3352800" y="4876800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6" name="Rectangle 25"/>
          <p:cNvSpPr/>
          <p:nvPr/>
        </p:nvSpPr>
        <p:spPr>
          <a:xfrm>
            <a:off x="3352800" y="5242142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004896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7776049</TotalTime>
  <Words>423</Words>
  <Application>Microsoft Office PowerPoint</Application>
  <PresentationFormat>On-screen Show (4:3)</PresentationFormat>
  <Paragraphs>238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Contoh Output/ Laporan/ Informasi Adm Pelayaran</vt:lpstr>
      <vt:lpstr>Contoh Output/ Laporan/ Informasi Adm Pelayaran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SIKLUS AKUTANSI</dc:title>
  <dc:creator>user</dc:creator>
  <cp:lastModifiedBy>User</cp:lastModifiedBy>
  <cp:revision>100</cp:revision>
  <dcterms:created xsi:type="dcterms:W3CDTF">2015-06-20T04:26:11Z</dcterms:created>
  <dcterms:modified xsi:type="dcterms:W3CDTF">2025-12-16T04:05:02Z</dcterms:modified>
</cp:coreProperties>
</file>