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</p:sldMasterIdLst>
  <p:sldIdLst>
    <p:sldId id="258" r:id="rId3"/>
    <p:sldId id="278" r:id="rId4"/>
    <p:sldId id="265" r:id="rId5"/>
    <p:sldId id="266" r:id="rId6"/>
    <p:sldId id="277" r:id="rId7"/>
    <p:sldId id="261" r:id="rId8"/>
    <p:sldId id="273" r:id="rId9"/>
    <p:sldId id="27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A3"/>
    <a:srgbClr val="FED88C"/>
    <a:srgbClr val="FFB021"/>
    <a:srgbClr val="FF5D7D"/>
    <a:srgbClr val="F59C00"/>
    <a:srgbClr val="FED27B"/>
    <a:srgbClr val="FFDCC3"/>
    <a:srgbClr val="FFF2CC"/>
    <a:srgbClr val="FFF2ED"/>
    <a:srgbClr val="AC94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1" d="100"/>
          <a:sy n="51" d="100"/>
        </p:scale>
        <p:origin x="66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2754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0331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92438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46811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2027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608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29481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424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26249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77868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812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E214A-5341-4608-A98C-93D915A60410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3D842-3282-49DA-AFAE-1A3E67C7298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BE214A-5341-4608-A98C-93D915A6041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10/10/2025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33D842-3282-49DA-AFAE-1A3E67C72980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39487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1.svg"/><Relationship Id="rId7" Type="http://schemas.openxmlformats.org/officeDocument/2006/relationships/hyperlink" Target="MODUL%20ANSI.ppt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3.png"/><Relationship Id="rId5" Type="http://schemas.openxmlformats.org/officeDocument/2006/relationships/slide" Target="slide1.xml"/><Relationship Id="rId10" Type="http://schemas.openxmlformats.org/officeDocument/2006/relationships/slide" Target="slide4.xml"/><Relationship Id="rId4" Type="http://schemas.openxmlformats.org/officeDocument/2006/relationships/slide" Target="slide2.xml"/><Relationship Id="rId9" Type="http://schemas.openxmlformats.org/officeDocument/2006/relationships/slide" Target="slide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3" Type="http://schemas.openxmlformats.org/officeDocument/2006/relationships/image" Target="../media/image1.svg"/><Relationship Id="rId7" Type="http://schemas.openxmlformats.org/officeDocument/2006/relationships/slide" Target="slide2.xml"/><Relationship Id="rId12" Type="http://schemas.openxmlformats.org/officeDocument/2006/relationships/slide" Target="slide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6" Type="http://schemas.openxmlformats.org/officeDocument/2006/relationships/slide" Target="slide1.xml"/><Relationship Id="rId11" Type="http://schemas.openxmlformats.org/officeDocument/2006/relationships/slide" Target="slide4.xml"/><Relationship Id="rId5" Type="http://schemas.openxmlformats.org/officeDocument/2006/relationships/image" Target="../media/image2.png"/><Relationship Id="rId10" Type="http://schemas.openxmlformats.org/officeDocument/2006/relationships/slide" Target="slide7.xml"/><Relationship Id="rId4" Type="http://schemas.openxmlformats.org/officeDocument/2006/relationships/image" Target="../media/image3.png"/><Relationship Id="rId9" Type="http://schemas.openxmlformats.org/officeDocument/2006/relationships/slide" Target="slide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4.xml"/><Relationship Id="rId3" Type="http://schemas.openxmlformats.org/officeDocument/2006/relationships/image" Target="../media/image1.svg"/><Relationship Id="rId7" Type="http://schemas.openxmlformats.org/officeDocument/2006/relationships/slide" Target="slid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3.xml"/><Relationship Id="rId3" Type="http://schemas.openxmlformats.org/officeDocument/2006/relationships/image" Target="../media/image1.svg"/><Relationship Id="rId7" Type="http://schemas.openxmlformats.org/officeDocument/2006/relationships/slide" Target="slide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slide" Target="slide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slide" Target="slide1.xml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slide" Target="slide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slide" Target="slide2.xml"/><Relationship Id="rId4" Type="http://schemas.openxmlformats.org/officeDocument/2006/relationships/slide" Target="slid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slide" Target="slide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slide" Target="slide3.xml"/><Relationship Id="rId5" Type="http://schemas.openxmlformats.org/officeDocument/2006/relationships/slide" Target="slide2.xml"/><Relationship Id="rId4" Type="http://schemas.openxmlformats.org/officeDocument/2006/relationships/slide" Target="slide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slide" Target="slide1.xml"/><Relationship Id="rId3" Type="http://schemas.openxmlformats.org/officeDocument/2006/relationships/image" Target="../media/image4.png"/><Relationship Id="rId7" Type="http://schemas.openxmlformats.org/officeDocument/2006/relationships/hyperlink" Target="MODUL%20ANSI.pptx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11" Type="http://schemas.openxmlformats.org/officeDocument/2006/relationships/slide" Target="slide4.xml"/><Relationship Id="rId5" Type="http://schemas.openxmlformats.org/officeDocument/2006/relationships/image" Target="../media/image5.png"/><Relationship Id="rId10" Type="http://schemas.openxmlformats.org/officeDocument/2006/relationships/slide" Target="slide3.xml"/><Relationship Id="rId4" Type="http://schemas.openxmlformats.org/officeDocument/2006/relationships/image" Target="../media/image2.png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/>
          <p:cNvSpPr/>
          <p:nvPr/>
        </p:nvSpPr>
        <p:spPr>
          <a:xfrm>
            <a:off x="304801" y="880533"/>
            <a:ext cx="11582399" cy="5723467"/>
          </a:xfrm>
          <a:prstGeom prst="roundRect">
            <a:avLst>
              <a:gd name="adj" fmla="val 6056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/>
          <p:cNvSpPr/>
          <p:nvPr/>
        </p:nvSpPr>
        <p:spPr>
          <a:xfrm>
            <a:off x="8393260" y="5371205"/>
            <a:ext cx="5277609" cy="1914636"/>
          </a:xfrm>
          <a:custGeom>
            <a:avLst/>
            <a:gdLst>
              <a:gd name="connsiteX0" fmla="*/ 3920462 w 4180213"/>
              <a:gd name="connsiteY0" fmla="*/ 139382 h 2954823"/>
              <a:gd name="connsiteX1" fmla="*/ 3310862 w 4180213"/>
              <a:gd name="connsiteY1" fmla="*/ 3915 h 2954823"/>
              <a:gd name="connsiteX2" fmla="*/ 2836729 w 4180213"/>
              <a:gd name="connsiteY2" fmla="*/ 274848 h 2954823"/>
              <a:gd name="connsiteX3" fmla="*/ 2498062 w 4180213"/>
              <a:gd name="connsiteY3" fmla="*/ 833648 h 2954823"/>
              <a:gd name="connsiteX4" fmla="*/ 1498996 w 4180213"/>
              <a:gd name="connsiteY4" fmla="*/ 1053782 h 2954823"/>
              <a:gd name="connsiteX5" fmla="*/ 1126462 w 4180213"/>
              <a:gd name="connsiteY5" fmla="*/ 1951248 h 2954823"/>
              <a:gd name="connsiteX6" fmla="*/ 330596 w 4180213"/>
              <a:gd name="connsiteY6" fmla="*/ 2171382 h 2954823"/>
              <a:gd name="connsiteX7" fmla="*/ 76596 w 4180213"/>
              <a:gd name="connsiteY7" fmla="*/ 2662448 h 2954823"/>
              <a:gd name="connsiteX8" fmla="*/ 1634462 w 4180213"/>
              <a:gd name="connsiteY8" fmla="*/ 2814848 h 2954823"/>
              <a:gd name="connsiteX9" fmla="*/ 4055929 w 4180213"/>
              <a:gd name="connsiteY9" fmla="*/ 2730182 h 2954823"/>
              <a:gd name="connsiteX10" fmla="*/ 3852729 w 4180213"/>
              <a:gd name="connsiteY10" fmla="*/ 156315 h 2954823"/>
              <a:gd name="connsiteX11" fmla="*/ 3852729 w 4180213"/>
              <a:gd name="connsiteY11" fmla="*/ 156315 h 2954823"/>
              <a:gd name="connsiteX12" fmla="*/ 3784996 w 4180213"/>
              <a:gd name="connsiteY12" fmla="*/ 122448 h 295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0213" h="2954823">
                <a:moveTo>
                  <a:pt x="3920462" y="139382"/>
                </a:moveTo>
                <a:cubicBezTo>
                  <a:pt x="3705973" y="60359"/>
                  <a:pt x="3491484" y="-18663"/>
                  <a:pt x="3310862" y="3915"/>
                </a:cubicBezTo>
                <a:cubicBezTo>
                  <a:pt x="3130240" y="26493"/>
                  <a:pt x="2972196" y="136559"/>
                  <a:pt x="2836729" y="274848"/>
                </a:cubicBezTo>
                <a:cubicBezTo>
                  <a:pt x="2701262" y="413137"/>
                  <a:pt x="2721018" y="703826"/>
                  <a:pt x="2498062" y="833648"/>
                </a:cubicBezTo>
                <a:cubicBezTo>
                  <a:pt x="2275106" y="963470"/>
                  <a:pt x="1727596" y="867515"/>
                  <a:pt x="1498996" y="1053782"/>
                </a:cubicBezTo>
                <a:cubicBezTo>
                  <a:pt x="1270396" y="1240049"/>
                  <a:pt x="1321195" y="1764981"/>
                  <a:pt x="1126462" y="1951248"/>
                </a:cubicBezTo>
                <a:cubicBezTo>
                  <a:pt x="931729" y="2137515"/>
                  <a:pt x="505574" y="2052849"/>
                  <a:pt x="330596" y="2171382"/>
                </a:cubicBezTo>
                <a:cubicBezTo>
                  <a:pt x="155618" y="2289915"/>
                  <a:pt x="-140715" y="2555204"/>
                  <a:pt x="76596" y="2662448"/>
                </a:cubicBezTo>
                <a:cubicBezTo>
                  <a:pt x="293907" y="2769692"/>
                  <a:pt x="971240" y="2803559"/>
                  <a:pt x="1634462" y="2814848"/>
                </a:cubicBezTo>
                <a:cubicBezTo>
                  <a:pt x="2297684" y="2826137"/>
                  <a:pt x="3686218" y="3173271"/>
                  <a:pt x="4055929" y="2730182"/>
                </a:cubicBezTo>
                <a:cubicBezTo>
                  <a:pt x="4425640" y="2287093"/>
                  <a:pt x="3852729" y="156315"/>
                  <a:pt x="3852729" y="156315"/>
                </a:cubicBezTo>
                <a:lnTo>
                  <a:pt x="3852729" y="156315"/>
                </a:lnTo>
                <a:lnTo>
                  <a:pt x="3784996" y="122448"/>
                </a:lnTo>
              </a:path>
            </a:pathLst>
          </a:custGeom>
          <a:solidFill>
            <a:srgbClr val="FFCBA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21267411">
            <a:off x="11336771" y="4499387"/>
            <a:ext cx="1100857" cy="2739691"/>
          </a:xfrm>
          <a:prstGeom prst="rect">
            <a:avLst/>
          </a:prstGeom>
        </p:spPr>
      </p:pic>
      <p:sp>
        <p:nvSpPr>
          <p:cNvPr id="4" name="Arrow: Pentagon 3">
            <a:hlinkClick r:id="rId4" action="ppaction://hlinksldjump"/>
          </p:cNvPr>
          <p:cNvSpPr/>
          <p:nvPr/>
        </p:nvSpPr>
        <p:spPr>
          <a:xfrm rot="5400000">
            <a:off x="2695777" y="-268677"/>
            <a:ext cx="918911" cy="1761068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6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5" action="ppaction://hlinksldjump"/>
              </a:rPr>
              <a:t>KONSEP S</a:t>
            </a:r>
            <a:r>
              <a:rPr lang="id-ID" sz="1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endParaRPr lang="en-US" sz="1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1" name="Rectangle: Rounded Corners 40">
            <a:hlinkClick r:id="" action="ppaction://noaction"/>
          </p:cNvPr>
          <p:cNvSpPr/>
          <p:nvPr/>
        </p:nvSpPr>
        <p:spPr>
          <a:xfrm>
            <a:off x="310432" y="15240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5" name="Picture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7165" y="9622"/>
            <a:ext cx="617279" cy="3231160"/>
          </a:xfrm>
          <a:prstGeom prst="rect">
            <a:avLst/>
          </a:prstGeom>
        </p:spPr>
      </p:pic>
      <p:sp>
        <p:nvSpPr>
          <p:cNvPr id="33" name="Rectangle: Rounded Corners 7">
            <a:hlinkClick r:id="rId7" action="ppaction://hlinkpres?slideindex=1&amp;slidetitle="/>
          </p:cNvPr>
          <p:cNvSpPr/>
          <p:nvPr/>
        </p:nvSpPr>
        <p:spPr>
          <a:xfrm>
            <a:off x="312767" y="164595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7" action="ppaction://hlinkpres?slideindex=1&amp;slidetitle="/>
              </a:rPr>
              <a:t>HOME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: Rounded Corners 6">
            <a:hlinkClick r:id="rId4" action="ppaction://hlinksldjump"/>
          </p:cNvPr>
          <p:cNvSpPr/>
          <p:nvPr/>
        </p:nvSpPr>
        <p:spPr>
          <a:xfrm>
            <a:off x="4218701" y="152401"/>
            <a:ext cx="1978901" cy="643466"/>
          </a:xfrm>
          <a:prstGeom prst="roundRect">
            <a:avLst>
              <a:gd name="adj" fmla="val 50000"/>
            </a:avLst>
          </a:prstGeom>
          <a:solidFill>
            <a:srgbClr val="FFDCC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4" action="ppaction://hlinksldjump"/>
              </a:rPr>
              <a:t>KARAKTERISTIK SI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0" name="Rectangle: Rounded Corners 8">
            <a:hlinkClick r:id="rId8" action="ppaction://hlinksldjump"/>
          </p:cNvPr>
          <p:cNvSpPr/>
          <p:nvPr/>
        </p:nvSpPr>
        <p:spPr>
          <a:xfrm>
            <a:off x="6197602" y="15240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4" action="ppaction://hlinksldjump"/>
              </a:rPr>
              <a:t>KLASIFIKASI </a:t>
            </a:r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9" action="ppaction://hlinksldjump"/>
              </a:rPr>
              <a:t>SI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3" name="Rectangle: Rounded Corners 10">
            <a:hlinkClick r:id="rId8" action="ppaction://hlinksldjump"/>
          </p:cNvPr>
          <p:cNvSpPr/>
          <p:nvPr/>
        </p:nvSpPr>
        <p:spPr>
          <a:xfrm>
            <a:off x="10137437" y="152402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59C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8" action="ppaction://hlinksldjump"/>
              </a:rPr>
              <a:t>SISTEM INFORMASI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Rectangle: Rounded Corners 11">
            <a:hlinkClick r:id="rId5" action="ppaction://hlinksldjump"/>
          </p:cNvPr>
          <p:cNvSpPr/>
          <p:nvPr/>
        </p:nvSpPr>
        <p:spPr>
          <a:xfrm>
            <a:off x="8161869" y="15240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B02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10" action="ppaction://hlinksldjump"/>
              </a:rPr>
              <a:t>INFORMASI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pic>
        <p:nvPicPr>
          <p:cNvPr id="22" name="Picture 10"/>
          <p:cNvPicPr>
            <a:picLocks noChangeAspect="1"/>
          </p:cNvPicPr>
          <p:nvPr/>
        </p:nvPicPr>
        <p:blipFill>
          <a:blip r:embed="rId11"/>
          <a:srcRect/>
          <a:stretch>
            <a:fillRect/>
          </a:stretch>
        </p:blipFill>
        <p:spPr>
          <a:xfrm>
            <a:off x="647234" y="5532486"/>
            <a:ext cx="1734694" cy="865179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1067314" y="1577108"/>
            <a:ext cx="9686030" cy="2308324"/>
          </a:xfrm>
          <a:prstGeom prst="rect">
            <a:avLst/>
          </a:prstGeom>
          <a:solidFill>
            <a:schemeClr val="accent4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id-ID" sz="2200" b="1" u="sng" cap="all" dirty="0" smtClean="0"/>
              <a:t>Sistem</a:t>
            </a:r>
            <a:endParaRPr lang="id-ID" sz="2200" b="1" dirty="0"/>
          </a:p>
          <a:p>
            <a:pPr marL="530225"/>
            <a:r>
              <a:rPr lang="id-ID" sz="2000" dirty="0"/>
              <a:t>Menurut Gordon B. Davis (1984) menyatakan bahwa:</a:t>
            </a:r>
          </a:p>
          <a:p>
            <a:pPr marL="530225"/>
            <a:r>
              <a:rPr lang="id-ID" sz="2000" i="1" dirty="0"/>
              <a:t>“Sebuah sistem terdiri dari bagian-bagian yang saling berkaitan yang beroperasi bersama untuk mencapai beberapa sasaran atau maksud</a:t>
            </a:r>
            <a:r>
              <a:rPr lang="id-ID" sz="2000" i="1" dirty="0" smtClean="0"/>
              <a:t>”</a:t>
            </a:r>
          </a:p>
          <a:p>
            <a:pPr marL="438150"/>
            <a:r>
              <a:rPr lang="id-ID" sz="2000" dirty="0" smtClean="0">
                <a:solidFill>
                  <a:schemeClr val="accent6">
                    <a:lumMod val="50000"/>
                  </a:schemeClr>
                </a:solidFill>
              </a:rPr>
              <a:t>Pendapat </a:t>
            </a:r>
            <a:r>
              <a:rPr lang="id-ID" sz="2000" dirty="0">
                <a:solidFill>
                  <a:schemeClr val="accent6">
                    <a:lumMod val="50000"/>
                  </a:schemeClr>
                </a:solidFill>
              </a:rPr>
              <a:t>yang serupa dikemukakan oleh Raymond Mcleod menyatakan bahwa:</a:t>
            </a:r>
          </a:p>
          <a:p>
            <a:pPr marL="438150"/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“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Sistem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adalah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himpunan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dari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unsur-unsur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saling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berkaitan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sehingga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membentuk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suatu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kesatuan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yang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utuh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dan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n-US" sz="2000" i="1" dirty="0" err="1">
                <a:solidFill>
                  <a:schemeClr val="accent6">
                    <a:lumMod val="50000"/>
                  </a:schemeClr>
                </a:solidFill>
              </a:rPr>
              <a:t>terpadu</a:t>
            </a:r>
            <a:r>
              <a:rPr lang="en-US" sz="2000" i="1" dirty="0">
                <a:solidFill>
                  <a:schemeClr val="accent6">
                    <a:lumMod val="50000"/>
                  </a:schemeClr>
                </a:solidFill>
              </a:rPr>
              <a:t>”</a:t>
            </a:r>
            <a:endParaRPr lang="id-ID" alt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4" name="Kotak Teks 9"/>
          <p:cNvSpPr txBox="1"/>
          <p:nvPr/>
        </p:nvSpPr>
        <p:spPr>
          <a:xfrm>
            <a:off x="1663250" y="3964379"/>
            <a:ext cx="9368814" cy="110799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just"/>
            <a:r>
              <a:rPr lang="id-ID" dirty="0"/>
              <a:t>Dari </a:t>
            </a:r>
            <a:r>
              <a:rPr lang="id-ID" dirty="0" smtClean="0"/>
              <a:t>tinjauan </a:t>
            </a:r>
            <a:r>
              <a:rPr lang="id-ID" dirty="0"/>
              <a:t>diatas </a:t>
            </a:r>
            <a:r>
              <a:rPr lang="id-ID" dirty="0" smtClean="0"/>
              <a:t>dapat </a:t>
            </a:r>
            <a:r>
              <a:rPr lang="id-ID" dirty="0"/>
              <a:t>disimpulkan </a:t>
            </a:r>
            <a:r>
              <a:rPr lang="id-ID" dirty="0" smtClean="0"/>
              <a:t>bahwa </a:t>
            </a:r>
            <a:r>
              <a:rPr lang="id-ID" b="1" dirty="0" smtClean="0"/>
              <a:t>: </a:t>
            </a:r>
            <a:r>
              <a:rPr lang="id-ID" sz="2000" b="1" i="1" dirty="0" smtClean="0">
                <a:solidFill>
                  <a:schemeClr val="accent5">
                    <a:lumMod val="50000"/>
                  </a:schemeClr>
                </a:solidFill>
              </a:rPr>
              <a:t>“</a:t>
            </a:r>
            <a:r>
              <a:rPr lang="id-ID" sz="2200" b="1" i="1" dirty="0">
                <a:solidFill>
                  <a:schemeClr val="accent5">
                    <a:lumMod val="50000"/>
                  </a:schemeClr>
                </a:solidFill>
              </a:rPr>
              <a:t>Sistem adalah kumpulan elemen yang terdiri dari manusia, mesin, prosedur, dokumen, adat atau elemen lain yang terorganisir dari elemen-elemen tersebut untuk mencapai suatu tujuan ”</a:t>
            </a:r>
            <a:r>
              <a:rPr lang="id-ID" sz="2000" b="1" i="1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r>
              <a:rPr lang="id-ID" altLang="en-US" dirty="0" smtClean="0"/>
              <a:t>.</a:t>
            </a:r>
            <a:endParaRPr lang="id-ID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1076458" y="5030423"/>
            <a:ext cx="9676886" cy="110799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200" b="1" dirty="0" err="1">
                <a:solidFill>
                  <a:schemeClr val="accent1"/>
                </a:solidFill>
              </a:rPr>
              <a:t>Contoh</a:t>
            </a:r>
            <a:r>
              <a:rPr lang="en-US" sz="2200" b="1" dirty="0">
                <a:solidFill>
                  <a:schemeClr val="accent1"/>
                </a:solidFill>
              </a:rPr>
              <a:t>: :</a:t>
            </a:r>
            <a:endParaRPr lang="id-ID" sz="2200" b="1" dirty="0">
              <a:solidFill>
                <a:schemeClr val="accent1"/>
              </a:solidFill>
            </a:endParaRPr>
          </a:p>
          <a:p>
            <a:pPr lvl="0"/>
            <a:r>
              <a:rPr lang="en-US" sz="2200" b="1" dirty="0" err="1">
                <a:solidFill>
                  <a:schemeClr val="accent1"/>
                </a:solidFill>
              </a:rPr>
              <a:t>Sistem</a:t>
            </a:r>
            <a:r>
              <a:rPr lang="en-US" sz="2200" b="1" dirty="0">
                <a:solidFill>
                  <a:schemeClr val="accent1"/>
                </a:solidFill>
              </a:rPr>
              <a:t> </a:t>
            </a:r>
            <a:r>
              <a:rPr lang="id-ID" sz="2200" b="1" dirty="0" smtClean="0">
                <a:solidFill>
                  <a:schemeClr val="accent1"/>
                </a:solidFill>
              </a:rPr>
              <a:t>Komputer, Transportasi, Sistem Akuntansi</a:t>
            </a:r>
            <a:r>
              <a:rPr lang="en-US" sz="2200" b="1" dirty="0" smtClean="0">
                <a:solidFill>
                  <a:schemeClr val="accent1"/>
                </a:solidFill>
              </a:rPr>
              <a:t>, </a:t>
            </a:r>
            <a:r>
              <a:rPr lang="fi-FI" sz="2200" b="1" dirty="0" smtClean="0">
                <a:solidFill>
                  <a:schemeClr val="accent1"/>
                </a:solidFill>
              </a:rPr>
              <a:t>Sistem </a:t>
            </a:r>
            <a:r>
              <a:rPr lang="id-ID" sz="2200" b="1" dirty="0" smtClean="0">
                <a:solidFill>
                  <a:schemeClr val="accent1"/>
                </a:solidFill>
              </a:rPr>
              <a:t>Perbangkan</a:t>
            </a:r>
            <a:r>
              <a:rPr lang="fi-FI" sz="2200" b="1" dirty="0" smtClean="0">
                <a:solidFill>
                  <a:schemeClr val="accent1"/>
                </a:solidFill>
              </a:rPr>
              <a:t>, </a:t>
            </a:r>
            <a:r>
              <a:rPr lang="id-ID" sz="2200" b="1" dirty="0" smtClean="0">
                <a:solidFill>
                  <a:schemeClr val="accent1"/>
                </a:solidFill>
              </a:rPr>
              <a:t>Sistem Pemasaran, Sistem Supermarket, Sistem Geografis, Sistem Kesehatan, dsb</a:t>
            </a:r>
            <a:endParaRPr lang="id-ID" sz="2200" b="1" dirty="0">
              <a:solidFill>
                <a:schemeClr val="accent1"/>
              </a:solidFill>
            </a:endParaRPr>
          </a:p>
        </p:txBody>
      </p:sp>
      <p:sp>
        <p:nvSpPr>
          <p:cNvPr id="29" name="Oval 28"/>
          <p:cNvSpPr/>
          <p:nvPr/>
        </p:nvSpPr>
        <p:spPr>
          <a:xfrm>
            <a:off x="735137" y="1963166"/>
            <a:ext cx="753144" cy="757616"/>
          </a:xfrm>
          <a:prstGeom prst="ellipse">
            <a:avLst/>
          </a:prstGeom>
          <a:solidFill>
            <a:srgbClr val="FFF2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cilla" pitchFamily="2" charset="0"/>
              </a:rPr>
              <a:t>1</a:t>
            </a:r>
          </a:p>
        </p:txBody>
      </p:sp>
      <p:sp>
        <p:nvSpPr>
          <p:cNvPr id="30" name="Oval 29"/>
          <p:cNvSpPr/>
          <p:nvPr/>
        </p:nvSpPr>
        <p:spPr>
          <a:xfrm>
            <a:off x="753425" y="2871343"/>
            <a:ext cx="753144" cy="757616"/>
          </a:xfrm>
          <a:prstGeom prst="ellipse">
            <a:avLst/>
          </a:prstGeom>
          <a:solidFill>
            <a:srgbClr val="FFF2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cilla" pitchFamily="2" charset="0"/>
              </a:rPr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22006" y="1031775"/>
            <a:ext cx="73366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sz="2800" b="1" u="sng" cap="all" dirty="0" smtClean="0">
                <a:solidFill>
                  <a:schemeClr val="accent1"/>
                </a:solidFill>
              </a:rPr>
              <a:t>Part 1 =&gt; KONSEP </a:t>
            </a:r>
            <a:r>
              <a:rPr lang="id-ID" sz="2800" b="1" u="sng" cap="all" dirty="0">
                <a:solidFill>
                  <a:schemeClr val="accent1"/>
                </a:solidFill>
              </a:rPr>
              <a:t>DASAR Sistem Informasi</a:t>
            </a:r>
            <a:endParaRPr lang="en-US" sz="2800" b="1" dirty="0">
              <a:solidFill>
                <a:schemeClr val="accent1"/>
              </a:solidFill>
              <a:latin typeface="Cooper Black" panose="0208090404030B020404" pitchFamily="18" charset="0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750"/>
                            </p:stCondLst>
                            <p:childTnLst>
                              <p:par>
                                <p:cTn id="20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29" grpId="0" bldLvl="0" animBg="1"/>
      <p:bldP spid="30" grpId="0" bldLvl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/>
          <p:cNvSpPr/>
          <p:nvPr/>
        </p:nvSpPr>
        <p:spPr>
          <a:xfrm>
            <a:off x="304801" y="880533"/>
            <a:ext cx="11582399" cy="5723467"/>
          </a:xfrm>
          <a:prstGeom prst="roundRect">
            <a:avLst>
              <a:gd name="adj" fmla="val 6056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0" name="Rectangle: Rounded Corners 19"/>
          <p:cNvSpPr/>
          <p:nvPr/>
        </p:nvSpPr>
        <p:spPr>
          <a:xfrm>
            <a:off x="609601" y="1083734"/>
            <a:ext cx="10972800" cy="5232399"/>
          </a:xfrm>
          <a:prstGeom prst="roundRect">
            <a:avLst>
              <a:gd name="adj" fmla="val 146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1" name="Freeform: Shape 30"/>
          <p:cNvSpPr/>
          <p:nvPr/>
        </p:nvSpPr>
        <p:spPr>
          <a:xfrm>
            <a:off x="8393260" y="5371205"/>
            <a:ext cx="5277609" cy="1914636"/>
          </a:xfrm>
          <a:custGeom>
            <a:avLst/>
            <a:gdLst>
              <a:gd name="connsiteX0" fmla="*/ 3920462 w 4180213"/>
              <a:gd name="connsiteY0" fmla="*/ 139382 h 2954823"/>
              <a:gd name="connsiteX1" fmla="*/ 3310862 w 4180213"/>
              <a:gd name="connsiteY1" fmla="*/ 3915 h 2954823"/>
              <a:gd name="connsiteX2" fmla="*/ 2836729 w 4180213"/>
              <a:gd name="connsiteY2" fmla="*/ 274848 h 2954823"/>
              <a:gd name="connsiteX3" fmla="*/ 2498062 w 4180213"/>
              <a:gd name="connsiteY3" fmla="*/ 833648 h 2954823"/>
              <a:gd name="connsiteX4" fmla="*/ 1498996 w 4180213"/>
              <a:gd name="connsiteY4" fmla="*/ 1053782 h 2954823"/>
              <a:gd name="connsiteX5" fmla="*/ 1126462 w 4180213"/>
              <a:gd name="connsiteY5" fmla="*/ 1951248 h 2954823"/>
              <a:gd name="connsiteX6" fmla="*/ 330596 w 4180213"/>
              <a:gd name="connsiteY6" fmla="*/ 2171382 h 2954823"/>
              <a:gd name="connsiteX7" fmla="*/ 76596 w 4180213"/>
              <a:gd name="connsiteY7" fmla="*/ 2662448 h 2954823"/>
              <a:gd name="connsiteX8" fmla="*/ 1634462 w 4180213"/>
              <a:gd name="connsiteY8" fmla="*/ 2814848 h 2954823"/>
              <a:gd name="connsiteX9" fmla="*/ 4055929 w 4180213"/>
              <a:gd name="connsiteY9" fmla="*/ 2730182 h 2954823"/>
              <a:gd name="connsiteX10" fmla="*/ 3852729 w 4180213"/>
              <a:gd name="connsiteY10" fmla="*/ 156315 h 2954823"/>
              <a:gd name="connsiteX11" fmla="*/ 3852729 w 4180213"/>
              <a:gd name="connsiteY11" fmla="*/ 156315 h 2954823"/>
              <a:gd name="connsiteX12" fmla="*/ 3784996 w 4180213"/>
              <a:gd name="connsiteY12" fmla="*/ 122448 h 295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0213" h="2954823">
                <a:moveTo>
                  <a:pt x="3920462" y="139382"/>
                </a:moveTo>
                <a:cubicBezTo>
                  <a:pt x="3705973" y="60359"/>
                  <a:pt x="3491484" y="-18663"/>
                  <a:pt x="3310862" y="3915"/>
                </a:cubicBezTo>
                <a:cubicBezTo>
                  <a:pt x="3130240" y="26493"/>
                  <a:pt x="2972196" y="136559"/>
                  <a:pt x="2836729" y="274848"/>
                </a:cubicBezTo>
                <a:cubicBezTo>
                  <a:pt x="2701262" y="413137"/>
                  <a:pt x="2721018" y="703826"/>
                  <a:pt x="2498062" y="833648"/>
                </a:cubicBezTo>
                <a:cubicBezTo>
                  <a:pt x="2275106" y="963470"/>
                  <a:pt x="1727596" y="867515"/>
                  <a:pt x="1498996" y="1053782"/>
                </a:cubicBezTo>
                <a:cubicBezTo>
                  <a:pt x="1270396" y="1240049"/>
                  <a:pt x="1321195" y="1764981"/>
                  <a:pt x="1126462" y="1951248"/>
                </a:cubicBezTo>
                <a:cubicBezTo>
                  <a:pt x="931729" y="2137515"/>
                  <a:pt x="505574" y="2052849"/>
                  <a:pt x="330596" y="2171382"/>
                </a:cubicBezTo>
                <a:cubicBezTo>
                  <a:pt x="155618" y="2289915"/>
                  <a:pt x="-140715" y="2555204"/>
                  <a:pt x="76596" y="2662448"/>
                </a:cubicBezTo>
                <a:cubicBezTo>
                  <a:pt x="293907" y="2769692"/>
                  <a:pt x="971240" y="2803559"/>
                  <a:pt x="1634462" y="2814848"/>
                </a:cubicBezTo>
                <a:cubicBezTo>
                  <a:pt x="2297684" y="2826137"/>
                  <a:pt x="3686218" y="3173271"/>
                  <a:pt x="4055929" y="2730182"/>
                </a:cubicBezTo>
                <a:cubicBezTo>
                  <a:pt x="4425640" y="2287093"/>
                  <a:pt x="3852729" y="156315"/>
                  <a:pt x="3852729" y="156315"/>
                </a:cubicBezTo>
                <a:lnTo>
                  <a:pt x="3852729" y="156315"/>
                </a:lnTo>
                <a:lnTo>
                  <a:pt x="3784996" y="122448"/>
                </a:lnTo>
              </a:path>
            </a:pathLst>
          </a:custGeom>
          <a:solidFill>
            <a:srgbClr val="FFCBA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190964" y="1121084"/>
            <a:ext cx="4410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en-US" sz="2400" dirty="0" smtClean="0">
                <a:solidFill>
                  <a:srgbClr val="FFFF00"/>
                </a:solidFill>
                <a:latin typeface="Cooper Black" panose="0208090404030B020404" pitchFamily="18" charset="0"/>
              </a:rPr>
              <a:t>KARAKERISTIK SISTEM</a:t>
            </a:r>
            <a:endParaRPr lang="id-ID" altLang="en-US" sz="2400" dirty="0">
              <a:solidFill>
                <a:srgbClr val="FFFF00"/>
              </a:solidFill>
              <a:latin typeface="Cooper Black" panose="0208090404030B020404" pitchFamily="18" charset="0"/>
            </a:endParaRPr>
          </a:p>
        </p:txBody>
      </p:sp>
      <p:pic>
        <p:nvPicPr>
          <p:cNvPr id="2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21267411">
            <a:off x="11336771" y="4499387"/>
            <a:ext cx="1100857" cy="2739691"/>
          </a:xfrm>
          <a:prstGeom prst="rect">
            <a:avLst/>
          </a:prstGeom>
        </p:spPr>
      </p:pic>
      <p:sp>
        <p:nvSpPr>
          <p:cNvPr id="4" name="Arrow: Pentagon 3"/>
          <p:cNvSpPr/>
          <p:nvPr/>
        </p:nvSpPr>
        <p:spPr>
          <a:xfrm>
            <a:off x="958449" y="1581135"/>
            <a:ext cx="10384830" cy="4018139"/>
          </a:xfrm>
          <a:prstGeom prst="homePlate">
            <a:avLst/>
          </a:prstGeom>
          <a:solidFill>
            <a:srgbClr val="FFF2CC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0" tIns="0" rIns="182880" rtlCol="0" anchor="ctr"/>
          <a:lstStyle/>
          <a:p>
            <a:r>
              <a:rPr lang="id-ID" sz="2400" dirty="0" smtClean="0">
                <a:solidFill>
                  <a:prstClr val="black"/>
                </a:solidFill>
              </a:rPr>
              <a:t>Suatu </a:t>
            </a:r>
            <a:r>
              <a:rPr lang="id-ID" sz="2400" dirty="0">
                <a:solidFill>
                  <a:prstClr val="black"/>
                </a:solidFill>
              </a:rPr>
              <a:t>sistem mempunyai karakteristik atau sifat-sifat tertentu </a:t>
            </a:r>
            <a:r>
              <a:rPr lang="id-ID" sz="2400" dirty="0" smtClean="0">
                <a:solidFill>
                  <a:prstClr val="black"/>
                </a:solidFill>
              </a:rPr>
              <a:t>yaitu:</a:t>
            </a:r>
            <a:endParaRPr lang="id-ID" sz="2400" dirty="0">
              <a:solidFill>
                <a:prstClr val="black"/>
              </a:solidFill>
            </a:endParaRPr>
          </a:p>
          <a:p>
            <a:r>
              <a:rPr lang="en-US" sz="2400" b="1" dirty="0" err="1">
                <a:solidFill>
                  <a:prstClr val="black"/>
                </a:solidFill>
              </a:rPr>
              <a:t>Komponen</a:t>
            </a:r>
            <a:r>
              <a:rPr lang="en-US" sz="2400" b="1" dirty="0">
                <a:solidFill>
                  <a:prstClr val="black"/>
                </a:solidFill>
              </a:rPr>
              <a:t>/</a:t>
            </a:r>
            <a:r>
              <a:rPr lang="en-US" sz="2400" b="1" dirty="0" err="1">
                <a:solidFill>
                  <a:prstClr val="black"/>
                </a:solidFill>
              </a:rPr>
              <a:t>elemen</a:t>
            </a:r>
            <a:r>
              <a:rPr lang="en-US" sz="2400" b="1" dirty="0">
                <a:solidFill>
                  <a:prstClr val="black"/>
                </a:solidFill>
              </a:rPr>
              <a:t> (component)</a:t>
            </a:r>
            <a:endParaRPr lang="id-ID" sz="2400" dirty="0">
              <a:solidFill>
                <a:prstClr val="black"/>
              </a:solidFill>
            </a:endParaRPr>
          </a:p>
          <a:p>
            <a:r>
              <a:rPr lang="en-US" sz="2400" b="1" dirty="0">
                <a:solidFill>
                  <a:prstClr val="black"/>
                </a:solidFill>
              </a:rPr>
              <a:t>Batas </a:t>
            </a:r>
            <a:r>
              <a:rPr lang="en-US" sz="2400" b="1" dirty="0" err="1">
                <a:solidFill>
                  <a:prstClr val="black"/>
                </a:solidFill>
              </a:rPr>
              <a:t>sistem</a:t>
            </a:r>
            <a:r>
              <a:rPr lang="en-US" sz="2400" b="1" dirty="0">
                <a:solidFill>
                  <a:prstClr val="black"/>
                </a:solidFill>
              </a:rPr>
              <a:t> (boundary)</a:t>
            </a:r>
            <a:endParaRPr lang="id-ID" sz="2400" dirty="0">
              <a:solidFill>
                <a:prstClr val="black"/>
              </a:solidFill>
            </a:endParaRPr>
          </a:p>
          <a:p>
            <a:r>
              <a:rPr lang="en-US" sz="2400" b="1" dirty="0" err="1">
                <a:solidFill>
                  <a:prstClr val="black"/>
                </a:solidFill>
              </a:rPr>
              <a:t>Lingkungan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luar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sistem</a:t>
            </a:r>
            <a:r>
              <a:rPr lang="en-US" sz="2400" b="1" dirty="0">
                <a:solidFill>
                  <a:prstClr val="black"/>
                </a:solidFill>
              </a:rPr>
              <a:t> (environment)</a:t>
            </a:r>
            <a:endParaRPr lang="id-ID" sz="2400" dirty="0">
              <a:solidFill>
                <a:prstClr val="black"/>
              </a:solidFill>
            </a:endParaRPr>
          </a:p>
          <a:p>
            <a:r>
              <a:rPr lang="en-US" sz="2400" b="1" dirty="0" err="1">
                <a:solidFill>
                  <a:prstClr val="black"/>
                </a:solidFill>
              </a:rPr>
              <a:t>Penghubung</a:t>
            </a:r>
            <a:r>
              <a:rPr lang="en-US" sz="2400" b="1" dirty="0">
                <a:solidFill>
                  <a:prstClr val="black"/>
                </a:solidFill>
              </a:rPr>
              <a:t> (interface)</a:t>
            </a:r>
            <a:endParaRPr lang="id-ID" sz="2400" dirty="0">
              <a:solidFill>
                <a:prstClr val="black"/>
              </a:solidFill>
            </a:endParaRPr>
          </a:p>
          <a:p>
            <a:r>
              <a:rPr lang="en-US" sz="2400" b="1" dirty="0" err="1">
                <a:solidFill>
                  <a:prstClr val="black"/>
                </a:solidFill>
              </a:rPr>
              <a:t>Masukan</a:t>
            </a:r>
            <a:r>
              <a:rPr lang="en-US" sz="2400" b="1" dirty="0">
                <a:solidFill>
                  <a:prstClr val="black"/>
                </a:solidFill>
              </a:rPr>
              <a:t> (input)</a:t>
            </a:r>
            <a:endParaRPr lang="id-ID" sz="2400" dirty="0">
              <a:solidFill>
                <a:prstClr val="black"/>
              </a:solidFill>
            </a:endParaRPr>
          </a:p>
          <a:p>
            <a:r>
              <a:rPr lang="en-US" sz="2400" b="1" dirty="0" err="1">
                <a:solidFill>
                  <a:prstClr val="black"/>
                </a:solidFill>
              </a:rPr>
              <a:t>Pengolah</a:t>
            </a:r>
            <a:r>
              <a:rPr lang="en-US" sz="2400" b="1" dirty="0">
                <a:solidFill>
                  <a:prstClr val="black"/>
                </a:solidFill>
              </a:rPr>
              <a:t> (process)</a:t>
            </a:r>
            <a:endParaRPr lang="id-ID" sz="2400" dirty="0">
              <a:solidFill>
                <a:prstClr val="black"/>
              </a:solidFill>
            </a:endParaRPr>
          </a:p>
          <a:p>
            <a:r>
              <a:rPr lang="en-US" sz="2400" b="1" dirty="0" err="1">
                <a:solidFill>
                  <a:prstClr val="black"/>
                </a:solidFill>
              </a:rPr>
              <a:t>Keluaran</a:t>
            </a:r>
            <a:r>
              <a:rPr lang="en-US" sz="2400" b="1" dirty="0">
                <a:solidFill>
                  <a:prstClr val="black"/>
                </a:solidFill>
              </a:rPr>
              <a:t> (output)</a:t>
            </a:r>
            <a:endParaRPr lang="id-ID" sz="2400" dirty="0">
              <a:solidFill>
                <a:prstClr val="black"/>
              </a:solidFill>
            </a:endParaRPr>
          </a:p>
          <a:p>
            <a:r>
              <a:rPr lang="en-US" sz="2400" b="1" dirty="0" err="1">
                <a:solidFill>
                  <a:prstClr val="black"/>
                </a:solidFill>
              </a:rPr>
              <a:t>Sasaran</a:t>
            </a:r>
            <a:r>
              <a:rPr lang="en-US" sz="2400" b="1" dirty="0">
                <a:solidFill>
                  <a:prstClr val="black"/>
                </a:solidFill>
              </a:rPr>
              <a:t> (objective) </a:t>
            </a:r>
            <a:r>
              <a:rPr lang="en-US" sz="2400" b="1" dirty="0" err="1">
                <a:solidFill>
                  <a:prstClr val="black"/>
                </a:solidFill>
              </a:rPr>
              <a:t>atau</a:t>
            </a:r>
            <a:r>
              <a:rPr lang="en-US" sz="2400" b="1" dirty="0">
                <a:solidFill>
                  <a:prstClr val="black"/>
                </a:solidFill>
              </a:rPr>
              <a:t> </a:t>
            </a:r>
            <a:r>
              <a:rPr lang="en-US" sz="2400" b="1" dirty="0" err="1">
                <a:solidFill>
                  <a:prstClr val="black"/>
                </a:solidFill>
              </a:rPr>
              <a:t>tujuan</a:t>
            </a:r>
            <a:r>
              <a:rPr lang="en-US" sz="2400" b="1" dirty="0">
                <a:solidFill>
                  <a:prstClr val="black"/>
                </a:solidFill>
              </a:rPr>
              <a:t> (goal)</a:t>
            </a:r>
            <a:endParaRPr lang="id-ID" altLang="en-US" sz="2400" b="1" dirty="0">
              <a:solidFill>
                <a:prstClr val="black"/>
              </a:solidFill>
            </a:endParaRPr>
          </a:p>
        </p:txBody>
      </p:sp>
      <p:pic>
        <p:nvPicPr>
          <p:cNvPr id="25" name="Picture 10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647234" y="5532486"/>
            <a:ext cx="1734694" cy="865179"/>
          </a:xfrm>
          <a:prstGeom prst="rect">
            <a:avLst/>
          </a:prstGeom>
        </p:spPr>
      </p:pic>
      <p:sp>
        <p:nvSpPr>
          <p:cNvPr id="38" name="Rectangle: Rounded Corners 37">
            <a:hlinkClick r:id="" action="ppaction://noaction"/>
          </p:cNvPr>
          <p:cNvSpPr/>
          <p:nvPr/>
        </p:nvSpPr>
        <p:spPr>
          <a:xfrm>
            <a:off x="310432" y="15240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7165" y="9622"/>
            <a:ext cx="617279" cy="3231160"/>
          </a:xfrm>
          <a:prstGeom prst="rect">
            <a:avLst/>
          </a:prstGeom>
        </p:spPr>
      </p:pic>
      <p:sp>
        <p:nvSpPr>
          <p:cNvPr id="33" name="Rectangle: Rounded Corners 7">
            <a:hlinkClick r:id="rId6" action="ppaction://hlinksldjump"/>
          </p:cNvPr>
          <p:cNvSpPr/>
          <p:nvPr/>
        </p:nvSpPr>
        <p:spPr>
          <a:xfrm>
            <a:off x="312767" y="164595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prstClr val="black"/>
                </a:solidFill>
                <a:latin typeface="Comic Sans MS" panose="030F0702030302020204" pitchFamily="66" charset="0"/>
                <a:hlinkClick r:id="rId6" action="ppaction://hlinksldjump"/>
              </a:rPr>
              <a:t>HOME</a:t>
            </a:r>
            <a:endParaRPr lang="en-US" sz="14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46" name="Rectangle: Rounded Corners 6">
            <a:hlinkClick r:id="rId7" action="ppaction://hlinksldjump"/>
          </p:cNvPr>
          <p:cNvSpPr/>
          <p:nvPr/>
        </p:nvSpPr>
        <p:spPr>
          <a:xfrm>
            <a:off x="2091621" y="127342"/>
            <a:ext cx="1978901" cy="643466"/>
          </a:xfrm>
          <a:prstGeom prst="roundRect">
            <a:avLst>
              <a:gd name="adj" fmla="val 50000"/>
            </a:avLst>
          </a:prstGeom>
          <a:solidFill>
            <a:srgbClr val="FFDCC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prstClr val="black"/>
                </a:solidFill>
                <a:latin typeface="Comic Sans MS" panose="030F0702030302020204" pitchFamily="66" charset="0"/>
                <a:hlinkClick r:id="rId6" action="ppaction://hlinksldjump"/>
              </a:rPr>
              <a:t>KONSEP SI</a:t>
            </a:r>
            <a:endParaRPr lang="en-US" sz="14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algn="ctr"/>
            <a:endParaRPr lang="en-US" sz="14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47" name="Rectangle: Rounded Corners 8">
            <a:hlinkClick r:id="rId8" action="ppaction://hlinksldjump"/>
          </p:cNvPr>
          <p:cNvSpPr/>
          <p:nvPr/>
        </p:nvSpPr>
        <p:spPr>
          <a:xfrm>
            <a:off x="6197602" y="15240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prstClr val="black"/>
                </a:solidFill>
                <a:latin typeface="Comic Sans MS" panose="030F0702030302020204" pitchFamily="66" charset="0"/>
                <a:hlinkClick r:id="rId9" action="ppaction://hlinksldjump"/>
              </a:rPr>
              <a:t>KLASIFIKASI SI</a:t>
            </a:r>
            <a:endParaRPr lang="en-US" sz="14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Rectangle: Rounded Corners 10">
            <a:hlinkClick r:id="" action="ppaction://noaction"/>
          </p:cNvPr>
          <p:cNvSpPr/>
          <p:nvPr/>
        </p:nvSpPr>
        <p:spPr>
          <a:xfrm>
            <a:off x="10137437" y="152402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59C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prstClr val="white"/>
                </a:solidFill>
                <a:latin typeface="Comic Sans MS" panose="030F0702030302020204" pitchFamily="66" charset="0"/>
                <a:hlinkClick r:id="rId10" action="ppaction://hlinksldjump"/>
              </a:rPr>
              <a:t>SISTEM INFORMASI</a:t>
            </a:r>
            <a:endParaRPr lang="en-US" sz="1400" b="1" dirty="0">
              <a:solidFill>
                <a:prstClr val="white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Rectangle: Rounded Corners 11">
            <a:hlinkClick r:id="rId11" action="ppaction://hlinksldjump"/>
          </p:cNvPr>
          <p:cNvSpPr/>
          <p:nvPr/>
        </p:nvSpPr>
        <p:spPr>
          <a:xfrm>
            <a:off x="8161869" y="15240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B02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prstClr val="white"/>
                </a:solidFill>
                <a:latin typeface="Comic Sans MS" panose="030F0702030302020204" pitchFamily="66" charset="0"/>
                <a:hlinkClick r:id="rId12" action="ppaction://hlinksldjump"/>
              </a:rPr>
              <a:t>INFORMASI</a:t>
            </a:r>
            <a:endParaRPr lang="en-US" sz="1400" b="1" dirty="0">
              <a:solidFill>
                <a:prstClr val="white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Arrow: Pentagon 3"/>
          <p:cNvSpPr/>
          <p:nvPr/>
        </p:nvSpPr>
        <p:spPr>
          <a:xfrm rot="5400000">
            <a:off x="4656087" y="-399193"/>
            <a:ext cx="918911" cy="1943736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600" b="1" dirty="0">
                <a:solidFill>
                  <a:prstClr val="black"/>
                </a:solidFill>
                <a:latin typeface="Comic Sans MS" panose="030F0702030302020204" pitchFamily="66" charset="0"/>
              </a:rPr>
              <a:t>KARAKTERISTIK SI</a:t>
            </a:r>
            <a:endParaRPr lang="en-US" sz="16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258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2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9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0" dur="4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1" dur="4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400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3" dur="4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/>
          <p:cNvSpPr/>
          <p:nvPr/>
        </p:nvSpPr>
        <p:spPr>
          <a:xfrm>
            <a:off x="609601" y="1083734"/>
            <a:ext cx="10972800" cy="5232399"/>
          </a:xfrm>
          <a:prstGeom prst="roundRect">
            <a:avLst>
              <a:gd name="adj" fmla="val 1468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/>
          <p:cNvSpPr/>
          <p:nvPr/>
        </p:nvSpPr>
        <p:spPr>
          <a:xfrm>
            <a:off x="8393260" y="5371205"/>
            <a:ext cx="5277609" cy="1914636"/>
          </a:xfrm>
          <a:custGeom>
            <a:avLst/>
            <a:gdLst>
              <a:gd name="connsiteX0" fmla="*/ 3920462 w 4180213"/>
              <a:gd name="connsiteY0" fmla="*/ 139382 h 2954823"/>
              <a:gd name="connsiteX1" fmla="*/ 3310862 w 4180213"/>
              <a:gd name="connsiteY1" fmla="*/ 3915 h 2954823"/>
              <a:gd name="connsiteX2" fmla="*/ 2836729 w 4180213"/>
              <a:gd name="connsiteY2" fmla="*/ 274848 h 2954823"/>
              <a:gd name="connsiteX3" fmla="*/ 2498062 w 4180213"/>
              <a:gd name="connsiteY3" fmla="*/ 833648 h 2954823"/>
              <a:gd name="connsiteX4" fmla="*/ 1498996 w 4180213"/>
              <a:gd name="connsiteY4" fmla="*/ 1053782 h 2954823"/>
              <a:gd name="connsiteX5" fmla="*/ 1126462 w 4180213"/>
              <a:gd name="connsiteY5" fmla="*/ 1951248 h 2954823"/>
              <a:gd name="connsiteX6" fmla="*/ 330596 w 4180213"/>
              <a:gd name="connsiteY6" fmla="*/ 2171382 h 2954823"/>
              <a:gd name="connsiteX7" fmla="*/ 76596 w 4180213"/>
              <a:gd name="connsiteY7" fmla="*/ 2662448 h 2954823"/>
              <a:gd name="connsiteX8" fmla="*/ 1634462 w 4180213"/>
              <a:gd name="connsiteY8" fmla="*/ 2814848 h 2954823"/>
              <a:gd name="connsiteX9" fmla="*/ 4055929 w 4180213"/>
              <a:gd name="connsiteY9" fmla="*/ 2730182 h 2954823"/>
              <a:gd name="connsiteX10" fmla="*/ 3852729 w 4180213"/>
              <a:gd name="connsiteY10" fmla="*/ 156315 h 2954823"/>
              <a:gd name="connsiteX11" fmla="*/ 3852729 w 4180213"/>
              <a:gd name="connsiteY11" fmla="*/ 156315 h 2954823"/>
              <a:gd name="connsiteX12" fmla="*/ 3784996 w 4180213"/>
              <a:gd name="connsiteY12" fmla="*/ 122448 h 295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0213" h="2954823">
                <a:moveTo>
                  <a:pt x="3920462" y="139382"/>
                </a:moveTo>
                <a:cubicBezTo>
                  <a:pt x="3705973" y="60359"/>
                  <a:pt x="3491484" y="-18663"/>
                  <a:pt x="3310862" y="3915"/>
                </a:cubicBezTo>
                <a:cubicBezTo>
                  <a:pt x="3130240" y="26493"/>
                  <a:pt x="2972196" y="136559"/>
                  <a:pt x="2836729" y="274848"/>
                </a:cubicBezTo>
                <a:cubicBezTo>
                  <a:pt x="2701262" y="413137"/>
                  <a:pt x="2721018" y="703826"/>
                  <a:pt x="2498062" y="833648"/>
                </a:cubicBezTo>
                <a:cubicBezTo>
                  <a:pt x="2275106" y="963470"/>
                  <a:pt x="1727596" y="867515"/>
                  <a:pt x="1498996" y="1053782"/>
                </a:cubicBezTo>
                <a:cubicBezTo>
                  <a:pt x="1270396" y="1240049"/>
                  <a:pt x="1321195" y="1764981"/>
                  <a:pt x="1126462" y="1951248"/>
                </a:cubicBezTo>
                <a:cubicBezTo>
                  <a:pt x="931729" y="2137515"/>
                  <a:pt x="505574" y="2052849"/>
                  <a:pt x="330596" y="2171382"/>
                </a:cubicBezTo>
                <a:cubicBezTo>
                  <a:pt x="155618" y="2289915"/>
                  <a:pt x="-140715" y="2555204"/>
                  <a:pt x="76596" y="2662448"/>
                </a:cubicBezTo>
                <a:cubicBezTo>
                  <a:pt x="293907" y="2769692"/>
                  <a:pt x="971240" y="2803559"/>
                  <a:pt x="1634462" y="2814848"/>
                </a:cubicBezTo>
                <a:cubicBezTo>
                  <a:pt x="2297684" y="2826137"/>
                  <a:pt x="3686218" y="3173271"/>
                  <a:pt x="4055929" y="2730182"/>
                </a:cubicBezTo>
                <a:cubicBezTo>
                  <a:pt x="4425640" y="2287093"/>
                  <a:pt x="3852729" y="156315"/>
                  <a:pt x="3852729" y="156315"/>
                </a:cubicBezTo>
                <a:lnTo>
                  <a:pt x="3852729" y="156315"/>
                </a:lnTo>
                <a:lnTo>
                  <a:pt x="3784996" y="122448"/>
                </a:lnTo>
              </a:path>
            </a:pathLst>
          </a:custGeom>
          <a:solidFill>
            <a:srgbClr val="FFCBA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1010874" y="1132273"/>
            <a:ext cx="4410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dirty="0" smtClean="0">
                <a:solidFill>
                  <a:srgbClr val="FFFF00"/>
                </a:solidFill>
                <a:latin typeface="Cooper Black" panose="0208090404030B020404" pitchFamily="18" charset="0"/>
              </a:rPr>
              <a:t>KLASIFIKASI SISTEM</a:t>
            </a:r>
            <a:endParaRPr lang="en-US" sz="2400" dirty="0">
              <a:solidFill>
                <a:srgbClr val="FFFF00"/>
              </a:solidFill>
              <a:latin typeface="Cooper Black" panose="0208090404030B020404" pitchFamily="18" charset="0"/>
            </a:endParaRPr>
          </a:p>
        </p:txBody>
      </p:sp>
      <p:pic>
        <p:nvPicPr>
          <p:cNvPr id="2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21267411">
            <a:off x="11336771" y="4499387"/>
            <a:ext cx="1100857" cy="273969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7165" y="9622"/>
            <a:ext cx="617279" cy="32311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09601" y="1485311"/>
            <a:ext cx="10972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Suatu</a:t>
            </a:r>
            <a:r>
              <a:rPr lang="en-US" sz="2400" b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sistem</a:t>
            </a:r>
            <a:r>
              <a:rPr 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dapat</a:t>
            </a:r>
            <a:r>
              <a:rPr 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diklasifikasikan</a:t>
            </a:r>
            <a:r>
              <a:rPr 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dari</a:t>
            </a:r>
            <a:r>
              <a:rPr 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beberapa</a:t>
            </a:r>
            <a:r>
              <a:rPr 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sudut</a:t>
            </a:r>
            <a:r>
              <a:rPr 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 </a:t>
            </a:r>
            <a:r>
              <a:rPr lang="en-US" sz="2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pandang</a:t>
            </a:r>
            <a:r>
              <a:rPr lang="en-US" sz="2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, </a:t>
            </a:r>
            <a:r>
              <a:rPr lang="en-US" sz="2400" b="1" dirty="0" err="1">
                <a:solidFill>
                  <a:schemeClr val="accent4">
                    <a:lumMod val="60000"/>
                    <a:lumOff val="40000"/>
                  </a:schemeClr>
                </a:solidFill>
                <a:latin typeface="Agency FB" pitchFamily="34" charset="0"/>
              </a:rPr>
              <a:t>yaitu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:</a:t>
            </a:r>
            <a:endParaRPr lang="id-ID" sz="2200" dirty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abstrak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(Abstract System)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tidak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tampak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secara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fisik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karena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hanya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berupa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  <a:latin typeface="Agency FB" pitchFamily="34" charset="0"/>
              </a:rPr>
              <a:t>pemikiran</a:t>
            </a:r>
            <a:r>
              <a:rPr lang="id-ID" sz="2200" dirty="0" smtClean="0">
                <a:solidFill>
                  <a:schemeClr val="bg1"/>
                </a:solidFill>
                <a:latin typeface="Agency FB" pitchFamily="34" charset="0"/>
              </a:rPr>
              <a:t>/</a:t>
            </a:r>
            <a:r>
              <a:rPr lang="en-US" sz="2200" dirty="0" smtClean="0">
                <a:solidFill>
                  <a:schemeClr val="bg1"/>
                </a:solidFill>
                <a:latin typeface="Agency FB" pitchFamily="34" charset="0"/>
              </a:rPr>
              <a:t>ide</a:t>
            </a:r>
            <a:r>
              <a:rPr lang="id-ID" sz="2200" dirty="0">
                <a:solidFill>
                  <a:schemeClr val="bg1"/>
                </a:solidFill>
                <a:latin typeface="Agency FB" pitchFamily="34" charset="0"/>
              </a:rPr>
              <a:t>2</a:t>
            </a:r>
            <a:r>
              <a:rPr lang="en-US" sz="2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Contoh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Teologi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merupakan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suatu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menggambarkan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hubungan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manusia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Tuhan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.</a:t>
            </a:r>
            <a:endParaRPr lang="id-ID" sz="2200" dirty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fisik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(Physical System),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tampak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secara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fisik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. </a:t>
            </a:r>
            <a:endParaRPr lang="id-ID" sz="2200" dirty="0" smtClean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r>
              <a:rPr lang="en-US" sz="2200" dirty="0" err="1" smtClean="0">
                <a:solidFill>
                  <a:schemeClr val="bg1"/>
                </a:solidFill>
                <a:latin typeface="Agency FB" pitchFamily="34" charset="0"/>
              </a:rPr>
              <a:t>Contoh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: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komputer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produksi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pendidikan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dll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.</a:t>
            </a:r>
            <a:endParaRPr lang="id-ID" sz="2200" dirty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alamiah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(Natural System), 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terjadi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dari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proses-proses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alam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Contoh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: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Geologi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.</a:t>
            </a:r>
            <a:endParaRPr lang="id-ID" sz="2200" dirty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buatan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manusia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(Human Made System),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suatu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dirancang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atau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didesain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oleh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manusia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2200" dirty="0" err="1" smtClean="0">
                <a:solidFill>
                  <a:schemeClr val="bg1"/>
                </a:solidFill>
                <a:latin typeface="Agency FB" pitchFamily="34" charset="0"/>
              </a:rPr>
              <a:t>Contoh</a:t>
            </a:r>
            <a:r>
              <a:rPr lang="en-US" sz="2200" dirty="0" smtClean="0">
                <a:solidFill>
                  <a:schemeClr val="bg1"/>
                </a:solidFill>
                <a:latin typeface="Agency FB" pitchFamily="34" charset="0"/>
              </a:rPr>
              <a:t>: </a:t>
            </a:r>
            <a:r>
              <a:rPr lang="en-US" sz="2200" dirty="0" err="1" smtClean="0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Informasi</a:t>
            </a:r>
            <a:r>
              <a:rPr lang="en-US" sz="2200" dirty="0" smtClean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id-ID" sz="2200" dirty="0" smtClean="0">
                <a:solidFill>
                  <a:schemeClr val="bg1"/>
                </a:solidFill>
                <a:latin typeface="Agency FB" pitchFamily="34" charset="0"/>
              </a:rPr>
              <a:t>Sistem Pengolahan Data, Sistem Jaringan, Sistem Telekomuniasi, dsb</a:t>
            </a:r>
            <a:endParaRPr lang="id-ID" sz="2200" dirty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deterministic (Deterministic System), 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id-ID" sz="2200" dirty="0" smtClean="0">
                <a:solidFill>
                  <a:schemeClr val="bg1"/>
                </a:solidFill>
                <a:latin typeface="Agency FB" pitchFamily="34" charset="0"/>
              </a:rPr>
              <a:t>operasinya</a:t>
            </a:r>
            <a:r>
              <a:rPr lang="en-US" sz="2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dapat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smtClean="0">
                <a:solidFill>
                  <a:schemeClr val="bg1"/>
                </a:solidFill>
                <a:latin typeface="Agency FB" pitchFamily="34" charset="0"/>
              </a:rPr>
              <a:t>di</a:t>
            </a:r>
            <a:r>
              <a:rPr lang="id-ID" sz="2200" dirty="0" smtClean="0">
                <a:solidFill>
                  <a:schemeClr val="bg1"/>
                </a:solidFill>
                <a:latin typeface="Agency FB" pitchFamily="34" charset="0"/>
              </a:rPr>
              <a:t>prediksi </a:t>
            </a:r>
          </a:p>
          <a:p>
            <a:pPr lvl="0"/>
            <a:r>
              <a:rPr lang="en-US" sz="2200" dirty="0" err="1" smtClean="0">
                <a:solidFill>
                  <a:schemeClr val="bg1"/>
                </a:solidFill>
                <a:latin typeface="Agency FB" pitchFamily="34" charset="0"/>
              </a:rPr>
              <a:t>Contoh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: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komputer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.</a:t>
            </a:r>
            <a:endParaRPr lang="id-ID" sz="2200" dirty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probabilitas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(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Probabilitas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System),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tidak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bisa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diramalkan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Contohnya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: 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manusia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.</a:t>
            </a:r>
            <a:endParaRPr lang="id-ID" sz="2200" dirty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tertutup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(Closed System), 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tidak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berhubungan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dengan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lingkungan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 smtClean="0">
                <a:solidFill>
                  <a:schemeClr val="bg1"/>
                </a:solidFill>
                <a:latin typeface="Agency FB" pitchFamily="34" charset="0"/>
              </a:rPr>
              <a:t>luar</a:t>
            </a:r>
            <a:r>
              <a:rPr lang="id-ID" sz="2200" dirty="0" smtClean="0">
                <a:solidFill>
                  <a:schemeClr val="bg1"/>
                </a:solidFill>
                <a:latin typeface="Agency FB" pitchFamily="34" charset="0"/>
              </a:rPr>
              <a:t>. </a:t>
            </a:r>
            <a:r>
              <a:rPr lang="en-US" sz="2200" dirty="0" smtClean="0">
                <a:solidFill>
                  <a:schemeClr val="bg1"/>
                </a:solidFill>
                <a:latin typeface="Agency FB" pitchFamily="34" charset="0"/>
              </a:rPr>
              <a:t> </a:t>
            </a:r>
            <a:endParaRPr lang="id-ID" sz="2200" dirty="0">
              <a:solidFill>
                <a:schemeClr val="bg1"/>
              </a:solidFill>
              <a:latin typeface="Agency FB" pitchFamily="34" charset="0"/>
            </a:endParaRPr>
          </a:p>
          <a:p>
            <a:pPr lvl="0"/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b="1" dirty="0" err="1">
                <a:solidFill>
                  <a:schemeClr val="bg1"/>
                </a:solidFill>
                <a:latin typeface="Agency FB" pitchFamily="34" charset="0"/>
              </a:rPr>
              <a:t>terbuka</a:t>
            </a:r>
            <a:r>
              <a:rPr lang="en-US" sz="2200" b="1" dirty="0">
                <a:solidFill>
                  <a:schemeClr val="bg1"/>
                </a:solidFill>
                <a:latin typeface="Agency FB" pitchFamily="34" charset="0"/>
              </a:rPr>
              <a:t> (Open System),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adalah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sistem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yang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berhubungan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atau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dipengaruhi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oleh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lingkungan</a:t>
            </a:r>
            <a:r>
              <a:rPr lang="en-US" sz="2200" dirty="0">
                <a:solidFill>
                  <a:schemeClr val="bg1"/>
                </a:solidFill>
                <a:latin typeface="Agency FB" pitchFamily="34" charset="0"/>
              </a:rPr>
              <a:t> </a:t>
            </a:r>
            <a:r>
              <a:rPr lang="en-US" sz="2200" dirty="0" err="1">
                <a:solidFill>
                  <a:schemeClr val="bg1"/>
                </a:solidFill>
                <a:latin typeface="Agency FB" pitchFamily="34" charset="0"/>
              </a:rPr>
              <a:t>luarnya</a:t>
            </a:r>
            <a:r>
              <a:rPr lang="en-US" sz="2000" dirty="0" smtClean="0">
                <a:solidFill>
                  <a:schemeClr val="bg1"/>
                </a:solidFill>
                <a:latin typeface="Arial Narrow" pitchFamily="34" charset="0"/>
              </a:rPr>
              <a:t>.</a:t>
            </a:r>
            <a:endParaRPr lang="id-ID" sz="2000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6" name="Rectangle: Rounded Corners 7">
            <a:hlinkClick r:id="rId5" action="ppaction://hlinksldjump"/>
          </p:cNvPr>
          <p:cNvSpPr/>
          <p:nvPr/>
        </p:nvSpPr>
        <p:spPr>
          <a:xfrm>
            <a:off x="373727" y="225555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5" action="ppaction://hlinksldjump"/>
              </a:rPr>
              <a:t>HOME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8" name="Rectangle: Rounded Corners 6">
            <a:hlinkClick r:id="rId6" action="ppaction://hlinksldjump"/>
          </p:cNvPr>
          <p:cNvSpPr/>
          <p:nvPr/>
        </p:nvSpPr>
        <p:spPr>
          <a:xfrm>
            <a:off x="4279661" y="213361"/>
            <a:ext cx="1978901" cy="643466"/>
          </a:xfrm>
          <a:prstGeom prst="roundRect">
            <a:avLst>
              <a:gd name="adj" fmla="val 50000"/>
            </a:avLst>
          </a:prstGeom>
          <a:solidFill>
            <a:srgbClr val="FFDCC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KARAKTERISTIK SI</a:t>
            </a:r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6" action="ppaction://hlinksldjump"/>
              </a:rPr>
              <a:t>Slide 2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9" name="Rectangle: Rounded Corners 8">
            <a:hlinkClick r:id="rId7" action="ppaction://hlinksldjump"/>
          </p:cNvPr>
          <p:cNvSpPr/>
          <p:nvPr/>
        </p:nvSpPr>
        <p:spPr>
          <a:xfrm>
            <a:off x="2335657" y="225555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schemeClr val="tx1"/>
                </a:solidFill>
                <a:latin typeface="Comic Sans MS" panose="030F0702030302020204" pitchFamily="66" charset="0"/>
                <a:hlinkClick r:id="rId5" action="ppaction://hlinksldjump"/>
              </a:rPr>
              <a:t>KONSEP S</a:t>
            </a:r>
            <a:r>
              <a:rPr lang="id-ID" sz="1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5" action="ppaction://hlinksldjump"/>
              </a:rPr>
              <a:t>Slide 2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Rectangle: Rounded Corners 10">
            <a:hlinkClick r:id="" action="ppaction://noaction"/>
          </p:cNvPr>
          <p:cNvSpPr/>
          <p:nvPr/>
        </p:nvSpPr>
        <p:spPr>
          <a:xfrm>
            <a:off x="10198397" y="213362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59C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7" action="ppaction://hlinksldjump"/>
              </a:rPr>
              <a:t>SISTEM </a:t>
            </a:r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INFORMASI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3" name="Rectangle: Rounded Corners 11">
            <a:hlinkClick r:id="rId8" action="ppaction://hlinksldjump"/>
          </p:cNvPr>
          <p:cNvSpPr/>
          <p:nvPr/>
        </p:nvSpPr>
        <p:spPr>
          <a:xfrm>
            <a:off x="8222829" y="21336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B02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</a:rPr>
              <a:t>INFORMASI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14" name="Arrow: Pentagon 3"/>
          <p:cNvSpPr/>
          <p:nvPr/>
        </p:nvSpPr>
        <p:spPr>
          <a:xfrm rot="5400000">
            <a:off x="6753009" y="-215696"/>
            <a:ext cx="918911" cy="1761068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600" b="1" dirty="0">
                <a:solidFill>
                  <a:schemeClr val="tx1"/>
                </a:solidFill>
                <a:latin typeface="Comic Sans MS" panose="030F0702030302020204" pitchFamily="66" charset="0"/>
              </a:rPr>
              <a:t>KLASIFIKASI SI</a:t>
            </a:r>
            <a:endParaRPr lang="en-US" sz="1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US" sz="1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/>
          <p:cNvSpPr/>
          <p:nvPr/>
        </p:nvSpPr>
        <p:spPr>
          <a:xfrm>
            <a:off x="304801" y="880533"/>
            <a:ext cx="11582399" cy="5723467"/>
          </a:xfrm>
          <a:prstGeom prst="roundRect">
            <a:avLst>
              <a:gd name="adj" fmla="val 6056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/>
          <p:cNvSpPr/>
          <p:nvPr/>
        </p:nvSpPr>
        <p:spPr>
          <a:xfrm>
            <a:off x="8393260" y="5371205"/>
            <a:ext cx="5277609" cy="1914636"/>
          </a:xfrm>
          <a:custGeom>
            <a:avLst/>
            <a:gdLst>
              <a:gd name="connsiteX0" fmla="*/ 3920462 w 4180213"/>
              <a:gd name="connsiteY0" fmla="*/ 139382 h 2954823"/>
              <a:gd name="connsiteX1" fmla="*/ 3310862 w 4180213"/>
              <a:gd name="connsiteY1" fmla="*/ 3915 h 2954823"/>
              <a:gd name="connsiteX2" fmla="*/ 2836729 w 4180213"/>
              <a:gd name="connsiteY2" fmla="*/ 274848 h 2954823"/>
              <a:gd name="connsiteX3" fmla="*/ 2498062 w 4180213"/>
              <a:gd name="connsiteY3" fmla="*/ 833648 h 2954823"/>
              <a:gd name="connsiteX4" fmla="*/ 1498996 w 4180213"/>
              <a:gd name="connsiteY4" fmla="*/ 1053782 h 2954823"/>
              <a:gd name="connsiteX5" fmla="*/ 1126462 w 4180213"/>
              <a:gd name="connsiteY5" fmla="*/ 1951248 h 2954823"/>
              <a:gd name="connsiteX6" fmla="*/ 330596 w 4180213"/>
              <a:gd name="connsiteY6" fmla="*/ 2171382 h 2954823"/>
              <a:gd name="connsiteX7" fmla="*/ 76596 w 4180213"/>
              <a:gd name="connsiteY7" fmla="*/ 2662448 h 2954823"/>
              <a:gd name="connsiteX8" fmla="*/ 1634462 w 4180213"/>
              <a:gd name="connsiteY8" fmla="*/ 2814848 h 2954823"/>
              <a:gd name="connsiteX9" fmla="*/ 4055929 w 4180213"/>
              <a:gd name="connsiteY9" fmla="*/ 2730182 h 2954823"/>
              <a:gd name="connsiteX10" fmla="*/ 3852729 w 4180213"/>
              <a:gd name="connsiteY10" fmla="*/ 156315 h 2954823"/>
              <a:gd name="connsiteX11" fmla="*/ 3852729 w 4180213"/>
              <a:gd name="connsiteY11" fmla="*/ 156315 h 2954823"/>
              <a:gd name="connsiteX12" fmla="*/ 3784996 w 4180213"/>
              <a:gd name="connsiteY12" fmla="*/ 122448 h 295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0213" h="2954823">
                <a:moveTo>
                  <a:pt x="3920462" y="139382"/>
                </a:moveTo>
                <a:cubicBezTo>
                  <a:pt x="3705973" y="60359"/>
                  <a:pt x="3491484" y="-18663"/>
                  <a:pt x="3310862" y="3915"/>
                </a:cubicBezTo>
                <a:cubicBezTo>
                  <a:pt x="3130240" y="26493"/>
                  <a:pt x="2972196" y="136559"/>
                  <a:pt x="2836729" y="274848"/>
                </a:cubicBezTo>
                <a:cubicBezTo>
                  <a:pt x="2701262" y="413137"/>
                  <a:pt x="2721018" y="703826"/>
                  <a:pt x="2498062" y="833648"/>
                </a:cubicBezTo>
                <a:cubicBezTo>
                  <a:pt x="2275106" y="963470"/>
                  <a:pt x="1727596" y="867515"/>
                  <a:pt x="1498996" y="1053782"/>
                </a:cubicBezTo>
                <a:cubicBezTo>
                  <a:pt x="1270396" y="1240049"/>
                  <a:pt x="1321195" y="1764981"/>
                  <a:pt x="1126462" y="1951248"/>
                </a:cubicBezTo>
                <a:cubicBezTo>
                  <a:pt x="931729" y="2137515"/>
                  <a:pt x="505574" y="2052849"/>
                  <a:pt x="330596" y="2171382"/>
                </a:cubicBezTo>
                <a:cubicBezTo>
                  <a:pt x="155618" y="2289915"/>
                  <a:pt x="-140715" y="2555204"/>
                  <a:pt x="76596" y="2662448"/>
                </a:cubicBezTo>
                <a:cubicBezTo>
                  <a:pt x="293907" y="2769692"/>
                  <a:pt x="971240" y="2803559"/>
                  <a:pt x="1634462" y="2814848"/>
                </a:cubicBezTo>
                <a:cubicBezTo>
                  <a:pt x="2297684" y="2826137"/>
                  <a:pt x="3686218" y="3173271"/>
                  <a:pt x="4055929" y="2730182"/>
                </a:cubicBezTo>
                <a:cubicBezTo>
                  <a:pt x="4425640" y="2287093"/>
                  <a:pt x="3852729" y="156315"/>
                  <a:pt x="3852729" y="156315"/>
                </a:cubicBezTo>
                <a:lnTo>
                  <a:pt x="3852729" y="156315"/>
                </a:lnTo>
                <a:lnTo>
                  <a:pt x="3784996" y="122448"/>
                </a:lnTo>
              </a:path>
            </a:pathLst>
          </a:custGeom>
          <a:solidFill>
            <a:srgbClr val="FFCBA3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530544" y="1064028"/>
            <a:ext cx="482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id-ID" altLang="en-US" sz="2400" dirty="0" smtClean="0">
                <a:solidFill>
                  <a:schemeClr val="accent6"/>
                </a:solidFill>
                <a:latin typeface="Cooper Black" panose="0208090404030B020404" pitchFamily="18" charset="0"/>
              </a:rPr>
              <a:t>INFORMASI</a:t>
            </a:r>
            <a:endParaRPr lang="id-ID" altLang="en-US" sz="2400" dirty="0">
              <a:solidFill>
                <a:schemeClr val="accent6"/>
              </a:solidFill>
              <a:latin typeface="Cooper Black" panose="0208090404030B020404" pitchFamily="18" charset="0"/>
            </a:endParaRPr>
          </a:p>
        </p:txBody>
      </p:sp>
      <p:pic>
        <p:nvPicPr>
          <p:cNvPr id="2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21267411">
            <a:off x="11336771" y="4499387"/>
            <a:ext cx="1100857" cy="273969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7165" y="9622"/>
            <a:ext cx="617279" cy="3231160"/>
          </a:xfrm>
          <a:prstGeom prst="rect">
            <a:avLst/>
          </a:prstGeom>
        </p:spPr>
      </p:pic>
      <p:sp>
        <p:nvSpPr>
          <p:cNvPr id="22" name="Oval 21"/>
          <p:cNvSpPr/>
          <p:nvPr/>
        </p:nvSpPr>
        <p:spPr>
          <a:xfrm>
            <a:off x="1302065" y="1633982"/>
            <a:ext cx="753144" cy="757616"/>
          </a:xfrm>
          <a:prstGeom prst="ellipse">
            <a:avLst/>
          </a:prstGeom>
          <a:solidFill>
            <a:srgbClr val="FFF2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cilla" pitchFamily="2" charset="0"/>
              </a:rPr>
              <a:t>1</a:t>
            </a:r>
          </a:p>
        </p:txBody>
      </p:sp>
      <p:sp>
        <p:nvSpPr>
          <p:cNvPr id="29" name="Rectangle: Rounded Corners 28"/>
          <p:cNvSpPr/>
          <p:nvPr/>
        </p:nvSpPr>
        <p:spPr>
          <a:xfrm>
            <a:off x="2274664" y="1539756"/>
            <a:ext cx="9063895" cy="2234009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a.	Merancang sistem informasi pelayanan Klinik mitra sandona berbasis a.</a:t>
            </a:r>
            <a:r>
              <a:rPr lang="id-ID" altLang="en-US" dirty="0"/>
              <a:t>x</a:t>
            </a:r>
            <a:r>
              <a:rPr lang="en-US" dirty="0"/>
              <a:t>	Merancang sistem informasi pelayanan Klinik mitra sandona berbasis webweb</a:t>
            </a:r>
          </a:p>
        </p:txBody>
      </p:sp>
      <p:sp>
        <p:nvSpPr>
          <p:cNvPr id="3" name="Kotak Teks 2"/>
          <p:cNvSpPr txBox="1"/>
          <p:nvPr/>
        </p:nvSpPr>
        <p:spPr>
          <a:xfrm>
            <a:off x="2505456" y="1577848"/>
            <a:ext cx="8623812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000" dirty="0"/>
              <a:t>Raymond Mcleod menyatakan</a:t>
            </a:r>
            <a:r>
              <a:rPr lang="en-US" sz="2000" dirty="0"/>
              <a:t> :</a:t>
            </a:r>
            <a:r>
              <a:rPr lang="id-ID" sz="2000" dirty="0"/>
              <a:t> </a:t>
            </a:r>
            <a:r>
              <a:rPr lang="en-US" sz="2000" dirty="0"/>
              <a:t> </a:t>
            </a:r>
            <a:r>
              <a:rPr lang="id-ID" sz="2000" i="1" dirty="0"/>
              <a:t>“Informasi adalah data yang diolah menjadi bentuk yang memiliki arti bagi sipenerima dan bermanfaat bagi pengambilan keputusan saat ini atau mendatang </a:t>
            </a:r>
            <a:r>
              <a:rPr lang="id-ID" sz="2000" i="1" dirty="0" smtClean="0"/>
              <a:t>”.</a:t>
            </a:r>
          </a:p>
          <a:p>
            <a:r>
              <a:rPr lang="id-ID" sz="2000" dirty="0">
                <a:solidFill>
                  <a:schemeClr val="accent6">
                    <a:lumMod val="50000"/>
                  </a:schemeClr>
                </a:solidFill>
              </a:rPr>
              <a:t>Sedangkan menurut </a:t>
            </a:r>
            <a:r>
              <a:rPr lang="id-ID" sz="2000" i="1" dirty="0">
                <a:solidFill>
                  <a:schemeClr val="accent6">
                    <a:lumMod val="50000"/>
                  </a:schemeClr>
                </a:solidFill>
              </a:rPr>
              <a:t>Normalita Napitupulu, Nikon Soetar Sihombing: ”Informasi adalah suatu fakta yang memiliki nilai atau arti bagi seseorang, namun adakalanya bahwa infprmasi menjadi data bagi orang lain sementara data juga dapat disebut sebagai informasi”.</a:t>
            </a:r>
            <a:endParaRPr lang="id-ID" alt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1269106" y="2645113"/>
            <a:ext cx="753144" cy="757616"/>
          </a:xfrm>
          <a:prstGeom prst="ellipse">
            <a:avLst/>
          </a:prstGeom>
          <a:solidFill>
            <a:srgbClr val="FFF2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cilla" pitchFamily="2" charset="0"/>
              </a:rPr>
              <a:t>2</a:t>
            </a:r>
          </a:p>
        </p:txBody>
      </p:sp>
      <p:sp>
        <p:nvSpPr>
          <p:cNvPr id="30" name="Rectangle: Rounded Corners 28"/>
          <p:cNvSpPr/>
          <p:nvPr/>
        </p:nvSpPr>
        <p:spPr>
          <a:xfrm>
            <a:off x="500891" y="3863835"/>
            <a:ext cx="10837668" cy="119570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Rectangle: Rounded Corners 28"/>
          <p:cNvSpPr/>
          <p:nvPr/>
        </p:nvSpPr>
        <p:spPr>
          <a:xfrm>
            <a:off x="438912" y="5046272"/>
            <a:ext cx="10899647" cy="1539140"/>
          </a:xfrm>
          <a:prstGeom prst="roundRect">
            <a:avLst/>
          </a:prstGeom>
          <a:solidFill>
            <a:srgbClr val="FFCBA3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9" name="Kotak Teks 6"/>
          <p:cNvSpPr txBox="1"/>
          <p:nvPr/>
        </p:nvSpPr>
        <p:spPr>
          <a:xfrm>
            <a:off x="500890" y="5046272"/>
            <a:ext cx="108447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id-ID" dirty="0">
                <a:solidFill>
                  <a:schemeClr val="accent1">
                    <a:lumMod val="75000"/>
                  </a:schemeClr>
                </a:solidFill>
              </a:rPr>
              <a:t>Contoh: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Informasi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dirty="0">
                <a:solidFill>
                  <a:schemeClr val="accent1">
                    <a:lumMod val="75000"/>
                  </a:schemeClr>
                </a:solidFill>
              </a:rPr>
              <a:t> :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Informasi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Keadaan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: Jakarta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Banjir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Bogor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Hujan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Depok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Berawan, </a:t>
            </a:r>
            <a:r>
              <a:rPr lang="id-ID" b="1" dirty="0" smtClean="0">
                <a:solidFill>
                  <a:schemeClr val="accent1">
                    <a:lumMod val="75000"/>
                  </a:schemeClr>
                </a:solidFill>
              </a:rPr>
              <a:t>Bekasi Panas, dst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Informasi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Penjualan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: </a:t>
            </a:r>
            <a:r>
              <a:rPr lang="id-ID" dirty="0">
                <a:solidFill>
                  <a:schemeClr val="accent1">
                    <a:lumMod val="75000"/>
                  </a:schemeClr>
                </a:solidFill>
              </a:rPr>
              <a:t>Daftar Konsumen, Daftar Barang/ Jasa,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Slip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Penjualan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Laporan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Penjualan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Laporan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Piutang</a:t>
            </a:r>
            <a:endParaRPr lang="id-ID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Informasi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Pe</a:t>
            </a:r>
            <a:r>
              <a:rPr lang="id-ID" dirty="0">
                <a:solidFill>
                  <a:schemeClr val="accent1">
                    <a:lumMod val="75000"/>
                  </a:schemeClr>
                </a:solidFill>
              </a:rPr>
              <a:t>mbeli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an : </a:t>
            </a:r>
            <a:r>
              <a:rPr lang="id-ID" dirty="0">
                <a:solidFill>
                  <a:schemeClr val="accent1">
                    <a:lumMod val="75000"/>
                  </a:schemeClr>
                </a:solidFill>
              </a:rPr>
              <a:t>Daftar Pemasok, Daftar Barang/ Jasa, </a:t>
            </a:r>
            <a:r>
              <a:rPr lang="id-ID" dirty="0" smtClean="0">
                <a:solidFill>
                  <a:schemeClr val="accent1">
                    <a:lumMod val="75000"/>
                  </a:schemeClr>
                </a:solidFill>
              </a:rPr>
              <a:t>Nota Pembelian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Laporan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Pe</a:t>
            </a:r>
            <a:r>
              <a:rPr lang="id-ID" dirty="0">
                <a:solidFill>
                  <a:schemeClr val="accent1">
                    <a:lumMod val="75000"/>
                  </a:schemeClr>
                </a:solidFill>
              </a:rPr>
              <a:t>mbelian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Laporan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id-ID" dirty="0">
                <a:solidFill>
                  <a:schemeClr val="accent1">
                    <a:lumMod val="75000"/>
                  </a:schemeClr>
                </a:solidFill>
              </a:rPr>
              <a:t>H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utang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  <a:p>
            <a:pPr>
              <a:defRPr/>
            </a:pP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Informasi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Lalu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Lintas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: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Jl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Sudirman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Lancar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Salemba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Macet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Cililitan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Macet</a:t>
            </a:r>
            <a:r>
              <a:rPr lang="id-ID" dirty="0">
                <a:solidFill>
                  <a:schemeClr val="accent1">
                    <a:lumMod val="75000"/>
                  </a:schemeClr>
                </a:solidFill>
              </a:rPr>
              <a:t>, Cibubur Lancar, dsb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00891" y="3881966"/>
            <a:ext cx="10628377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2200" dirty="0">
                <a:solidFill>
                  <a:srgbClr val="C00000"/>
                </a:solidFill>
              </a:rPr>
              <a:t>Jadi </a:t>
            </a:r>
            <a:r>
              <a:rPr lang="id-ID" sz="2200" b="1" i="1" dirty="0">
                <a:solidFill>
                  <a:srgbClr val="C00000"/>
                </a:solidFill>
              </a:rPr>
              <a:t>“</a:t>
            </a:r>
            <a:r>
              <a:rPr lang="id-ID" sz="2400" b="1" i="1" dirty="0"/>
              <a:t>Informasi adalah data yang diolah menjadi bentuk yang lebih berguna dan lebih berarti bagi yang menerimanya </a:t>
            </a:r>
            <a:r>
              <a:rPr lang="id-ID" sz="2200" b="1" i="1" dirty="0">
                <a:solidFill>
                  <a:srgbClr val="C00000"/>
                </a:solidFill>
              </a:rPr>
              <a:t>dan bermanfaat bagi pengambilan keputusan saat ini </a:t>
            </a:r>
            <a:r>
              <a:rPr lang="en-US" sz="2200" b="1" i="1" dirty="0" err="1">
                <a:solidFill>
                  <a:srgbClr val="C00000"/>
                </a:solidFill>
              </a:rPr>
              <a:t>maupuan</a:t>
            </a:r>
            <a:r>
              <a:rPr lang="id-ID" sz="2200" b="1" i="1" dirty="0">
                <a:solidFill>
                  <a:srgbClr val="C00000"/>
                </a:solidFill>
              </a:rPr>
              <a:t> </a:t>
            </a:r>
            <a:r>
              <a:rPr lang="en-US" sz="2200" b="1" i="1" dirty="0">
                <a:solidFill>
                  <a:srgbClr val="C00000"/>
                </a:solidFill>
              </a:rPr>
              <a:t>yang </a:t>
            </a:r>
            <a:r>
              <a:rPr lang="en-US" sz="2200" b="1" i="1" dirty="0" err="1">
                <a:solidFill>
                  <a:srgbClr val="C00000"/>
                </a:solidFill>
              </a:rPr>
              <a:t>akan</a:t>
            </a:r>
            <a:r>
              <a:rPr lang="en-US" sz="2200" b="1" i="1" dirty="0">
                <a:solidFill>
                  <a:srgbClr val="C00000"/>
                </a:solidFill>
              </a:rPr>
              <a:t> </a:t>
            </a:r>
            <a:r>
              <a:rPr lang="id-ID" sz="2200" b="1" i="1" dirty="0">
                <a:solidFill>
                  <a:srgbClr val="C00000"/>
                </a:solidFill>
              </a:rPr>
              <a:t>datang ”.</a:t>
            </a:r>
            <a:endParaRPr lang="id-ID" sz="2200" dirty="0"/>
          </a:p>
        </p:txBody>
      </p:sp>
      <p:sp>
        <p:nvSpPr>
          <p:cNvPr id="47" name="Rectangle: Rounded Corners 7">
            <a:hlinkClick r:id="rId5" action="ppaction://hlinksldjump"/>
          </p:cNvPr>
          <p:cNvSpPr/>
          <p:nvPr/>
        </p:nvSpPr>
        <p:spPr>
          <a:xfrm>
            <a:off x="373727" y="225555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5" action="ppaction://hlinksldjump"/>
              </a:rPr>
              <a:t>HOME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8" name="Rectangle: Rounded Corners 6">
            <a:hlinkClick r:id="rId6" action="ppaction://hlinksldjump"/>
          </p:cNvPr>
          <p:cNvSpPr/>
          <p:nvPr/>
        </p:nvSpPr>
        <p:spPr>
          <a:xfrm>
            <a:off x="4279661" y="213361"/>
            <a:ext cx="1978901" cy="643466"/>
          </a:xfrm>
          <a:prstGeom prst="roundRect">
            <a:avLst>
              <a:gd name="adj" fmla="val 50000"/>
            </a:avLst>
          </a:prstGeom>
          <a:solidFill>
            <a:srgbClr val="FFDCC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6" action="ppaction://hlinksldjump"/>
              </a:rPr>
              <a:t>KARAKTERISTIK SI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49" name="Rectangle: Rounded Corners 8">
            <a:hlinkClick r:id="rId7" action="ppaction://hlinksldjump"/>
          </p:cNvPr>
          <p:cNvSpPr/>
          <p:nvPr/>
        </p:nvSpPr>
        <p:spPr>
          <a:xfrm>
            <a:off x="6258562" y="21336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8" action="ppaction://hlinksldjump"/>
              </a:rPr>
              <a:t>KLASIFIKASI SI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50" name="Rectangle: Rounded Corners 10">
            <a:hlinkClick r:id="" action="ppaction://noaction"/>
          </p:cNvPr>
          <p:cNvSpPr/>
          <p:nvPr/>
        </p:nvSpPr>
        <p:spPr>
          <a:xfrm>
            <a:off x="10198397" y="213362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59C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7" action="ppaction://hlinksldjump"/>
              </a:rPr>
              <a:t>SISTEM INFORMASI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51" name="Rectangle: Rounded Corners 11">
            <a:hlinkClick r:id="rId5" action="ppaction://hlinksldjump"/>
          </p:cNvPr>
          <p:cNvSpPr/>
          <p:nvPr/>
        </p:nvSpPr>
        <p:spPr>
          <a:xfrm>
            <a:off x="2311239" y="188302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B02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schemeClr val="tx1"/>
                </a:solidFill>
                <a:latin typeface="Comic Sans MS" panose="030F0702030302020204" pitchFamily="66" charset="0"/>
                <a:hlinkClick r:id="rId5" action="ppaction://hlinksldjump"/>
              </a:rPr>
              <a:t>KONSEP S</a:t>
            </a:r>
            <a:r>
              <a:rPr lang="id-ID" sz="1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1" name="Arrow: Pentagon 3"/>
          <p:cNvSpPr/>
          <p:nvPr/>
        </p:nvSpPr>
        <p:spPr>
          <a:xfrm rot="5400000">
            <a:off x="8668036" y="-195523"/>
            <a:ext cx="918911" cy="1761068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INFORMASI</a:t>
            </a:r>
            <a:endParaRPr lang="en-US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5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5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25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ldLvl="0" animBg="1"/>
      <p:bldP spid="29" grpId="0" bldLvl="0" animBg="1"/>
      <p:bldP spid="4" grpId="0" bldLvl="0" animBg="1"/>
      <p:bldP spid="30" grpId="0" bldLvl="0" animBg="1"/>
      <p:bldP spid="38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5"/>
          <p:cNvSpPr/>
          <p:nvPr/>
        </p:nvSpPr>
        <p:spPr>
          <a:xfrm>
            <a:off x="304801" y="880533"/>
            <a:ext cx="11582399" cy="5723467"/>
          </a:xfrm>
          <a:prstGeom prst="roundRect">
            <a:avLst>
              <a:gd name="adj" fmla="val 6056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405512" y="1858067"/>
            <a:ext cx="4823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altLang="en-US" sz="2400" dirty="0" smtClean="0">
                <a:solidFill>
                  <a:schemeClr val="accent6"/>
                </a:solidFill>
                <a:latin typeface="Cooper Black" panose="0208090404030B020404" pitchFamily="18" charset="0"/>
              </a:rPr>
              <a:t>Jenis Informasi/ Laporan</a:t>
            </a:r>
            <a:endParaRPr lang="id-ID" altLang="en-US" sz="2400" dirty="0">
              <a:solidFill>
                <a:schemeClr val="accent6"/>
              </a:solidFill>
              <a:latin typeface="Cooper Black" panose="0208090404030B020404" pitchFamily="18" charset="0"/>
            </a:endParaRPr>
          </a:p>
        </p:txBody>
      </p:sp>
      <p:sp>
        <p:nvSpPr>
          <p:cNvPr id="4" name="Oval 3"/>
          <p:cNvSpPr/>
          <p:nvPr/>
        </p:nvSpPr>
        <p:spPr>
          <a:xfrm>
            <a:off x="1235344" y="1201395"/>
            <a:ext cx="753144" cy="757616"/>
          </a:xfrm>
          <a:prstGeom prst="ellipse">
            <a:avLst/>
          </a:prstGeom>
          <a:solidFill>
            <a:srgbClr val="FFF2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cilla" pitchFamily="2" charset="0"/>
              </a:rPr>
              <a:t>1</a:t>
            </a:r>
          </a:p>
        </p:txBody>
      </p:sp>
      <p:sp>
        <p:nvSpPr>
          <p:cNvPr id="5" name="Rectangle: Rounded Corners 28"/>
          <p:cNvSpPr/>
          <p:nvPr/>
        </p:nvSpPr>
        <p:spPr>
          <a:xfrm>
            <a:off x="2274664" y="954300"/>
            <a:ext cx="9063895" cy="1581085"/>
          </a:xfrm>
          <a:prstGeom prst="roundRect">
            <a:avLst/>
          </a:prstGeom>
          <a:solidFill>
            <a:schemeClr val="bg1"/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a.	Merancang sistem informasi pelayanan Klinik mitra sandona berbasis a.</a:t>
            </a:r>
            <a:r>
              <a:rPr lang="id-ID" altLang="en-US" dirty="0"/>
              <a:t>x</a:t>
            </a:r>
            <a:r>
              <a:rPr lang="en-US" dirty="0"/>
              <a:t>	Merancang sistem informasi pelayanan Klinik mitra sandona berbasis webweb</a:t>
            </a:r>
          </a:p>
        </p:txBody>
      </p:sp>
      <p:sp>
        <p:nvSpPr>
          <p:cNvPr id="6" name="Kotak Teks 2"/>
          <p:cNvSpPr txBox="1"/>
          <p:nvPr/>
        </p:nvSpPr>
        <p:spPr>
          <a:xfrm>
            <a:off x="2505456" y="1468120"/>
            <a:ext cx="86238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id-ID" sz="2000" dirty="0" smtClean="0"/>
              <a:t>Terstruktur</a:t>
            </a:r>
            <a:endParaRPr lang="id-ID" sz="2000" i="1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id-ID" sz="2000" dirty="0" smtClean="0">
                <a:solidFill>
                  <a:schemeClr val="accent6">
                    <a:lumMod val="50000"/>
                  </a:schemeClr>
                </a:solidFill>
              </a:rPr>
              <a:t>Grafis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id-ID" altLang="en-US" sz="2000" dirty="0" smtClean="0">
                <a:solidFill>
                  <a:schemeClr val="accent6">
                    <a:lumMod val="50000"/>
                  </a:schemeClr>
                </a:solidFill>
              </a:rPr>
              <a:t>Suara</a:t>
            </a:r>
            <a:endParaRPr lang="id-ID" alt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1269106" y="2645113"/>
            <a:ext cx="753144" cy="757616"/>
          </a:xfrm>
          <a:prstGeom prst="ellipse">
            <a:avLst/>
          </a:prstGeom>
          <a:solidFill>
            <a:srgbClr val="FFF2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cilla" pitchFamily="2" charset="0"/>
              </a:rPr>
              <a:t>2</a:t>
            </a:r>
          </a:p>
        </p:txBody>
      </p:sp>
      <p:sp>
        <p:nvSpPr>
          <p:cNvPr id="8" name="Rectangle: Rounded Corners 28"/>
          <p:cNvSpPr/>
          <p:nvPr/>
        </p:nvSpPr>
        <p:spPr>
          <a:xfrm>
            <a:off x="2274663" y="2453915"/>
            <a:ext cx="9063895" cy="2793138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rgbClr val="FFF2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55117" y="2549991"/>
            <a:ext cx="862381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err="1"/>
              <a:t>Ciri-ciri</a:t>
            </a:r>
            <a:r>
              <a:rPr lang="en-US" sz="2400" b="1" u="sng" dirty="0"/>
              <a:t> </a:t>
            </a:r>
            <a:r>
              <a:rPr lang="en-US" sz="2400" b="1" u="sng" dirty="0" err="1"/>
              <a:t>informasi</a:t>
            </a:r>
            <a:endParaRPr lang="id-ID" sz="2400" b="1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 err="1"/>
              <a:t>Terbaru</a:t>
            </a:r>
            <a:endParaRPr lang="id-ID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 err="1"/>
              <a:t>Tepat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endParaRPr lang="id-ID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 err="1"/>
              <a:t>Relevan</a:t>
            </a:r>
            <a:endParaRPr lang="id-ID" sz="2400" dirty="0"/>
          </a:p>
          <a:p>
            <a:pPr marL="342900" lvl="0" indent="-342900">
              <a:buFont typeface="Arial" pitchFamily="34" charset="0"/>
              <a:buChar char="•"/>
            </a:pPr>
            <a:r>
              <a:rPr lang="en-US" sz="2400" dirty="0" err="1"/>
              <a:t>Konsisten</a:t>
            </a:r>
            <a:endParaRPr lang="id-ID" sz="2400" dirty="0"/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err="1"/>
              <a:t>Penyajian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bentuk</a:t>
            </a:r>
            <a:r>
              <a:rPr lang="en-US" sz="2400" dirty="0"/>
              <a:t> yang </a:t>
            </a:r>
            <a:r>
              <a:rPr lang="en-US" sz="2400" dirty="0" err="1"/>
              <a:t>sederhana</a:t>
            </a:r>
            <a:endParaRPr lang="id-ID" sz="2200" dirty="0"/>
          </a:p>
        </p:txBody>
      </p:sp>
      <p:sp>
        <p:nvSpPr>
          <p:cNvPr id="18" name="TextBox 17"/>
          <p:cNvSpPr txBox="1"/>
          <p:nvPr/>
        </p:nvSpPr>
        <p:spPr>
          <a:xfrm>
            <a:off x="2505456" y="1040833"/>
            <a:ext cx="375310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400" b="1" u="sng" dirty="0" smtClean="0"/>
              <a:t>Jenis Informasi</a:t>
            </a:r>
            <a:endParaRPr lang="id-ID" sz="2400" b="1" u="sng" dirty="0"/>
          </a:p>
        </p:txBody>
      </p:sp>
      <p:sp>
        <p:nvSpPr>
          <p:cNvPr id="19" name="Oval 18"/>
          <p:cNvSpPr/>
          <p:nvPr/>
        </p:nvSpPr>
        <p:spPr>
          <a:xfrm>
            <a:off x="1227626" y="5059483"/>
            <a:ext cx="753144" cy="757616"/>
          </a:xfrm>
          <a:prstGeom prst="ellipse">
            <a:avLst/>
          </a:prstGeom>
          <a:solidFill>
            <a:srgbClr val="FFF2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cilla" pitchFamily="2" charset="0"/>
              </a:rPr>
              <a:t>3</a:t>
            </a:r>
            <a:endParaRPr lang="en-US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riscilla" pitchFamily="2" charset="0"/>
            </a:endParaRPr>
          </a:p>
        </p:txBody>
      </p:sp>
      <p:sp>
        <p:nvSpPr>
          <p:cNvPr id="20" name="Flowchart: Alternate Process 19"/>
          <p:cNvSpPr/>
          <p:nvPr/>
        </p:nvSpPr>
        <p:spPr>
          <a:xfrm>
            <a:off x="2335658" y="4842504"/>
            <a:ext cx="9002900" cy="1868800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b="1" dirty="0" err="1">
                <a:solidFill>
                  <a:schemeClr val="accent4"/>
                </a:solidFill>
              </a:rPr>
              <a:t>Penggunaan</a:t>
            </a:r>
            <a:r>
              <a:rPr lang="en-US" sz="2400" b="1" dirty="0">
                <a:solidFill>
                  <a:schemeClr val="accent4"/>
                </a:solidFill>
              </a:rPr>
              <a:t> </a:t>
            </a:r>
            <a:r>
              <a:rPr lang="en-US" sz="2400" b="1" dirty="0" err="1">
                <a:solidFill>
                  <a:schemeClr val="accent4"/>
                </a:solidFill>
              </a:rPr>
              <a:t>informasi</a:t>
            </a:r>
            <a:endParaRPr lang="id-ID" sz="2400" b="1" dirty="0">
              <a:solidFill>
                <a:schemeClr val="accent4"/>
              </a:solidFill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4"/>
                </a:solidFill>
              </a:rPr>
              <a:t>Low level managers</a:t>
            </a:r>
            <a:endParaRPr lang="id-ID" sz="2000" b="1" dirty="0">
              <a:solidFill>
                <a:schemeClr val="accent4"/>
              </a:solidFill>
            </a:endParaRP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4"/>
                </a:solidFill>
              </a:rPr>
              <a:t>Middle level managers</a:t>
            </a:r>
            <a:endParaRPr lang="id-ID" sz="2000" b="1" dirty="0">
              <a:solidFill>
                <a:schemeClr val="accent4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>
                <a:solidFill>
                  <a:schemeClr val="accent4"/>
                </a:solidFill>
              </a:rPr>
              <a:t>Top level </a:t>
            </a:r>
            <a:r>
              <a:rPr lang="en-US" b="1" dirty="0">
                <a:solidFill>
                  <a:schemeClr val="accent4"/>
                </a:solidFill>
              </a:rPr>
              <a:t>managers</a:t>
            </a:r>
            <a:endParaRPr lang="id-ID" b="1" dirty="0">
              <a:solidFill>
                <a:schemeClr val="accent4"/>
              </a:solidFill>
            </a:endParaRPr>
          </a:p>
        </p:txBody>
      </p:sp>
      <p:sp>
        <p:nvSpPr>
          <p:cNvPr id="21" name="Rectangle: Rounded Corners 7">
            <a:hlinkClick r:id="rId2" action="ppaction://hlinksldjump"/>
          </p:cNvPr>
          <p:cNvSpPr/>
          <p:nvPr/>
        </p:nvSpPr>
        <p:spPr>
          <a:xfrm>
            <a:off x="373727" y="225555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2" action="ppaction://hlinksldjump"/>
              </a:rPr>
              <a:t>HOME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6">
            <a:hlinkClick r:id="rId3" action="ppaction://hlinksldjump"/>
          </p:cNvPr>
          <p:cNvSpPr/>
          <p:nvPr/>
        </p:nvSpPr>
        <p:spPr>
          <a:xfrm>
            <a:off x="4279661" y="213361"/>
            <a:ext cx="1978901" cy="643466"/>
          </a:xfrm>
          <a:prstGeom prst="roundRect">
            <a:avLst>
              <a:gd name="adj" fmla="val 50000"/>
            </a:avLst>
          </a:prstGeom>
          <a:solidFill>
            <a:srgbClr val="FFDCC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3" action="ppaction://hlinksldjump"/>
              </a:rPr>
              <a:t>KARAKTERISTIK SI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8">
            <a:hlinkClick r:id="rId4" action="ppaction://hlinksldjump"/>
          </p:cNvPr>
          <p:cNvSpPr/>
          <p:nvPr/>
        </p:nvSpPr>
        <p:spPr>
          <a:xfrm>
            <a:off x="6258562" y="21336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5" action="ppaction://hlinksldjump"/>
              </a:rPr>
              <a:t>KLASIFIKASI SI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10">
            <a:hlinkClick r:id="" action="ppaction://noaction"/>
          </p:cNvPr>
          <p:cNvSpPr/>
          <p:nvPr/>
        </p:nvSpPr>
        <p:spPr>
          <a:xfrm>
            <a:off x="10198397" y="213362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59C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4" action="ppaction://hlinksldjump"/>
              </a:rPr>
              <a:t>SISTEM INFORMASI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11">
            <a:hlinkClick r:id="rId2" action="ppaction://hlinksldjump"/>
          </p:cNvPr>
          <p:cNvSpPr/>
          <p:nvPr/>
        </p:nvSpPr>
        <p:spPr>
          <a:xfrm>
            <a:off x="2311239" y="188302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B02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>
                <a:solidFill>
                  <a:schemeClr val="tx1"/>
                </a:solidFill>
                <a:latin typeface="Comic Sans MS" panose="030F0702030302020204" pitchFamily="66" charset="0"/>
                <a:hlinkClick r:id="rId2" action="ppaction://hlinksldjump"/>
              </a:rPr>
              <a:t>KONSEP S</a:t>
            </a:r>
            <a:r>
              <a:rPr lang="id-ID" sz="1400" b="1" dirty="0">
                <a:solidFill>
                  <a:schemeClr val="tx1"/>
                </a:solidFill>
                <a:latin typeface="Comic Sans MS" panose="030F0702030302020204" pitchFamily="66" charset="0"/>
              </a:rPr>
              <a:t>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pPr algn="ctr"/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Arrow: Pentagon 3"/>
          <p:cNvSpPr/>
          <p:nvPr/>
        </p:nvSpPr>
        <p:spPr>
          <a:xfrm rot="5400000">
            <a:off x="8668036" y="-195523"/>
            <a:ext cx="918911" cy="1761068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600" b="1" dirty="0">
                <a:solidFill>
                  <a:schemeClr val="bg1"/>
                </a:solidFill>
                <a:latin typeface="Comic Sans MS" panose="030F0702030302020204" pitchFamily="66" charset="0"/>
              </a:rPr>
              <a:t>INFORMASI</a:t>
            </a:r>
            <a:endParaRPr lang="en-US" sz="16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33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75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25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25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5" grpId="0" bldLvl="0" animBg="1"/>
      <p:bldP spid="7" grpId="0" bldLvl="0" animBg="1"/>
      <p:bldP spid="8" grpId="0" bldLvl="0" animBg="1"/>
      <p:bldP spid="19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/>
          <p:cNvSpPr/>
          <p:nvPr/>
        </p:nvSpPr>
        <p:spPr>
          <a:xfrm>
            <a:off x="304801" y="880533"/>
            <a:ext cx="11582399" cy="5723467"/>
          </a:xfrm>
          <a:prstGeom prst="roundRect">
            <a:avLst>
              <a:gd name="adj" fmla="val 6056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/>
          <p:cNvSpPr/>
          <p:nvPr/>
        </p:nvSpPr>
        <p:spPr>
          <a:xfrm>
            <a:off x="609601" y="1083734"/>
            <a:ext cx="10972800" cy="5232399"/>
          </a:xfrm>
          <a:prstGeom prst="roundRect">
            <a:avLst>
              <a:gd name="adj" fmla="val 1468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  <a:p>
            <a:pPr algn="ctr"/>
            <a:r>
              <a:rPr lang="en-US"/>
              <a:t>	</a:t>
            </a:r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endParaRPr lang="en-US"/>
          </a:p>
          <a:p>
            <a:pPr algn="ctr"/>
            <a:r>
              <a:rPr lang="en-US"/>
              <a:t>	i</a:t>
            </a:r>
          </a:p>
        </p:txBody>
      </p:sp>
      <p:sp>
        <p:nvSpPr>
          <p:cNvPr id="31" name="Freeform: Shape 30"/>
          <p:cNvSpPr/>
          <p:nvPr/>
        </p:nvSpPr>
        <p:spPr>
          <a:xfrm>
            <a:off x="8393260" y="5371205"/>
            <a:ext cx="5277609" cy="1914636"/>
          </a:xfrm>
          <a:custGeom>
            <a:avLst/>
            <a:gdLst>
              <a:gd name="connsiteX0" fmla="*/ 3920462 w 4180213"/>
              <a:gd name="connsiteY0" fmla="*/ 139382 h 2954823"/>
              <a:gd name="connsiteX1" fmla="*/ 3310862 w 4180213"/>
              <a:gd name="connsiteY1" fmla="*/ 3915 h 2954823"/>
              <a:gd name="connsiteX2" fmla="*/ 2836729 w 4180213"/>
              <a:gd name="connsiteY2" fmla="*/ 274848 h 2954823"/>
              <a:gd name="connsiteX3" fmla="*/ 2498062 w 4180213"/>
              <a:gd name="connsiteY3" fmla="*/ 833648 h 2954823"/>
              <a:gd name="connsiteX4" fmla="*/ 1498996 w 4180213"/>
              <a:gd name="connsiteY4" fmla="*/ 1053782 h 2954823"/>
              <a:gd name="connsiteX5" fmla="*/ 1126462 w 4180213"/>
              <a:gd name="connsiteY5" fmla="*/ 1951248 h 2954823"/>
              <a:gd name="connsiteX6" fmla="*/ 330596 w 4180213"/>
              <a:gd name="connsiteY6" fmla="*/ 2171382 h 2954823"/>
              <a:gd name="connsiteX7" fmla="*/ 76596 w 4180213"/>
              <a:gd name="connsiteY7" fmla="*/ 2662448 h 2954823"/>
              <a:gd name="connsiteX8" fmla="*/ 1634462 w 4180213"/>
              <a:gd name="connsiteY8" fmla="*/ 2814848 h 2954823"/>
              <a:gd name="connsiteX9" fmla="*/ 4055929 w 4180213"/>
              <a:gd name="connsiteY9" fmla="*/ 2730182 h 2954823"/>
              <a:gd name="connsiteX10" fmla="*/ 3852729 w 4180213"/>
              <a:gd name="connsiteY10" fmla="*/ 156315 h 2954823"/>
              <a:gd name="connsiteX11" fmla="*/ 3852729 w 4180213"/>
              <a:gd name="connsiteY11" fmla="*/ 156315 h 2954823"/>
              <a:gd name="connsiteX12" fmla="*/ 3784996 w 4180213"/>
              <a:gd name="connsiteY12" fmla="*/ 122448 h 295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0213" h="2954823">
                <a:moveTo>
                  <a:pt x="3920462" y="139382"/>
                </a:moveTo>
                <a:cubicBezTo>
                  <a:pt x="3705973" y="60359"/>
                  <a:pt x="3491484" y="-18663"/>
                  <a:pt x="3310862" y="3915"/>
                </a:cubicBezTo>
                <a:cubicBezTo>
                  <a:pt x="3130240" y="26493"/>
                  <a:pt x="2972196" y="136559"/>
                  <a:pt x="2836729" y="274848"/>
                </a:cubicBezTo>
                <a:cubicBezTo>
                  <a:pt x="2701262" y="413137"/>
                  <a:pt x="2721018" y="703826"/>
                  <a:pt x="2498062" y="833648"/>
                </a:cubicBezTo>
                <a:cubicBezTo>
                  <a:pt x="2275106" y="963470"/>
                  <a:pt x="1727596" y="867515"/>
                  <a:pt x="1498996" y="1053782"/>
                </a:cubicBezTo>
                <a:cubicBezTo>
                  <a:pt x="1270396" y="1240049"/>
                  <a:pt x="1321195" y="1764981"/>
                  <a:pt x="1126462" y="1951248"/>
                </a:cubicBezTo>
                <a:cubicBezTo>
                  <a:pt x="931729" y="2137515"/>
                  <a:pt x="505574" y="2052849"/>
                  <a:pt x="330596" y="2171382"/>
                </a:cubicBezTo>
                <a:cubicBezTo>
                  <a:pt x="155618" y="2289915"/>
                  <a:pt x="-140715" y="2555204"/>
                  <a:pt x="76596" y="2662448"/>
                </a:cubicBezTo>
                <a:cubicBezTo>
                  <a:pt x="293907" y="2769692"/>
                  <a:pt x="971240" y="2803559"/>
                  <a:pt x="1634462" y="2814848"/>
                </a:cubicBezTo>
                <a:cubicBezTo>
                  <a:pt x="2297684" y="2826137"/>
                  <a:pt x="3686218" y="3173271"/>
                  <a:pt x="4055929" y="2730182"/>
                </a:cubicBezTo>
                <a:cubicBezTo>
                  <a:pt x="4425640" y="2287093"/>
                  <a:pt x="3852729" y="156315"/>
                  <a:pt x="3852729" y="156315"/>
                </a:cubicBezTo>
                <a:lnTo>
                  <a:pt x="3852729" y="156315"/>
                </a:lnTo>
                <a:lnTo>
                  <a:pt x="3784996" y="122448"/>
                </a:lnTo>
              </a:path>
            </a:pathLst>
          </a:custGeom>
          <a:solidFill>
            <a:srgbClr val="FED27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858475" y="1210609"/>
            <a:ext cx="4410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Wingdings" pitchFamily="2" charset="2"/>
              <a:buChar char="Ø"/>
            </a:pPr>
            <a:r>
              <a:rPr lang="id-ID" altLang="en-US" sz="2400" dirty="0" smtClean="0">
                <a:solidFill>
                  <a:schemeClr val="accent5">
                    <a:lumMod val="75000"/>
                  </a:schemeClr>
                </a:solidFill>
                <a:latin typeface="Cooper Black" panose="0208090404030B020404" pitchFamily="18" charset="0"/>
              </a:rPr>
              <a:t>SISTEM INFORMASI</a:t>
            </a:r>
            <a:endParaRPr lang="id-ID" altLang="en-US" sz="2400" dirty="0">
              <a:solidFill>
                <a:schemeClr val="accent5">
                  <a:lumMod val="75000"/>
                </a:schemeClr>
              </a:solidFill>
              <a:latin typeface="Cooper Black" panose="0208090404030B020404" pitchFamily="18" charset="0"/>
            </a:endParaRPr>
          </a:p>
        </p:txBody>
      </p:sp>
      <p:pic>
        <p:nvPicPr>
          <p:cNvPr id="1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267411">
            <a:off x="11336771" y="4499387"/>
            <a:ext cx="1100857" cy="2739691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7165" y="9622"/>
            <a:ext cx="617279" cy="3231160"/>
          </a:xfrm>
          <a:prstGeom prst="rect">
            <a:avLst/>
          </a:prstGeom>
        </p:spPr>
      </p:pic>
      <p:sp>
        <p:nvSpPr>
          <p:cNvPr id="4" name="Kotak Teks 3"/>
          <p:cNvSpPr txBox="1"/>
          <p:nvPr/>
        </p:nvSpPr>
        <p:spPr>
          <a:xfrm>
            <a:off x="1374557" y="1719137"/>
            <a:ext cx="9704372" cy="317009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defRPr/>
            </a:pPr>
            <a:r>
              <a:rPr lang="en-US" sz="2000" dirty="0" err="1" smtClean="0"/>
              <a:t>Mcleod</a:t>
            </a:r>
            <a:r>
              <a:rPr lang="en-US" sz="2000" dirty="0" smtClean="0"/>
              <a:t> </a:t>
            </a:r>
            <a:r>
              <a:rPr lang="en-US" sz="2000" dirty="0"/>
              <a:t>(1992) </a:t>
            </a:r>
            <a:r>
              <a:rPr lang="en-US" sz="2000" dirty="0" err="1"/>
              <a:t>mengemukakan</a:t>
            </a:r>
            <a:r>
              <a:rPr lang="en-US" sz="2000" dirty="0"/>
              <a:t> </a:t>
            </a:r>
            <a:r>
              <a:rPr lang="en-US" sz="2000" dirty="0" err="1"/>
              <a:t>pendapat</a:t>
            </a:r>
            <a:r>
              <a:rPr lang="en-US" sz="2000" dirty="0"/>
              <a:t> </a:t>
            </a:r>
            <a:r>
              <a:rPr lang="en-US" sz="2000" dirty="0" err="1"/>
              <a:t>mengenai</a:t>
            </a:r>
            <a:r>
              <a:rPr lang="en-US" sz="2000" dirty="0"/>
              <a:t> </a:t>
            </a:r>
            <a:r>
              <a:rPr lang="en-US" sz="2000" dirty="0" err="1"/>
              <a:t>sistem</a:t>
            </a:r>
            <a:r>
              <a:rPr lang="en-US" sz="2000" dirty="0"/>
              <a:t> </a:t>
            </a:r>
            <a:r>
              <a:rPr lang="en-US" sz="2000" dirty="0" err="1"/>
              <a:t>informasi</a:t>
            </a:r>
            <a:r>
              <a:rPr lang="en-US" sz="2000" dirty="0"/>
              <a:t> </a:t>
            </a:r>
            <a:r>
              <a:rPr lang="en-US" sz="2000" dirty="0" err="1" smtClean="0"/>
              <a:t>yaitu</a:t>
            </a:r>
            <a:r>
              <a:rPr lang="id-ID" sz="2000" dirty="0" smtClean="0"/>
              <a:t> </a:t>
            </a:r>
            <a:r>
              <a:rPr lang="en-US" sz="2000" dirty="0" smtClean="0"/>
              <a:t>:</a:t>
            </a:r>
            <a:endParaRPr lang="en-US" sz="2000" dirty="0"/>
          </a:p>
          <a:p>
            <a:pPr>
              <a:defRPr/>
            </a:pPr>
            <a:r>
              <a:rPr lang="en-US" sz="2000" i="1" dirty="0"/>
              <a:t>“</a:t>
            </a:r>
            <a:r>
              <a:rPr lang="en-US" sz="2000" i="1" dirty="0" err="1"/>
              <a:t>Sistem</a:t>
            </a:r>
            <a:r>
              <a:rPr lang="en-US" sz="2000" i="1" dirty="0"/>
              <a:t> </a:t>
            </a:r>
            <a:r>
              <a:rPr lang="en-US" sz="2000" i="1" dirty="0" err="1"/>
              <a:t>informasi</a:t>
            </a:r>
            <a:r>
              <a:rPr lang="en-US" sz="2000" i="1" dirty="0"/>
              <a:t> </a:t>
            </a:r>
            <a:r>
              <a:rPr lang="en-US" sz="2000" i="1" dirty="0" err="1"/>
              <a:t>merupakan</a:t>
            </a:r>
            <a:r>
              <a:rPr lang="en-US" sz="2000" i="1" dirty="0"/>
              <a:t> </a:t>
            </a:r>
            <a:r>
              <a:rPr lang="en-US" sz="2000" i="1" dirty="0" err="1"/>
              <a:t>sistem</a:t>
            </a:r>
            <a:r>
              <a:rPr lang="en-US" sz="2000" i="1" dirty="0"/>
              <a:t> yang </a:t>
            </a:r>
            <a:r>
              <a:rPr lang="en-US" sz="2000" i="1" dirty="0" err="1"/>
              <a:t>mempunyai</a:t>
            </a:r>
            <a:r>
              <a:rPr lang="en-US" sz="2000" i="1" dirty="0"/>
              <a:t> </a:t>
            </a:r>
            <a:r>
              <a:rPr lang="en-US" sz="2000" i="1" dirty="0" err="1"/>
              <a:t>kemampuan</a:t>
            </a:r>
            <a:r>
              <a:rPr lang="en-US" sz="2000" i="1" dirty="0"/>
              <a:t> </a:t>
            </a:r>
            <a:r>
              <a:rPr lang="en-US" sz="2000" i="1" dirty="0" err="1"/>
              <a:t>untuk</a:t>
            </a:r>
            <a:r>
              <a:rPr lang="en-US" sz="2000" i="1" dirty="0"/>
              <a:t> </a:t>
            </a:r>
            <a:r>
              <a:rPr lang="en-US" sz="2000" i="1" dirty="0" err="1"/>
              <a:t>mengumpulkan</a:t>
            </a:r>
            <a:r>
              <a:rPr lang="en-US" sz="2000" i="1" dirty="0"/>
              <a:t> </a:t>
            </a:r>
            <a:r>
              <a:rPr lang="en-US" sz="2000" i="1" dirty="0" err="1"/>
              <a:t>informasi</a:t>
            </a:r>
            <a:r>
              <a:rPr lang="en-US" sz="2000" i="1" dirty="0"/>
              <a:t> </a:t>
            </a:r>
            <a:r>
              <a:rPr lang="en-US" sz="2000" i="1" dirty="0" err="1"/>
              <a:t>dari</a:t>
            </a:r>
            <a:r>
              <a:rPr lang="en-US" sz="2000" i="1" dirty="0"/>
              <a:t> </a:t>
            </a:r>
            <a:r>
              <a:rPr lang="en-US" sz="2000" i="1" dirty="0" err="1"/>
              <a:t>semua</a:t>
            </a:r>
            <a:r>
              <a:rPr lang="en-US" sz="2000" i="1" dirty="0"/>
              <a:t> </a:t>
            </a:r>
            <a:r>
              <a:rPr lang="en-US" sz="2000" i="1" dirty="0" err="1"/>
              <a:t>sumber</a:t>
            </a:r>
            <a:r>
              <a:rPr lang="en-US" sz="2000" i="1" dirty="0"/>
              <a:t> </a:t>
            </a:r>
            <a:r>
              <a:rPr lang="en-US" sz="2000" i="1" dirty="0" err="1"/>
              <a:t>dan</a:t>
            </a:r>
            <a:r>
              <a:rPr lang="en-US" sz="2000" i="1" dirty="0"/>
              <a:t> </a:t>
            </a:r>
            <a:r>
              <a:rPr lang="en-US" sz="2000" i="1" dirty="0" err="1"/>
              <a:t>menggunakan</a:t>
            </a:r>
            <a:r>
              <a:rPr lang="en-US" sz="2000" i="1" dirty="0"/>
              <a:t> </a:t>
            </a:r>
            <a:r>
              <a:rPr lang="en-US" sz="2000" i="1" dirty="0" err="1"/>
              <a:t>berbagai</a:t>
            </a:r>
            <a:r>
              <a:rPr lang="en-US" sz="2000" i="1" dirty="0"/>
              <a:t> media </a:t>
            </a:r>
            <a:r>
              <a:rPr lang="en-US" sz="2000" i="1" dirty="0" err="1"/>
              <a:t>untuk</a:t>
            </a:r>
            <a:r>
              <a:rPr lang="en-US" sz="2000" i="1" dirty="0"/>
              <a:t> </a:t>
            </a:r>
            <a:r>
              <a:rPr lang="en-US" sz="2000" i="1" dirty="0" err="1"/>
              <a:t>menampilkan</a:t>
            </a:r>
            <a:r>
              <a:rPr lang="en-US" sz="2000" i="1" dirty="0"/>
              <a:t> </a:t>
            </a:r>
            <a:r>
              <a:rPr lang="en-US" sz="2000" i="1" dirty="0" err="1" smtClean="0"/>
              <a:t>informa</a:t>
            </a:r>
            <a:r>
              <a:rPr lang="id-ID" sz="2000" i="1" dirty="0" smtClean="0"/>
              <a:t>si”</a:t>
            </a:r>
          </a:p>
          <a:p>
            <a:pPr>
              <a:defRPr/>
            </a:pPr>
            <a:r>
              <a:rPr lang="id-ID" sz="2000" i="1" dirty="0" smtClean="0">
                <a:solidFill>
                  <a:srgbClr val="FF0000"/>
                </a:solidFill>
              </a:rPr>
              <a:t>Tata </a:t>
            </a:r>
            <a:r>
              <a:rPr lang="id-ID" sz="2000" i="1" dirty="0">
                <a:solidFill>
                  <a:srgbClr val="FF0000"/>
                </a:solidFill>
              </a:rPr>
              <a:t>Sutabri</a:t>
            </a:r>
            <a:r>
              <a:rPr lang="id-ID" sz="2000" dirty="0">
                <a:solidFill>
                  <a:srgbClr val="FF0000"/>
                </a:solidFill>
              </a:rPr>
              <a:t> </a:t>
            </a:r>
            <a:r>
              <a:rPr lang="id-ID" sz="2000" dirty="0" smtClean="0">
                <a:solidFill>
                  <a:srgbClr val="FF0000"/>
                </a:solidFill>
              </a:rPr>
              <a:t>dalam bukunya </a:t>
            </a:r>
            <a:r>
              <a:rPr lang="id-ID" sz="2000" i="1" dirty="0">
                <a:solidFill>
                  <a:srgbClr val="FF0000"/>
                </a:solidFill>
              </a:rPr>
              <a:t>“Sistem informasi adalah sebuah sistem di dalam organisasi yang mempertemukan kebutuhan pengelolaan </a:t>
            </a:r>
            <a:r>
              <a:rPr lang="id-ID" sz="2000" i="1" dirty="0" smtClean="0">
                <a:solidFill>
                  <a:srgbClr val="FF0000"/>
                </a:solidFill>
              </a:rPr>
              <a:t>transaksi harian </a:t>
            </a:r>
            <a:r>
              <a:rPr lang="id-ID" sz="2000" i="1" dirty="0">
                <a:solidFill>
                  <a:srgbClr val="FF0000"/>
                </a:solidFill>
              </a:rPr>
              <a:t>ynag mendukung fungsi organisasi yang bersifat manajerial dalam kegiatan strategi dari suatu organisasi untuk dapat menyediakan kepada pihak luar dengan laporan yang </a:t>
            </a:r>
            <a:r>
              <a:rPr lang="id-ID" sz="2000" i="1" dirty="0" smtClean="0">
                <a:solidFill>
                  <a:srgbClr val="FF0000"/>
                </a:solidFill>
              </a:rPr>
              <a:t>diperlukan”</a:t>
            </a:r>
            <a:endParaRPr lang="id-ID" sz="2000" i="1" dirty="0">
              <a:solidFill>
                <a:srgbClr val="FF0000"/>
              </a:solidFill>
            </a:endParaRPr>
          </a:p>
          <a:p>
            <a:pPr>
              <a:defRPr/>
            </a:pPr>
            <a:endParaRPr lang="id-ID" sz="2000" i="1" dirty="0"/>
          </a:p>
          <a:p>
            <a:endParaRPr lang="id-ID" altLang="en-US" sz="2000" dirty="0"/>
          </a:p>
        </p:txBody>
      </p:sp>
      <p:sp>
        <p:nvSpPr>
          <p:cNvPr id="21" name="Rectangle: Rounded Corners 7">
            <a:hlinkClick r:id="rId4" action="ppaction://hlinksldjump"/>
          </p:cNvPr>
          <p:cNvSpPr/>
          <p:nvPr/>
        </p:nvSpPr>
        <p:spPr>
          <a:xfrm>
            <a:off x="373727" y="225555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4" action="ppaction://hlinksldjump"/>
              </a:rPr>
              <a:t>HOME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6">
            <a:hlinkClick r:id="rId5" action="ppaction://hlinksldjump"/>
          </p:cNvPr>
          <p:cNvSpPr/>
          <p:nvPr/>
        </p:nvSpPr>
        <p:spPr>
          <a:xfrm>
            <a:off x="4279661" y="213361"/>
            <a:ext cx="1978901" cy="643466"/>
          </a:xfrm>
          <a:prstGeom prst="roundRect">
            <a:avLst>
              <a:gd name="adj" fmla="val 50000"/>
            </a:avLst>
          </a:prstGeom>
          <a:solidFill>
            <a:srgbClr val="FFDCC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5" action="ppaction://hlinksldjump"/>
              </a:rPr>
              <a:t>KARAKTERISTIK SISlide 2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8">
            <a:hlinkClick r:id="rId6" action="ppaction://hlinksldjump"/>
          </p:cNvPr>
          <p:cNvSpPr/>
          <p:nvPr/>
        </p:nvSpPr>
        <p:spPr>
          <a:xfrm>
            <a:off x="6258562" y="21336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6" action="ppaction://hlinksldjump"/>
              </a:rPr>
              <a:t>KLASIFIKASI SI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10">
            <a:hlinkClick r:id="rId4" action="ppaction://hlinksldjump"/>
          </p:cNvPr>
          <p:cNvSpPr/>
          <p:nvPr/>
        </p:nvSpPr>
        <p:spPr>
          <a:xfrm>
            <a:off x="2329564" y="176790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59C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4" action="ppaction://hlinksldjump"/>
              </a:rPr>
              <a:t>KONSEP 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11">
            <a:hlinkClick r:id="rId7" action="ppaction://hlinksldjump"/>
          </p:cNvPr>
          <p:cNvSpPr/>
          <p:nvPr/>
        </p:nvSpPr>
        <p:spPr>
          <a:xfrm>
            <a:off x="8222829" y="21336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B02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7" action="ppaction://hlinksldjump"/>
              </a:rPr>
              <a:t>INFORMASI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621413" y="1887497"/>
            <a:ext cx="753144" cy="757616"/>
          </a:xfrm>
          <a:prstGeom prst="ellipse">
            <a:avLst/>
          </a:prstGeom>
          <a:solidFill>
            <a:srgbClr val="FFF2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cilla" pitchFamily="2" charset="0"/>
              </a:rPr>
              <a:t>1</a:t>
            </a:r>
          </a:p>
        </p:txBody>
      </p:sp>
      <p:sp>
        <p:nvSpPr>
          <p:cNvPr id="27" name="Oval 26"/>
          <p:cNvSpPr/>
          <p:nvPr/>
        </p:nvSpPr>
        <p:spPr>
          <a:xfrm>
            <a:off x="588454" y="2898628"/>
            <a:ext cx="753144" cy="757616"/>
          </a:xfrm>
          <a:prstGeom prst="ellipse">
            <a:avLst/>
          </a:prstGeom>
          <a:solidFill>
            <a:srgbClr val="FFF2CC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alt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riscilla" pitchFamily="2" charset="0"/>
              </a:rPr>
              <a:t>2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21413" y="4268386"/>
            <a:ext cx="10960988" cy="11028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2000" b="1" i="1" dirty="0">
                <a:solidFill>
                  <a:schemeClr val="bg1"/>
                </a:solidFill>
              </a:rPr>
              <a:t>Jadi Sistem Informasi  “Merupakan </a:t>
            </a:r>
            <a:r>
              <a:rPr lang="id-ID" sz="20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Kombinasi sistem </a:t>
            </a:r>
            <a:r>
              <a:rPr lang="id-ID" sz="2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dan teknologi yang dapat digunakan untuk </a:t>
            </a:r>
            <a:r>
              <a:rPr lang="id-ID" sz="20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melakukan pengelolaan data transaksi yang mendukung </a:t>
            </a:r>
            <a:r>
              <a:rPr lang="id-ID" sz="2000" b="1" i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operisional </a:t>
            </a:r>
            <a:r>
              <a:rPr lang="id-ID" sz="2000" b="1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organisasi yang menyediakan keluaran/ informasi yang diperlukan untuk dapat digunakan ebagai  </a:t>
            </a:r>
            <a:r>
              <a:rPr lang="id-ID" sz="2000" b="1" i="1" dirty="0">
                <a:solidFill>
                  <a:schemeClr val="bg1"/>
                </a:solidFill>
              </a:rPr>
              <a:t>pengambilan keputusan</a:t>
            </a:r>
            <a:r>
              <a:rPr lang="id-ID" sz="2000" dirty="0">
                <a:solidFill>
                  <a:srgbClr val="FF66CC"/>
                </a:solidFill>
              </a:rPr>
              <a:t>”</a:t>
            </a:r>
          </a:p>
        </p:txBody>
      </p:sp>
      <p:sp>
        <p:nvSpPr>
          <p:cNvPr id="29" name="Arrow: Pentagon 3"/>
          <p:cNvSpPr/>
          <p:nvPr/>
        </p:nvSpPr>
        <p:spPr>
          <a:xfrm rot="5400000">
            <a:off x="10528033" y="-132088"/>
            <a:ext cx="918911" cy="1761068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SISTEM INFORMASI</a:t>
            </a:r>
            <a:endParaRPr lang="en-US" sz="1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21413" y="5371205"/>
            <a:ext cx="10960988" cy="1232795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id-ID" sz="20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Contoh Sistem </a:t>
            </a:r>
            <a:r>
              <a:rPr lang="id-ID" sz="2000" b="1" i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Informasi  </a:t>
            </a:r>
            <a:r>
              <a:rPr lang="id-ID" sz="20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:</a:t>
            </a:r>
          </a:p>
          <a:p>
            <a:pPr>
              <a:defRPr/>
            </a:pPr>
            <a:r>
              <a:rPr lang="id-ID" sz="2000" b="1" i="1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+mj-lt"/>
              </a:rPr>
              <a:t>“Sistem Informasi Supermarket, Sistem Informasi Rumah Sakit, Sistem Informasi Perhotelan, Sistem Informasi Perbangkan, Sistem Informasi Pelayaran, Sistem Informasi Penjualan, Sistem Informasi Penggajian, Sistem Informasi Manajemen,  dsb</a:t>
            </a:r>
            <a:endParaRPr lang="id-ID" sz="2000" dirty="0">
              <a:solidFill>
                <a:schemeClr val="accent4">
                  <a:lumMod val="60000"/>
                  <a:lumOff val="4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5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"/>
                            </p:stCondLst>
                            <p:childTnLst>
                              <p:par>
                                <p:cTn id="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bldLvl="0" animBg="1"/>
      <p:bldP spid="27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/>
          <p:cNvSpPr/>
          <p:nvPr/>
        </p:nvSpPr>
        <p:spPr>
          <a:xfrm>
            <a:off x="304801" y="880533"/>
            <a:ext cx="11582399" cy="5723467"/>
          </a:xfrm>
          <a:prstGeom prst="roundRect">
            <a:avLst>
              <a:gd name="adj" fmla="val 6056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/>
          <p:cNvSpPr/>
          <p:nvPr/>
        </p:nvSpPr>
        <p:spPr>
          <a:xfrm>
            <a:off x="609601" y="1125644"/>
            <a:ext cx="10972800" cy="5232399"/>
          </a:xfrm>
          <a:prstGeom prst="roundRect">
            <a:avLst>
              <a:gd name="adj" fmla="val 1468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31" name="Freeform: Shape 30"/>
          <p:cNvSpPr/>
          <p:nvPr/>
        </p:nvSpPr>
        <p:spPr>
          <a:xfrm>
            <a:off x="8393260" y="5371205"/>
            <a:ext cx="5277609" cy="1914636"/>
          </a:xfrm>
          <a:custGeom>
            <a:avLst/>
            <a:gdLst>
              <a:gd name="connsiteX0" fmla="*/ 3920462 w 4180213"/>
              <a:gd name="connsiteY0" fmla="*/ 139382 h 2954823"/>
              <a:gd name="connsiteX1" fmla="*/ 3310862 w 4180213"/>
              <a:gd name="connsiteY1" fmla="*/ 3915 h 2954823"/>
              <a:gd name="connsiteX2" fmla="*/ 2836729 w 4180213"/>
              <a:gd name="connsiteY2" fmla="*/ 274848 h 2954823"/>
              <a:gd name="connsiteX3" fmla="*/ 2498062 w 4180213"/>
              <a:gd name="connsiteY3" fmla="*/ 833648 h 2954823"/>
              <a:gd name="connsiteX4" fmla="*/ 1498996 w 4180213"/>
              <a:gd name="connsiteY4" fmla="*/ 1053782 h 2954823"/>
              <a:gd name="connsiteX5" fmla="*/ 1126462 w 4180213"/>
              <a:gd name="connsiteY5" fmla="*/ 1951248 h 2954823"/>
              <a:gd name="connsiteX6" fmla="*/ 330596 w 4180213"/>
              <a:gd name="connsiteY6" fmla="*/ 2171382 h 2954823"/>
              <a:gd name="connsiteX7" fmla="*/ 76596 w 4180213"/>
              <a:gd name="connsiteY7" fmla="*/ 2662448 h 2954823"/>
              <a:gd name="connsiteX8" fmla="*/ 1634462 w 4180213"/>
              <a:gd name="connsiteY8" fmla="*/ 2814848 h 2954823"/>
              <a:gd name="connsiteX9" fmla="*/ 4055929 w 4180213"/>
              <a:gd name="connsiteY9" fmla="*/ 2730182 h 2954823"/>
              <a:gd name="connsiteX10" fmla="*/ 3852729 w 4180213"/>
              <a:gd name="connsiteY10" fmla="*/ 156315 h 2954823"/>
              <a:gd name="connsiteX11" fmla="*/ 3852729 w 4180213"/>
              <a:gd name="connsiteY11" fmla="*/ 156315 h 2954823"/>
              <a:gd name="connsiteX12" fmla="*/ 3784996 w 4180213"/>
              <a:gd name="connsiteY12" fmla="*/ 122448 h 295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0213" h="2954823">
                <a:moveTo>
                  <a:pt x="3920462" y="139382"/>
                </a:moveTo>
                <a:cubicBezTo>
                  <a:pt x="3705973" y="60359"/>
                  <a:pt x="3491484" y="-18663"/>
                  <a:pt x="3310862" y="3915"/>
                </a:cubicBezTo>
                <a:cubicBezTo>
                  <a:pt x="3130240" y="26493"/>
                  <a:pt x="2972196" y="136559"/>
                  <a:pt x="2836729" y="274848"/>
                </a:cubicBezTo>
                <a:cubicBezTo>
                  <a:pt x="2701262" y="413137"/>
                  <a:pt x="2721018" y="703826"/>
                  <a:pt x="2498062" y="833648"/>
                </a:cubicBezTo>
                <a:cubicBezTo>
                  <a:pt x="2275106" y="963470"/>
                  <a:pt x="1727596" y="867515"/>
                  <a:pt x="1498996" y="1053782"/>
                </a:cubicBezTo>
                <a:cubicBezTo>
                  <a:pt x="1270396" y="1240049"/>
                  <a:pt x="1321195" y="1764981"/>
                  <a:pt x="1126462" y="1951248"/>
                </a:cubicBezTo>
                <a:cubicBezTo>
                  <a:pt x="931729" y="2137515"/>
                  <a:pt x="505574" y="2052849"/>
                  <a:pt x="330596" y="2171382"/>
                </a:cubicBezTo>
                <a:cubicBezTo>
                  <a:pt x="155618" y="2289915"/>
                  <a:pt x="-140715" y="2555204"/>
                  <a:pt x="76596" y="2662448"/>
                </a:cubicBezTo>
                <a:cubicBezTo>
                  <a:pt x="293907" y="2769692"/>
                  <a:pt x="971240" y="2803559"/>
                  <a:pt x="1634462" y="2814848"/>
                </a:cubicBezTo>
                <a:cubicBezTo>
                  <a:pt x="2297684" y="2826137"/>
                  <a:pt x="3686218" y="3173271"/>
                  <a:pt x="4055929" y="2730182"/>
                </a:cubicBezTo>
                <a:cubicBezTo>
                  <a:pt x="4425640" y="2287093"/>
                  <a:pt x="3852729" y="156315"/>
                  <a:pt x="3852729" y="156315"/>
                </a:cubicBezTo>
                <a:lnTo>
                  <a:pt x="3852729" y="156315"/>
                </a:lnTo>
                <a:lnTo>
                  <a:pt x="3784996" y="122448"/>
                </a:lnTo>
              </a:path>
            </a:pathLst>
          </a:custGeom>
          <a:solidFill>
            <a:srgbClr val="FED27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267411">
            <a:off x="11336771" y="4499387"/>
            <a:ext cx="1100857" cy="2739691"/>
          </a:xfrm>
          <a:prstGeom prst="rect">
            <a:avLst/>
          </a:prstGeom>
        </p:spPr>
      </p:pic>
      <p:pic>
        <p:nvPicPr>
          <p:cNvPr id="66" name="Picture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7165" y="9622"/>
            <a:ext cx="617279" cy="3231160"/>
          </a:xfrm>
          <a:prstGeom prst="rect">
            <a:avLst/>
          </a:prstGeom>
        </p:spPr>
      </p:pic>
      <p:sp>
        <p:nvSpPr>
          <p:cNvPr id="4" name="Kotak Teks 3"/>
          <p:cNvSpPr txBox="1"/>
          <p:nvPr/>
        </p:nvSpPr>
        <p:spPr>
          <a:xfrm>
            <a:off x="5803265" y="3480689"/>
            <a:ext cx="49085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d-ID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609601" y="1180287"/>
            <a:ext cx="59729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en-US" sz="2400" dirty="0" smtClean="0">
                <a:latin typeface="Cooper Black" panose="0208090404030B020404" pitchFamily="18" charset="0"/>
              </a:rPr>
              <a:t>KOMPONEN SISTEM INFORMASI</a:t>
            </a:r>
            <a:endParaRPr lang="id-ID" altLang="en-US" sz="2400" dirty="0">
              <a:latin typeface="Cooper Black" panose="0208090404030B0204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060704" y="1975104"/>
            <a:ext cx="9971360" cy="389412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id-ID" b="1" dirty="0"/>
          </a:p>
        </p:txBody>
      </p:sp>
      <p:sp>
        <p:nvSpPr>
          <p:cNvPr id="9" name="Rectangle 8"/>
          <p:cNvSpPr/>
          <p:nvPr/>
        </p:nvSpPr>
        <p:spPr>
          <a:xfrm>
            <a:off x="1060704" y="1975104"/>
            <a:ext cx="997136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terdiri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komponen-komponen</a:t>
            </a:r>
            <a:r>
              <a:rPr lang="en-US" sz="2400" dirty="0"/>
              <a:t> yang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blok</a:t>
            </a:r>
            <a:r>
              <a:rPr lang="en-US" sz="2400" dirty="0"/>
              <a:t> </a:t>
            </a:r>
            <a:r>
              <a:rPr lang="en-US" sz="2400" dirty="0" err="1"/>
              <a:t>bangunan</a:t>
            </a:r>
            <a:r>
              <a:rPr lang="en-US" sz="2400" dirty="0"/>
              <a:t> (building </a:t>
            </a:r>
            <a:r>
              <a:rPr lang="en-US" sz="2400" dirty="0" err="1"/>
              <a:t>blok</a:t>
            </a:r>
            <a:r>
              <a:rPr lang="en-US" sz="2400" dirty="0"/>
              <a:t>), </a:t>
            </a:r>
            <a:r>
              <a:rPr lang="en-US" sz="2400" dirty="0" err="1" smtClean="0"/>
              <a:t>yaitu</a:t>
            </a:r>
            <a:r>
              <a:rPr lang="id-ID" sz="2400" dirty="0" smtClean="0"/>
              <a:t> </a:t>
            </a:r>
            <a:r>
              <a:rPr lang="en-US" sz="2400" dirty="0" smtClean="0"/>
              <a:t>:</a:t>
            </a:r>
            <a:endParaRPr lang="id-ID" sz="2400" dirty="0"/>
          </a:p>
          <a:p>
            <a:r>
              <a:rPr lang="id-ID" sz="2400" dirty="0" smtClean="0"/>
              <a:t>Blok Input/ Masukan</a:t>
            </a:r>
            <a:endParaRPr lang="id-ID" sz="2400" dirty="0"/>
          </a:p>
          <a:p>
            <a:r>
              <a:rPr lang="id-ID" sz="2400" dirty="0"/>
              <a:t>Blok</a:t>
            </a:r>
            <a:r>
              <a:rPr lang="id-ID" sz="2400" dirty="0" smtClean="0"/>
              <a:t> Output/ Keluaran/ IInformasi</a:t>
            </a:r>
            <a:endParaRPr lang="id-ID" sz="2400" dirty="0"/>
          </a:p>
          <a:p>
            <a:r>
              <a:rPr lang="id-ID" sz="2400" dirty="0"/>
              <a:t>Blok</a:t>
            </a:r>
            <a:r>
              <a:rPr lang="id-ID" sz="2400" dirty="0" smtClean="0"/>
              <a:t> </a:t>
            </a:r>
            <a:r>
              <a:rPr lang="id-ID" sz="2400" dirty="0"/>
              <a:t>Basis Data</a:t>
            </a:r>
          </a:p>
          <a:p>
            <a:r>
              <a:rPr lang="id-ID" sz="2400" dirty="0"/>
              <a:t>Blok </a:t>
            </a:r>
            <a:r>
              <a:rPr lang="id-ID" sz="2400" dirty="0" smtClean="0"/>
              <a:t>Model</a:t>
            </a:r>
            <a:endParaRPr lang="id-ID" sz="2400" dirty="0"/>
          </a:p>
          <a:p>
            <a:r>
              <a:rPr lang="id-ID" sz="2400" dirty="0"/>
              <a:t>Blok</a:t>
            </a:r>
            <a:r>
              <a:rPr lang="id-ID" sz="2400" dirty="0" smtClean="0"/>
              <a:t> </a:t>
            </a:r>
            <a:r>
              <a:rPr lang="id-ID" sz="2400" dirty="0"/>
              <a:t>Teknologi</a:t>
            </a:r>
          </a:p>
          <a:p>
            <a:r>
              <a:rPr lang="id-ID" sz="2400" dirty="0"/>
              <a:t>Blok</a:t>
            </a:r>
            <a:r>
              <a:rPr lang="id-ID" sz="2400" dirty="0" smtClean="0"/>
              <a:t> Kendali/ Kontrol</a:t>
            </a:r>
            <a:endParaRPr lang="id-ID" sz="2400" dirty="0"/>
          </a:p>
          <a:p>
            <a:r>
              <a:rPr lang="id-ID" sz="2400" dirty="0"/>
              <a:t>Blok</a:t>
            </a:r>
            <a:r>
              <a:rPr lang="id-ID" sz="2400" dirty="0" smtClean="0"/>
              <a:t> </a:t>
            </a:r>
            <a:r>
              <a:rPr lang="id-ID" sz="2400" dirty="0"/>
              <a:t>Manusia</a:t>
            </a:r>
          </a:p>
        </p:txBody>
      </p:sp>
      <p:sp>
        <p:nvSpPr>
          <p:cNvPr id="17" name="Rectangle: Rounded Corners 7">
            <a:hlinkClick r:id="rId4" action="ppaction://hlinksldjump"/>
          </p:cNvPr>
          <p:cNvSpPr/>
          <p:nvPr/>
        </p:nvSpPr>
        <p:spPr>
          <a:xfrm>
            <a:off x="373727" y="225555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4" action="ppaction://hlinksldjump"/>
              </a:rPr>
              <a:t>HOME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8" name="Rectangle: Rounded Corners 6">
            <a:hlinkClick r:id="rId5" action="ppaction://hlinksldjump"/>
          </p:cNvPr>
          <p:cNvSpPr/>
          <p:nvPr/>
        </p:nvSpPr>
        <p:spPr>
          <a:xfrm>
            <a:off x="4279661" y="213361"/>
            <a:ext cx="1978901" cy="643466"/>
          </a:xfrm>
          <a:prstGeom prst="roundRect">
            <a:avLst>
              <a:gd name="adj" fmla="val 50000"/>
            </a:avLst>
          </a:prstGeom>
          <a:solidFill>
            <a:srgbClr val="FFDCC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5" action="ppaction://hlinksldjump"/>
              </a:rPr>
              <a:t>KARAKTERISTIK SISlide 2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2" name="Rectangle: Rounded Corners 8">
            <a:hlinkClick r:id="rId6" action="ppaction://hlinksldjump"/>
          </p:cNvPr>
          <p:cNvSpPr/>
          <p:nvPr/>
        </p:nvSpPr>
        <p:spPr>
          <a:xfrm>
            <a:off x="6258562" y="21336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6" action="ppaction://hlinksldjump"/>
              </a:rPr>
              <a:t>KLASIFIKASI SI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3" name="Rectangle: Rounded Corners 10">
            <a:hlinkClick r:id="rId4" action="ppaction://hlinksldjump"/>
          </p:cNvPr>
          <p:cNvSpPr/>
          <p:nvPr/>
        </p:nvSpPr>
        <p:spPr>
          <a:xfrm>
            <a:off x="2329564" y="176790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59C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4" action="ppaction://hlinksldjump"/>
              </a:rPr>
              <a:t>KONSEP 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4" name="Rectangle: Rounded Corners 11">
            <a:hlinkClick r:id="rId7" action="ppaction://hlinksldjump"/>
          </p:cNvPr>
          <p:cNvSpPr/>
          <p:nvPr/>
        </p:nvSpPr>
        <p:spPr>
          <a:xfrm>
            <a:off x="8222829" y="21336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B02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7" action="ppaction://hlinksldjump"/>
              </a:rPr>
              <a:t>INFORMASI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Arrow: Pentagon 3"/>
          <p:cNvSpPr/>
          <p:nvPr/>
        </p:nvSpPr>
        <p:spPr>
          <a:xfrm rot="5400000">
            <a:off x="10528033" y="-132088"/>
            <a:ext cx="918911" cy="1761068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SISTEM INFORMASI</a:t>
            </a:r>
            <a:endParaRPr lang="en-US" sz="1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/>
          <p:cNvSpPr/>
          <p:nvPr/>
        </p:nvSpPr>
        <p:spPr>
          <a:xfrm>
            <a:off x="304801" y="880533"/>
            <a:ext cx="11582399" cy="5723467"/>
          </a:xfrm>
          <a:prstGeom prst="roundRect">
            <a:avLst>
              <a:gd name="adj" fmla="val 6056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/>
          <p:cNvSpPr/>
          <p:nvPr/>
        </p:nvSpPr>
        <p:spPr>
          <a:xfrm>
            <a:off x="609601" y="1125644"/>
            <a:ext cx="10972800" cy="5232399"/>
          </a:xfrm>
          <a:prstGeom prst="roundRect">
            <a:avLst>
              <a:gd name="adj" fmla="val 14680"/>
            </a:avLst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Freeform: Shape 30"/>
          <p:cNvSpPr/>
          <p:nvPr/>
        </p:nvSpPr>
        <p:spPr>
          <a:xfrm>
            <a:off x="8379290" y="5371205"/>
            <a:ext cx="5277609" cy="1914636"/>
          </a:xfrm>
          <a:custGeom>
            <a:avLst/>
            <a:gdLst>
              <a:gd name="connsiteX0" fmla="*/ 3920462 w 4180213"/>
              <a:gd name="connsiteY0" fmla="*/ 139382 h 2954823"/>
              <a:gd name="connsiteX1" fmla="*/ 3310862 w 4180213"/>
              <a:gd name="connsiteY1" fmla="*/ 3915 h 2954823"/>
              <a:gd name="connsiteX2" fmla="*/ 2836729 w 4180213"/>
              <a:gd name="connsiteY2" fmla="*/ 274848 h 2954823"/>
              <a:gd name="connsiteX3" fmla="*/ 2498062 w 4180213"/>
              <a:gd name="connsiteY3" fmla="*/ 833648 h 2954823"/>
              <a:gd name="connsiteX4" fmla="*/ 1498996 w 4180213"/>
              <a:gd name="connsiteY4" fmla="*/ 1053782 h 2954823"/>
              <a:gd name="connsiteX5" fmla="*/ 1126462 w 4180213"/>
              <a:gd name="connsiteY5" fmla="*/ 1951248 h 2954823"/>
              <a:gd name="connsiteX6" fmla="*/ 330596 w 4180213"/>
              <a:gd name="connsiteY6" fmla="*/ 2171382 h 2954823"/>
              <a:gd name="connsiteX7" fmla="*/ 76596 w 4180213"/>
              <a:gd name="connsiteY7" fmla="*/ 2662448 h 2954823"/>
              <a:gd name="connsiteX8" fmla="*/ 1634462 w 4180213"/>
              <a:gd name="connsiteY8" fmla="*/ 2814848 h 2954823"/>
              <a:gd name="connsiteX9" fmla="*/ 4055929 w 4180213"/>
              <a:gd name="connsiteY9" fmla="*/ 2730182 h 2954823"/>
              <a:gd name="connsiteX10" fmla="*/ 3852729 w 4180213"/>
              <a:gd name="connsiteY10" fmla="*/ 156315 h 2954823"/>
              <a:gd name="connsiteX11" fmla="*/ 3852729 w 4180213"/>
              <a:gd name="connsiteY11" fmla="*/ 156315 h 2954823"/>
              <a:gd name="connsiteX12" fmla="*/ 3784996 w 4180213"/>
              <a:gd name="connsiteY12" fmla="*/ 122448 h 2954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4180213" h="2954823">
                <a:moveTo>
                  <a:pt x="3920462" y="139382"/>
                </a:moveTo>
                <a:cubicBezTo>
                  <a:pt x="3705973" y="60359"/>
                  <a:pt x="3491484" y="-18663"/>
                  <a:pt x="3310862" y="3915"/>
                </a:cubicBezTo>
                <a:cubicBezTo>
                  <a:pt x="3130240" y="26493"/>
                  <a:pt x="2972196" y="136559"/>
                  <a:pt x="2836729" y="274848"/>
                </a:cubicBezTo>
                <a:cubicBezTo>
                  <a:pt x="2701262" y="413137"/>
                  <a:pt x="2721018" y="703826"/>
                  <a:pt x="2498062" y="833648"/>
                </a:cubicBezTo>
                <a:cubicBezTo>
                  <a:pt x="2275106" y="963470"/>
                  <a:pt x="1727596" y="867515"/>
                  <a:pt x="1498996" y="1053782"/>
                </a:cubicBezTo>
                <a:cubicBezTo>
                  <a:pt x="1270396" y="1240049"/>
                  <a:pt x="1321195" y="1764981"/>
                  <a:pt x="1126462" y="1951248"/>
                </a:cubicBezTo>
                <a:cubicBezTo>
                  <a:pt x="931729" y="2137515"/>
                  <a:pt x="505574" y="2052849"/>
                  <a:pt x="330596" y="2171382"/>
                </a:cubicBezTo>
                <a:cubicBezTo>
                  <a:pt x="155618" y="2289915"/>
                  <a:pt x="-140715" y="2555204"/>
                  <a:pt x="76596" y="2662448"/>
                </a:cubicBezTo>
                <a:cubicBezTo>
                  <a:pt x="293907" y="2769692"/>
                  <a:pt x="971240" y="2803559"/>
                  <a:pt x="1634462" y="2814848"/>
                </a:cubicBezTo>
                <a:cubicBezTo>
                  <a:pt x="2297684" y="2826137"/>
                  <a:pt x="3686218" y="3173271"/>
                  <a:pt x="4055929" y="2730182"/>
                </a:cubicBezTo>
                <a:cubicBezTo>
                  <a:pt x="4425640" y="2287093"/>
                  <a:pt x="3852729" y="156315"/>
                  <a:pt x="3852729" y="156315"/>
                </a:cubicBezTo>
                <a:lnTo>
                  <a:pt x="3852729" y="156315"/>
                </a:lnTo>
                <a:lnTo>
                  <a:pt x="3784996" y="122448"/>
                </a:lnTo>
              </a:path>
            </a:pathLst>
          </a:custGeom>
          <a:solidFill>
            <a:srgbClr val="FED27B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21267411">
            <a:off x="11336771" y="4499387"/>
            <a:ext cx="1100857" cy="2739691"/>
          </a:xfrm>
          <a:prstGeom prst="rect">
            <a:avLst/>
          </a:prstGeom>
        </p:spPr>
      </p:pic>
      <p:pic>
        <p:nvPicPr>
          <p:cNvPr id="28" name="Picture 11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304800" y="4950777"/>
            <a:ext cx="1399021" cy="169066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7165" y="9622"/>
            <a:ext cx="617279" cy="323116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004310" y="1275760"/>
            <a:ext cx="76250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d-ID" altLang="en-US" sz="2400" dirty="0" smtClean="0">
                <a:latin typeface="Cooper Black" panose="0208090404030B020404" pitchFamily="18" charset="0"/>
              </a:rPr>
              <a:t>Gambaran Komponen Sistem Informasi</a:t>
            </a:r>
            <a:endParaRPr lang="id-ID" altLang="en-US" sz="2400" dirty="0">
              <a:latin typeface="Cooper Black" panose="0208090404030B020404" pitchFamily="18" charset="0"/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4067556" y="2209715"/>
            <a:ext cx="762000" cy="457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dirty="0">
                <a:solidFill>
                  <a:srgbClr val="FFFFFF"/>
                </a:solidFill>
              </a:rPr>
              <a:t> </a:t>
            </a:r>
          </a:p>
        </p:txBody>
      </p:sp>
      <p:sp>
        <p:nvSpPr>
          <p:cNvPr id="29" name="Right Arrow 28"/>
          <p:cNvSpPr/>
          <p:nvPr/>
        </p:nvSpPr>
        <p:spPr>
          <a:xfrm>
            <a:off x="7039356" y="2285915"/>
            <a:ext cx="7620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>
              <a:solidFill>
                <a:srgbClr val="FFFFFF"/>
              </a:solidFill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4829556" y="1828715"/>
            <a:ext cx="2209800" cy="1371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dirty="0"/>
              <a:t>Model </a:t>
            </a:r>
          </a:p>
        </p:txBody>
      </p:sp>
      <p:sp>
        <p:nvSpPr>
          <p:cNvPr id="33" name="Flowchart: Document 32"/>
          <p:cNvSpPr/>
          <p:nvPr/>
        </p:nvSpPr>
        <p:spPr>
          <a:xfrm>
            <a:off x="7809294" y="1828715"/>
            <a:ext cx="2430462" cy="16764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dirty="0"/>
              <a:t>Output</a:t>
            </a:r>
          </a:p>
        </p:txBody>
      </p:sp>
      <p:sp>
        <p:nvSpPr>
          <p:cNvPr id="34" name="Flowchart: Document 33"/>
          <p:cNvSpPr/>
          <p:nvPr/>
        </p:nvSpPr>
        <p:spPr>
          <a:xfrm>
            <a:off x="1933956" y="1857290"/>
            <a:ext cx="2057400" cy="1676400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dirty="0"/>
              <a:t>Input</a:t>
            </a:r>
          </a:p>
        </p:txBody>
      </p:sp>
      <p:sp>
        <p:nvSpPr>
          <p:cNvPr id="35" name="Down Arrow 34"/>
          <p:cNvSpPr/>
          <p:nvPr/>
        </p:nvSpPr>
        <p:spPr>
          <a:xfrm>
            <a:off x="5667756" y="3200315"/>
            <a:ext cx="571500" cy="9906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  <p:sp>
        <p:nvSpPr>
          <p:cNvPr id="40" name="Flowchart: Magnetic Disk 39"/>
          <p:cNvSpPr/>
          <p:nvPr/>
        </p:nvSpPr>
        <p:spPr>
          <a:xfrm>
            <a:off x="4829556" y="4114715"/>
            <a:ext cx="2209800" cy="2133600"/>
          </a:xfrm>
          <a:prstGeom prst="flowChartMagneticDis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d-ID" sz="3200" dirty="0"/>
              <a:t>Basis Data</a:t>
            </a:r>
          </a:p>
        </p:txBody>
      </p:sp>
      <p:pic>
        <p:nvPicPr>
          <p:cNvPr id="41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4156" y="3962315"/>
            <a:ext cx="32004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" name="Picture 22" descr="j0233018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7931" y="4203615"/>
            <a:ext cx="2538413" cy="189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: Rounded Corners 7">
            <a:hlinkClick r:id="rId7" action="ppaction://hlinkpres?slideindex=1&amp;slidetitle="/>
          </p:cNvPr>
          <p:cNvSpPr/>
          <p:nvPr/>
        </p:nvSpPr>
        <p:spPr>
          <a:xfrm>
            <a:off x="373727" y="225555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F2ED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8" action="ppaction://hlinksldjump"/>
              </a:rPr>
              <a:t>HOME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25" name="Rectangle: Rounded Corners 6">
            <a:hlinkClick r:id="rId9" action="ppaction://hlinksldjump"/>
          </p:cNvPr>
          <p:cNvSpPr/>
          <p:nvPr/>
        </p:nvSpPr>
        <p:spPr>
          <a:xfrm>
            <a:off x="4279661" y="213361"/>
            <a:ext cx="1978901" cy="643466"/>
          </a:xfrm>
          <a:prstGeom prst="roundRect">
            <a:avLst>
              <a:gd name="adj" fmla="val 50000"/>
            </a:avLst>
          </a:prstGeom>
          <a:solidFill>
            <a:srgbClr val="FFDCC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9" action="ppaction://hlinksldjump"/>
              </a:rPr>
              <a:t>KARAKTERISTIK SISlide 2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0" name="Rectangle: Rounded Corners 8">
            <a:hlinkClick r:id="rId10" action="ppaction://hlinksldjump"/>
          </p:cNvPr>
          <p:cNvSpPr/>
          <p:nvPr/>
        </p:nvSpPr>
        <p:spPr>
          <a:xfrm>
            <a:off x="6258562" y="21336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ED27B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tx1"/>
                </a:solidFill>
                <a:latin typeface="Comic Sans MS" panose="030F0702030302020204" pitchFamily="66" charset="0"/>
                <a:hlinkClick r:id="rId10" action="ppaction://hlinksldjump"/>
              </a:rPr>
              <a:t>KLASIFIKASI SI</a:t>
            </a:r>
            <a:endParaRPr lang="en-US" sz="14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36" name="Rectangle: Rounded Corners 10">
            <a:hlinkClick r:id="rId8" action="ppaction://hlinksldjump"/>
          </p:cNvPr>
          <p:cNvSpPr/>
          <p:nvPr/>
        </p:nvSpPr>
        <p:spPr>
          <a:xfrm>
            <a:off x="2329564" y="176790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59C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8" action="ppaction://hlinksldjump"/>
              </a:rPr>
              <a:t>KONSEP 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7" name="Rectangle: Rounded Corners 11">
            <a:hlinkClick r:id="rId11" action="ppaction://hlinksldjump"/>
          </p:cNvPr>
          <p:cNvSpPr/>
          <p:nvPr/>
        </p:nvSpPr>
        <p:spPr>
          <a:xfrm>
            <a:off x="8222829" y="213361"/>
            <a:ext cx="1761065" cy="643466"/>
          </a:xfrm>
          <a:prstGeom prst="roundRect">
            <a:avLst>
              <a:gd name="adj" fmla="val 50000"/>
            </a:avLst>
          </a:prstGeom>
          <a:solidFill>
            <a:srgbClr val="FFB021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sz="1400" b="1" dirty="0" smtClean="0">
                <a:solidFill>
                  <a:schemeClr val="bg1"/>
                </a:solidFill>
                <a:latin typeface="Comic Sans MS" panose="030F0702030302020204" pitchFamily="66" charset="0"/>
                <a:hlinkClick r:id="rId11" action="ppaction://hlinksldjump"/>
              </a:rPr>
              <a:t>INFORMASI</a:t>
            </a:r>
            <a:endParaRPr lang="en-US" sz="1400" b="1" dirty="0">
              <a:solidFill>
                <a:schemeClr val="bg1"/>
              </a:solidFill>
              <a:latin typeface="Comic Sans MS" panose="030F0702030302020204" pitchFamily="66" charset="0"/>
            </a:endParaRPr>
          </a:p>
        </p:txBody>
      </p:sp>
      <p:sp>
        <p:nvSpPr>
          <p:cNvPr id="38" name="Arrow: Pentagon 3"/>
          <p:cNvSpPr/>
          <p:nvPr/>
        </p:nvSpPr>
        <p:spPr>
          <a:xfrm rot="5400000">
            <a:off x="10528033" y="-132088"/>
            <a:ext cx="918911" cy="1761068"/>
          </a:xfrm>
          <a:prstGeom prst="homePlate">
            <a:avLst>
              <a:gd name="adj" fmla="val 40757"/>
            </a:avLst>
          </a:prstGeom>
          <a:solidFill>
            <a:srgbClr val="FFCBA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id-ID" sz="1600" b="1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SISTEM INFORMASI</a:t>
            </a:r>
            <a:endParaRPr lang="en-US" sz="1600" b="1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/>
      </p:transition>
    </mc:Choice>
    <mc:Fallback xmlns="">
      <p:transition spd="slow">
        <p:blinds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7734994</TotalTime>
  <Words>888</Words>
  <Application>Microsoft Office PowerPoint</Application>
  <PresentationFormat>Custom</PresentationFormat>
  <Paragraphs>152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lissaamiftaa@gmail.com</dc:creator>
  <cp:lastModifiedBy>User</cp:lastModifiedBy>
  <cp:revision>130</cp:revision>
  <dcterms:created xsi:type="dcterms:W3CDTF">2022-05-03T06:58:00Z</dcterms:created>
  <dcterms:modified xsi:type="dcterms:W3CDTF">2025-10-10T04:29:26Z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5DDF4874AA3C448B9D65D1BC052C5CB7</vt:lpwstr>
  </property>
  <property fmtid="{D5CDD505-2E9C-101B-9397-08002B2CF9AE}" pid="3" name="KSOProductBuildVer">
    <vt:lpwstr>1057-11.2.0.11537</vt:lpwstr>
  </property>
</Properties>
</file>