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6" r:id="rId7"/>
    <p:sldId id="262" r:id="rId8"/>
    <p:sldId id="263" r:id="rId9"/>
    <p:sldId id="271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1" d="100"/>
          <a:sy n="51" d="100"/>
        </p:scale>
        <p:origin x="-408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FC0B-9888-4747-9EBF-B7787ECF7F0B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F0AA7-716D-42A4-AC92-24CDAE82E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FC0B-9888-4747-9EBF-B7787ECF7F0B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F0AA7-716D-42A4-AC92-24CDAE82E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FC0B-9888-4747-9EBF-B7787ECF7F0B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F0AA7-716D-42A4-AC92-24CDAE82E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FC0B-9888-4747-9EBF-B7787ECF7F0B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F0AA7-716D-42A4-AC92-24CDAE82E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FC0B-9888-4747-9EBF-B7787ECF7F0B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F0AA7-716D-42A4-AC92-24CDAE82E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FC0B-9888-4747-9EBF-B7787ECF7F0B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F0AA7-716D-42A4-AC92-24CDAE82E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FC0B-9888-4747-9EBF-B7787ECF7F0B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F0AA7-716D-42A4-AC92-24CDAE82E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FC0B-9888-4747-9EBF-B7787ECF7F0B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F0AA7-716D-42A4-AC92-24CDAE82E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FC0B-9888-4747-9EBF-B7787ECF7F0B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F0AA7-716D-42A4-AC92-24CDAE82E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FC0B-9888-4747-9EBF-B7787ECF7F0B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F0AA7-716D-42A4-AC92-24CDAE82E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FC0B-9888-4747-9EBF-B7787ECF7F0B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21F0AA7-716D-42A4-AC92-24CDAE82E6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63CFC0B-9888-4747-9EBF-B7787ECF7F0B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21F0AA7-716D-42A4-AC92-24CDAE82E6B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ODUL%20ANSI.pptx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ODUL%20ANSI.pptx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 fontScale="90000"/>
          </a:bodyPr>
          <a:lstStyle/>
          <a:p>
            <a:r>
              <a:rPr lang="en-US" sz="3600" dirty="0" err="1" smtClean="0"/>
              <a:t>Modul</a:t>
            </a:r>
            <a:r>
              <a:rPr lang="en-US" sz="3600" dirty="0" smtClean="0"/>
              <a:t> 2 =&gt; SISTEM ANALIS &amp; ANALISIS SISTEM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2.1) SISTEM ANALIS</a:t>
            </a:r>
          </a:p>
          <a:p>
            <a:pPr algn="just">
              <a:buNone/>
            </a:pPr>
            <a:r>
              <a:rPr lang="en-US" sz="2000" b="1" dirty="0" smtClean="0"/>
              <a:t>SISTEM ANALIS</a:t>
            </a:r>
            <a:r>
              <a:rPr lang="id-ID" sz="2000" b="1" dirty="0" smtClean="0"/>
              <a:t> </a:t>
            </a:r>
            <a:r>
              <a:rPr lang="id-ID" sz="2000" dirty="0" smtClean="0"/>
              <a:t>adalah</a:t>
            </a:r>
            <a:r>
              <a:rPr lang="en-US" sz="2000" b="1" dirty="0" smtClean="0"/>
              <a:t> </a:t>
            </a:r>
            <a:r>
              <a:rPr lang="en-US" sz="2000" dirty="0" smtClean="0"/>
              <a:t>“</a:t>
            </a:r>
            <a:r>
              <a:rPr lang="en-US" sz="1800" dirty="0" smtClean="0"/>
              <a:t>Orang yang </a:t>
            </a:r>
            <a:r>
              <a:rPr lang="en-US" sz="1800" dirty="0" err="1" smtClean="0"/>
              <a:t>mengalisis</a:t>
            </a:r>
            <a:r>
              <a:rPr lang="en-US" sz="1800" dirty="0" smtClean="0"/>
              <a:t> </a:t>
            </a:r>
            <a:r>
              <a:rPr lang="en-US" sz="1800" dirty="0" err="1" smtClean="0"/>
              <a:t>sistem</a:t>
            </a:r>
            <a:r>
              <a:rPr lang="en-US" sz="1800" dirty="0" smtClean="0"/>
              <a:t> (</a:t>
            </a:r>
            <a:r>
              <a:rPr lang="en-US" sz="1800" dirty="0" err="1" smtClean="0"/>
              <a:t>mempelajari</a:t>
            </a:r>
            <a:r>
              <a:rPr lang="en-US" sz="1800" dirty="0" smtClean="0"/>
              <a:t> </a:t>
            </a:r>
            <a:r>
              <a:rPr lang="en-US" sz="1800" dirty="0" err="1" smtClean="0"/>
              <a:t>masalah-masalah</a:t>
            </a:r>
            <a:r>
              <a:rPr lang="en-US" sz="1800" dirty="0" smtClean="0"/>
              <a:t> yang </a:t>
            </a:r>
            <a:r>
              <a:rPr lang="en-US" sz="1800" dirty="0" err="1" smtClean="0"/>
              <a:t>timbul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menentukan</a:t>
            </a:r>
            <a:r>
              <a:rPr lang="en-US" sz="1800" dirty="0" smtClean="0"/>
              <a:t> </a:t>
            </a:r>
            <a:r>
              <a:rPr lang="en-US" sz="1800" dirty="0" err="1" smtClean="0"/>
              <a:t>kebutuhan-kebutuhan</a:t>
            </a:r>
            <a:r>
              <a:rPr lang="en-US" sz="1800" dirty="0" smtClean="0"/>
              <a:t> user </a:t>
            </a:r>
            <a:r>
              <a:rPr lang="en-US" sz="1800" dirty="0" err="1" smtClean="0"/>
              <a:t>sistem</a:t>
            </a:r>
            <a:r>
              <a:rPr lang="en-US" sz="1800" dirty="0" smtClean="0"/>
              <a:t> </a:t>
            </a:r>
            <a:r>
              <a:rPr lang="en-US" sz="1800" dirty="0" err="1" smtClean="0"/>
              <a:t>untuk</a:t>
            </a:r>
            <a:r>
              <a:rPr lang="en-US" sz="1800" dirty="0" smtClean="0"/>
              <a:t> </a:t>
            </a:r>
            <a:r>
              <a:rPr lang="en-US" sz="1800" dirty="0" err="1" smtClean="0"/>
              <a:t>mengidentifikasi</a:t>
            </a:r>
            <a:r>
              <a:rPr lang="en-US" sz="1800" dirty="0" smtClean="0"/>
              <a:t> </a:t>
            </a:r>
            <a:r>
              <a:rPr lang="en-US" sz="1800" dirty="0" err="1" smtClean="0"/>
              <a:t>pemecahan</a:t>
            </a:r>
            <a:r>
              <a:rPr lang="en-US" sz="1800" dirty="0" smtClean="0"/>
              <a:t> </a:t>
            </a:r>
            <a:r>
              <a:rPr lang="en-US" sz="1800" dirty="0" err="1" smtClean="0"/>
              <a:t>masalah</a:t>
            </a:r>
            <a:r>
              <a:rPr lang="en-US" sz="1800" dirty="0" smtClean="0"/>
              <a:t> </a:t>
            </a:r>
            <a:r>
              <a:rPr lang="en-US" sz="1800" dirty="0" err="1" smtClean="0"/>
              <a:t>tersebut</a:t>
            </a:r>
            <a:r>
              <a:rPr lang="en-US" sz="1800" dirty="0" smtClean="0"/>
              <a:t>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dirty="0" err="1" smtClean="0"/>
              <a:t>alasan-alasan</a:t>
            </a:r>
            <a:r>
              <a:rPr lang="en-US" sz="1800" dirty="0" smtClean="0"/>
              <a:t> yang </a:t>
            </a:r>
            <a:r>
              <a:rPr lang="en-US" sz="1800" dirty="0" err="1" smtClean="0"/>
              <a:t>logis</a:t>
            </a:r>
            <a:r>
              <a:rPr lang="en-US" sz="1800" dirty="0" smtClean="0"/>
              <a:t>”. </a:t>
            </a:r>
            <a:r>
              <a:rPr lang="id-ID" sz="1800" dirty="0" smtClean="0"/>
              <a:t> S</a:t>
            </a:r>
            <a:r>
              <a:rPr lang="en-US" sz="1800" dirty="0" err="1" smtClean="0"/>
              <a:t>ebutan</a:t>
            </a:r>
            <a:r>
              <a:rPr lang="en-US" sz="1800" dirty="0" smtClean="0"/>
              <a:t> lain </a:t>
            </a:r>
            <a:r>
              <a:rPr lang="en-US" sz="1800" dirty="0" err="1" smtClean="0"/>
              <a:t>Sistem</a:t>
            </a:r>
            <a:r>
              <a:rPr lang="en-US" sz="1800" dirty="0" smtClean="0"/>
              <a:t> </a:t>
            </a:r>
            <a:r>
              <a:rPr lang="en-US" sz="1800" dirty="0" err="1" smtClean="0"/>
              <a:t>Analis</a:t>
            </a:r>
            <a:r>
              <a:rPr lang="en-US" sz="1800" dirty="0" smtClean="0"/>
              <a:t> </a:t>
            </a:r>
            <a:r>
              <a:rPr lang="en-US" sz="1800" dirty="0" err="1" smtClean="0"/>
              <a:t>adalah</a:t>
            </a:r>
            <a:r>
              <a:rPr lang="en-US" sz="1800" dirty="0" smtClean="0"/>
              <a:t> (</a:t>
            </a:r>
            <a:r>
              <a:rPr lang="en-US" sz="1800" b="1" dirty="0" err="1" smtClean="0"/>
              <a:t>Analis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Informasi</a:t>
            </a:r>
            <a:r>
              <a:rPr lang="en-US" sz="1800" b="1" dirty="0" smtClean="0"/>
              <a:t>, </a:t>
            </a:r>
            <a:r>
              <a:rPr lang="en-US" sz="1800" b="1" dirty="0" err="1" smtClean="0"/>
              <a:t>Analis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Bisnis</a:t>
            </a:r>
            <a:r>
              <a:rPr lang="en-US" sz="1800" b="1" dirty="0" smtClean="0"/>
              <a:t>, </a:t>
            </a:r>
            <a:r>
              <a:rPr lang="en-US" sz="1800" b="1" dirty="0" err="1" smtClean="0"/>
              <a:t>Perancang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Sistem</a:t>
            </a:r>
            <a:r>
              <a:rPr lang="en-US" sz="1800" b="1" dirty="0" smtClean="0"/>
              <a:t>, </a:t>
            </a:r>
            <a:r>
              <a:rPr lang="en-US" sz="1800" b="1" dirty="0" err="1" smtClean="0"/>
              <a:t>Konsultan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Sistem</a:t>
            </a:r>
            <a:r>
              <a:rPr lang="en-US" sz="1800" b="1" dirty="0" smtClean="0"/>
              <a:t>, </a:t>
            </a:r>
            <a:r>
              <a:rPr lang="en-US" sz="1800" b="1" dirty="0" err="1" smtClean="0"/>
              <a:t>Sistem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Enginer</a:t>
            </a:r>
            <a:r>
              <a:rPr lang="en-US" sz="1800" dirty="0" smtClean="0"/>
              <a:t>). </a:t>
            </a:r>
            <a:endParaRPr lang="id-ID" sz="1800" dirty="0" smtClean="0"/>
          </a:p>
          <a:p>
            <a:pPr marL="0" indent="0" algn="just">
              <a:buNone/>
            </a:pPr>
            <a:endParaRPr lang="id-ID" sz="1800" dirty="0"/>
          </a:p>
          <a:p>
            <a:pPr marL="0" indent="0" algn="just">
              <a:buNone/>
            </a:pPr>
            <a:r>
              <a:rPr lang="id-ID" sz="1800" b="1" dirty="0" smtClean="0"/>
              <a:t>Standar pendapatan/ gaji Sistem Analis </a:t>
            </a:r>
            <a:r>
              <a:rPr lang="id-ID" sz="1800" dirty="0" smtClean="0"/>
              <a:t>di dalam instansi/ organisasi/ perusahaan di Indonesia saat ini berkisar Rp. 5.000.000,- s/d Rp. </a:t>
            </a:r>
            <a:r>
              <a:rPr lang="id-ID" sz="1800" smtClean="0"/>
              <a:t>10.000.000</a:t>
            </a:r>
            <a:r>
              <a:rPr lang="id-ID" sz="1800" dirty="0" smtClean="0"/>
              <a:t>,- </a:t>
            </a: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b="1" dirty="0" err="1" smtClean="0"/>
              <a:t>Gambaran</a:t>
            </a:r>
            <a:r>
              <a:rPr lang="en-US" sz="1800" b="1" dirty="0" smtClean="0"/>
              <a:t> </a:t>
            </a:r>
            <a:r>
              <a:rPr lang="id-ID" sz="1800" b="1" dirty="0" smtClean="0"/>
              <a:t>ilustrasi </a:t>
            </a:r>
            <a:r>
              <a:rPr lang="en-US" sz="1800" b="1" dirty="0" err="1" smtClean="0"/>
              <a:t>kerlibatan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Sistem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Analis</a:t>
            </a:r>
            <a:r>
              <a:rPr lang="en-US" sz="1800" b="1" dirty="0" smtClean="0"/>
              <a:t> </a:t>
            </a:r>
            <a:r>
              <a:rPr lang="id-ID" sz="1800" b="1" dirty="0" smtClean="0"/>
              <a:t>pada setiap aktivitas </a:t>
            </a:r>
            <a:r>
              <a:rPr lang="en-US" sz="1800" b="1" dirty="0" smtClean="0"/>
              <a:t> </a:t>
            </a:r>
            <a:r>
              <a:rPr lang="id-ID" sz="1800" b="1" dirty="0" smtClean="0"/>
              <a:t>sbb </a:t>
            </a:r>
            <a:r>
              <a:rPr lang="en-US" sz="1800" b="1" dirty="0" smtClean="0"/>
              <a:t>: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3657600" y="5181600"/>
            <a:ext cx="1600200" cy="342900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 Narrow" pitchFamily="34" charset="0"/>
              </a:rPr>
              <a:t>Manajemen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5943600" y="5897563"/>
            <a:ext cx="1371600" cy="342900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 Narrow" pitchFamily="34" charset="0"/>
              </a:rPr>
              <a:t>Programmer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3657600" y="5897563"/>
            <a:ext cx="1600200" cy="342900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 Narrow" pitchFamily="34" charset="0"/>
              </a:rPr>
              <a:t>Sistem Analis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1371600" y="5897563"/>
            <a:ext cx="1600200" cy="342900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 Narrow" pitchFamily="34" charset="0"/>
              </a:rPr>
              <a:t>User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221" name="Line 5"/>
          <p:cNvSpPr>
            <a:spLocks noChangeShapeType="1"/>
          </p:cNvSpPr>
          <p:nvPr/>
        </p:nvSpPr>
        <p:spPr bwMode="auto">
          <a:xfrm flipH="1">
            <a:off x="2514600" y="5343525"/>
            <a:ext cx="1143000" cy="5715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>
            <a:off x="4457700" y="5565775"/>
            <a:ext cx="0" cy="3429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19" name="Line 3"/>
          <p:cNvSpPr>
            <a:spLocks noChangeShapeType="1"/>
          </p:cNvSpPr>
          <p:nvPr/>
        </p:nvSpPr>
        <p:spPr bwMode="auto">
          <a:xfrm>
            <a:off x="5257800" y="5343525"/>
            <a:ext cx="1143000" cy="5715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18" name="Line 2"/>
          <p:cNvSpPr>
            <a:spLocks noChangeShapeType="1"/>
          </p:cNvSpPr>
          <p:nvPr/>
        </p:nvSpPr>
        <p:spPr bwMode="auto">
          <a:xfrm>
            <a:off x="2971800" y="6011863"/>
            <a:ext cx="685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17" name="Line 1"/>
          <p:cNvSpPr>
            <a:spLocks noChangeShapeType="1"/>
          </p:cNvSpPr>
          <p:nvPr/>
        </p:nvSpPr>
        <p:spPr bwMode="auto">
          <a:xfrm>
            <a:off x="5257800" y="6011863"/>
            <a:ext cx="685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68580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Arrow: Pentagon 3"/>
          <p:cNvSpPr/>
          <p:nvPr/>
        </p:nvSpPr>
        <p:spPr>
          <a:xfrm rot="5400000">
            <a:off x="1787202" y="-440579"/>
            <a:ext cx="768996" cy="1680634"/>
          </a:xfrm>
          <a:prstGeom prst="homePlate">
            <a:avLst>
              <a:gd name="adj" fmla="val 40757"/>
            </a:avLst>
          </a:prstGeom>
          <a:solidFill>
            <a:srgbClr val="FFCBA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id-ID" sz="1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Sistem Analis &amp; Analisis Sistem</a:t>
            </a:r>
            <a:endParaRPr lang="en-US" sz="1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7">
            <a:hlinkClick r:id="rId2" action="ppaction://hlinksldjump"/>
          </p:cNvPr>
          <p:cNvSpPr/>
          <p:nvPr/>
        </p:nvSpPr>
        <p:spPr>
          <a:xfrm>
            <a:off x="7967" y="39066"/>
            <a:ext cx="1287433" cy="447262"/>
          </a:xfrm>
          <a:prstGeom prst="roundRect">
            <a:avLst>
              <a:gd name="adj" fmla="val 50000"/>
            </a:avLst>
          </a:prstGeom>
          <a:solidFill>
            <a:srgbClr val="FFF2ED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anose="030F0702030302020204" pitchFamily="66" charset="0"/>
                <a:hlinkClick r:id="rId3" action="ppaction://hlinkpres?slideindex=1&amp;slidetitle="/>
              </a:rPr>
              <a:t>HOME</a:t>
            </a:r>
            <a:endParaRPr lang="en-US" sz="1400" b="1" dirty="0">
              <a:solidFill>
                <a:schemeClr val="tx1">
                  <a:lumMod val="95000"/>
                  <a:lumOff val="5000"/>
                </a:schemeClr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15097"/>
            <a:ext cx="8001000" cy="423103"/>
          </a:xfrm>
        </p:spPr>
        <p:txBody>
          <a:bodyPr>
            <a:normAutofit fontScale="90000"/>
          </a:bodyPr>
          <a:lstStyle/>
          <a:p>
            <a:r>
              <a:rPr lang="en-US" sz="2000" b="1" dirty="0" err="1" smtClean="0"/>
              <a:t>Beberapa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pertanyaan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Analisis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Sistem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untuk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membantu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menganalisis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hasil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penelitian</a:t>
            </a:r>
            <a:r>
              <a:rPr lang="id-ID" sz="2000" b="1" dirty="0" smtClean="0"/>
              <a:t> </a:t>
            </a:r>
            <a:endParaRPr lang="en-US" sz="18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8476945"/>
              </p:ext>
            </p:extLst>
          </p:nvPr>
        </p:nvGraphicFramePr>
        <p:xfrm>
          <a:off x="609600" y="1066800"/>
          <a:ext cx="8077200" cy="4654018"/>
        </p:xfrm>
        <a:graphic>
          <a:graphicData uri="http://schemas.openxmlformats.org/drawingml/2006/table">
            <a:tbl>
              <a:tblPr/>
              <a:tblGrid>
                <a:gridCol w="1852569"/>
                <a:gridCol w="6224631"/>
              </a:tblGrid>
              <a:tr h="19082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Arial Narrow"/>
                        </a:rPr>
                        <a:t>ANALISA</a:t>
                      </a:r>
                      <a:endParaRPr lang="en-US" sz="1200" dirty="0">
                        <a:latin typeface="Arial Narrow"/>
                        <a:ea typeface="Times New Roman"/>
                        <a:cs typeface="Arial Narrow"/>
                      </a:endParaRP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Arial Narrow"/>
                        </a:rPr>
                        <a:t>DAFTAR PERTANYAAN</a:t>
                      </a:r>
                      <a:endParaRPr lang="en-US" sz="1200">
                        <a:latin typeface="Arial Narrow"/>
                        <a:ea typeface="Times New Roman"/>
                        <a:cs typeface="Arial Narrow"/>
                      </a:endParaRP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77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Arial Narrow"/>
                        </a:rPr>
                        <a:t>Distribusi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Arial Narrow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Arial Narrow"/>
                        </a:rPr>
                        <a:t>Pekerjaan</a:t>
                      </a:r>
                      <a:endParaRPr lang="en-US" sz="1200" dirty="0">
                        <a:latin typeface="Arial Narrow"/>
                        <a:ea typeface="Times New Roman"/>
                        <a:cs typeface="Arial Narrow"/>
                      </a:endParaRP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id-ID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Apakah sudah tersedia Sistem Informasi K</a:t>
                      </a:r>
                      <a:r>
                        <a:rPr lang="id-ID" sz="1200" baseline="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omputerisi untuk mendukung pekerjaan?</a:t>
                      </a: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Apakah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tugas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&amp;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tanggung</a:t>
                      </a:r>
                      <a:r>
                        <a:rPr lang="id-ID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jawab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telah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diterapkan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dengan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jelas</a:t>
                      </a:r>
                      <a:r>
                        <a:rPr lang="id-ID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di dalam sistem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? </a:t>
                      </a:r>
                      <a:endParaRPr lang="en-US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Apakah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distribu</a:t>
                      </a:r>
                      <a:r>
                        <a:rPr lang="id-ID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si</a:t>
                      </a:r>
                      <a:r>
                        <a:rPr lang="id-ID" sz="1200" baseline="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untuk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masing2 </a:t>
                      </a:r>
                      <a:r>
                        <a:rPr lang="id-ID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unit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organisasi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id-ID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sudah dilakukan di dalam sistem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? </a:t>
                      </a:r>
                      <a:endParaRPr lang="en-US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0466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Arial Narrow"/>
                        </a:rPr>
                        <a:t>Pengukuran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Arial Narrow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Arial Narrow"/>
                        </a:rPr>
                        <a:t>Pekerjaan</a:t>
                      </a:r>
                      <a:endParaRPr lang="en-US" sz="1200" dirty="0">
                        <a:latin typeface="Arial Narrow"/>
                        <a:ea typeface="Times New Roman"/>
                        <a:cs typeface="Arial Narrow"/>
                      </a:endParaRP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es-E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Apakah</a:t>
                      </a:r>
                      <a:r>
                        <a:rPr lang="es-E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id-ID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Sistem yang ada sudah sepenuhnya mendukung pekerjaan</a:t>
                      </a:r>
                      <a:r>
                        <a:rPr lang="es-ES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s-E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? </a:t>
                      </a:r>
                      <a:endParaRPr lang="en-US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Apakah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id-ID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sistem yang ada sudah cukup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memuaskan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id-ID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dalam pekerjaan 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? </a:t>
                      </a:r>
                      <a:endParaRPr lang="en-US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Apakah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unit2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organisasi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telah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id-ID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terintegrasi di dalam sistem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?</a:t>
                      </a:r>
                      <a:endParaRPr lang="en-US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Bagaimana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volume</a:t>
                      </a:r>
                      <a:r>
                        <a:rPr lang="id-ID" sz="1200" baseline="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id-ID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laporan yang dihasilkan dari sistem yang berjalan</a:t>
                      </a:r>
                      <a:r>
                        <a:rPr lang="id-ID" sz="1200" baseline="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sudah mendukung masing-masing bagian di dalam organisasi ?</a:t>
                      </a:r>
                      <a:endParaRPr lang="en-US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Apakah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id-ID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masih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terjadi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operasi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yang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tumpah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tindih</a:t>
                      </a:r>
                      <a:r>
                        <a:rPr lang="id-ID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/ terjadi kerangkapan data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? </a:t>
                      </a:r>
                      <a:endParaRPr lang="en-US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Apakah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id-ID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masih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terdapat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operasi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yang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menghambat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arus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data ?</a:t>
                      </a:r>
                      <a:endParaRPr lang="en-US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Apakah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terdapat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standar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kinerja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yang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baik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dan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selalu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mutakhir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id-ID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di dalam sistem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? </a:t>
                      </a:r>
                      <a:endParaRPr lang="en-US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840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Arial Narrow"/>
                        </a:rPr>
                        <a:t>Keandalan</a:t>
                      </a:r>
                      <a:endParaRPr lang="en-US" sz="1200" dirty="0">
                        <a:latin typeface="Arial Narrow"/>
                        <a:ea typeface="Times New Roman"/>
                        <a:cs typeface="Arial Narrow"/>
                      </a:endParaRP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Apakah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jumlah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kesalahan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yang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terjadi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di masing2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operasi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id-ID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bisa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diminimkan</a:t>
                      </a:r>
                      <a:endParaRPr lang="en-US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s-E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Apakah</a:t>
                      </a:r>
                      <a:r>
                        <a:rPr lang="es-E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id-ID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sistem peng</a:t>
                      </a:r>
                      <a:r>
                        <a:rPr lang="es-ES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operas</a:t>
                      </a:r>
                      <a:r>
                        <a:rPr lang="id-ID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iannya</a:t>
                      </a:r>
                      <a:r>
                        <a:rPr lang="id-ID" sz="1200" baseline="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yang </a:t>
                      </a:r>
                      <a:r>
                        <a:rPr lang="es-ES" sz="1200" dirty="0" err="1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telah</a:t>
                      </a:r>
                      <a:r>
                        <a:rPr lang="es-ES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id-ID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dilakuakan</a:t>
                      </a:r>
                      <a:r>
                        <a:rPr lang="es-ES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s-E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dengan</a:t>
                      </a:r>
                      <a:r>
                        <a:rPr lang="es-E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s-ES" sz="1200" dirty="0" err="1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baik</a:t>
                      </a:r>
                      <a:r>
                        <a:rPr lang="id-ID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.</a:t>
                      </a: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id-ID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Apakah Sistem yang ada suduh cukup mendukung dalam organisasi?</a:t>
                      </a:r>
                      <a:endParaRPr lang="en-US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840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Arial Narrow"/>
                        </a:rPr>
                        <a:t>Dokumen</a:t>
                      </a:r>
                      <a:endParaRPr lang="en-US" sz="1200">
                        <a:latin typeface="Arial Narrow"/>
                        <a:ea typeface="Times New Roman"/>
                        <a:cs typeface="Arial Narrow"/>
                      </a:endParaRP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Seberapa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perlu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dokumen2 yang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ada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? </a:t>
                      </a:r>
                      <a:endParaRPr lang="en-US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Apakah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masing2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dokumen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telah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dirancang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untuk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penggunaan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yang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efektif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? </a:t>
                      </a:r>
                      <a:endParaRPr lang="en-US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Apakah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tembusan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dari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dokumen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perlu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? </a:t>
                      </a:r>
                      <a:endParaRPr lang="en-US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88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Arial Narrow"/>
                        </a:rPr>
                        <a:t>Laporan</a:t>
                      </a:r>
                      <a:endParaRPr lang="en-US" sz="1200">
                        <a:latin typeface="Arial Narrow"/>
                        <a:ea typeface="Times New Roman"/>
                        <a:cs typeface="Arial Narrow"/>
                      </a:endParaRP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id-ID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Apakah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laporan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dipersiapkan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dengan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mudah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dari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id-ID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sistem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yang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ada</a:t>
                      </a:r>
                      <a:r>
                        <a:rPr lang="id-ID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?</a:t>
                      </a:r>
                      <a:endParaRPr lang="en-US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es-E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Apakah</a:t>
                      </a:r>
                      <a:r>
                        <a:rPr lang="es-E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s-E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terdapat</a:t>
                      </a:r>
                      <a:r>
                        <a:rPr lang="es-E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s-E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duplikasi</a:t>
                      </a:r>
                      <a:r>
                        <a:rPr lang="es-E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di file, catatan dan laporan2 ? </a:t>
                      </a:r>
                      <a:endParaRPr lang="id-ID" sz="1200" dirty="0" smtClean="0">
                        <a:solidFill>
                          <a:srgbClr val="000000"/>
                        </a:solidFill>
                        <a:latin typeface="Arial"/>
                        <a:ea typeface="SimSun"/>
                        <a:cs typeface="Times New Roman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id-ID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Apakah laporan yang</a:t>
                      </a:r>
                      <a:r>
                        <a:rPr lang="id-ID" sz="1200" baseline="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dihasilkan sudah sesuai yang diharapkan ?</a:t>
                      </a:r>
                      <a:endParaRPr lang="en-US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0551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Arial Narrow"/>
                        </a:rPr>
                        <a:t>Teknologi</a:t>
                      </a:r>
                      <a:endParaRPr lang="en-US" sz="1200" dirty="0">
                        <a:latin typeface="Arial Narrow"/>
                        <a:ea typeface="Times New Roman"/>
                        <a:cs typeface="Arial Narrow"/>
                      </a:endParaRP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Apakah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Teknologi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id-ID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hardware</a:t>
                      </a:r>
                      <a:r>
                        <a:rPr lang="id-ID" sz="1200" baseline="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yang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digunakan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id-ID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sudah 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dapat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diandalkan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?</a:t>
                      </a:r>
                      <a:endParaRPr lang="id-ID" sz="1200" dirty="0" smtClean="0">
                        <a:solidFill>
                          <a:srgbClr val="000000"/>
                        </a:solidFill>
                        <a:latin typeface="Arial"/>
                        <a:ea typeface="SimSun"/>
                        <a:cs typeface="Times New Roman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id-ID" sz="12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Apakah Teknologi software yang digunakan sudah dapat diandalkan ?</a:t>
                      </a:r>
                      <a:endParaRPr lang="en-US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Apakah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file yang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ada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mudah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diakses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dan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dimutahirkan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  <a:cs typeface="Times New Roman"/>
                        </a:rPr>
                        <a:t> ?</a:t>
                      </a:r>
                      <a:endParaRPr lang="en-US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4800" y="5722203"/>
            <a:ext cx="8763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b="1" dirty="0" smtClean="0"/>
              <a:t>TUGASI 1</a:t>
            </a:r>
          </a:p>
          <a:p>
            <a:pPr marL="342900" indent="-342900">
              <a:buAutoNum type="arabicPeriod"/>
            </a:pPr>
            <a:r>
              <a:rPr lang="id-ID" sz="1400" dirty="0" smtClean="0"/>
              <a:t>Kelompok 1 </a:t>
            </a:r>
            <a:r>
              <a:rPr lang="id-ID" sz="1400" dirty="0"/>
              <a:t>; Buat beberapa pertanyaan untuk membantu menganilisis pengembangan </a:t>
            </a:r>
            <a:r>
              <a:rPr lang="id-ID" sz="1400" dirty="0" smtClean="0"/>
              <a:t>SI Supermarket </a:t>
            </a:r>
          </a:p>
          <a:p>
            <a:pPr marL="342900" indent="-342900">
              <a:buAutoNum type="arabicPeriod"/>
            </a:pPr>
            <a:r>
              <a:rPr lang="id-ID" sz="1400" dirty="0" smtClean="0"/>
              <a:t>Kelompok 2 ; Buat beberapa pertanyaan untuk membantu menganilisis pengembangan SI Rumah Sakit</a:t>
            </a:r>
          </a:p>
          <a:p>
            <a:pPr marL="342900" indent="-342900">
              <a:buAutoNum type="arabicPeriod"/>
            </a:pPr>
            <a:r>
              <a:rPr lang="id-ID" sz="1400" dirty="0" smtClean="0"/>
              <a:t>Kelompok 3 ; </a:t>
            </a:r>
            <a:r>
              <a:rPr lang="id-ID" sz="1400" dirty="0"/>
              <a:t>Buat beberapa pertanyaan untuk membantu menganilisis pengembangan SI </a:t>
            </a:r>
            <a:r>
              <a:rPr lang="id-ID" sz="1400" dirty="0" smtClean="0"/>
              <a:t>Perhotelan</a:t>
            </a:r>
          </a:p>
          <a:p>
            <a:pPr marL="342900" indent="-342900">
              <a:buAutoNum type="arabicPeriod"/>
            </a:pPr>
            <a:r>
              <a:rPr lang="id-ID" sz="1400" dirty="0"/>
              <a:t>Kelompok 4 ; Buat beberapa pertanyaan untuk membantu menganilisis pengembangan </a:t>
            </a:r>
            <a:r>
              <a:rPr lang="id-ID" sz="1400" dirty="0" smtClean="0"/>
              <a:t>SI Pelayaran</a:t>
            </a:r>
            <a:endParaRPr lang="en-US" sz="1400" dirty="0"/>
          </a:p>
        </p:txBody>
      </p:sp>
      <p:sp>
        <p:nvSpPr>
          <p:cNvPr id="7" name="Rectangle: Rounded Corners 7">
            <a:hlinkClick r:id="rId2" action="ppaction://hlinksldjump"/>
          </p:cNvPr>
          <p:cNvSpPr/>
          <p:nvPr/>
        </p:nvSpPr>
        <p:spPr>
          <a:xfrm>
            <a:off x="7967" y="39066"/>
            <a:ext cx="1287433" cy="447262"/>
          </a:xfrm>
          <a:prstGeom prst="roundRect">
            <a:avLst>
              <a:gd name="adj" fmla="val 50000"/>
            </a:avLst>
          </a:prstGeom>
          <a:solidFill>
            <a:srgbClr val="FFF2ED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anose="030F0702030302020204" pitchFamily="66" charset="0"/>
                <a:hlinkClick r:id="rId3" action="ppaction://hlinkpres?slideindex=1&amp;slidetitle="/>
              </a:rPr>
              <a:t>HOME</a:t>
            </a:r>
            <a:endParaRPr lang="en-US" sz="1400" b="1" dirty="0">
              <a:solidFill>
                <a:schemeClr val="tx1">
                  <a:lumMod val="95000"/>
                  <a:lumOff val="5000"/>
                </a:schemeClr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04800"/>
            <a:ext cx="8458200" cy="6248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b="1" dirty="0" err="1" smtClean="0"/>
              <a:t>Pekerjaan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Sistem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Analis</a:t>
            </a:r>
            <a:r>
              <a:rPr lang="en-US" sz="2000" b="1" dirty="0" smtClean="0"/>
              <a:t> :</a:t>
            </a:r>
            <a:endParaRPr lang="en-US" sz="2000" dirty="0" smtClean="0"/>
          </a:p>
          <a:p>
            <a:pPr lvl="0"/>
            <a:r>
              <a:rPr lang="en-US" sz="2000" dirty="0" err="1" smtClean="0"/>
              <a:t>Bertanggung</a:t>
            </a:r>
            <a:r>
              <a:rPr lang="en-US" sz="2000" dirty="0" smtClean="0"/>
              <a:t> </a:t>
            </a:r>
            <a:r>
              <a:rPr lang="en-US" sz="2000" dirty="0" err="1" smtClean="0"/>
              <a:t>jawab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keseluruhan</a:t>
            </a:r>
            <a:r>
              <a:rPr lang="en-US" sz="2000" dirty="0" smtClean="0"/>
              <a:t> </a:t>
            </a:r>
          </a:p>
          <a:p>
            <a:pPr lvl="0"/>
            <a:r>
              <a:rPr lang="en-US" sz="2000" dirty="0" err="1" smtClean="0"/>
              <a:t>Melakukan</a:t>
            </a:r>
            <a:r>
              <a:rPr lang="en-US" sz="2000" dirty="0" smtClean="0"/>
              <a:t> </a:t>
            </a:r>
            <a:r>
              <a:rPr lang="en-US" sz="2000" dirty="0" err="1" smtClean="0"/>
              <a:t>koordinasi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user, </a:t>
            </a:r>
            <a:r>
              <a:rPr lang="en-US" sz="2000" dirty="0" err="1" smtClean="0"/>
              <a:t>manajer</a:t>
            </a:r>
            <a:r>
              <a:rPr lang="en-US" sz="2000" dirty="0" smtClean="0"/>
              <a:t>, programmer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sesama</a:t>
            </a:r>
            <a:r>
              <a:rPr lang="en-US" sz="2000" dirty="0" smtClean="0"/>
              <a:t> </a:t>
            </a:r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 smtClean="0"/>
              <a:t>analis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menterjemahkan</a:t>
            </a:r>
            <a:r>
              <a:rPr lang="en-US" sz="2000" dirty="0" smtClean="0"/>
              <a:t> </a:t>
            </a:r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 smtClean="0"/>
              <a:t>sesuai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kebutuhan</a:t>
            </a:r>
            <a:endParaRPr lang="en-US" sz="2000" dirty="0" smtClean="0"/>
          </a:p>
          <a:p>
            <a:pPr lvl="0"/>
            <a:r>
              <a:rPr lang="en-US" sz="2000" dirty="0" err="1" smtClean="0"/>
              <a:t>Mendesain</a:t>
            </a:r>
            <a:r>
              <a:rPr lang="en-US" sz="2000" dirty="0" smtClean="0"/>
              <a:t> </a:t>
            </a:r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aplikasinya</a:t>
            </a:r>
            <a:r>
              <a:rPr lang="en-US" sz="2000" dirty="0" smtClean="0"/>
              <a:t> (</a:t>
            </a:r>
            <a:r>
              <a:rPr lang="en-US" sz="2000" dirty="0" err="1" smtClean="0"/>
              <a:t>baik</a:t>
            </a:r>
            <a:r>
              <a:rPr lang="en-US" sz="2000" dirty="0" smtClean="0"/>
              <a:t> output, input </a:t>
            </a:r>
            <a:r>
              <a:rPr lang="en-US" sz="2000" dirty="0" err="1" smtClean="0"/>
              <a:t>maupun</a:t>
            </a:r>
            <a:r>
              <a:rPr lang="en-US" sz="2000" dirty="0" smtClean="0"/>
              <a:t> </a:t>
            </a:r>
            <a:r>
              <a:rPr lang="en-US" sz="2000" dirty="0" err="1" smtClean="0"/>
              <a:t>proses</a:t>
            </a:r>
            <a:r>
              <a:rPr lang="en-US" sz="2000" dirty="0" smtClean="0"/>
              <a:t>)</a:t>
            </a:r>
          </a:p>
          <a:p>
            <a:pPr lvl="0"/>
            <a:r>
              <a:rPr lang="nb-NO" sz="2000" dirty="0" smtClean="0"/>
              <a:t>Mendesain prosedur pengolahan data (</a:t>
            </a:r>
            <a:r>
              <a:rPr lang="id-ID" sz="2000" dirty="0" smtClean="0"/>
              <a:t>Flowchart,</a:t>
            </a:r>
            <a:r>
              <a:rPr lang="nb-NO" sz="2000" dirty="0" smtClean="0"/>
              <a:t>DFD, ERD,Normalisasi</a:t>
            </a:r>
            <a:r>
              <a:rPr lang="id-ID" sz="2000" dirty="0" smtClean="0"/>
              <a:t> untuk pendekatan konvensional, dan UML untuk pendekatan objek</a:t>
            </a:r>
            <a:r>
              <a:rPr lang="nb-NO" sz="2000" dirty="0" smtClean="0"/>
              <a:t>)</a:t>
            </a:r>
            <a:endParaRPr lang="en-US" sz="2000" dirty="0" smtClean="0"/>
          </a:p>
          <a:p>
            <a:pPr lvl="0"/>
            <a:r>
              <a:rPr lang="en-US" sz="2000" dirty="0" err="1" smtClean="0"/>
              <a:t>Membuat</a:t>
            </a:r>
            <a:r>
              <a:rPr lang="en-US" sz="2000" dirty="0" smtClean="0"/>
              <a:t> program </a:t>
            </a:r>
            <a:r>
              <a:rPr lang="en-US" sz="2000" dirty="0" err="1" smtClean="0"/>
              <a:t>terbatas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pemecahan</a:t>
            </a:r>
            <a:r>
              <a:rPr lang="en-US" sz="2000" dirty="0" smtClean="0"/>
              <a:t> </a:t>
            </a:r>
            <a:r>
              <a:rPr lang="en-US" sz="2000" dirty="0" err="1" smtClean="0"/>
              <a:t>masalah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garis</a:t>
            </a:r>
            <a:r>
              <a:rPr lang="en-US" sz="2000" dirty="0" smtClean="0"/>
              <a:t> </a:t>
            </a:r>
            <a:r>
              <a:rPr lang="en-US" sz="2000" dirty="0" err="1" smtClean="0"/>
              <a:t>besar</a:t>
            </a:r>
            <a:endParaRPr lang="en-US" sz="2000" dirty="0" smtClean="0"/>
          </a:p>
          <a:p>
            <a:pPr lvl="0"/>
            <a:r>
              <a:rPr lang="en-US" sz="2000" dirty="0" err="1" smtClean="0"/>
              <a:t>Membuat</a:t>
            </a:r>
            <a:r>
              <a:rPr lang="en-US" sz="2000" dirty="0" smtClean="0"/>
              <a:t> </a:t>
            </a:r>
            <a:r>
              <a:rPr lang="en-US" sz="2000" dirty="0" err="1" smtClean="0"/>
              <a:t>dokumentasi</a:t>
            </a:r>
            <a:r>
              <a:rPr lang="en-US" sz="2000" dirty="0" smtClean="0"/>
              <a:t> </a:t>
            </a:r>
            <a:r>
              <a:rPr lang="en-US" sz="2000" dirty="0" err="1" smtClean="0"/>
              <a:t>sistem</a:t>
            </a:r>
            <a:r>
              <a:rPr lang="id-ID" sz="2000" dirty="0" smtClean="0"/>
              <a:t> 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</a:t>
            </a:r>
          </a:p>
          <a:p>
            <a:pPr>
              <a:buNone/>
            </a:pPr>
            <a:r>
              <a:rPr lang="de-DE" sz="2000" b="1" dirty="0" smtClean="0"/>
              <a:t>Keahlian yang mendukung Sistem Analis :</a:t>
            </a:r>
            <a:endParaRPr lang="en-US" sz="2000" dirty="0" smtClean="0"/>
          </a:p>
          <a:p>
            <a:pPr lvl="0"/>
            <a:r>
              <a:rPr lang="en-US" sz="2000" dirty="0" err="1" smtClean="0"/>
              <a:t>Teknologi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 (Information Technology)</a:t>
            </a:r>
          </a:p>
          <a:p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 (Information System)</a:t>
            </a:r>
          </a:p>
          <a:p>
            <a:pPr lvl="0"/>
            <a:r>
              <a:rPr lang="en-US" sz="2000" dirty="0" err="1" smtClean="0"/>
              <a:t>Bahasa</a:t>
            </a:r>
            <a:r>
              <a:rPr lang="en-US" sz="2000" dirty="0" smtClean="0"/>
              <a:t> </a:t>
            </a:r>
            <a:r>
              <a:rPr lang="en-US" sz="2000" dirty="0" err="1" smtClean="0"/>
              <a:t>Pemrograman</a:t>
            </a:r>
            <a:r>
              <a:rPr lang="en-US" sz="2000" dirty="0" smtClean="0"/>
              <a:t> (Programming Language)</a:t>
            </a:r>
          </a:p>
          <a:p>
            <a:pPr lvl="0"/>
            <a:r>
              <a:rPr lang="en-US" sz="2000" dirty="0" err="1" smtClean="0"/>
              <a:t>Teknik</a:t>
            </a:r>
            <a:r>
              <a:rPr lang="en-US" sz="2000" dirty="0" smtClean="0"/>
              <a:t> </a:t>
            </a:r>
            <a:r>
              <a:rPr lang="en-US" sz="2000" dirty="0" err="1" smtClean="0"/>
              <a:t>Pemrograman</a:t>
            </a:r>
            <a:r>
              <a:rPr lang="en-US" sz="2000" dirty="0" smtClean="0"/>
              <a:t> (Programming Technology)</a:t>
            </a:r>
          </a:p>
          <a:p>
            <a:pPr lvl="0"/>
            <a:r>
              <a:rPr lang="en-US" sz="2000" dirty="0" err="1" smtClean="0"/>
              <a:t>Pengetahuan</a:t>
            </a:r>
            <a:r>
              <a:rPr lang="en-US" sz="2000" dirty="0" smtClean="0"/>
              <a:t> </a:t>
            </a:r>
            <a:r>
              <a:rPr lang="en-US" sz="2000" dirty="0" err="1" smtClean="0"/>
              <a:t>Aplikasi</a:t>
            </a:r>
            <a:r>
              <a:rPr lang="en-US" sz="2000" dirty="0" smtClean="0"/>
              <a:t> (</a:t>
            </a:r>
            <a:r>
              <a:rPr lang="en-US" sz="2000" dirty="0" err="1" smtClean="0"/>
              <a:t>Apllication</a:t>
            </a:r>
            <a:r>
              <a:rPr lang="en-US" sz="2000" dirty="0" smtClean="0"/>
              <a:t> </a:t>
            </a:r>
            <a:r>
              <a:rPr lang="en-US" sz="2000" dirty="0" err="1" smtClean="0"/>
              <a:t>Knowlage</a:t>
            </a:r>
            <a:r>
              <a:rPr lang="en-US" sz="2000" dirty="0" smtClean="0"/>
              <a:t>)</a:t>
            </a:r>
          </a:p>
          <a:p>
            <a:pPr lvl="0"/>
            <a:r>
              <a:rPr lang="en-US" sz="2000" dirty="0" err="1" smtClean="0"/>
              <a:t>Pengetahuan</a:t>
            </a:r>
            <a:r>
              <a:rPr lang="en-US" sz="2000" dirty="0" smtClean="0"/>
              <a:t> </a:t>
            </a:r>
            <a:r>
              <a:rPr lang="en-US" sz="2000" dirty="0" err="1" smtClean="0"/>
              <a:t>Komputer</a:t>
            </a:r>
            <a:r>
              <a:rPr lang="en-US" sz="2000" dirty="0" smtClean="0"/>
              <a:t>  (Computer </a:t>
            </a:r>
            <a:r>
              <a:rPr lang="en-US" sz="2000" dirty="0" err="1" smtClean="0"/>
              <a:t>Knowlage</a:t>
            </a:r>
            <a:r>
              <a:rPr lang="en-US" sz="2000" dirty="0" smtClean="0"/>
              <a:t>)</a:t>
            </a:r>
          </a:p>
          <a:p>
            <a:pPr lvl="0">
              <a:buNone/>
            </a:pPr>
            <a:endParaRPr lang="en-US" sz="2000" b="1" dirty="0" smtClean="0"/>
          </a:p>
          <a:p>
            <a:pPr lvl="0">
              <a:buNone/>
            </a:pPr>
            <a:r>
              <a:rPr lang="en-US" sz="2000" b="1" dirty="0" smtClean="0"/>
              <a:t> </a:t>
            </a:r>
            <a:endParaRPr lang="en-US" sz="2000" dirty="0" smtClean="0"/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>
            <a:normAutofit fontScale="25000" lnSpcReduction="20000"/>
          </a:bodyPr>
          <a:lstStyle/>
          <a:p>
            <a:pPr algn="just">
              <a:buNone/>
            </a:pPr>
            <a:r>
              <a:rPr lang="en-US" sz="9600" b="1" dirty="0" smtClean="0"/>
              <a:t>2.2) ANALISIS SISTEM </a:t>
            </a:r>
            <a:r>
              <a:rPr lang="en-US" sz="9600" dirty="0" smtClean="0"/>
              <a:t>“</a:t>
            </a:r>
            <a:r>
              <a:rPr lang="en-US" sz="9600" dirty="0" err="1" smtClean="0"/>
              <a:t>penguraian</a:t>
            </a:r>
            <a:r>
              <a:rPr lang="en-US" sz="9600" dirty="0" smtClean="0"/>
              <a:t> </a:t>
            </a:r>
            <a:r>
              <a:rPr lang="en-US" sz="9600" dirty="0" err="1" smtClean="0"/>
              <a:t>dari</a:t>
            </a:r>
            <a:r>
              <a:rPr lang="en-US" sz="9600" dirty="0" smtClean="0"/>
              <a:t> </a:t>
            </a:r>
            <a:r>
              <a:rPr lang="en-US" sz="9600" dirty="0" err="1" smtClean="0"/>
              <a:t>suatu</a:t>
            </a:r>
            <a:r>
              <a:rPr lang="en-US" sz="9600" dirty="0" smtClean="0"/>
              <a:t> </a:t>
            </a:r>
            <a:r>
              <a:rPr lang="en-US" sz="9600" dirty="0" err="1" smtClean="0"/>
              <a:t>sistem</a:t>
            </a:r>
            <a:r>
              <a:rPr lang="en-US" sz="9600" dirty="0" smtClean="0"/>
              <a:t> </a:t>
            </a:r>
            <a:r>
              <a:rPr lang="en-US" sz="9600" dirty="0" err="1" smtClean="0"/>
              <a:t>informasi</a:t>
            </a:r>
            <a:r>
              <a:rPr lang="en-US" sz="9600" dirty="0" smtClean="0"/>
              <a:t> yang </a:t>
            </a:r>
            <a:r>
              <a:rPr lang="en-US" sz="9600" dirty="0" err="1" smtClean="0"/>
              <a:t>utuh</a:t>
            </a:r>
            <a:r>
              <a:rPr lang="en-US" sz="9600" dirty="0" smtClean="0"/>
              <a:t> </a:t>
            </a:r>
            <a:r>
              <a:rPr lang="en-US" sz="9600" dirty="0" err="1" smtClean="0"/>
              <a:t>ke</a:t>
            </a:r>
            <a:r>
              <a:rPr lang="en-US" sz="9600" dirty="0" smtClean="0"/>
              <a:t> </a:t>
            </a:r>
            <a:r>
              <a:rPr lang="en-US" sz="9600" dirty="0" err="1" smtClean="0"/>
              <a:t>dalam</a:t>
            </a:r>
            <a:r>
              <a:rPr lang="en-US" sz="9600" dirty="0" smtClean="0"/>
              <a:t> bagian2 </a:t>
            </a:r>
            <a:r>
              <a:rPr lang="en-US" sz="9600" dirty="0" err="1" smtClean="0"/>
              <a:t>komponennya</a:t>
            </a:r>
            <a:r>
              <a:rPr lang="en-US" sz="9600" dirty="0" smtClean="0"/>
              <a:t> </a:t>
            </a:r>
            <a:r>
              <a:rPr lang="en-US" sz="9600" dirty="0" err="1" smtClean="0"/>
              <a:t>dengan</a:t>
            </a:r>
            <a:r>
              <a:rPr lang="en-US" sz="9600" dirty="0" smtClean="0"/>
              <a:t> </a:t>
            </a:r>
            <a:r>
              <a:rPr lang="en-US" sz="9600" dirty="0" err="1" smtClean="0"/>
              <a:t>maksud</a:t>
            </a:r>
            <a:r>
              <a:rPr lang="en-US" sz="9600" dirty="0" smtClean="0"/>
              <a:t> </a:t>
            </a:r>
            <a:r>
              <a:rPr lang="en-US" sz="9600" dirty="0" err="1" smtClean="0"/>
              <a:t>untuk</a:t>
            </a:r>
            <a:r>
              <a:rPr lang="en-US" sz="9600" dirty="0" smtClean="0"/>
              <a:t> </a:t>
            </a:r>
            <a:r>
              <a:rPr lang="en-US" sz="9600" dirty="0" err="1" smtClean="0"/>
              <a:t>mengidentifikasikan</a:t>
            </a:r>
            <a:r>
              <a:rPr lang="en-US" sz="9600" dirty="0" smtClean="0"/>
              <a:t> </a:t>
            </a:r>
            <a:r>
              <a:rPr lang="en-US" sz="9600" dirty="0" err="1" smtClean="0"/>
              <a:t>dan</a:t>
            </a:r>
            <a:r>
              <a:rPr lang="en-US" sz="9600" dirty="0" smtClean="0"/>
              <a:t> </a:t>
            </a:r>
            <a:r>
              <a:rPr lang="en-US" sz="9600" dirty="0" err="1" smtClean="0"/>
              <a:t>mengevaluasi</a:t>
            </a:r>
            <a:r>
              <a:rPr lang="en-US" sz="9600" dirty="0" smtClean="0"/>
              <a:t> </a:t>
            </a:r>
            <a:r>
              <a:rPr lang="en-US" sz="9600" dirty="0" err="1" smtClean="0"/>
              <a:t>permasalahan</a:t>
            </a:r>
            <a:r>
              <a:rPr lang="en-US" sz="9600" dirty="0" smtClean="0"/>
              <a:t>, </a:t>
            </a:r>
            <a:r>
              <a:rPr lang="en-US" sz="9600" dirty="0" err="1" smtClean="0"/>
              <a:t>kesempatan</a:t>
            </a:r>
            <a:r>
              <a:rPr lang="en-US" sz="9600" dirty="0" smtClean="0"/>
              <a:t>, </a:t>
            </a:r>
            <a:r>
              <a:rPr lang="en-US" sz="9600" dirty="0" err="1" smtClean="0"/>
              <a:t>hambatan</a:t>
            </a:r>
            <a:r>
              <a:rPr lang="en-US" sz="9600" dirty="0" smtClean="0"/>
              <a:t> yang </a:t>
            </a:r>
            <a:r>
              <a:rPr lang="en-US" sz="9600" dirty="0" err="1" smtClean="0"/>
              <a:t>terjadi</a:t>
            </a:r>
            <a:r>
              <a:rPr lang="en-US" sz="9600" dirty="0" smtClean="0"/>
              <a:t> </a:t>
            </a:r>
            <a:r>
              <a:rPr lang="en-US" sz="9600" dirty="0" err="1" smtClean="0"/>
              <a:t>dan</a:t>
            </a:r>
            <a:r>
              <a:rPr lang="en-US" sz="9600" dirty="0" smtClean="0"/>
              <a:t> </a:t>
            </a:r>
            <a:r>
              <a:rPr lang="en-US" sz="9600" dirty="0" err="1" smtClean="0"/>
              <a:t>kebutuhan</a:t>
            </a:r>
            <a:r>
              <a:rPr lang="en-US" sz="9600" dirty="0" smtClean="0"/>
              <a:t> yang </a:t>
            </a:r>
            <a:r>
              <a:rPr lang="en-US" sz="9600" dirty="0" err="1" smtClean="0"/>
              <a:t>diharapkan</a:t>
            </a:r>
            <a:r>
              <a:rPr lang="en-US" sz="9600" dirty="0" smtClean="0"/>
              <a:t> </a:t>
            </a:r>
            <a:r>
              <a:rPr lang="en-US" sz="9600" dirty="0" err="1" smtClean="0"/>
              <a:t>sehingga</a:t>
            </a:r>
            <a:r>
              <a:rPr lang="en-US" sz="9600" dirty="0" smtClean="0"/>
              <a:t> </a:t>
            </a:r>
            <a:r>
              <a:rPr lang="en-US" sz="9600" dirty="0" err="1" smtClean="0"/>
              <a:t>dapat</a:t>
            </a:r>
            <a:r>
              <a:rPr lang="en-US" sz="9600" dirty="0" smtClean="0"/>
              <a:t> </a:t>
            </a:r>
            <a:r>
              <a:rPr lang="en-US" sz="9600" dirty="0" err="1" smtClean="0"/>
              <a:t>diusulkan</a:t>
            </a:r>
            <a:r>
              <a:rPr lang="en-US" sz="9600" dirty="0" smtClean="0"/>
              <a:t> </a:t>
            </a:r>
            <a:r>
              <a:rPr lang="en-US" sz="9600" dirty="0" err="1" smtClean="0"/>
              <a:t>perbaikan</a:t>
            </a:r>
            <a:r>
              <a:rPr lang="en-US" sz="9600" dirty="0" smtClean="0"/>
              <a:t>”  </a:t>
            </a:r>
            <a:endParaRPr lang="en-US" sz="7400" b="1" dirty="0" smtClean="0"/>
          </a:p>
          <a:p>
            <a:pPr marL="627063" indent="-273050" algn="just"/>
            <a:r>
              <a:rPr lang="en-US" sz="8800" b="1" dirty="0" err="1" smtClean="0">
                <a:latin typeface="+mj-lt"/>
              </a:rPr>
              <a:t>Fungsi</a:t>
            </a:r>
            <a:r>
              <a:rPr lang="en-US" sz="8800" b="1" dirty="0" smtClean="0">
                <a:latin typeface="+mj-lt"/>
              </a:rPr>
              <a:t> </a:t>
            </a:r>
            <a:r>
              <a:rPr lang="en-US" sz="8800" b="1" dirty="0" err="1" smtClean="0">
                <a:latin typeface="+mj-lt"/>
              </a:rPr>
              <a:t>Analisis</a:t>
            </a:r>
            <a:r>
              <a:rPr lang="en-US" sz="8800" b="1" dirty="0" smtClean="0">
                <a:latin typeface="+mj-lt"/>
              </a:rPr>
              <a:t> </a:t>
            </a:r>
            <a:r>
              <a:rPr lang="en-US" sz="8800" b="1" dirty="0" err="1" smtClean="0">
                <a:latin typeface="+mj-lt"/>
              </a:rPr>
              <a:t>Sistem</a:t>
            </a:r>
            <a:r>
              <a:rPr lang="en-US" sz="8800" b="1" dirty="0" smtClean="0">
                <a:latin typeface="+mj-lt"/>
              </a:rPr>
              <a:t>  “</a:t>
            </a:r>
            <a:r>
              <a:rPr lang="en-US" sz="8800" dirty="0" err="1" smtClean="0">
                <a:latin typeface="+mj-lt"/>
              </a:rPr>
              <a:t>Menganalisis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sistem</a:t>
            </a:r>
            <a:r>
              <a:rPr lang="en-US" sz="8800" dirty="0" smtClean="0">
                <a:latin typeface="+mj-lt"/>
              </a:rPr>
              <a:t> (</a:t>
            </a:r>
            <a:r>
              <a:rPr lang="en-US" sz="8800" dirty="0" err="1" smtClean="0">
                <a:latin typeface="+mj-lt"/>
              </a:rPr>
              <a:t>mempelajari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masalah-masalah</a:t>
            </a:r>
            <a:r>
              <a:rPr lang="en-US" sz="8800" dirty="0" smtClean="0">
                <a:latin typeface="+mj-lt"/>
              </a:rPr>
              <a:t> yang </a:t>
            </a:r>
            <a:r>
              <a:rPr lang="en-US" sz="8800" dirty="0" err="1" smtClean="0">
                <a:latin typeface="+mj-lt"/>
              </a:rPr>
              <a:t>timbul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dan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menentukan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kebutuhan-kebutuhan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pengguna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sistem</a:t>
            </a:r>
            <a:r>
              <a:rPr lang="en-US" sz="8800" dirty="0" smtClean="0">
                <a:latin typeface="+mj-lt"/>
              </a:rPr>
              <a:t>) </a:t>
            </a:r>
            <a:r>
              <a:rPr lang="en-US" sz="8800" dirty="0" err="1" smtClean="0">
                <a:latin typeface="+mj-lt"/>
              </a:rPr>
              <a:t>untuk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mengidentifikasi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pemecahan</a:t>
            </a:r>
            <a:r>
              <a:rPr lang="en-US" sz="8800" dirty="0" smtClean="0">
                <a:latin typeface="+mj-lt"/>
              </a:rPr>
              <a:t> yang </a:t>
            </a:r>
            <a:r>
              <a:rPr lang="en-US" sz="8800" dirty="0" err="1" smtClean="0">
                <a:latin typeface="+mj-lt"/>
              </a:rPr>
              <a:t>logis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dan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beralasanan</a:t>
            </a:r>
            <a:r>
              <a:rPr lang="en-US" sz="8800" dirty="0" smtClean="0">
                <a:latin typeface="+mj-lt"/>
              </a:rPr>
              <a:t>”</a:t>
            </a:r>
          </a:p>
          <a:p>
            <a:pPr marL="627063" indent="-273050" algn="just"/>
            <a:r>
              <a:rPr lang="en-US" sz="8800" b="1" dirty="0" err="1" smtClean="0">
                <a:latin typeface="+mj-lt"/>
              </a:rPr>
              <a:t>Kegiatan</a:t>
            </a:r>
            <a:r>
              <a:rPr lang="en-US" sz="8800" b="1" dirty="0" smtClean="0">
                <a:latin typeface="+mj-lt"/>
              </a:rPr>
              <a:t> </a:t>
            </a:r>
            <a:r>
              <a:rPr lang="en-US" sz="8800" b="1" dirty="0" err="1" smtClean="0">
                <a:latin typeface="+mj-lt"/>
              </a:rPr>
              <a:t>Analisis</a:t>
            </a:r>
            <a:r>
              <a:rPr lang="en-US" sz="8800" b="1" dirty="0" smtClean="0">
                <a:latin typeface="+mj-lt"/>
              </a:rPr>
              <a:t> </a:t>
            </a:r>
            <a:r>
              <a:rPr lang="en-US" sz="8800" b="1" dirty="0" err="1" smtClean="0">
                <a:latin typeface="+mj-lt"/>
              </a:rPr>
              <a:t>Sistem</a:t>
            </a:r>
            <a:r>
              <a:rPr lang="en-US" sz="8800" b="1" dirty="0" smtClean="0">
                <a:latin typeface="+mj-lt"/>
              </a:rPr>
              <a:t> </a:t>
            </a:r>
            <a:r>
              <a:rPr lang="en-US" sz="8800" dirty="0" smtClean="0">
                <a:latin typeface="+mj-lt"/>
              </a:rPr>
              <a:t>“</a:t>
            </a:r>
            <a:r>
              <a:rPr lang="en-US" sz="8800" dirty="0" err="1" smtClean="0">
                <a:latin typeface="+mj-lt"/>
              </a:rPr>
              <a:t>dilakukan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setelah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tahap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perencanaan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sistem</a:t>
            </a:r>
            <a:r>
              <a:rPr lang="en-US" sz="8800" dirty="0" smtClean="0">
                <a:latin typeface="+mj-lt"/>
              </a:rPr>
              <a:t>“. </a:t>
            </a:r>
            <a:r>
              <a:rPr lang="en-US" sz="8800" dirty="0" err="1" smtClean="0">
                <a:latin typeface="+mj-lt"/>
              </a:rPr>
              <a:t>Tahap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ini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merupakan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tahap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kritis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karena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kesalahan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dalam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tahap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ini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menyebabkan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kesalahan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pada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tahap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selanjutnya</a:t>
            </a:r>
            <a:r>
              <a:rPr lang="en-US" sz="8800" b="1" dirty="0" smtClean="0">
                <a:latin typeface="+mj-lt"/>
              </a:rPr>
              <a:t>. </a:t>
            </a:r>
            <a:r>
              <a:rPr lang="en-US" sz="8800" dirty="0" err="1" smtClean="0">
                <a:latin typeface="+mj-lt"/>
              </a:rPr>
              <a:t>Misalnya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anda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dihadapkan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pada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suatu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sistem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untuk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menentukan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seberapa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jauh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sistem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tersebut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mencapai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sasarannya</a:t>
            </a:r>
            <a:r>
              <a:rPr lang="en-US" sz="8800" dirty="0" smtClean="0">
                <a:latin typeface="+mj-lt"/>
              </a:rPr>
              <a:t>. </a:t>
            </a:r>
            <a:r>
              <a:rPr lang="en-US" sz="8800" dirty="0" err="1" smtClean="0">
                <a:latin typeface="+mj-lt"/>
              </a:rPr>
              <a:t>Jika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sistem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mempunyai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beberapa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kelemahan</a:t>
            </a:r>
            <a:r>
              <a:rPr lang="en-US" sz="8800" dirty="0" smtClean="0">
                <a:latin typeface="+mj-lt"/>
              </a:rPr>
              <a:t>, </a:t>
            </a:r>
            <a:r>
              <a:rPr lang="en-US" sz="8800" dirty="0" err="1" smtClean="0">
                <a:latin typeface="+mj-lt"/>
              </a:rPr>
              <a:t>anda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harus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dapat</a:t>
            </a:r>
            <a:r>
              <a:rPr lang="en-US" sz="8800" dirty="0" smtClean="0">
                <a:latin typeface="+mj-lt"/>
              </a:rPr>
              <a:t> </a:t>
            </a:r>
            <a:r>
              <a:rPr lang="en-US" sz="8800" dirty="0" err="1" smtClean="0">
                <a:latin typeface="+mj-lt"/>
              </a:rPr>
              <a:t>menemukannya</a:t>
            </a:r>
            <a:r>
              <a:rPr lang="id-ID" sz="8800" dirty="0" smtClean="0">
                <a:latin typeface="+mj-lt"/>
              </a:rPr>
              <a:t>, misalnya : masih terjadi kerangkapan data, kurang up to date dalam menyiapkan laporan yang dihasilkan, belum terintegrasi dengan masing-masing bagian, dsb</a:t>
            </a:r>
            <a:r>
              <a:rPr lang="en-US" sz="8800" b="1" dirty="0" smtClean="0"/>
              <a:t>.</a:t>
            </a:r>
            <a:r>
              <a:rPr lang="en-US" sz="9600" b="1" dirty="0" smtClean="0"/>
              <a:t> </a:t>
            </a:r>
            <a:endParaRPr lang="en-US" sz="9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229600" cy="6400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600" b="1" dirty="0" err="1" smtClean="0"/>
              <a:t>Tugas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utama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dari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menganalisis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sistem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meliputi</a:t>
            </a:r>
            <a:r>
              <a:rPr lang="en-US" sz="1600" b="1" dirty="0" smtClean="0"/>
              <a:t> : </a:t>
            </a:r>
          </a:p>
          <a:p>
            <a:pPr lvl="0"/>
            <a:r>
              <a:rPr lang="en-US" sz="1600" dirty="0" err="1" smtClean="0"/>
              <a:t>Menentukan</a:t>
            </a:r>
            <a:r>
              <a:rPr lang="en-US" sz="1600" dirty="0" smtClean="0"/>
              <a:t> </a:t>
            </a:r>
            <a:r>
              <a:rPr lang="en-US" sz="1600" dirty="0" err="1" smtClean="0"/>
              <a:t>lingkup</a:t>
            </a:r>
            <a:r>
              <a:rPr lang="en-US" sz="1600" dirty="0" smtClean="0"/>
              <a:t> </a:t>
            </a:r>
            <a:r>
              <a:rPr lang="en-US" sz="1600" dirty="0" err="1" smtClean="0"/>
              <a:t>sistem</a:t>
            </a:r>
            <a:r>
              <a:rPr lang="en-US" sz="1600" dirty="0" smtClean="0"/>
              <a:t> </a:t>
            </a:r>
          </a:p>
          <a:p>
            <a:pPr lvl="0"/>
            <a:r>
              <a:rPr lang="en-US" sz="1600" dirty="0" err="1" smtClean="0"/>
              <a:t>Mengumpulkan</a:t>
            </a:r>
            <a:r>
              <a:rPr lang="en-US" sz="1600" dirty="0" smtClean="0"/>
              <a:t> data / </a:t>
            </a:r>
            <a:r>
              <a:rPr lang="en-US" sz="1600" dirty="0" err="1" smtClean="0"/>
              <a:t>fakta</a:t>
            </a:r>
            <a:r>
              <a:rPr lang="en-US" sz="1600" dirty="0" smtClean="0"/>
              <a:t> </a:t>
            </a:r>
          </a:p>
          <a:p>
            <a:pPr lvl="0"/>
            <a:r>
              <a:rPr lang="en-US" sz="1600" dirty="0" err="1" smtClean="0"/>
              <a:t>Menganalisis</a:t>
            </a:r>
            <a:r>
              <a:rPr lang="en-US" sz="1600" dirty="0" smtClean="0"/>
              <a:t> data / </a:t>
            </a:r>
            <a:r>
              <a:rPr lang="en-US" sz="1600" dirty="0" err="1" smtClean="0"/>
              <a:t>fakta</a:t>
            </a:r>
            <a:r>
              <a:rPr lang="en-US" sz="1600" dirty="0" smtClean="0"/>
              <a:t> </a:t>
            </a:r>
          </a:p>
          <a:p>
            <a:pPr lvl="0"/>
            <a:r>
              <a:rPr lang="fi-FI" sz="1600" dirty="0" smtClean="0"/>
              <a:t>Mengkomunikasikan temuan2 tsb melalui laporan analisis sistem. </a:t>
            </a:r>
            <a:endParaRPr lang="en-US" sz="1600" dirty="0" smtClean="0"/>
          </a:p>
          <a:p>
            <a:pPr>
              <a:buNone/>
            </a:pPr>
            <a:r>
              <a:rPr lang="en-US" sz="1600" b="1" dirty="0" err="1" smtClean="0"/>
              <a:t>Langkah-langkah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dasar</a:t>
            </a:r>
            <a:r>
              <a:rPr lang="en-US" sz="1600" b="1" dirty="0" smtClean="0"/>
              <a:t>  </a:t>
            </a:r>
            <a:r>
              <a:rPr lang="en-US" sz="1600" b="1" dirty="0" err="1" smtClean="0"/>
              <a:t>analisIs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sistem</a:t>
            </a:r>
            <a:r>
              <a:rPr lang="en-US" sz="1600" b="1" dirty="0" smtClean="0"/>
              <a:t>   </a:t>
            </a:r>
            <a:endParaRPr lang="en-US" sz="1600" dirty="0" smtClean="0"/>
          </a:p>
          <a:p>
            <a:pPr lvl="0"/>
            <a:r>
              <a:rPr lang="en-US" sz="1600" dirty="0" smtClean="0"/>
              <a:t>Identify, </a:t>
            </a:r>
            <a:r>
              <a:rPr lang="en-US" sz="1600" dirty="0" err="1" smtClean="0"/>
              <a:t>mengidentifikasi</a:t>
            </a:r>
            <a:r>
              <a:rPr lang="en-US" sz="1600" dirty="0" smtClean="0"/>
              <a:t> </a:t>
            </a:r>
            <a:r>
              <a:rPr lang="en-US" sz="1600" dirty="0" err="1" smtClean="0"/>
              <a:t>masalah</a:t>
            </a:r>
            <a:r>
              <a:rPr lang="en-US" sz="1600" dirty="0" smtClean="0"/>
              <a:t> </a:t>
            </a:r>
          </a:p>
          <a:p>
            <a:pPr lvl="0"/>
            <a:r>
              <a:rPr lang="en-US" sz="1600" dirty="0" smtClean="0"/>
              <a:t>Understand, </a:t>
            </a:r>
            <a:r>
              <a:rPr lang="en-US" sz="1600" dirty="0" err="1" smtClean="0"/>
              <a:t>memahami</a:t>
            </a:r>
            <a:r>
              <a:rPr lang="en-US" sz="1600" dirty="0" smtClean="0"/>
              <a:t> </a:t>
            </a:r>
            <a:r>
              <a:rPr lang="en-US" sz="1600" dirty="0" err="1" smtClean="0"/>
              <a:t>kerja</a:t>
            </a:r>
            <a:r>
              <a:rPr lang="en-US" sz="1600" dirty="0" smtClean="0"/>
              <a:t> </a:t>
            </a:r>
            <a:r>
              <a:rPr lang="en-US" sz="1600" dirty="0" err="1" smtClean="0"/>
              <a:t>sistem</a:t>
            </a:r>
            <a:r>
              <a:rPr lang="en-US" sz="1600" dirty="0" smtClean="0"/>
              <a:t> yang </a:t>
            </a:r>
            <a:r>
              <a:rPr lang="en-US" sz="1600" dirty="0" err="1" smtClean="0"/>
              <a:t>ada</a:t>
            </a:r>
            <a:r>
              <a:rPr lang="en-US" sz="1600" dirty="0" smtClean="0"/>
              <a:t> </a:t>
            </a:r>
          </a:p>
          <a:p>
            <a:pPr lvl="0"/>
            <a:r>
              <a:rPr lang="en-US" sz="1600" dirty="0" smtClean="0"/>
              <a:t>Analyze, </a:t>
            </a:r>
            <a:r>
              <a:rPr lang="en-US" sz="1600" dirty="0" err="1" smtClean="0"/>
              <a:t>menganalisis</a:t>
            </a:r>
            <a:r>
              <a:rPr lang="en-US" sz="1600" dirty="0" smtClean="0"/>
              <a:t> </a:t>
            </a:r>
            <a:r>
              <a:rPr lang="en-US" sz="1600" dirty="0" err="1" smtClean="0"/>
              <a:t>sistem</a:t>
            </a:r>
            <a:r>
              <a:rPr lang="en-US" sz="1600" dirty="0" smtClean="0"/>
              <a:t> </a:t>
            </a:r>
          </a:p>
          <a:p>
            <a:pPr lvl="0"/>
            <a:r>
              <a:rPr lang="en-US" sz="1600" dirty="0" smtClean="0"/>
              <a:t>Report, </a:t>
            </a:r>
            <a:r>
              <a:rPr lang="en-US" sz="1600" dirty="0" err="1" smtClean="0"/>
              <a:t>membuat</a:t>
            </a:r>
            <a:r>
              <a:rPr lang="en-US" sz="1600" dirty="0" smtClean="0"/>
              <a:t> </a:t>
            </a:r>
            <a:r>
              <a:rPr lang="en-US" sz="1600" dirty="0" err="1" smtClean="0"/>
              <a:t>laporan</a:t>
            </a:r>
            <a:r>
              <a:rPr lang="en-US" sz="1600" dirty="0" smtClean="0"/>
              <a:t> </a:t>
            </a:r>
            <a:r>
              <a:rPr lang="en-US" sz="1600" dirty="0" err="1" smtClean="0"/>
              <a:t>analisis</a:t>
            </a:r>
            <a:r>
              <a:rPr lang="en-US" sz="1600" dirty="0" smtClean="0"/>
              <a:t>. </a:t>
            </a:r>
          </a:p>
          <a:p>
            <a:pPr>
              <a:buNone/>
            </a:pPr>
            <a:r>
              <a:rPr lang="id-ID" sz="1600" b="1" dirty="0" smtClean="0"/>
              <a:t>a) </a:t>
            </a:r>
            <a:r>
              <a:rPr lang="en-US" sz="1600" b="1" dirty="0" smtClean="0"/>
              <a:t>Identity, </a:t>
            </a:r>
            <a:r>
              <a:rPr lang="en-US" sz="1600" b="1" dirty="0" err="1" smtClean="0"/>
              <a:t>mengidentikasi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masalah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adalah</a:t>
            </a:r>
            <a:r>
              <a:rPr lang="en-US" sz="1600" b="1" dirty="0" smtClean="0"/>
              <a:t> :  </a:t>
            </a:r>
            <a:endParaRPr lang="en-US" sz="1600" dirty="0" smtClean="0"/>
          </a:p>
          <a:p>
            <a:pPr marL="541338" lvl="0" indent="-273050"/>
            <a:r>
              <a:rPr lang="en-US" sz="1600" dirty="0" err="1" smtClean="0"/>
              <a:t>Mengidentifikasi</a:t>
            </a:r>
            <a:r>
              <a:rPr lang="en-US" sz="1600" dirty="0" smtClean="0"/>
              <a:t> </a:t>
            </a:r>
            <a:r>
              <a:rPr lang="en-US" sz="1600" dirty="0" err="1" smtClean="0"/>
              <a:t>penyebab</a:t>
            </a:r>
            <a:r>
              <a:rPr lang="en-US" sz="1600" dirty="0" smtClean="0"/>
              <a:t> </a:t>
            </a:r>
            <a:r>
              <a:rPr lang="en-US" sz="1600" dirty="0" err="1" smtClean="0"/>
              <a:t>masalah</a:t>
            </a:r>
            <a:r>
              <a:rPr lang="en-US" sz="1600" dirty="0" smtClean="0"/>
              <a:t> </a:t>
            </a:r>
          </a:p>
          <a:p>
            <a:pPr marL="541338" lvl="0" indent="-273050"/>
            <a:r>
              <a:rPr lang="en-US" sz="1600" dirty="0" err="1" smtClean="0"/>
              <a:t>Mengidentifikasi</a:t>
            </a:r>
            <a:r>
              <a:rPr lang="en-US" sz="1600" dirty="0" smtClean="0"/>
              <a:t> </a:t>
            </a:r>
            <a:r>
              <a:rPr lang="en-US" sz="1600" dirty="0" err="1" smtClean="0"/>
              <a:t>titik</a:t>
            </a:r>
            <a:r>
              <a:rPr lang="en-US" sz="1600" dirty="0" smtClean="0"/>
              <a:t> </a:t>
            </a:r>
            <a:r>
              <a:rPr lang="en-US" sz="1600" dirty="0" err="1" smtClean="0"/>
              <a:t>keputusan</a:t>
            </a:r>
            <a:r>
              <a:rPr lang="en-US" sz="1600" dirty="0" smtClean="0"/>
              <a:t> </a:t>
            </a:r>
          </a:p>
          <a:p>
            <a:pPr marL="541338" lvl="0" indent="-273050"/>
            <a:r>
              <a:rPr lang="en-US" sz="1600" dirty="0" err="1" smtClean="0"/>
              <a:t>Mengidentifikasi</a:t>
            </a:r>
            <a:r>
              <a:rPr lang="en-US" sz="1600" dirty="0" smtClean="0"/>
              <a:t> personil2 </a:t>
            </a:r>
            <a:r>
              <a:rPr lang="en-US" sz="1600" dirty="0" err="1" smtClean="0"/>
              <a:t>kunci</a:t>
            </a:r>
            <a:r>
              <a:rPr lang="en-US" sz="1600" dirty="0" smtClean="0"/>
              <a:t>. </a:t>
            </a:r>
            <a:endParaRPr lang="id-ID" sz="1600" dirty="0" smtClean="0"/>
          </a:p>
          <a:p>
            <a:pPr marL="541338" indent="-273050" algn="just">
              <a:buNone/>
            </a:pPr>
            <a:r>
              <a:rPr lang="en-US" sz="1600" b="1" i="1" dirty="0" err="1">
                <a:solidFill>
                  <a:srgbClr val="C00000"/>
                </a:solidFill>
              </a:rPr>
              <a:t>Tugas</a:t>
            </a:r>
            <a:r>
              <a:rPr lang="en-US" sz="1600" b="1" i="1" dirty="0">
                <a:solidFill>
                  <a:srgbClr val="C00000"/>
                </a:solidFill>
              </a:rPr>
              <a:t> </a:t>
            </a:r>
            <a:r>
              <a:rPr lang="en-US" sz="1600" b="1" i="1" dirty="0" err="1">
                <a:solidFill>
                  <a:srgbClr val="C00000"/>
                </a:solidFill>
              </a:rPr>
              <a:t>mengidentifikasi</a:t>
            </a:r>
            <a:r>
              <a:rPr lang="en-US" sz="1600" b="1" i="1" dirty="0">
                <a:solidFill>
                  <a:srgbClr val="C00000"/>
                </a:solidFill>
              </a:rPr>
              <a:t> : </a:t>
            </a:r>
          </a:p>
          <a:p>
            <a:pPr marL="541338" indent="-273050" algn="just"/>
            <a:r>
              <a:rPr lang="en-US" sz="1600" i="1" dirty="0" err="1"/>
              <a:t>Mengkaji</a:t>
            </a:r>
            <a:r>
              <a:rPr lang="en-US" sz="1600" i="1" dirty="0"/>
              <a:t> </a:t>
            </a:r>
            <a:r>
              <a:rPr lang="en-US" sz="1600" b="1" i="1" dirty="0" err="1"/>
              <a:t>subyek</a:t>
            </a:r>
            <a:r>
              <a:rPr lang="en-US" sz="1600" b="1" i="1" dirty="0"/>
              <a:t> </a:t>
            </a:r>
            <a:r>
              <a:rPr lang="en-US" sz="1600" b="1" i="1" dirty="0" err="1"/>
              <a:t>permasalahan</a:t>
            </a:r>
            <a:r>
              <a:rPr lang="en-US" sz="1600" i="1" dirty="0"/>
              <a:t> yang </a:t>
            </a:r>
            <a:r>
              <a:rPr lang="en-US" sz="1600" i="1" dirty="0" err="1"/>
              <a:t>telah</a:t>
            </a:r>
            <a:r>
              <a:rPr lang="en-US" sz="1600" i="1" dirty="0"/>
              <a:t> </a:t>
            </a:r>
            <a:r>
              <a:rPr lang="en-US" sz="1600" i="1" dirty="0" err="1"/>
              <a:t>diutarakan</a:t>
            </a:r>
            <a:r>
              <a:rPr lang="en-US" sz="1600" i="1" dirty="0"/>
              <a:t> </a:t>
            </a:r>
            <a:r>
              <a:rPr lang="en-US" sz="1600" i="1" dirty="0" err="1"/>
              <a:t>manajemen</a:t>
            </a:r>
            <a:r>
              <a:rPr lang="en-US" sz="1600" i="1" dirty="0"/>
              <a:t> / yang </a:t>
            </a:r>
            <a:r>
              <a:rPr lang="en-US" sz="1600" i="1" dirty="0" err="1"/>
              <a:t>telah</a:t>
            </a:r>
            <a:r>
              <a:rPr lang="en-US" sz="1600" i="1" dirty="0"/>
              <a:t> </a:t>
            </a:r>
            <a:r>
              <a:rPr lang="en-US" sz="1600" i="1" dirty="0" err="1"/>
              <a:t>ditemukan</a:t>
            </a:r>
            <a:r>
              <a:rPr lang="en-US" sz="1600" i="1" dirty="0"/>
              <a:t> </a:t>
            </a:r>
            <a:r>
              <a:rPr lang="en-US" sz="1600" i="1" dirty="0" err="1"/>
              <a:t>oleh</a:t>
            </a:r>
            <a:r>
              <a:rPr lang="en-US" sz="1600" i="1" dirty="0"/>
              <a:t> </a:t>
            </a:r>
            <a:r>
              <a:rPr lang="en-US" sz="1600" i="1" dirty="0" err="1"/>
              <a:t>analis</a:t>
            </a:r>
            <a:r>
              <a:rPr lang="en-US" sz="1600" i="1" dirty="0"/>
              <a:t> </a:t>
            </a:r>
            <a:r>
              <a:rPr lang="en-US" sz="1600" i="1" dirty="0" err="1"/>
              <a:t>sistem</a:t>
            </a:r>
            <a:r>
              <a:rPr lang="en-US" sz="1600" i="1" dirty="0"/>
              <a:t> di </a:t>
            </a:r>
            <a:r>
              <a:rPr lang="en-US" sz="1600" i="1" dirty="0" err="1"/>
              <a:t>tahap</a:t>
            </a:r>
            <a:r>
              <a:rPr lang="en-US" sz="1600" i="1" dirty="0"/>
              <a:t> </a:t>
            </a:r>
            <a:r>
              <a:rPr lang="en-US" sz="1600" i="1" dirty="0" err="1"/>
              <a:t>perencanaan</a:t>
            </a:r>
            <a:r>
              <a:rPr lang="en-US" sz="1600" i="1" dirty="0"/>
              <a:t> </a:t>
            </a:r>
            <a:r>
              <a:rPr lang="en-US" sz="1600" i="1" dirty="0" err="1"/>
              <a:t>sistem</a:t>
            </a:r>
            <a:r>
              <a:rPr lang="en-US" sz="1600" i="1" dirty="0"/>
              <a:t>.   </a:t>
            </a:r>
          </a:p>
          <a:p>
            <a:pPr marL="541338" indent="-273050" algn="just"/>
            <a:r>
              <a:rPr lang="en-US" sz="1600" i="1" dirty="0" err="1"/>
              <a:t>Mengidentifikasi</a:t>
            </a:r>
            <a:r>
              <a:rPr lang="en-US" sz="1600" i="1" dirty="0"/>
              <a:t> </a:t>
            </a:r>
            <a:r>
              <a:rPr lang="en-US" sz="1600" b="1" i="1" dirty="0" err="1"/>
              <a:t>titik</a:t>
            </a:r>
            <a:r>
              <a:rPr lang="en-US" sz="1600" b="1" i="1" dirty="0"/>
              <a:t> </a:t>
            </a:r>
            <a:r>
              <a:rPr lang="en-US" sz="1600" b="1" i="1" dirty="0" err="1"/>
              <a:t>keputusan</a:t>
            </a:r>
            <a:r>
              <a:rPr lang="en-US" sz="1600" i="1" dirty="0"/>
              <a:t> </a:t>
            </a:r>
            <a:r>
              <a:rPr lang="en-US" sz="1600" i="1" dirty="0" err="1"/>
              <a:t>penyebab</a:t>
            </a:r>
            <a:r>
              <a:rPr lang="en-US" sz="1600" i="1" dirty="0"/>
              <a:t> </a:t>
            </a:r>
            <a:r>
              <a:rPr lang="en-US" sz="1600" i="1" dirty="0" err="1" smtClean="0"/>
              <a:t>masalah</a:t>
            </a:r>
            <a:r>
              <a:rPr lang="id-ID" sz="1600" i="1" dirty="0" smtClean="0"/>
              <a:t>,</a:t>
            </a:r>
            <a:r>
              <a:rPr lang="en-US" sz="1600" i="1" dirty="0" smtClean="0"/>
              <a:t> </a:t>
            </a:r>
            <a:r>
              <a:rPr lang="en-US" sz="1600" b="1" i="1" dirty="0" err="1"/>
              <a:t>dapat</a:t>
            </a:r>
            <a:r>
              <a:rPr lang="en-US" sz="1600" b="1" i="1" dirty="0"/>
              <a:t> </a:t>
            </a:r>
            <a:r>
              <a:rPr lang="en-US" sz="1600" b="1" i="1" dirty="0" err="1"/>
              <a:t>digunakan</a:t>
            </a:r>
            <a:r>
              <a:rPr lang="en-US" sz="1600" b="1" i="1" dirty="0"/>
              <a:t> </a:t>
            </a:r>
            <a:r>
              <a:rPr lang="en-US" sz="1600" b="1" i="1" dirty="0" err="1"/>
              <a:t>dokumen</a:t>
            </a:r>
            <a:r>
              <a:rPr lang="en-US" sz="1600" b="1" i="1" dirty="0"/>
              <a:t> paperwork flow </a:t>
            </a:r>
            <a:r>
              <a:rPr lang="en-US" sz="1600" b="1" i="1" dirty="0" err="1"/>
              <a:t>atau</a:t>
            </a:r>
            <a:r>
              <a:rPr lang="en-US" sz="1600" b="1" i="1" dirty="0"/>
              <a:t> form </a:t>
            </a:r>
            <a:r>
              <a:rPr lang="en-US" sz="1600" b="1" i="1" dirty="0" smtClean="0"/>
              <a:t>flowchart</a:t>
            </a:r>
            <a:endParaRPr lang="en-US" sz="1600" b="1" i="1" dirty="0"/>
          </a:p>
          <a:p>
            <a:pPr marL="541338" indent="-273050" algn="just"/>
            <a:r>
              <a:rPr lang="en-US" sz="1600" i="1" dirty="0" err="1"/>
              <a:t>Mengidentifikasi</a:t>
            </a:r>
            <a:r>
              <a:rPr lang="en-US" sz="1600" i="1" dirty="0"/>
              <a:t> </a:t>
            </a:r>
            <a:r>
              <a:rPr lang="en-US" sz="1600" b="1" i="1" dirty="0" err="1"/>
              <a:t>personil</a:t>
            </a:r>
            <a:r>
              <a:rPr lang="en-US" sz="1600" b="1" i="1" dirty="0"/>
              <a:t> </a:t>
            </a:r>
            <a:r>
              <a:rPr lang="en-US" sz="1600" b="1" i="1" dirty="0" err="1"/>
              <a:t>kunci</a:t>
            </a:r>
            <a:r>
              <a:rPr lang="en-US" sz="1600" b="1" i="1" dirty="0"/>
              <a:t> </a:t>
            </a:r>
            <a:r>
              <a:rPr lang="en-US" sz="1600" i="1" dirty="0" smtClean="0"/>
              <a:t>yang </a:t>
            </a:r>
            <a:r>
              <a:rPr lang="en-US" sz="1600" i="1" dirty="0" err="1"/>
              <a:t>dapat</a:t>
            </a:r>
            <a:r>
              <a:rPr lang="en-US" sz="1600" i="1" dirty="0"/>
              <a:t> </a:t>
            </a:r>
            <a:r>
              <a:rPr lang="en-US" sz="1600" i="1" dirty="0" err="1"/>
              <a:t>menyebabkan</a:t>
            </a:r>
            <a:r>
              <a:rPr lang="en-US" sz="1600" i="1" dirty="0"/>
              <a:t> </a:t>
            </a:r>
            <a:r>
              <a:rPr lang="en-US" sz="1600" i="1" dirty="0" err="1"/>
              <a:t>terjadinya</a:t>
            </a:r>
            <a:r>
              <a:rPr lang="en-US" sz="1600" i="1" dirty="0"/>
              <a:t> </a:t>
            </a:r>
            <a:r>
              <a:rPr lang="en-US" sz="1600" i="1" dirty="0" err="1"/>
              <a:t>masalah</a:t>
            </a:r>
            <a:r>
              <a:rPr lang="en-US" sz="1600" i="1" dirty="0"/>
              <a:t> </a:t>
            </a:r>
            <a:r>
              <a:rPr lang="en-US" sz="1600" i="1" dirty="0" err="1"/>
              <a:t>tersebut</a:t>
            </a:r>
            <a:r>
              <a:rPr lang="id-ID" sz="1600" i="1" dirty="0"/>
              <a:t>,</a:t>
            </a:r>
            <a:r>
              <a:rPr lang="en-US" sz="1600" i="1" dirty="0"/>
              <a:t> </a:t>
            </a:r>
            <a:r>
              <a:rPr lang="en-US" sz="1600" b="1" i="1" dirty="0" err="1"/>
              <a:t>dapat</a:t>
            </a:r>
            <a:r>
              <a:rPr lang="en-US" sz="1600" b="1" i="1" dirty="0"/>
              <a:t> </a:t>
            </a:r>
            <a:r>
              <a:rPr lang="en-US" sz="1600" b="1" i="1" dirty="0" err="1"/>
              <a:t>dilakukan</a:t>
            </a:r>
            <a:r>
              <a:rPr lang="en-US" sz="1600" b="1" i="1" dirty="0"/>
              <a:t> </a:t>
            </a:r>
            <a:r>
              <a:rPr lang="en-US" sz="1600" b="1" i="1" dirty="0" err="1"/>
              <a:t>dengan</a:t>
            </a:r>
            <a:r>
              <a:rPr lang="en-US" sz="1600" b="1" i="1" dirty="0"/>
              <a:t> </a:t>
            </a:r>
            <a:r>
              <a:rPr lang="en-US" sz="1600" b="1" i="1" dirty="0" err="1"/>
              <a:t>mengacu</a:t>
            </a:r>
            <a:r>
              <a:rPr lang="en-US" sz="1600" b="1" i="1" dirty="0"/>
              <a:t> </a:t>
            </a:r>
            <a:r>
              <a:rPr lang="en-US" sz="1600" b="1" i="1" dirty="0" err="1"/>
              <a:t>pada</a:t>
            </a:r>
            <a:r>
              <a:rPr lang="en-US" sz="1600" b="1" i="1" dirty="0"/>
              <a:t> </a:t>
            </a:r>
            <a:r>
              <a:rPr lang="en-US" sz="1600" b="1" i="1" dirty="0" err="1"/>
              <a:t>bagan</a:t>
            </a:r>
            <a:r>
              <a:rPr lang="en-US" sz="1600" b="1" i="1" dirty="0"/>
              <a:t> </a:t>
            </a:r>
            <a:r>
              <a:rPr lang="en-US" sz="1600" b="1" i="1" dirty="0" err="1"/>
              <a:t>alir</a:t>
            </a:r>
            <a:r>
              <a:rPr lang="en-US" sz="1600" b="1" i="1" dirty="0"/>
              <a:t> </a:t>
            </a:r>
            <a:r>
              <a:rPr lang="en-US" sz="1600" b="1" i="1" dirty="0" err="1"/>
              <a:t>dokumen</a:t>
            </a:r>
            <a:r>
              <a:rPr lang="en-US" sz="1600" b="1" i="1" dirty="0"/>
              <a:t> </a:t>
            </a:r>
            <a:r>
              <a:rPr lang="en-US" sz="1600" b="1" i="1" dirty="0" err="1"/>
              <a:t>perusahaan</a:t>
            </a:r>
            <a:r>
              <a:rPr lang="en-US" sz="1600" b="1" i="1" dirty="0"/>
              <a:t> </a:t>
            </a:r>
            <a:r>
              <a:rPr lang="id-ID" sz="1600" b="1" i="1" dirty="0"/>
              <a:t>yang ada </a:t>
            </a:r>
            <a:r>
              <a:rPr lang="en-US" sz="1600" b="1" i="1" dirty="0" err="1"/>
              <a:t>serta</a:t>
            </a:r>
            <a:r>
              <a:rPr lang="en-US" sz="1600" b="1" i="1" dirty="0"/>
              <a:t> </a:t>
            </a:r>
            <a:r>
              <a:rPr lang="en-US" sz="1600" b="1" i="1" dirty="0" err="1"/>
              <a:t>dokumen</a:t>
            </a:r>
            <a:r>
              <a:rPr lang="en-US" sz="1600" b="1" i="1" dirty="0"/>
              <a:t> </a:t>
            </a:r>
            <a:r>
              <a:rPr lang="en-US" sz="1600" b="1" i="1" dirty="0" err="1"/>
              <a:t>deskripsi</a:t>
            </a:r>
            <a:r>
              <a:rPr lang="en-US" sz="1600" b="1" i="1" dirty="0"/>
              <a:t> </a:t>
            </a:r>
            <a:r>
              <a:rPr lang="en-US" sz="1600" b="1" i="1" dirty="0" err="1"/>
              <a:t>kerja</a:t>
            </a:r>
            <a:r>
              <a:rPr lang="en-US" sz="1600" b="1" i="1" dirty="0"/>
              <a:t>. </a:t>
            </a:r>
          </a:p>
          <a:p>
            <a:pPr marL="541338" lvl="0" indent="-273050"/>
            <a:endParaRPr lang="en-US" sz="1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5855" y="1290701"/>
            <a:ext cx="5569345" cy="4237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1745855" y="1290701"/>
            <a:ext cx="5569345" cy="6142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kern="0" dirty="0" err="1">
                <a:solidFill>
                  <a:schemeClr val="bg1"/>
                </a:solidFill>
                <a:latin typeface="Arial" charset="0"/>
              </a:rPr>
              <a:t>Contoh</a:t>
            </a:r>
            <a:r>
              <a:rPr lang="en-US" b="1" i="1" kern="0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b="1" i="1" kern="0" dirty="0" err="1">
                <a:solidFill>
                  <a:schemeClr val="bg1"/>
                </a:solidFill>
                <a:latin typeface="Arial" charset="0"/>
              </a:rPr>
              <a:t>Penggambaran</a:t>
            </a:r>
            <a:r>
              <a:rPr lang="en-US" b="1" i="1" kern="0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id-ID" b="1" i="1" kern="0" dirty="0">
                <a:solidFill>
                  <a:schemeClr val="bg1"/>
                </a:solidFill>
                <a:latin typeface="Arial" charset="0"/>
              </a:rPr>
              <a:t>Dokumen Peperwork/ atau Flow Of Document (FOD)</a:t>
            </a:r>
            <a:endParaRPr lang="id-ID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91312"/>
          </a:xfrm>
        </p:spPr>
        <p:txBody>
          <a:bodyPr>
            <a:noAutofit/>
          </a:bodyPr>
          <a:lstStyle/>
          <a:p>
            <a:r>
              <a:rPr lang="en-US" sz="3600" b="1" dirty="0" err="1" smtClean="0"/>
              <a:t>Contoh</a:t>
            </a:r>
            <a:r>
              <a:rPr lang="en-US" sz="3600" b="1" dirty="0" smtClean="0"/>
              <a:t> Flowchart </a:t>
            </a:r>
            <a:r>
              <a:rPr lang="en-US" sz="3600" b="1" dirty="0" err="1" smtClean="0"/>
              <a:t>Sistem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Penjualan</a:t>
            </a:r>
            <a:r>
              <a:rPr lang="id-ID" sz="3600" b="1" dirty="0" smtClean="0"/>
              <a:t> </a:t>
            </a:r>
            <a:endParaRPr lang="en-US" sz="3600" b="1" dirty="0"/>
          </a:p>
        </p:txBody>
      </p:sp>
      <p:sp>
        <p:nvSpPr>
          <p:cNvPr id="4" name="Flowchart: Terminator 3"/>
          <p:cNvSpPr/>
          <p:nvPr/>
        </p:nvSpPr>
        <p:spPr>
          <a:xfrm>
            <a:off x="3124200" y="838200"/>
            <a:ext cx="2286000" cy="6096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START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4039394" y="1599406"/>
            <a:ext cx="457200" cy="1588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lowchart: Preparation 6"/>
          <p:cNvSpPr/>
          <p:nvPr/>
        </p:nvSpPr>
        <p:spPr>
          <a:xfrm>
            <a:off x="2895600" y="1828800"/>
            <a:ext cx="2819400" cy="990600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MENU PENJUAALAN</a:t>
            </a:r>
          </a:p>
          <a:p>
            <a:pPr marL="342900" indent="-342900" algn="ctr">
              <a:buAutoNum type="arabicPeriod"/>
            </a:pPr>
            <a:r>
              <a:rPr lang="en-US" sz="1400" dirty="0" smtClean="0"/>
              <a:t>BARANG</a:t>
            </a:r>
          </a:p>
          <a:p>
            <a:pPr marL="342900" indent="-342900" algn="ctr">
              <a:buAutoNum type="arabicPeriod"/>
            </a:pPr>
            <a:r>
              <a:rPr lang="en-US" sz="1400" dirty="0" smtClean="0"/>
              <a:t>TRANSAKSI</a:t>
            </a:r>
            <a:endParaRPr lang="en-US" sz="1400" dirty="0"/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4039394" y="3047206"/>
            <a:ext cx="457200" cy="1588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lowchart: Decision 8"/>
          <p:cNvSpPr/>
          <p:nvPr/>
        </p:nvSpPr>
        <p:spPr>
          <a:xfrm>
            <a:off x="3276600" y="3276600"/>
            <a:ext cx="1981200" cy="106680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PILIH BARANG</a:t>
            </a:r>
            <a:endParaRPr lang="en-US" sz="1400" dirty="0"/>
          </a:p>
        </p:txBody>
      </p:sp>
      <p:cxnSp>
        <p:nvCxnSpPr>
          <p:cNvPr id="11" name="Straight Arrow Connector 10"/>
          <p:cNvCxnSpPr>
            <a:stCxn id="9" idx="1"/>
            <a:endCxn id="12" idx="3"/>
          </p:cNvCxnSpPr>
          <p:nvPr/>
        </p:nvCxnSpPr>
        <p:spPr>
          <a:xfrm rot="10800000" flipV="1">
            <a:off x="2667000" y="3810000"/>
            <a:ext cx="6096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lowchart: Predefined Process 11"/>
          <p:cNvSpPr/>
          <p:nvPr/>
        </p:nvSpPr>
        <p:spPr>
          <a:xfrm>
            <a:off x="914400" y="3429000"/>
            <a:ext cx="1752600" cy="838200"/>
          </a:xfrm>
          <a:prstGeom prst="flowChartPredefined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BARANG</a:t>
            </a:r>
            <a:endParaRPr lang="en-US" sz="1400" dirty="0"/>
          </a:p>
        </p:txBody>
      </p:sp>
      <p:cxnSp>
        <p:nvCxnSpPr>
          <p:cNvPr id="18" name="Straight Connector 17"/>
          <p:cNvCxnSpPr/>
          <p:nvPr/>
        </p:nvCxnSpPr>
        <p:spPr>
          <a:xfrm rot="5400000">
            <a:off x="4039394" y="4571206"/>
            <a:ext cx="457200" cy="1588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Flowchart: Decision 18"/>
          <p:cNvSpPr/>
          <p:nvPr/>
        </p:nvSpPr>
        <p:spPr>
          <a:xfrm>
            <a:off x="3276600" y="4800600"/>
            <a:ext cx="1981200" cy="106680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PILIH TRANSAKSI</a:t>
            </a:r>
            <a:endParaRPr lang="en-US" sz="1400" dirty="0"/>
          </a:p>
        </p:txBody>
      </p:sp>
      <p:cxnSp>
        <p:nvCxnSpPr>
          <p:cNvPr id="20" name="Straight Arrow Connector 19"/>
          <p:cNvCxnSpPr>
            <a:stCxn id="19" idx="1"/>
            <a:endCxn id="21" idx="3"/>
          </p:cNvCxnSpPr>
          <p:nvPr/>
        </p:nvCxnSpPr>
        <p:spPr>
          <a:xfrm rot="10800000" flipV="1">
            <a:off x="2667000" y="5334000"/>
            <a:ext cx="6096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lowchart: Predefined Process 20"/>
          <p:cNvSpPr/>
          <p:nvPr/>
        </p:nvSpPr>
        <p:spPr>
          <a:xfrm>
            <a:off x="914400" y="4953000"/>
            <a:ext cx="1752600" cy="838200"/>
          </a:xfrm>
          <a:prstGeom prst="flowChartPredefined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TRANSAKSI</a:t>
            </a:r>
            <a:endParaRPr lang="en-US" sz="1400" dirty="0"/>
          </a:p>
        </p:txBody>
      </p:sp>
      <p:cxnSp>
        <p:nvCxnSpPr>
          <p:cNvPr id="22" name="Straight Connector 21"/>
          <p:cNvCxnSpPr/>
          <p:nvPr/>
        </p:nvCxnSpPr>
        <p:spPr>
          <a:xfrm rot="5400000">
            <a:off x="4039394" y="6019006"/>
            <a:ext cx="457200" cy="1588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Flowchart: Terminator 22"/>
          <p:cNvSpPr/>
          <p:nvPr/>
        </p:nvSpPr>
        <p:spPr>
          <a:xfrm>
            <a:off x="3124200" y="6172200"/>
            <a:ext cx="2286000" cy="6096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END</a:t>
            </a:r>
            <a:endParaRPr lang="en-US" dirty="0"/>
          </a:p>
        </p:txBody>
      </p:sp>
      <p:cxnSp>
        <p:nvCxnSpPr>
          <p:cNvPr id="25" name="Straight Arrow Connector 24"/>
          <p:cNvCxnSpPr>
            <a:stCxn id="9" idx="3"/>
          </p:cNvCxnSpPr>
          <p:nvPr/>
        </p:nvCxnSpPr>
        <p:spPr>
          <a:xfrm>
            <a:off x="5257800" y="3810000"/>
            <a:ext cx="914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5257800" y="5332412"/>
            <a:ext cx="914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16200000" flipV="1">
            <a:off x="4305300" y="3467100"/>
            <a:ext cx="3657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10800000">
            <a:off x="4267200" y="1676400"/>
            <a:ext cx="1828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895600" y="3200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895600" y="48006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54864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5486400" y="47360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172200"/>
          </a:xfrm>
        </p:spPr>
        <p:txBody>
          <a:bodyPr>
            <a:noAutofit/>
          </a:bodyPr>
          <a:lstStyle/>
          <a:p>
            <a:pPr marL="354013" indent="-354013" algn="just">
              <a:buNone/>
            </a:pPr>
            <a:r>
              <a:rPr lang="id-ID" sz="18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b) </a:t>
            </a:r>
            <a:r>
              <a:rPr lang="en-US" sz="18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Understand, </a:t>
            </a:r>
            <a:r>
              <a:rPr lang="en-US" sz="1800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memahami</a:t>
            </a:r>
            <a:r>
              <a:rPr lang="en-US" sz="18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800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kerja</a:t>
            </a:r>
            <a:r>
              <a:rPr lang="en-US" sz="18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800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sistem</a:t>
            </a:r>
            <a:r>
              <a:rPr lang="en-US" sz="18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yang </a:t>
            </a:r>
            <a:r>
              <a:rPr lang="en-US" sz="1800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ada</a:t>
            </a:r>
            <a:r>
              <a:rPr lang="en-US" sz="18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;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Langkah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ini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dilakukan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dengan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mempelajari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secara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terinci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bagaimana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sistem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yang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ada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dioperasikan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/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sistem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yang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sedang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berjalan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hal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ini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diperlukan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data yang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dapat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dengan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cara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melakukan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penelitian</a:t>
            </a:r>
            <a:r>
              <a:rPr lang="en-U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</a:p>
          <a:p>
            <a:pPr marL="627063" indent="-273050">
              <a:buNone/>
            </a:pPr>
            <a:r>
              <a:rPr lang="en-US" sz="1600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Teknik</a:t>
            </a:r>
            <a:r>
              <a:rPr lang="en-US" sz="1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600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pengumpulan</a:t>
            </a:r>
            <a:r>
              <a:rPr lang="en-US" sz="1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data </a:t>
            </a:r>
            <a:r>
              <a:rPr lang="en-U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dapat</a:t>
            </a:r>
            <a:r>
              <a:rPr lang="en-U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menggunakan</a:t>
            </a:r>
            <a:r>
              <a:rPr lang="en-U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wawancara</a:t>
            </a:r>
            <a:r>
              <a:rPr lang="en-U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oberservasi</a:t>
            </a:r>
            <a:r>
              <a:rPr lang="id-ID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lapangan</a:t>
            </a:r>
            <a:r>
              <a:rPr lang="en-U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daftar</a:t>
            </a:r>
            <a:r>
              <a:rPr lang="en-U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pertanyaan</a:t>
            </a:r>
            <a:r>
              <a:rPr lang="en-U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dan</a:t>
            </a:r>
            <a:r>
              <a:rPr lang="en-U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pengambilan</a:t>
            </a:r>
            <a:r>
              <a:rPr lang="en-U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sampel</a:t>
            </a:r>
            <a:r>
              <a:rPr lang="en-U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</a:p>
          <a:p>
            <a:pPr marL="627063" indent="-273050">
              <a:buNone/>
            </a:pPr>
            <a:r>
              <a:rPr lang="en-US" sz="1600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Tugas</a:t>
            </a:r>
            <a:r>
              <a:rPr lang="en-US" sz="1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600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Penelitian</a:t>
            </a:r>
            <a:r>
              <a:rPr lang="en-US" sz="1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600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untuk</a:t>
            </a:r>
            <a:r>
              <a:rPr lang="en-US" sz="1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600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memahami</a:t>
            </a:r>
            <a:r>
              <a:rPr lang="en-US" sz="1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600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kerja</a:t>
            </a:r>
            <a:r>
              <a:rPr lang="en-US" sz="1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600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sistem</a:t>
            </a:r>
            <a:r>
              <a:rPr lang="en-US" sz="1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al : </a:t>
            </a:r>
          </a:p>
          <a:p>
            <a:pPr marL="627063" lvl="0" indent="-273050"/>
            <a:r>
              <a:rPr lang="en-U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Menentukan</a:t>
            </a:r>
            <a:r>
              <a:rPr lang="en-U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jenis</a:t>
            </a:r>
            <a:r>
              <a:rPr lang="en-U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penelitian</a:t>
            </a:r>
            <a:r>
              <a:rPr lang="en-U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 marL="627063" lvl="0" indent="-273050"/>
            <a:r>
              <a:rPr lang="es-E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Merencanakan</a:t>
            </a:r>
            <a:r>
              <a:rPr lang="es-E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jadual</a:t>
            </a:r>
            <a:r>
              <a:rPr lang="es-E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penelitian</a:t>
            </a:r>
            <a:r>
              <a:rPr lang="es-E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 </a:t>
            </a:r>
            <a:r>
              <a:rPr lang="es-E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wawancara</a:t>
            </a:r>
            <a:r>
              <a:rPr lang="es-E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s-E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observasi</a:t>
            </a:r>
            <a:r>
              <a:rPr lang="es-E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 </a:t>
            </a:r>
            <a:r>
              <a:rPr lang="es-E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pengambilan</a:t>
            </a:r>
            <a:r>
              <a:rPr lang="es-E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sample</a:t>
            </a:r>
            <a:r>
              <a:rPr lang="es-E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endParaRPr lang="en-US" sz="16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627063" lvl="0" indent="-273050"/>
            <a:r>
              <a:rPr lang="en-U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Membuat</a:t>
            </a:r>
            <a:r>
              <a:rPr lang="en-U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penugasan</a:t>
            </a:r>
            <a:r>
              <a:rPr lang="en-U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penelitian</a:t>
            </a:r>
            <a:r>
              <a:rPr lang="en-U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 marL="627063" lvl="0" indent="-273050"/>
            <a:r>
              <a:rPr lang="en-U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Membuat</a:t>
            </a:r>
            <a:r>
              <a:rPr lang="en-U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agenda </a:t>
            </a:r>
            <a:r>
              <a:rPr lang="en-U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wawancara</a:t>
            </a:r>
            <a:r>
              <a:rPr lang="en-U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 marL="627063" lvl="0" indent="-273050"/>
            <a:r>
              <a:rPr lang="en-U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Mengumpulkan</a:t>
            </a:r>
            <a:r>
              <a:rPr lang="en-U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hasil</a:t>
            </a:r>
            <a:r>
              <a:rPr lang="en-U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penelitian</a:t>
            </a:r>
            <a:r>
              <a:rPr lang="en-U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Jenis</a:t>
            </a:r>
            <a:r>
              <a:rPr lang="en-U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penelitian</a:t>
            </a:r>
            <a:r>
              <a:rPr lang="en-U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perlu</a:t>
            </a:r>
            <a:r>
              <a:rPr lang="en-U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ditentukan</a:t>
            </a:r>
            <a:r>
              <a:rPr lang="en-U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untuk</a:t>
            </a:r>
            <a:r>
              <a:rPr lang="en-U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masing2 </a:t>
            </a:r>
            <a:r>
              <a:rPr lang="en-U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titik</a:t>
            </a:r>
            <a:r>
              <a:rPr lang="en-U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keputusan</a:t>
            </a:r>
            <a:r>
              <a:rPr lang="en-U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yang </a:t>
            </a:r>
            <a:r>
              <a:rPr lang="en-U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akan</a:t>
            </a:r>
            <a:r>
              <a:rPr lang="en-U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diteliti</a:t>
            </a:r>
            <a:r>
              <a:rPr lang="en-US" sz="1600" dirty="0" smtClean="0"/>
              <a:t>. </a:t>
            </a:r>
          </a:p>
          <a:p>
            <a:pPr marL="627063" indent="-273050">
              <a:buNone/>
            </a:pPr>
            <a:r>
              <a:rPr lang="en-US" sz="1600" b="1" dirty="0" smtClean="0"/>
              <a:t>Data  </a:t>
            </a:r>
            <a:r>
              <a:rPr lang="en-US" sz="1600" b="1" dirty="0" err="1" smtClean="0"/>
              <a:t>hasil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penelitian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dikumpulkan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sebagai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dokumentasi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sistem</a:t>
            </a:r>
            <a:r>
              <a:rPr lang="en-US" sz="1600" b="1" dirty="0" smtClean="0"/>
              <a:t> lama, al :</a:t>
            </a:r>
          </a:p>
          <a:p>
            <a:pPr marL="627063" indent="-273050">
              <a:buNone/>
            </a:pPr>
            <a:r>
              <a:rPr lang="en-US" sz="1600" dirty="0" smtClean="0"/>
              <a:t>1. </a:t>
            </a:r>
            <a:r>
              <a:rPr lang="en-US" sz="1600" dirty="0" err="1" smtClean="0"/>
              <a:t>Waktu</a:t>
            </a:r>
            <a:r>
              <a:rPr lang="en-US" sz="1600" dirty="0" smtClean="0"/>
              <a:t> </a:t>
            </a:r>
            <a:r>
              <a:rPr lang="en-US" sz="1600" dirty="0" err="1" smtClean="0"/>
              <a:t>melakukan</a:t>
            </a:r>
            <a:endParaRPr lang="en-US" sz="1600" dirty="0" smtClean="0"/>
          </a:p>
          <a:p>
            <a:pPr marL="627063" indent="-273050">
              <a:buNone/>
            </a:pPr>
            <a:r>
              <a:rPr lang="fi-FI" sz="1600" dirty="0" smtClean="0"/>
              <a:t>2. </a:t>
            </a:r>
            <a:r>
              <a:rPr lang="id-ID" sz="1600" dirty="0" smtClean="0"/>
              <a:t>Masalah pada</a:t>
            </a:r>
            <a:r>
              <a:rPr lang="fi-FI" sz="1600" dirty="0" smtClean="0"/>
              <a:t> sistem yang lama </a:t>
            </a:r>
            <a:endParaRPr lang="en-US" sz="1600" dirty="0" smtClean="0"/>
          </a:p>
          <a:p>
            <a:pPr marL="627063" indent="-273050">
              <a:buNone/>
            </a:pPr>
            <a:r>
              <a:rPr lang="fi-FI" sz="1600" dirty="0" smtClean="0"/>
              <a:t>3. Pengambilan sampel </a:t>
            </a:r>
            <a:endParaRPr lang="en-US" sz="1600" dirty="0" smtClean="0"/>
          </a:p>
          <a:p>
            <a:pPr marL="627063" indent="-273050">
              <a:buNone/>
            </a:pPr>
            <a:r>
              <a:rPr lang="fi-FI" sz="1600" dirty="0" smtClean="0"/>
              <a:t>4. Formulir dan laporan yang dihasilkan sistem lama </a:t>
            </a:r>
            <a:endParaRPr lang="en-US" sz="1600" dirty="0" smtClean="0"/>
          </a:p>
          <a:p>
            <a:pPr marL="627063" indent="-273050">
              <a:buNone/>
            </a:pPr>
            <a:r>
              <a:rPr lang="fi-FI" sz="1600" dirty="0" smtClean="0"/>
              <a:t>5. Elemen data </a:t>
            </a:r>
            <a:endParaRPr lang="en-US" sz="1600" dirty="0" smtClean="0"/>
          </a:p>
          <a:p>
            <a:pPr marL="627063" indent="-273050">
              <a:buNone/>
            </a:pPr>
            <a:r>
              <a:rPr lang="fi-FI" sz="1600" dirty="0" smtClean="0"/>
              <a:t>6. Teknologi yang digunakan di sistem lama </a:t>
            </a:r>
            <a:endParaRPr lang="en-US" sz="1600" dirty="0" smtClean="0"/>
          </a:p>
          <a:p>
            <a:pPr marL="627063" indent="-273050">
              <a:buNone/>
            </a:pPr>
            <a:r>
              <a:rPr lang="fi-FI" sz="1600" dirty="0" smtClean="0"/>
              <a:t>7. Kebutuhan informasi pemakai sistem/ manajemen </a:t>
            </a:r>
            <a:endParaRPr lang="en-US" sz="1600" dirty="0" smtClean="0"/>
          </a:p>
          <a:p>
            <a:pPr lvl="0"/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id-ID" sz="2400" b="1" dirty="0" smtClean="0"/>
              <a:t>c)</a:t>
            </a:r>
            <a:r>
              <a:rPr lang="fi-FI" sz="2400" b="1" dirty="0" smtClean="0"/>
              <a:t>Analyze, menganalisis hasil ; </a:t>
            </a:r>
            <a:r>
              <a:rPr lang="id-ID" sz="2400" dirty="0" smtClean="0"/>
              <a:t>Mengkaji dokumen</a:t>
            </a:r>
            <a:r>
              <a:rPr lang="fi-FI" sz="2400" dirty="0" smtClean="0"/>
              <a:t> berdasarkan data </a:t>
            </a:r>
            <a:r>
              <a:rPr lang="id-ID" sz="2400" dirty="0" smtClean="0"/>
              <a:t>sampling dan data fakta </a:t>
            </a:r>
            <a:r>
              <a:rPr lang="fi-FI" sz="2400" dirty="0" smtClean="0"/>
              <a:t>yang telah diperoleh dari hasil penelitian yang telah dilakukan. </a:t>
            </a:r>
            <a:endParaRPr lang="en-US" sz="2400" dirty="0" smtClean="0"/>
          </a:p>
          <a:p>
            <a:r>
              <a:rPr lang="fi-FI" sz="2400" dirty="0" smtClean="0"/>
              <a:t>Menganalisis   kebutuhan system dan informasi pemakai/</a:t>
            </a:r>
            <a:r>
              <a:rPr lang="id-ID" sz="2400" dirty="0" smtClean="0"/>
              <a:t> </a:t>
            </a:r>
            <a:r>
              <a:rPr lang="fi-FI" sz="2400" dirty="0" smtClean="0"/>
              <a:t>manajemen</a:t>
            </a:r>
            <a:r>
              <a:rPr lang="id-ID" sz="2400" dirty="0"/>
              <a:t> </a:t>
            </a:r>
            <a:r>
              <a:rPr lang="fi-FI" sz="2400" dirty="0" smtClean="0"/>
              <a:t>untuk menjawab pertanyaan-pertanyaan seperti : apa yang dikerjakan</a:t>
            </a:r>
            <a:r>
              <a:rPr lang="id-ID" sz="2400" dirty="0" smtClean="0"/>
              <a:t> di dalam sistem</a:t>
            </a:r>
            <a:r>
              <a:rPr lang="fi-FI" sz="2400" dirty="0" smtClean="0"/>
              <a:t> ?,  bagaimana </a:t>
            </a:r>
            <a:r>
              <a:rPr lang="id-ID" sz="2400" dirty="0" smtClean="0"/>
              <a:t>proses </a:t>
            </a:r>
            <a:r>
              <a:rPr lang="fi-FI" sz="2400" dirty="0" smtClean="0"/>
              <a:t>mengerjakannya ?, siapa yang mengerjakan ?, di</a:t>
            </a:r>
            <a:r>
              <a:rPr lang="id-ID" sz="2400" dirty="0" smtClean="0"/>
              <a:t> bagian </a:t>
            </a:r>
            <a:r>
              <a:rPr lang="fi-FI" sz="2400" dirty="0" smtClean="0"/>
              <a:t>mana </a:t>
            </a:r>
            <a:r>
              <a:rPr lang="id-ID" sz="2400" dirty="0" smtClean="0"/>
              <a:t>yang </a:t>
            </a:r>
            <a:r>
              <a:rPr lang="fi-FI" sz="2400" dirty="0" smtClean="0"/>
              <a:t>dikerjakan ? </a:t>
            </a:r>
            <a:endParaRPr lang="en-US" sz="2400" dirty="0" smtClean="0"/>
          </a:p>
          <a:p>
            <a:r>
              <a:rPr lang="fi-FI" sz="2400" dirty="0" smtClean="0"/>
              <a:t>Menganalisis kelemahan sistem sebaliknya, dilakukan untuk menjawab pertanyaan : </a:t>
            </a:r>
            <a:r>
              <a:rPr lang="id-ID" sz="2400" dirty="0" smtClean="0"/>
              <a:t>sejauh mana sistem dapat mendukung pekerjaan dengan baik</a:t>
            </a:r>
            <a:r>
              <a:rPr lang="fi-FI" sz="2400" dirty="0" smtClean="0"/>
              <a:t>?, perlukah </a:t>
            </a:r>
            <a:r>
              <a:rPr lang="id-ID" sz="2400" dirty="0" smtClean="0"/>
              <a:t>bagian ini </a:t>
            </a:r>
            <a:r>
              <a:rPr lang="fi-FI" sz="2400" dirty="0" smtClean="0"/>
              <a:t>dikerjakan</a:t>
            </a:r>
            <a:r>
              <a:rPr lang="id-ID" sz="2400" dirty="0" smtClean="0"/>
              <a:t> dengan sistem</a:t>
            </a:r>
            <a:r>
              <a:rPr lang="fi-FI" sz="2400" dirty="0" smtClean="0"/>
              <a:t> ?, apakah </a:t>
            </a:r>
            <a:r>
              <a:rPr lang="id-ID" sz="2400" dirty="0" smtClean="0"/>
              <a:t>semua bagian </a:t>
            </a:r>
            <a:r>
              <a:rPr lang="fi-FI" sz="2400" dirty="0" smtClean="0"/>
              <a:t>telah dikerjakan</a:t>
            </a:r>
            <a:r>
              <a:rPr lang="id-ID" sz="2400" dirty="0" smtClean="0"/>
              <a:t> melalui sistem</a:t>
            </a:r>
            <a:r>
              <a:rPr lang="fi-FI" sz="2400" dirty="0" smtClean="0"/>
              <a:t> dengan baik ? </a:t>
            </a:r>
            <a:endParaRPr lang="en-US" sz="2400" dirty="0" smtClean="0"/>
          </a:p>
          <a:p>
            <a:r>
              <a:rPr lang="en-US" sz="2400" dirty="0" err="1" smtClean="0"/>
              <a:t>Sasaran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dicapai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menentukan</a:t>
            </a:r>
            <a:r>
              <a:rPr lang="en-US" sz="2400" dirty="0" smtClean="0"/>
              <a:t> </a:t>
            </a:r>
            <a:r>
              <a:rPr lang="en-US" sz="2400" dirty="0" err="1" smtClean="0"/>
              <a:t>kriteria</a:t>
            </a:r>
            <a:r>
              <a:rPr lang="en-US" sz="2400" dirty="0" smtClean="0"/>
              <a:t> </a:t>
            </a:r>
            <a:r>
              <a:rPr lang="en-US" sz="2400" dirty="0" err="1" smtClean="0"/>
              <a:t>penilaian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: </a:t>
            </a:r>
            <a:r>
              <a:rPr lang="en-US" sz="2400" b="1" i="1" dirty="0" smtClean="0"/>
              <a:t>relevance, capacity, efficiency, timeliness, accessibility, flexibility, accuracy, reliability, security, economy, simplicity 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id-ID" b="1" dirty="0" smtClean="0"/>
              <a:t>d)Report</a:t>
            </a:r>
            <a:r>
              <a:rPr lang="fi-FI" b="1" dirty="0" smtClean="0"/>
              <a:t>, </a:t>
            </a:r>
            <a:r>
              <a:rPr lang="id-ID" b="1" dirty="0" smtClean="0"/>
              <a:t>menyiapkan laporan analisis</a:t>
            </a:r>
            <a:r>
              <a:rPr lang="fi-FI" b="1" dirty="0" smtClean="0"/>
              <a:t> ; </a:t>
            </a:r>
            <a:r>
              <a:rPr lang="fi-FI" dirty="0" smtClean="0"/>
              <a:t>Dilakukan </a:t>
            </a:r>
            <a:r>
              <a:rPr lang="id-ID" dirty="0" smtClean="0"/>
              <a:t>sebagai hasil analisis sebuah penelitian, untuk :</a:t>
            </a:r>
            <a:r>
              <a:rPr lang="fi-FI" dirty="0" smtClean="0"/>
              <a:t> </a:t>
            </a:r>
            <a:endParaRPr lang="en-US" dirty="0" smtClean="0"/>
          </a:p>
          <a:p>
            <a:r>
              <a:rPr lang="id-ID" sz="2000" dirty="0" smtClean="0"/>
              <a:t>Kebutuhan rapat manajemen</a:t>
            </a:r>
            <a:r>
              <a:rPr lang="fi-FI" sz="2000" dirty="0" smtClean="0"/>
              <a:t> </a:t>
            </a:r>
            <a:endParaRPr lang="en-US" sz="2000" dirty="0" smtClean="0"/>
          </a:p>
          <a:p>
            <a:r>
              <a:rPr lang="id-ID" sz="2000" dirty="0" smtClean="0"/>
              <a:t>Melakukan pengambilan kebijakan, apakah perlu memperbaiki sistem lama/ sistem yang sedang berjalan, atau perlu pengembangan sistem baru</a:t>
            </a:r>
          </a:p>
          <a:p>
            <a:pPr marL="0" indent="0">
              <a:buNone/>
            </a:pPr>
            <a:r>
              <a:rPr lang="id-ID" sz="2000" dirty="0" smtClean="0"/>
              <a:t>Laporan yg disiapkan dapat berupa :</a:t>
            </a:r>
          </a:p>
          <a:p>
            <a:pPr>
              <a:buFont typeface="Wingdings" pitchFamily="2" charset="2"/>
              <a:buChar char="Ø"/>
            </a:pPr>
            <a:r>
              <a:rPr lang="id-ID" sz="2000" dirty="0" smtClean="0"/>
              <a:t>Laporan Kuantitatif , seperti : Jml Objek pekerjaan, Kelemahan, Laporan</a:t>
            </a:r>
          </a:p>
          <a:p>
            <a:pPr>
              <a:buFont typeface="Wingdings" pitchFamily="2" charset="2"/>
              <a:buChar char="Ø"/>
            </a:pPr>
            <a:r>
              <a:rPr lang="id-ID" sz="2000" dirty="0" smtClean="0"/>
              <a:t>Laporan Kualitatif, seperti :</a:t>
            </a:r>
          </a:p>
          <a:p>
            <a:pPr marL="627063" indent="-273050">
              <a:buFont typeface="Wingdings" pitchFamily="2" charset="2"/>
              <a:buChar char="q"/>
            </a:pPr>
            <a:r>
              <a:rPr lang="id-ID" sz="2000" dirty="0" smtClean="0"/>
              <a:t>Sistem Lama masih kurang maksimal</a:t>
            </a:r>
          </a:p>
          <a:p>
            <a:pPr marL="627063" indent="-273050">
              <a:buFont typeface="Wingdings" pitchFamily="2" charset="2"/>
              <a:buChar char="q"/>
            </a:pPr>
            <a:r>
              <a:rPr lang="id-ID" sz="2000" dirty="0" smtClean="0"/>
              <a:t>Pola kerja sistem lama masih terlalu lambat</a:t>
            </a:r>
          </a:p>
          <a:p>
            <a:pPr marL="627063" indent="-273050">
              <a:buFont typeface="Wingdings" pitchFamily="2" charset="2"/>
              <a:buChar char="q"/>
            </a:pPr>
            <a:r>
              <a:rPr lang="id-ID" sz="2000" dirty="0" smtClean="0"/>
              <a:t>Laporan  hasil sistem lama masih kurang uptudate</a:t>
            </a:r>
          </a:p>
          <a:p>
            <a:pPr marL="627063" indent="-273050">
              <a:buFont typeface="Wingdings" pitchFamily="2" charset="2"/>
              <a:buChar char="q"/>
            </a:pPr>
            <a:r>
              <a:rPr lang="id-ID" sz="2000" dirty="0" smtClean="0"/>
              <a:t>Teknologi yang digunakan masih kurang mendukung</a:t>
            </a:r>
            <a:endParaRPr lang="en-US" sz="2000" dirty="0" smtClean="0"/>
          </a:p>
          <a:p>
            <a:pPr marL="627063" indent="-273050"/>
            <a:r>
              <a:rPr lang="id-ID" sz="2000" dirty="0" smtClean="0"/>
              <a:t>Perlu dibuatkan sistem baru dengan teknologi terkini</a:t>
            </a:r>
          </a:p>
          <a:p>
            <a:pPr marL="627063" indent="-273050"/>
            <a:r>
              <a:rPr lang="id-ID" sz="2000" dirty="0" smtClean="0"/>
              <a:t>Disiapkan sistem informasi yang integrated dengan sub-sub sistem yang lain yang saling mendukung</a:t>
            </a:r>
          </a:p>
          <a:p>
            <a:pPr marL="627063" indent="-273050"/>
            <a:r>
              <a:rPr lang="id-ID" sz="2000" dirty="0" smtClean="0"/>
              <a:t>Perlu disiapkan sistem on-line yang memiliki kepentingan umum</a:t>
            </a:r>
          </a:p>
          <a:p>
            <a:pPr marL="627063" indent="-273050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3373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2607</TotalTime>
  <Words>1215</Words>
  <Application>Microsoft Office PowerPoint</Application>
  <PresentationFormat>On-screen Show (4:3)</PresentationFormat>
  <Paragraphs>136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Modul 2 =&gt; SISTEM ANALIS &amp; ANALISIS SISTEM </vt:lpstr>
      <vt:lpstr>PowerPoint Presentation</vt:lpstr>
      <vt:lpstr>PowerPoint Presentation</vt:lpstr>
      <vt:lpstr>PowerPoint Presentation</vt:lpstr>
      <vt:lpstr>PowerPoint Presentation</vt:lpstr>
      <vt:lpstr>Contoh Flowchart Sistem Penjualan </vt:lpstr>
      <vt:lpstr>PowerPoint Presentation</vt:lpstr>
      <vt:lpstr>PowerPoint Presentation</vt:lpstr>
      <vt:lpstr>PowerPoint Presentation</vt:lpstr>
      <vt:lpstr>Beberapa pertanyaan Analisis Sistem untuk membantu menganalisis hasil penelitian </vt:lpstr>
    </vt:vector>
  </TitlesOfParts>
  <Company>Acer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 KULIAH ANALISA &amp; PERANCANGAN SISTEM 2</dc:title>
  <dc:creator>Valued Acer Customer</dc:creator>
  <cp:lastModifiedBy>User</cp:lastModifiedBy>
  <cp:revision>78</cp:revision>
  <dcterms:created xsi:type="dcterms:W3CDTF">2015-02-25T06:58:46Z</dcterms:created>
  <dcterms:modified xsi:type="dcterms:W3CDTF">2025-10-24T02:39:42Z</dcterms:modified>
</cp:coreProperties>
</file>