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1" d="100"/>
          <a:sy n="51" d="100"/>
        </p:scale>
        <p:origin x="-408" y="300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F8411D-8581-4A43-B2E0-F4602ACE6608}" type="datetimeFigureOut">
              <a:rPr lang="id-ID" smtClean="0"/>
              <a:t>24/10/2025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B637FA-58E4-4ED2-A221-2C6945B5691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59005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ODUL%20ANSI.pptx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ODUL%20ANSI.pptx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66751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Modul</a:t>
            </a:r>
            <a:r>
              <a:rPr lang="en-US" sz="2800" dirty="0" smtClean="0"/>
              <a:t> 3=&gt; SYSTEM DEVELOPMENT LIFE CYCLE (SDLC)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3.1) DEFINISI SDLC</a:t>
            </a:r>
          </a:p>
          <a:p>
            <a:r>
              <a:rPr lang="en-US" sz="2400" dirty="0" err="1" smtClean="0"/>
              <a:t>Metode</a:t>
            </a:r>
            <a:r>
              <a:rPr lang="en-US" sz="2400" dirty="0" smtClean="0"/>
              <a:t>/ langkah-2 yang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dlm</a:t>
            </a:r>
            <a:r>
              <a:rPr lang="en-US" sz="2400" dirty="0" smtClean="0"/>
              <a:t> </a:t>
            </a:r>
            <a:r>
              <a:rPr lang="en-US" sz="2400" dirty="0" err="1" smtClean="0"/>
              <a:t>pengembangan</a:t>
            </a:r>
            <a:r>
              <a:rPr lang="en-US" sz="2400" dirty="0" smtClean="0"/>
              <a:t> SI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awal</a:t>
            </a:r>
            <a:r>
              <a:rPr lang="en-US" sz="2400" dirty="0" smtClean="0"/>
              <a:t> </a:t>
            </a:r>
            <a:r>
              <a:rPr lang="en-US" sz="2400" dirty="0" err="1" smtClean="0"/>
              <a:t>sampai</a:t>
            </a:r>
            <a:r>
              <a:rPr lang="en-US" sz="2400" dirty="0" smtClean="0"/>
              <a:t> </a:t>
            </a:r>
            <a:r>
              <a:rPr lang="en-US" sz="2400" dirty="0" err="1" smtClean="0"/>
              <a:t>akhir</a:t>
            </a:r>
            <a:r>
              <a:rPr lang="en-US" sz="2400" dirty="0" smtClean="0"/>
              <a:t> </a:t>
            </a:r>
          </a:p>
          <a:p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id-ID" sz="2400" dirty="0" smtClean="0"/>
              <a:t>Pengembangan </a:t>
            </a:r>
            <a:r>
              <a:rPr lang="en-US" sz="2400" dirty="0" err="1" smtClean="0"/>
              <a:t>Siklus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endParaRPr lang="en-US" sz="2400" dirty="0" smtClean="0"/>
          </a:p>
          <a:p>
            <a:r>
              <a:rPr lang="en-US" sz="2400" dirty="0" err="1" smtClean="0"/>
              <a:t>Serangkaian</a:t>
            </a:r>
            <a:r>
              <a:rPr lang="en-US" sz="2400" dirty="0" smtClean="0"/>
              <a:t> </a:t>
            </a:r>
            <a:r>
              <a:rPr lang="en-US" sz="2400" dirty="0" err="1" smtClean="0"/>
              <a:t>aktifitas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dilaksanakan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profesional</a:t>
            </a:r>
            <a:r>
              <a:rPr lang="en-US" sz="2400" dirty="0" smtClean="0"/>
              <a:t> </a:t>
            </a:r>
            <a:r>
              <a:rPr lang="id-ID" sz="2400" dirty="0" smtClean="0"/>
              <a:t>pengembangan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mengembangkan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mengimplementasikan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endParaRPr lang="en-US" sz="2400" dirty="0" smtClean="0"/>
          </a:p>
          <a:p>
            <a:endParaRPr lang="en-US" dirty="0" smtClean="0"/>
          </a:p>
          <a:p>
            <a:pPr>
              <a:buNone/>
            </a:pPr>
            <a:r>
              <a:rPr lang="en-US" sz="2400" dirty="0" err="1" smtClean="0"/>
              <a:t>Keberhasilan</a:t>
            </a:r>
            <a:r>
              <a:rPr lang="en-US" sz="2400" dirty="0" smtClean="0"/>
              <a:t> </a:t>
            </a:r>
            <a:r>
              <a:rPr lang="en-US" sz="2400" dirty="0" err="1" smtClean="0"/>
              <a:t>siklus</a:t>
            </a:r>
            <a:r>
              <a:rPr lang="en-US" sz="2400" dirty="0" smtClean="0"/>
              <a:t> </a:t>
            </a:r>
            <a:r>
              <a:rPr lang="en-US" sz="2400" dirty="0" err="1" smtClean="0"/>
              <a:t>hidup</a:t>
            </a:r>
            <a:r>
              <a:rPr lang="en-US" sz="2400" dirty="0" smtClean="0"/>
              <a:t> </a:t>
            </a:r>
            <a:r>
              <a:rPr lang="en-US" sz="2400" dirty="0" err="1" smtClean="0"/>
              <a:t>pengembangan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sangat</a:t>
            </a:r>
            <a:r>
              <a:rPr lang="en-US" sz="2400" dirty="0" smtClean="0"/>
              <a:t> </a:t>
            </a:r>
            <a:r>
              <a:rPr lang="en-US" sz="2400" dirty="0" err="1" smtClean="0"/>
              <a:t>tergantung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pemeliharaan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yang </a:t>
            </a:r>
            <a:r>
              <a:rPr lang="en-US" sz="2400" dirty="0" err="1" smtClean="0"/>
              <a:t>baik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setelah</a:t>
            </a:r>
            <a:r>
              <a:rPr lang="en-US" sz="2400" dirty="0" smtClean="0"/>
              <a:t> </a:t>
            </a:r>
            <a:r>
              <a:rPr lang="en-US" sz="2400" dirty="0" err="1" smtClean="0"/>
              <a:t>konversi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pengembangan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operasi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endParaRPr lang="en-US" sz="2400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68580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rrow: Pentagon 3"/>
          <p:cNvSpPr/>
          <p:nvPr/>
        </p:nvSpPr>
        <p:spPr>
          <a:xfrm rot="5400000">
            <a:off x="2707078" y="-423334"/>
            <a:ext cx="918911" cy="1761068"/>
          </a:xfrm>
          <a:prstGeom prst="homePlate">
            <a:avLst>
              <a:gd name="adj" fmla="val 40757"/>
            </a:avLst>
          </a:prstGeom>
          <a:solidFill>
            <a:srgbClr val="FFCBA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d-ID" sz="16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SDLC</a:t>
            </a:r>
            <a:endParaRPr lang="en-US" sz="16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7">
            <a:hlinkClick r:id="rId2" action="ppaction://hlinksldjump"/>
          </p:cNvPr>
          <p:cNvSpPr/>
          <p:nvPr/>
        </p:nvSpPr>
        <p:spPr>
          <a:xfrm>
            <a:off x="312767" y="88394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FF2ED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  <a:hlinkClick r:id="rId3" action="ppaction://hlinkpres?slideindex=1&amp;slidetitle="/>
              </a:rPr>
              <a:t>HOME</a:t>
            </a:r>
            <a:endParaRPr lang="en-US" sz="1400" b="1" dirty="0">
              <a:solidFill>
                <a:schemeClr val="tx1">
                  <a:lumMod val="95000"/>
                  <a:lumOff val="5000"/>
                </a:schemeClr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458200" cy="586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/>
              <a:t>3.2) </a:t>
            </a:r>
            <a:r>
              <a:rPr lang="en-US" sz="2400" b="1" dirty="0" err="1" smtClean="0"/>
              <a:t>Gambaran</a:t>
            </a:r>
            <a:r>
              <a:rPr lang="en-US" sz="2400" b="1" dirty="0" smtClean="0"/>
              <a:t> SDLC</a:t>
            </a:r>
            <a:endParaRPr lang="en-US" sz="2400" dirty="0" smtClean="0"/>
          </a:p>
          <a:p>
            <a:pPr lvl="0">
              <a:buNone/>
            </a:pPr>
            <a:endParaRPr lang="en-US" sz="2000" b="1" dirty="0" smtClean="0"/>
          </a:p>
          <a:p>
            <a:pPr lvl="0">
              <a:buNone/>
            </a:pPr>
            <a:r>
              <a:rPr lang="en-US" sz="2000" b="1" dirty="0" smtClean="0"/>
              <a:t> </a:t>
            </a:r>
            <a:endParaRPr lang="en-US" sz="2000" dirty="0" smtClean="0"/>
          </a:p>
          <a:p>
            <a:endParaRPr lang="en-US" sz="2000" dirty="0"/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3228975" y="1795463"/>
            <a:ext cx="14478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 Narrow" pitchFamily="34" charset="0"/>
              </a:rPr>
              <a:t>Perencanaan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 Narrow" pitchFamily="34" charset="0"/>
              </a:rPr>
              <a:t>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 Narrow" pitchFamily="34" charset="0"/>
              </a:rPr>
              <a:t>Sistem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4779963" y="3736975"/>
            <a:ext cx="1447800" cy="41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 Narrow" pitchFamily="34" charset="0"/>
              </a:rPr>
              <a:t>Seleksi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 Narrow" pitchFamily="34" charset="0"/>
              </a:rPr>
              <a:t> &amp;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 Narrow" pitchFamily="34" charset="0"/>
              </a:rPr>
              <a:t>Evaluasi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 Narrow" pitchFamily="34" charset="0"/>
              </a:rPr>
              <a:t> SI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3784600" y="2505075"/>
            <a:ext cx="1447800" cy="4476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 Narrow" pitchFamily="34" charset="0"/>
              </a:rPr>
              <a:t>Analisis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 Narrow" pitchFamily="34" charset="0"/>
              </a:rPr>
              <a:t>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 Narrow" pitchFamily="34" charset="0"/>
              </a:rPr>
              <a:t>Sistem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4279900" y="3141663"/>
            <a:ext cx="1447800" cy="41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 Narrow" pitchFamily="34" charset="0"/>
              </a:rPr>
              <a:t>Perancangan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 Narrow" pitchFamily="34" charset="0"/>
              </a:rPr>
              <a:t>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 Narrow" pitchFamily="34" charset="0"/>
              </a:rPr>
              <a:t>Umum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5613400" y="4914900"/>
            <a:ext cx="14478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 Narrow" pitchFamily="34" charset="0"/>
              </a:rPr>
              <a:t>Implementasi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 Narrow" pitchFamily="34" charset="0"/>
              </a:rPr>
              <a:t> &amp;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 Narrow" pitchFamily="34" charset="0"/>
              </a:rPr>
              <a:t>Pengggunaan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5270500" y="4291013"/>
            <a:ext cx="1447800" cy="41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 Narrow" pitchFamily="34" charset="0"/>
              </a:rPr>
              <a:t>Perancangan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 Narrow" pitchFamily="34" charset="0"/>
              </a:rPr>
              <a:t> Detail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8" name="AutoShape 14"/>
          <p:cNvSpPr>
            <a:spLocks noChangeShapeType="1"/>
          </p:cNvSpPr>
          <p:nvPr/>
        </p:nvSpPr>
        <p:spPr bwMode="auto">
          <a:xfrm>
            <a:off x="2724150" y="1982788"/>
            <a:ext cx="0" cy="34861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200" b="1"/>
          </a:p>
        </p:txBody>
      </p:sp>
      <p:sp>
        <p:nvSpPr>
          <p:cNvPr id="11277" name="AutoShape 13"/>
          <p:cNvSpPr>
            <a:spLocks noChangeShapeType="1"/>
          </p:cNvSpPr>
          <p:nvPr/>
        </p:nvSpPr>
        <p:spPr bwMode="auto">
          <a:xfrm flipV="1">
            <a:off x="2679700" y="5495925"/>
            <a:ext cx="4514850" cy="666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200" b="1"/>
          </a:p>
        </p:txBody>
      </p:sp>
      <p:sp>
        <p:nvSpPr>
          <p:cNvPr id="11276" name="AutoShape 12"/>
          <p:cNvSpPr>
            <a:spLocks noChangeShapeType="1"/>
          </p:cNvSpPr>
          <p:nvPr/>
        </p:nvSpPr>
        <p:spPr bwMode="auto">
          <a:xfrm rot="16200000" flipH="1">
            <a:off x="6850062" y="5126038"/>
            <a:ext cx="600075" cy="177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200" b="1"/>
          </a:p>
        </p:txBody>
      </p:sp>
      <p:sp>
        <p:nvSpPr>
          <p:cNvPr id="11275" name="AutoShape 11"/>
          <p:cNvSpPr>
            <a:spLocks noChangeShapeType="1"/>
          </p:cNvSpPr>
          <p:nvPr/>
        </p:nvSpPr>
        <p:spPr bwMode="auto">
          <a:xfrm rot="16200000" flipH="1">
            <a:off x="6507162" y="4545013"/>
            <a:ext cx="600075" cy="177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200" b="1"/>
          </a:p>
        </p:txBody>
      </p:sp>
      <p:sp>
        <p:nvSpPr>
          <p:cNvPr id="11274" name="AutoShape 10"/>
          <p:cNvSpPr>
            <a:spLocks noChangeShapeType="1"/>
          </p:cNvSpPr>
          <p:nvPr/>
        </p:nvSpPr>
        <p:spPr bwMode="auto">
          <a:xfrm rot="16200000" flipH="1">
            <a:off x="6016625" y="3929063"/>
            <a:ext cx="600075" cy="177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200" b="1"/>
          </a:p>
        </p:txBody>
      </p:sp>
      <p:sp>
        <p:nvSpPr>
          <p:cNvPr id="11273" name="AutoShape 9"/>
          <p:cNvSpPr>
            <a:spLocks noChangeShapeType="1"/>
          </p:cNvSpPr>
          <p:nvPr/>
        </p:nvSpPr>
        <p:spPr bwMode="auto">
          <a:xfrm rot="16200000" flipH="1">
            <a:off x="5516562" y="3352801"/>
            <a:ext cx="600075" cy="177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200" b="1"/>
          </a:p>
        </p:txBody>
      </p:sp>
      <p:sp>
        <p:nvSpPr>
          <p:cNvPr id="11272" name="AutoShape 8"/>
          <p:cNvSpPr>
            <a:spLocks noChangeShapeType="1"/>
          </p:cNvSpPr>
          <p:nvPr/>
        </p:nvSpPr>
        <p:spPr bwMode="auto">
          <a:xfrm rot="16200000" flipH="1">
            <a:off x="5021262" y="2725738"/>
            <a:ext cx="600075" cy="177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200" b="1"/>
          </a:p>
        </p:txBody>
      </p:sp>
      <p:sp>
        <p:nvSpPr>
          <p:cNvPr id="11271" name="AutoShape 7"/>
          <p:cNvSpPr>
            <a:spLocks noChangeShapeType="1"/>
          </p:cNvSpPr>
          <p:nvPr/>
        </p:nvSpPr>
        <p:spPr bwMode="auto">
          <a:xfrm rot="16200000" flipH="1">
            <a:off x="4467225" y="2006601"/>
            <a:ext cx="600075" cy="177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200" b="1"/>
          </a:p>
        </p:txBody>
      </p:sp>
      <p:sp>
        <p:nvSpPr>
          <p:cNvPr id="11270" name="AutoShape 6"/>
          <p:cNvSpPr>
            <a:spLocks noChangeShapeType="1"/>
          </p:cNvSpPr>
          <p:nvPr/>
        </p:nvSpPr>
        <p:spPr bwMode="auto">
          <a:xfrm>
            <a:off x="2724150" y="1982788"/>
            <a:ext cx="5048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200" b="1"/>
          </a:p>
        </p:txBody>
      </p:sp>
      <p:sp>
        <p:nvSpPr>
          <p:cNvPr id="11269" name="AutoShape 5"/>
          <p:cNvSpPr>
            <a:spLocks noChangeShapeType="1"/>
          </p:cNvSpPr>
          <p:nvPr/>
        </p:nvSpPr>
        <p:spPr bwMode="auto">
          <a:xfrm rot="5400000" flipH="1">
            <a:off x="5254625" y="4810125"/>
            <a:ext cx="447675" cy="2698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200" b="1"/>
          </a:p>
        </p:txBody>
      </p:sp>
      <p:sp>
        <p:nvSpPr>
          <p:cNvPr id="11268" name="AutoShape 4"/>
          <p:cNvSpPr>
            <a:spLocks noChangeShapeType="1"/>
          </p:cNvSpPr>
          <p:nvPr/>
        </p:nvSpPr>
        <p:spPr bwMode="auto">
          <a:xfrm rot="5400000" flipH="1">
            <a:off x="4911725" y="4256088"/>
            <a:ext cx="447675" cy="2698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200" b="1"/>
          </a:p>
        </p:txBody>
      </p:sp>
      <p:sp>
        <p:nvSpPr>
          <p:cNvPr id="11267" name="AutoShape 3"/>
          <p:cNvSpPr>
            <a:spLocks noChangeShapeType="1"/>
          </p:cNvSpPr>
          <p:nvPr/>
        </p:nvSpPr>
        <p:spPr bwMode="auto">
          <a:xfrm rot="5400000" flipH="1">
            <a:off x="4421188" y="3660775"/>
            <a:ext cx="447675" cy="2698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200" b="1"/>
          </a:p>
        </p:txBody>
      </p:sp>
      <p:sp>
        <p:nvSpPr>
          <p:cNvPr id="11266" name="AutoShape 2"/>
          <p:cNvSpPr>
            <a:spLocks noChangeShapeType="1"/>
          </p:cNvSpPr>
          <p:nvPr/>
        </p:nvSpPr>
        <p:spPr bwMode="auto">
          <a:xfrm rot="5400000" flipH="1">
            <a:off x="3921125" y="3063875"/>
            <a:ext cx="447675" cy="2698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200" b="1"/>
          </a:p>
        </p:txBody>
      </p:sp>
      <p:sp>
        <p:nvSpPr>
          <p:cNvPr id="11265" name="AutoShape 1"/>
          <p:cNvSpPr>
            <a:spLocks noChangeShapeType="1"/>
          </p:cNvSpPr>
          <p:nvPr/>
        </p:nvSpPr>
        <p:spPr bwMode="auto">
          <a:xfrm rot="5400000" flipH="1">
            <a:off x="3425825" y="2389188"/>
            <a:ext cx="447675" cy="2698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200" b="1"/>
          </a:p>
        </p:txBody>
      </p:sp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296" name="Rectangle 32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Bent-Up Arrow 26"/>
          <p:cNvSpPr/>
          <p:nvPr/>
        </p:nvSpPr>
        <p:spPr>
          <a:xfrm rot="5400000">
            <a:off x="1381125" y="3581400"/>
            <a:ext cx="1447800" cy="1295400"/>
          </a:xfrm>
          <a:prstGeom prst="bent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Inisialisasi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nip Diagonal Corner Rectangle 1"/>
          <p:cNvSpPr/>
          <p:nvPr/>
        </p:nvSpPr>
        <p:spPr>
          <a:xfrm>
            <a:off x="685799" y="2095501"/>
            <a:ext cx="1819275" cy="1425153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 Narrow" pitchFamily="34" charset="0"/>
              </a:rPr>
              <a:t>PROYEK  SI</a:t>
            </a:r>
            <a:endParaRPr lang="en-US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sz="9600" b="1" dirty="0" smtClean="0"/>
              <a:t>a) </a:t>
            </a:r>
            <a:r>
              <a:rPr lang="id-ID" sz="9800" b="1" dirty="0" smtClean="0"/>
              <a:t>Perencanaan Sistem</a:t>
            </a:r>
            <a:endParaRPr lang="en-US" sz="9600" b="1" dirty="0" smtClean="0"/>
          </a:p>
          <a:p>
            <a:r>
              <a:rPr lang="en-US" sz="7400" dirty="0" err="1" smtClean="0"/>
              <a:t>Kegiatan</a:t>
            </a:r>
            <a:r>
              <a:rPr lang="en-US" sz="7400" dirty="0" smtClean="0"/>
              <a:t> </a:t>
            </a:r>
            <a:r>
              <a:rPr lang="en-US" sz="7400" dirty="0" err="1" smtClean="0"/>
              <a:t>awal</a:t>
            </a:r>
            <a:r>
              <a:rPr lang="en-US" sz="7400" dirty="0" smtClean="0"/>
              <a:t> yang </a:t>
            </a:r>
            <a:r>
              <a:rPr lang="en-US" sz="7400" dirty="0" err="1" smtClean="0"/>
              <a:t>dilakukan</a:t>
            </a:r>
            <a:r>
              <a:rPr lang="en-US" sz="7400" dirty="0" smtClean="0"/>
              <a:t> </a:t>
            </a:r>
            <a:r>
              <a:rPr lang="en-US" sz="7400" dirty="0" err="1" smtClean="0"/>
              <a:t>dalam</a:t>
            </a:r>
            <a:r>
              <a:rPr lang="en-US" sz="7400" dirty="0" smtClean="0"/>
              <a:t> </a:t>
            </a:r>
            <a:r>
              <a:rPr lang="en-US" sz="7400" dirty="0" err="1" smtClean="0"/>
              <a:t>pengembangan</a:t>
            </a:r>
            <a:r>
              <a:rPr lang="en-US" sz="7400" dirty="0" smtClean="0"/>
              <a:t> system, </a:t>
            </a:r>
            <a:r>
              <a:rPr lang="en-US" sz="7400" dirty="0" err="1" smtClean="0"/>
              <a:t>merumuskan</a:t>
            </a:r>
            <a:r>
              <a:rPr lang="en-US" sz="7400" dirty="0" smtClean="0"/>
              <a:t> system </a:t>
            </a:r>
            <a:r>
              <a:rPr lang="en-US" sz="7400" dirty="0" err="1" smtClean="0"/>
              <a:t>dalam</a:t>
            </a:r>
            <a:r>
              <a:rPr lang="en-US" sz="7400" dirty="0" smtClean="0"/>
              <a:t> </a:t>
            </a:r>
            <a:r>
              <a:rPr lang="en-US" sz="7400" dirty="0" err="1" smtClean="0"/>
              <a:t>organisasi</a:t>
            </a:r>
            <a:r>
              <a:rPr lang="en-US" sz="7400" dirty="0" smtClean="0"/>
              <a:t>. </a:t>
            </a:r>
          </a:p>
          <a:p>
            <a:r>
              <a:rPr lang="en-US" sz="7400" dirty="0" err="1" smtClean="0"/>
              <a:t>Dilakukan</a:t>
            </a:r>
            <a:r>
              <a:rPr lang="en-US" sz="7400" dirty="0" smtClean="0"/>
              <a:t> </a:t>
            </a:r>
            <a:r>
              <a:rPr lang="en-US" sz="7400" dirty="0" err="1" smtClean="0"/>
              <a:t>oleh</a:t>
            </a:r>
            <a:r>
              <a:rPr lang="en-US" sz="7400" dirty="0" smtClean="0"/>
              <a:t> top </a:t>
            </a:r>
            <a:r>
              <a:rPr lang="en-US" sz="7400" dirty="0" err="1" smtClean="0"/>
              <a:t>manajemen</a:t>
            </a:r>
            <a:r>
              <a:rPr lang="en-US" sz="7400" dirty="0" smtClean="0"/>
              <a:t> </a:t>
            </a:r>
            <a:r>
              <a:rPr lang="en-US" sz="7400" dirty="0" err="1" smtClean="0"/>
              <a:t>atau</a:t>
            </a:r>
            <a:r>
              <a:rPr lang="en-US" sz="7400" dirty="0" smtClean="0"/>
              <a:t> </a:t>
            </a:r>
            <a:r>
              <a:rPr lang="en-US" sz="7400" dirty="0" err="1" smtClean="0"/>
              <a:t>manajer</a:t>
            </a:r>
            <a:r>
              <a:rPr lang="en-US" sz="7400" dirty="0" smtClean="0"/>
              <a:t> IT.  </a:t>
            </a:r>
          </a:p>
          <a:p>
            <a:r>
              <a:rPr lang="en-US" sz="7400" dirty="0" err="1" smtClean="0"/>
              <a:t>Biasanya</a:t>
            </a:r>
            <a:r>
              <a:rPr lang="en-US" sz="7400" dirty="0" smtClean="0"/>
              <a:t> </a:t>
            </a:r>
            <a:r>
              <a:rPr lang="en-US" sz="7400" dirty="0" err="1" smtClean="0"/>
              <a:t>dengan</a:t>
            </a:r>
            <a:r>
              <a:rPr lang="en-US" sz="7400" dirty="0" smtClean="0"/>
              <a:t> </a:t>
            </a:r>
            <a:r>
              <a:rPr lang="en-US" sz="7400" dirty="0" err="1" smtClean="0"/>
              <a:t>membentuk</a:t>
            </a:r>
            <a:r>
              <a:rPr lang="en-US" sz="7400" dirty="0" smtClean="0"/>
              <a:t> </a:t>
            </a:r>
            <a:r>
              <a:rPr lang="en-US" sz="7400" dirty="0" err="1" smtClean="0"/>
              <a:t>stering</a:t>
            </a:r>
            <a:r>
              <a:rPr lang="en-US" sz="7400" dirty="0" smtClean="0"/>
              <a:t> </a:t>
            </a:r>
            <a:r>
              <a:rPr lang="en-US" sz="7400" dirty="0" err="1" smtClean="0"/>
              <a:t>commite</a:t>
            </a:r>
            <a:r>
              <a:rPr lang="en-US" sz="7400" dirty="0" smtClean="0"/>
              <a:t> yang </a:t>
            </a:r>
            <a:r>
              <a:rPr lang="en-US" sz="7400" dirty="0" err="1" smtClean="0"/>
              <a:t>dipimpin</a:t>
            </a:r>
            <a:r>
              <a:rPr lang="en-US" sz="7400" dirty="0" smtClean="0"/>
              <a:t> </a:t>
            </a:r>
            <a:r>
              <a:rPr lang="en-US" sz="7400" dirty="0" err="1" smtClean="0"/>
              <a:t>oleh</a:t>
            </a:r>
            <a:r>
              <a:rPr lang="en-US" sz="7400" dirty="0" smtClean="0"/>
              <a:t> top </a:t>
            </a:r>
            <a:r>
              <a:rPr lang="en-US" sz="7400" dirty="0" err="1" smtClean="0"/>
              <a:t>manajemen</a:t>
            </a:r>
            <a:r>
              <a:rPr lang="en-US" sz="7400" dirty="0" smtClean="0"/>
              <a:t> </a:t>
            </a:r>
            <a:r>
              <a:rPr lang="en-US" sz="7400" dirty="0" err="1" smtClean="0"/>
              <a:t>dengan</a:t>
            </a:r>
            <a:r>
              <a:rPr lang="en-US" sz="7400" dirty="0" smtClean="0"/>
              <a:t> </a:t>
            </a:r>
            <a:r>
              <a:rPr lang="en-US" sz="7400" dirty="0" err="1" smtClean="0"/>
              <a:t>melibatkan</a:t>
            </a:r>
            <a:r>
              <a:rPr lang="en-US" sz="7400" dirty="0" smtClean="0"/>
              <a:t> </a:t>
            </a:r>
            <a:r>
              <a:rPr lang="en-US" sz="7400" dirty="0" err="1" smtClean="0"/>
              <a:t>komponen-komponen</a:t>
            </a:r>
            <a:r>
              <a:rPr lang="en-US" sz="7400" dirty="0" smtClean="0"/>
              <a:t> </a:t>
            </a:r>
            <a:r>
              <a:rPr lang="en-US" sz="7400" dirty="0" err="1" smtClean="0"/>
              <a:t>tingat</a:t>
            </a:r>
            <a:r>
              <a:rPr lang="en-US" sz="7400" dirty="0" smtClean="0"/>
              <a:t> </a:t>
            </a:r>
            <a:r>
              <a:rPr lang="en-US" sz="7400" dirty="0" err="1" smtClean="0"/>
              <a:t>manajemen</a:t>
            </a:r>
            <a:r>
              <a:rPr lang="en-US" sz="7400" dirty="0" smtClean="0"/>
              <a:t> </a:t>
            </a:r>
            <a:r>
              <a:rPr lang="en-US" sz="7400" dirty="0" err="1" smtClean="0"/>
              <a:t>dalam</a:t>
            </a:r>
            <a:r>
              <a:rPr lang="en-US" sz="7400" dirty="0" smtClean="0"/>
              <a:t> </a:t>
            </a:r>
            <a:r>
              <a:rPr lang="en-US" sz="7400" dirty="0" err="1" smtClean="0"/>
              <a:t>organasi</a:t>
            </a:r>
            <a:r>
              <a:rPr lang="en-US" sz="7400" dirty="0" smtClean="0"/>
              <a:t> (Top Manager, </a:t>
            </a:r>
            <a:r>
              <a:rPr lang="en-US" sz="7400" dirty="0" err="1" smtClean="0"/>
              <a:t>Midle</a:t>
            </a:r>
            <a:r>
              <a:rPr lang="en-US" sz="7400" dirty="0" smtClean="0"/>
              <a:t> Manager, Low Manager)</a:t>
            </a:r>
          </a:p>
          <a:p>
            <a:pPr>
              <a:buNone/>
            </a:pPr>
            <a:r>
              <a:rPr lang="en-US" sz="7400" b="1" dirty="0" smtClean="0"/>
              <a:t>b) </a:t>
            </a:r>
            <a:r>
              <a:rPr lang="en-US" sz="9800" b="1" dirty="0" err="1" smtClean="0"/>
              <a:t>Analisis</a:t>
            </a:r>
            <a:r>
              <a:rPr lang="en-US" sz="9800" b="1" dirty="0" smtClean="0"/>
              <a:t> </a:t>
            </a:r>
            <a:r>
              <a:rPr lang="en-US" sz="9800" b="1" dirty="0" err="1" smtClean="0"/>
              <a:t>Sistem</a:t>
            </a:r>
            <a:endParaRPr lang="en-US" sz="9800" b="1" dirty="0" smtClean="0"/>
          </a:p>
          <a:p>
            <a:r>
              <a:rPr lang="en-US" sz="7400" dirty="0" err="1" smtClean="0"/>
              <a:t>Kegiatan</a:t>
            </a:r>
            <a:r>
              <a:rPr lang="en-US" sz="7400" dirty="0" smtClean="0"/>
              <a:t> yang </a:t>
            </a:r>
            <a:r>
              <a:rPr lang="en-US" sz="7400" dirty="0" err="1" smtClean="0"/>
              <a:t>dilakukan</a:t>
            </a:r>
            <a:r>
              <a:rPr lang="en-US" sz="7400" dirty="0" smtClean="0"/>
              <a:t> </a:t>
            </a:r>
            <a:r>
              <a:rPr lang="en-US" sz="7400" dirty="0" err="1" smtClean="0"/>
              <a:t>setelah</a:t>
            </a:r>
            <a:r>
              <a:rPr lang="en-US" sz="7400" dirty="0" smtClean="0"/>
              <a:t> </a:t>
            </a:r>
            <a:r>
              <a:rPr lang="en-US" sz="7400" dirty="0" err="1" smtClean="0"/>
              <a:t>Perencanaan</a:t>
            </a:r>
            <a:r>
              <a:rPr lang="en-US" sz="7400" dirty="0" smtClean="0"/>
              <a:t> SI</a:t>
            </a:r>
          </a:p>
          <a:p>
            <a:r>
              <a:rPr lang="en-US" sz="7400" dirty="0" err="1" smtClean="0"/>
              <a:t>Mengumpulkan</a:t>
            </a:r>
            <a:r>
              <a:rPr lang="en-US" sz="7400" dirty="0" smtClean="0"/>
              <a:t> data / </a:t>
            </a:r>
            <a:r>
              <a:rPr lang="en-US" sz="7400" dirty="0" err="1" smtClean="0"/>
              <a:t>fakta</a:t>
            </a:r>
            <a:r>
              <a:rPr lang="en-US" sz="7400" dirty="0" smtClean="0"/>
              <a:t> </a:t>
            </a:r>
          </a:p>
          <a:p>
            <a:pPr lvl="0"/>
            <a:r>
              <a:rPr lang="en-US" sz="7400" dirty="0" err="1" smtClean="0"/>
              <a:t>Menganalisis</a:t>
            </a:r>
            <a:r>
              <a:rPr lang="en-US" sz="7400" dirty="0" smtClean="0"/>
              <a:t> data / </a:t>
            </a:r>
            <a:r>
              <a:rPr lang="en-US" sz="7400" dirty="0" err="1" smtClean="0"/>
              <a:t>fakta</a:t>
            </a:r>
            <a:r>
              <a:rPr lang="en-US" sz="7400" dirty="0" smtClean="0"/>
              <a:t> </a:t>
            </a:r>
          </a:p>
          <a:p>
            <a:r>
              <a:rPr lang="en-US" sz="7400" dirty="0" err="1" smtClean="0"/>
              <a:t>Menentukan</a:t>
            </a:r>
            <a:r>
              <a:rPr lang="en-US" sz="7400" dirty="0" smtClean="0"/>
              <a:t> </a:t>
            </a:r>
            <a:r>
              <a:rPr lang="en-US" sz="7400" dirty="0" err="1" smtClean="0"/>
              <a:t>lingkup</a:t>
            </a:r>
            <a:r>
              <a:rPr lang="en-US" sz="7400" dirty="0" smtClean="0"/>
              <a:t> </a:t>
            </a:r>
            <a:r>
              <a:rPr lang="en-US" sz="7400" dirty="0" err="1" smtClean="0"/>
              <a:t>sistem</a:t>
            </a:r>
            <a:r>
              <a:rPr lang="en-US" sz="7400" dirty="0" smtClean="0"/>
              <a:t> </a:t>
            </a:r>
          </a:p>
          <a:p>
            <a:pPr lvl="0"/>
            <a:r>
              <a:rPr lang="fi-FI" sz="7400" dirty="0" smtClean="0"/>
              <a:t>Mengkomunikasikan temuan2 tsb melalui laporan analisis sistem. </a:t>
            </a:r>
            <a:endParaRPr lang="en-US" sz="7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c) </a:t>
            </a:r>
            <a:r>
              <a:rPr lang="en-US" sz="3800" b="1" dirty="0" err="1" smtClean="0"/>
              <a:t>Perancangan</a:t>
            </a:r>
            <a:r>
              <a:rPr lang="en-US" sz="3800" b="1" dirty="0" smtClean="0"/>
              <a:t> </a:t>
            </a:r>
            <a:r>
              <a:rPr lang="en-US" sz="3800" b="1" dirty="0" err="1" smtClean="0"/>
              <a:t>Sistem</a:t>
            </a:r>
            <a:r>
              <a:rPr lang="en-US" sz="3800" b="1" dirty="0" smtClean="0"/>
              <a:t>   </a:t>
            </a:r>
            <a:endParaRPr lang="id-ID" b="1" dirty="0"/>
          </a:p>
          <a:p>
            <a:r>
              <a:rPr lang="en-US" dirty="0" err="1" smtClean="0"/>
              <a:t>Kegiatan</a:t>
            </a:r>
            <a:r>
              <a:rPr lang="en-US" dirty="0" smtClean="0"/>
              <a:t> 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analasis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SITahapan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 smtClean="0"/>
          </a:p>
          <a:p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kebutuhan-kebutuhan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endParaRPr lang="en-US" dirty="0" smtClean="0"/>
          </a:p>
          <a:p>
            <a:r>
              <a:rPr lang="en-US" dirty="0" err="1" smtClean="0"/>
              <a:t>Persiapan</a:t>
            </a:r>
            <a:r>
              <a:rPr lang="en-US" dirty="0" smtClean="0"/>
              <a:t> </a:t>
            </a:r>
            <a:r>
              <a:rPr lang="en-US" dirty="0" err="1" smtClean="0"/>
              <a:t>rancang</a:t>
            </a:r>
            <a:r>
              <a:rPr lang="en-US" dirty="0" smtClean="0"/>
              <a:t> </a:t>
            </a:r>
            <a:r>
              <a:rPr lang="en-US" dirty="0" err="1" smtClean="0"/>
              <a:t>bangun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endParaRPr lang="en-US" dirty="0" smtClean="0"/>
          </a:p>
          <a:p>
            <a:r>
              <a:rPr lang="en-US" dirty="0" err="1" smtClean="0"/>
              <a:t>Penggambaran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endParaRPr lang="en-US" dirty="0" smtClean="0"/>
          </a:p>
          <a:p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 smtClean="0"/>
          </a:p>
          <a:p>
            <a:pPr lvl="0">
              <a:buNone/>
            </a:pPr>
            <a:endParaRPr lang="en-US" b="1" dirty="0" smtClean="0"/>
          </a:p>
          <a:p>
            <a:pPr lvl="0">
              <a:buNone/>
            </a:pPr>
            <a:r>
              <a:rPr lang="en-US" b="1" dirty="0" err="1" smtClean="0"/>
              <a:t>Tujuan</a:t>
            </a:r>
            <a:r>
              <a:rPr lang="en-US" b="1" dirty="0" smtClean="0"/>
              <a:t> </a:t>
            </a:r>
            <a:r>
              <a:rPr lang="en-US" b="1" dirty="0" err="1" smtClean="0"/>
              <a:t>utama</a:t>
            </a:r>
            <a:r>
              <a:rPr lang="en-US" b="1" dirty="0" smtClean="0"/>
              <a:t> </a:t>
            </a:r>
            <a:r>
              <a:rPr lang="en-US" b="1" dirty="0" err="1" smtClean="0"/>
              <a:t>Perancangan</a:t>
            </a:r>
            <a:r>
              <a:rPr lang="en-US" b="1" dirty="0" smtClean="0"/>
              <a:t> </a:t>
            </a:r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 err="1" smtClean="0"/>
              <a:t>Informasi</a:t>
            </a:r>
            <a:r>
              <a:rPr lang="en-US" b="1" dirty="0" smtClean="0"/>
              <a:t> </a:t>
            </a:r>
            <a:r>
              <a:rPr lang="en-US" b="1" dirty="0" err="1" smtClean="0"/>
              <a:t>ada</a:t>
            </a:r>
            <a:r>
              <a:rPr lang="en-US" b="1" dirty="0" smtClean="0"/>
              <a:t> </a:t>
            </a:r>
            <a:r>
              <a:rPr lang="en-US" b="1" dirty="0" err="1" smtClean="0"/>
              <a:t>dua</a:t>
            </a:r>
            <a:r>
              <a:rPr lang="en-US" b="1" dirty="0" smtClean="0"/>
              <a:t> </a:t>
            </a:r>
            <a:r>
              <a:rPr lang="en-US" b="1" dirty="0" err="1" smtClean="0"/>
              <a:t>yakni</a:t>
            </a:r>
            <a:r>
              <a:rPr lang="en-US" b="1" dirty="0" smtClean="0"/>
              <a:t> :</a:t>
            </a:r>
            <a:endParaRPr lang="en-US" dirty="0" smtClean="0"/>
          </a:p>
          <a:p>
            <a:pPr lvl="0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user (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pemrosesan</a:t>
            </a:r>
            <a:r>
              <a:rPr lang="en-US" dirty="0" smtClean="0"/>
              <a:t> data yang </a:t>
            </a:r>
            <a:r>
              <a:rPr lang="en-US" dirty="0" err="1" smtClean="0"/>
              <a:t>diperlukan</a:t>
            </a:r>
            <a:r>
              <a:rPr lang="en-US" dirty="0" smtClean="0"/>
              <a:t> system,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konfigurasi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terbaik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rancang</a:t>
            </a:r>
            <a:r>
              <a:rPr lang="en-US" dirty="0" smtClean="0"/>
              <a:t> </a:t>
            </a:r>
            <a:r>
              <a:rPr lang="en-US" dirty="0" err="1" smtClean="0"/>
              <a:t>bangun</a:t>
            </a:r>
            <a:r>
              <a:rPr lang="en-US" dirty="0" smtClean="0"/>
              <a:t> yang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programmer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ahli-ahli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terlibat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534400" cy="59436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8000" b="1" u="sng" dirty="0" smtClean="0"/>
              <a:t> </a:t>
            </a:r>
            <a:r>
              <a:rPr lang="en-US" sz="8000" b="1" u="sng" dirty="0" err="1" smtClean="0"/>
              <a:t>Keterlibatan</a:t>
            </a:r>
            <a:r>
              <a:rPr lang="en-US" sz="8000" b="1" u="sng" dirty="0" smtClean="0"/>
              <a:t> </a:t>
            </a:r>
            <a:r>
              <a:rPr lang="en-US" sz="8000" b="1" u="sng" dirty="0" err="1" smtClean="0"/>
              <a:t>Personil</a:t>
            </a:r>
            <a:r>
              <a:rPr lang="en-US" sz="8000" b="1" u="sng" dirty="0" smtClean="0"/>
              <a:t> </a:t>
            </a:r>
            <a:r>
              <a:rPr lang="en-US" sz="8000" b="1" u="sng" dirty="0" err="1" smtClean="0"/>
              <a:t>dalam</a:t>
            </a:r>
            <a:r>
              <a:rPr lang="en-US" sz="8000" b="1" u="sng" dirty="0" smtClean="0"/>
              <a:t> </a:t>
            </a:r>
            <a:r>
              <a:rPr lang="en-US" sz="8000" b="1" u="sng" dirty="0" err="1" smtClean="0"/>
              <a:t>Perancangan</a:t>
            </a:r>
            <a:r>
              <a:rPr lang="en-US" sz="8000" b="1" u="sng" dirty="0" smtClean="0"/>
              <a:t> </a:t>
            </a:r>
            <a:r>
              <a:rPr lang="en-US" sz="8000" b="1" u="sng" dirty="0" err="1" smtClean="0"/>
              <a:t>Sistem</a:t>
            </a:r>
            <a:endParaRPr lang="en-US" sz="8000" b="1" u="sng" dirty="0" smtClean="0"/>
          </a:p>
          <a:p>
            <a:pPr marL="0" indent="0">
              <a:buNone/>
            </a:pPr>
            <a:r>
              <a:rPr lang="en-US" sz="8000" dirty="0" err="1" smtClean="0"/>
              <a:t>Pekerjaan</a:t>
            </a:r>
            <a:r>
              <a:rPr lang="en-US" sz="8000" dirty="0" smtClean="0"/>
              <a:t> Design </a:t>
            </a:r>
            <a:r>
              <a:rPr lang="en-US" sz="8000" dirty="0" err="1" smtClean="0"/>
              <a:t>Sistem</a:t>
            </a:r>
            <a:r>
              <a:rPr lang="en-US" sz="8000" dirty="0" smtClean="0"/>
              <a:t> </a:t>
            </a:r>
            <a:r>
              <a:rPr lang="en-US" sz="8000" dirty="0" err="1" smtClean="0"/>
              <a:t>dilakukan</a:t>
            </a:r>
            <a:r>
              <a:rPr lang="en-US" sz="8000" dirty="0" smtClean="0"/>
              <a:t> </a:t>
            </a:r>
            <a:r>
              <a:rPr lang="en-US" sz="8000" dirty="0" err="1" smtClean="0"/>
              <a:t>oleh</a:t>
            </a:r>
            <a:r>
              <a:rPr lang="en-US" sz="8000" dirty="0" smtClean="0"/>
              <a:t> </a:t>
            </a:r>
            <a:r>
              <a:rPr lang="en-US" sz="8000" dirty="0" err="1" smtClean="0"/>
              <a:t>analisis</a:t>
            </a:r>
            <a:r>
              <a:rPr lang="en-US" sz="8000" dirty="0" smtClean="0"/>
              <a:t> </a:t>
            </a:r>
            <a:r>
              <a:rPr lang="en-US" sz="8000" dirty="0" err="1" smtClean="0"/>
              <a:t>sistem</a:t>
            </a:r>
            <a:r>
              <a:rPr lang="en-US" sz="8000" dirty="0" smtClean="0"/>
              <a:t> </a:t>
            </a:r>
            <a:r>
              <a:rPr lang="en-US" sz="8000" dirty="0" err="1" smtClean="0"/>
              <a:t>dan</a:t>
            </a:r>
            <a:r>
              <a:rPr lang="en-US" sz="8000" dirty="0" smtClean="0"/>
              <a:t> </a:t>
            </a:r>
            <a:r>
              <a:rPr lang="en-US" sz="8000" dirty="0" err="1" smtClean="0"/>
              <a:t>personil-personil</a:t>
            </a:r>
            <a:r>
              <a:rPr lang="en-US" sz="8000" dirty="0" smtClean="0"/>
              <a:t> </a:t>
            </a:r>
            <a:r>
              <a:rPr lang="en-US" sz="8000" dirty="0" err="1" smtClean="0"/>
              <a:t>teknik</a:t>
            </a:r>
            <a:r>
              <a:rPr lang="en-US" sz="8000" dirty="0" smtClean="0"/>
              <a:t> </a:t>
            </a:r>
            <a:r>
              <a:rPr lang="en-US" sz="8000" dirty="0" err="1" smtClean="0"/>
              <a:t>lainnya</a:t>
            </a:r>
            <a:r>
              <a:rPr lang="en-US" sz="8000" dirty="0" smtClean="0"/>
              <a:t> al :</a:t>
            </a:r>
          </a:p>
          <a:p>
            <a:pPr lvl="0"/>
            <a:r>
              <a:rPr lang="en-US" sz="8000" dirty="0" err="1" smtClean="0"/>
              <a:t>Spesialis</a:t>
            </a:r>
            <a:r>
              <a:rPr lang="en-US" sz="8000" dirty="0" smtClean="0"/>
              <a:t> </a:t>
            </a:r>
            <a:r>
              <a:rPr lang="en-US" sz="8000" dirty="0" err="1" smtClean="0"/>
              <a:t>Pengendalian</a:t>
            </a:r>
            <a:r>
              <a:rPr lang="en-US" sz="8000" dirty="0" smtClean="0"/>
              <a:t> (</a:t>
            </a:r>
            <a:r>
              <a:rPr lang="en-US" sz="8000" dirty="0" err="1" smtClean="0"/>
              <a:t>controll</a:t>
            </a:r>
            <a:r>
              <a:rPr lang="en-US" sz="8000" dirty="0" smtClean="0"/>
              <a:t> specialists)</a:t>
            </a:r>
          </a:p>
          <a:p>
            <a:pPr lvl="0"/>
            <a:r>
              <a:rPr lang="fr-FR" sz="8000" dirty="0" err="1" smtClean="0"/>
              <a:t>Personil</a:t>
            </a:r>
            <a:r>
              <a:rPr lang="fr-FR" sz="8000" dirty="0" smtClean="0"/>
              <a:t> </a:t>
            </a:r>
            <a:r>
              <a:rPr lang="fr-FR" sz="8000" dirty="0" err="1" smtClean="0"/>
              <a:t>Penjamin</a:t>
            </a:r>
            <a:r>
              <a:rPr lang="fr-FR" sz="8000" dirty="0" smtClean="0"/>
              <a:t> </a:t>
            </a:r>
            <a:r>
              <a:rPr lang="fr-FR" sz="8000" dirty="0" err="1" smtClean="0"/>
              <a:t>Kualitas</a:t>
            </a:r>
            <a:r>
              <a:rPr lang="fr-FR" sz="8000" dirty="0" smtClean="0"/>
              <a:t> (</a:t>
            </a:r>
            <a:r>
              <a:rPr lang="fr-FR" sz="8000" dirty="0" err="1" smtClean="0"/>
              <a:t>quality</a:t>
            </a:r>
            <a:r>
              <a:rPr lang="fr-FR" sz="8000" dirty="0" smtClean="0"/>
              <a:t> assurance </a:t>
            </a:r>
            <a:r>
              <a:rPr lang="fr-FR" sz="8000" dirty="0" err="1" smtClean="0"/>
              <a:t>personel</a:t>
            </a:r>
            <a:r>
              <a:rPr lang="fr-FR" sz="8000" dirty="0" smtClean="0"/>
              <a:t>)</a:t>
            </a:r>
            <a:endParaRPr lang="en-US" sz="8000" dirty="0" smtClean="0"/>
          </a:p>
          <a:p>
            <a:pPr lvl="0"/>
            <a:r>
              <a:rPr lang="en-US" sz="8000" dirty="0" err="1" smtClean="0"/>
              <a:t>Spesialis</a:t>
            </a:r>
            <a:r>
              <a:rPr lang="en-US" sz="8000" dirty="0" smtClean="0"/>
              <a:t> </a:t>
            </a:r>
            <a:r>
              <a:rPr lang="en-US" sz="8000" dirty="0" err="1" smtClean="0"/>
              <a:t>Komunikasi</a:t>
            </a:r>
            <a:r>
              <a:rPr lang="en-US" sz="8000" dirty="0" smtClean="0"/>
              <a:t> Data (data </a:t>
            </a:r>
            <a:r>
              <a:rPr lang="en-US" sz="8000" dirty="0" err="1" smtClean="0"/>
              <a:t>comunications</a:t>
            </a:r>
            <a:r>
              <a:rPr lang="en-US" sz="8000" dirty="0" smtClean="0"/>
              <a:t> specialists)</a:t>
            </a:r>
          </a:p>
          <a:p>
            <a:pPr lvl="0"/>
            <a:r>
              <a:rPr lang="en-US" sz="8000" dirty="0" err="1" smtClean="0"/>
              <a:t>Pemakai</a:t>
            </a:r>
            <a:r>
              <a:rPr lang="en-US" sz="8000" dirty="0" smtClean="0"/>
              <a:t> </a:t>
            </a:r>
            <a:r>
              <a:rPr lang="en-US" sz="8000" dirty="0" err="1" smtClean="0"/>
              <a:t>Sistem</a:t>
            </a:r>
            <a:r>
              <a:rPr lang="en-US" sz="8000" dirty="0" smtClean="0"/>
              <a:t> (User)</a:t>
            </a:r>
          </a:p>
          <a:p>
            <a:endParaRPr lang="en-US" sz="8000" dirty="0" smtClean="0"/>
          </a:p>
          <a:p>
            <a:pPr>
              <a:buNone/>
            </a:pPr>
            <a:r>
              <a:rPr lang="en-US" sz="8000" b="1" u="sng" dirty="0" err="1" smtClean="0"/>
              <a:t>Tekanan-tekanan</a:t>
            </a:r>
            <a:r>
              <a:rPr lang="en-US" sz="8000" b="1" u="sng" dirty="0" smtClean="0"/>
              <a:t> yang </a:t>
            </a:r>
            <a:r>
              <a:rPr lang="en-US" sz="8000" b="1" u="sng" dirty="0" err="1" smtClean="0"/>
              <a:t>timbul</a:t>
            </a:r>
            <a:r>
              <a:rPr lang="en-US" sz="8000" b="1" u="sng" dirty="0" smtClean="0"/>
              <a:t> </a:t>
            </a:r>
            <a:r>
              <a:rPr lang="en-US" sz="8000" b="1" u="sng" dirty="0" err="1" smtClean="0"/>
              <a:t>dalam</a:t>
            </a:r>
            <a:r>
              <a:rPr lang="en-US" sz="8000" b="1" u="sng" dirty="0" smtClean="0"/>
              <a:t> </a:t>
            </a:r>
            <a:r>
              <a:rPr lang="en-US" sz="8000" b="1" u="sng" dirty="0" err="1" smtClean="0"/>
              <a:t>Perancangan</a:t>
            </a:r>
            <a:r>
              <a:rPr lang="en-US" sz="8000" b="1" u="sng" dirty="0" smtClean="0"/>
              <a:t> </a:t>
            </a:r>
            <a:r>
              <a:rPr lang="en-US" sz="8000" b="1" u="sng" dirty="0" err="1" smtClean="0"/>
              <a:t>Sistem</a:t>
            </a:r>
            <a:endParaRPr lang="en-US" sz="8000" b="1" u="sng" dirty="0" smtClean="0"/>
          </a:p>
          <a:p>
            <a:pPr lvl="0"/>
            <a:r>
              <a:rPr lang="en-US" sz="8000" dirty="0" err="1" smtClean="0"/>
              <a:t>Integrasi</a:t>
            </a:r>
            <a:r>
              <a:rPr lang="en-US" sz="8000" dirty="0" smtClean="0"/>
              <a:t> (Integration)</a:t>
            </a:r>
          </a:p>
          <a:p>
            <a:pPr lvl="0"/>
            <a:r>
              <a:rPr lang="en-US" sz="8000" dirty="0" err="1" smtClean="0"/>
              <a:t>Jalur</a:t>
            </a:r>
            <a:r>
              <a:rPr lang="en-US" sz="8000" dirty="0" smtClean="0"/>
              <a:t> </a:t>
            </a:r>
            <a:r>
              <a:rPr lang="en-US" sz="8000" dirty="0" err="1" smtClean="0"/>
              <a:t>Pemakai</a:t>
            </a:r>
            <a:r>
              <a:rPr lang="en-US" sz="8000" dirty="0" smtClean="0"/>
              <a:t> ( </a:t>
            </a:r>
            <a:r>
              <a:rPr lang="en-US" sz="8000" dirty="0" err="1" smtClean="0"/>
              <a:t>Sistem</a:t>
            </a:r>
            <a:r>
              <a:rPr lang="en-US" sz="8000" dirty="0" smtClean="0"/>
              <a:t> User / </a:t>
            </a:r>
            <a:r>
              <a:rPr lang="en-US" sz="8000" dirty="0" err="1" smtClean="0"/>
              <a:t>Sistem</a:t>
            </a:r>
            <a:r>
              <a:rPr lang="en-US" sz="8000" dirty="0" smtClean="0"/>
              <a:t> Interface )</a:t>
            </a:r>
          </a:p>
          <a:p>
            <a:pPr lvl="0"/>
            <a:r>
              <a:rPr lang="en-US" sz="8000" dirty="0" err="1" smtClean="0"/>
              <a:t>Tekanan-tekanan</a:t>
            </a:r>
            <a:r>
              <a:rPr lang="en-US" sz="8000" dirty="0" smtClean="0"/>
              <a:t> </a:t>
            </a:r>
            <a:r>
              <a:rPr lang="en-US" sz="8000" dirty="0" err="1" smtClean="0"/>
              <a:t>Persaingan</a:t>
            </a:r>
            <a:r>
              <a:rPr lang="en-US" sz="8000" dirty="0" smtClean="0"/>
              <a:t> (Competitive Forces)</a:t>
            </a:r>
          </a:p>
          <a:p>
            <a:pPr lvl="0"/>
            <a:r>
              <a:rPr lang="en-US" sz="8000" dirty="0" err="1" smtClean="0"/>
              <a:t>Kualitas</a:t>
            </a:r>
            <a:r>
              <a:rPr lang="en-US" sz="8000" dirty="0" smtClean="0"/>
              <a:t> &amp; </a:t>
            </a:r>
            <a:r>
              <a:rPr lang="en-US" sz="8000" dirty="0" err="1" smtClean="0"/>
              <a:t>Kegunaan</a:t>
            </a:r>
            <a:r>
              <a:rPr lang="en-US" sz="8000" dirty="0" smtClean="0"/>
              <a:t> </a:t>
            </a:r>
            <a:r>
              <a:rPr lang="en-US" sz="8000" dirty="0" err="1" smtClean="0"/>
              <a:t>Informasi</a:t>
            </a:r>
            <a:r>
              <a:rPr lang="en-US" sz="8000" dirty="0" smtClean="0"/>
              <a:t> (Information Quality and Usability)</a:t>
            </a:r>
          </a:p>
          <a:p>
            <a:pPr lvl="0"/>
            <a:r>
              <a:rPr lang="en-US" sz="8000" dirty="0" err="1" smtClean="0"/>
              <a:t>Kebutuhan-kebutahan</a:t>
            </a:r>
            <a:r>
              <a:rPr lang="en-US" sz="8000" dirty="0" smtClean="0"/>
              <a:t> </a:t>
            </a:r>
            <a:r>
              <a:rPr lang="en-US" sz="8000" dirty="0" err="1" smtClean="0"/>
              <a:t>Sistem</a:t>
            </a:r>
            <a:r>
              <a:rPr lang="en-US" sz="8000" dirty="0" smtClean="0"/>
              <a:t> (System Requirements) </a:t>
            </a:r>
          </a:p>
          <a:p>
            <a:pPr lvl="0"/>
            <a:r>
              <a:rPr lang="en-US" sz="8000" dirty="0" err="1" smtClean="0"/>
              <a:t>Kebutuhan-kebutuhan</a:t>
            </a:r>
            <a:r>
              <a:rPr lang="en-US" sz="8000" dirty="0" smtClean="0"/>
              <a:t> </a:t>
            </a:r>
            <a:r>
              <a:rPr lang="en-US" sz="8000" dirty="0" err="1" smtClean="0"/>
              <a:t>Pengolahan</a:t>
            </a:r>
            <a:r>
              <a:rPr lang="en-US" sz="8000" dirty="0" smtClean="0"/>
              <a:t> Data (Data Processing Requirements)</a:t>
            </a:r>
          </a:p>
          <a:p>
            <a:pPr lvl="0"/>
            <a:r>
              <a:rPr lang="en-US" sz="8000" dirty="0" err="1" smtClean="0"/>
              <a:t>Faktor-faktor</a:t>
            </a:r>
            <a:r>
              <a:rPr lang="en-US" sz="8000" dirty="0" smtClean="0"/>
              <a:t> </a:t>
            </a:r>
            <a:r>
              <a:rPr lang="en-US" sz="8000" dirty="0" err="1" smtClean="0"/>
              <a:t>Organisasi</a:t>
            </a:r>
            <a:r>
              <a:rPr lang="en-US" sz="8000" dirty="0" smtClean="0"/>
              <a:t> (Organizations Factors)</a:t>
            </a:r>
          </a:p>
          <a:p>
            <a:pPr lvl="0"/>
            <a:r>
              <a:rPr lang="en-US" sz="8000" dirty="0" err="1" smtClean="0"/>
              <a:t>Kebutuhan-kebutuhan</a:t>
            </a:r>
            <a:r>
              <a:rPr lang="en-US" sz="8000" dirty="0" smtClean="0"/>
              <a:t> </a:t>
            </a:r>
            <a:r>
              <a:rPr lang="en-US" sz="8000" dirty="0" err="1" smtClean="0"/>
              <a:t>Biaya</a:t>
            </a:r>
            <a:r>
              <a:rPr lang="en-US" sz="8000" dirty="0" smtClean="0"/>
              <a:t> </a:t>
            </a:r>
            <a:r>
              <a:rPr lang="en-US" sz="8000" dirty="0" err="1" smtClean="0"/>
              <a:t>Efektifitas</a:t>
            </a:r>
            <a:r>
              <a:rPr lang="en-US" sz="8000" dirty="0" smtClean="0"/>
              <a:t> (Cost </a:t>
            </a:r>
            <a:r>
              <a:rPr lang="en-US" sz="8000" dirty="0" err="1" smtClean="0"/>
              <a:t>Efectiveness</a:t>
            </a:r>
            <a:r>
              <a:rPr lang="en-US" sz="8000" dirty="0" smtClean="0"/>
              <a:t> Requirements) </a:t>
            </a:r>
          </a:p>
          <a:p>
            <a:pPr lvl="0"/>
            <a:r>
              <a:rPr lang="en-US" sz="8000" dirty="0" err="1" smtClean="0"/>
              <a:t>Faktor-faktor</a:t>
            </a:r>
            <a:r>
              <a:rPr lang="en-US" sz="8000" dirty="0" smtClean="0"/>
              <a:t> </a:t>
            </a:r>
            <a:r>
              <a:rPr lang="en-US" sz="8000" dirty="0" err="1" smtClean="0"/>
              <a:t>Manusia</a:t>
            </a:r>
            <a:r>
              <a:rPr lang="en-US" sz="8000" dirty="0" smtClean="0"/>
              <a:t> (Humans Factors)</a:t>
            </a:r>
          </a:p>
          <a:p>
            <a:pPr lvl="0"/>
            <a:r>
              <a:rPr lang="en-US" sz="8000" dirty="0" err="1" smtClean="0"/>
              <a:t>Kebutuhan-kebutuhan</a:t>
            </a:r>
            <a:r>
              <a:rPr lang="en-US" sz="8000" dirty="0" smtClean="0"/>
              <a:t> </a:t>
            </a:r>
            <a:r>
              <a:rPr lang="en-US" sz="8000" dirty="0" err="1" smtClean="0"/>
              <a:t>Kelayakan</a:t>
            </a:r>
            <a:r>
              <a:rPr lang="en-US" sz="8000" dirty="0" smtClean="0"/>
              <a:t> (Feasibility Requirements)</a:t>
            </a:r>
          </a:p>
          <a:p>
            <a:pPr algn="just"/>
            <a:endParaRPr lang="en-US" b="1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629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Tools/ </a:t>
            </a:r>
            <a:r>
              <a:rPr lang="en-US" sz="20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Alat</a:t>
            </a:r>
            <a:r>
              <a:rPr lang="en-US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Bantu </a:t>
            </a:r>
            <a:r>
              <a:rPr lang="en-US" sz="20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Perancangan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Desain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Model /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Logika</a:t>
            </a:r>
            <a:endParaRPr lang="en-US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0"/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Desain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Input</a:t>
            </a:r>
          </a:p>
          <a:p>
            <a:pPr lvl="0"/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Desain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Output</a:t>
            </a:r>
          </a:p>
          <a:p>
            <a:pPr lvl="0"/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Desain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Basis Data</a:t>
            </a:r>
          </a:p>
          <a:p>
            <a:pPr lvl="0"/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Desain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Interface</a:t>
            </a:r>
          </a:p>
          <a:p>
            <a:pPr lvl="0"/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Desain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Jaringan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&amp;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Komunikasi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Data</a:t>
            </a:r>
          </a:p>
          <a:p>
            <a:pPr lvl="0"/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Desain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Kontrol</a:t>
            </a:r>
            <a:endParaRPr lang="en-US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0"/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Desain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Teknologi</a:t>
            </a: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d) </a:t>
            </a:r>
            <a:r>
              <a:rPr lang="en-US" sz="2000" b="1" dirty="0" err="1" smtClean="0"/>
              <a:t>Implementasi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Sistem</a:t>
            </a:r>
            <a:r>
              <a:rPr lang="en-US" sz="2000" b="1" dirty="0" smtClean="0"/>
              <a:t> :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fase</a:t>
            </a:r>
            <a:r>
              <a:rPr lang="en-US" sz="2000" dirty="0" smtClean="0"/>
              <a:t> </a:t>
            </a:r>
            <a:r>
              <a:rPr lang="en-US" sz="2000" dirty="0" err="1" smtClean="0"/>
              <a:t>terakhir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pengembangan</a:t>
            </a:r>
            <a:r>
              <a:rPr lang="en-US" sz="2000" dirty="0" smtClean="0"/>
              <a:t> SI,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tugas</a:t>
            </a:r>
            <a:r>
              <a:rPr lang="en-US" sz="2000" dirty="0" smtClean="0"/>
              <a:t> &amp; </a:t>
            </a:r>
            <a:r>
              <a:rPr lang="en-US" sz="2000" dirty="0" err="1" smtClean="0"/>
              <a:t>fungsi</a:t>
            </a:r>
            <a:r>
              <a:rPr lang="en-US" sz="2000" dirty="0" smtClean="0"/>
              <a:t> </a:t>
            </a:r>
            <a:r>
              <a:rPr lang="en-US" sz="2000" dirty="0" err="1" smtClean="0"/>
              <a:t>sbb</a:t>
            </a:r>
            <a:r>
              <a:rPr lang="en-US" sz="2000" dirty="0" smtClean="0"/>
              <a:t> :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err="1" smtClean="0"/>
              <a:t>Melakukan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Koding</a:t>
            </a:r>
            <a:r>
              <a:rPr lang="en-US" sz="2000" dirty="0" smtClean="0"/>
              <a:t> / </a:t>
            </a:r>
            <a:r>
              <a:rPr lang="en-US" sz="2000" dirty="0" err="1" smtClean="0"/>
              <a:t>pembuatan</a:t>
            </a:r>
            <a:r>
              <a:rPr lang="en-US" sz="2000" dirty="0" smtClean="0"/>
              <a:t> </a:t>
            </a:r>
            <a:r>
              <a:rPr lang="en-US" sz="2000" dirty="0" err="1" smtClean="0"/>
              <a:t>progarm</a:t>
            </a:r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000" dirty="0" err="1" smtClean="0"/>
              <a:t>Melakukan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Pengujian</a:t>
            </a:r>
            <a:r>
              <a:rPr lang="en-US" sz="2000" dirty="0" smtClean="0"/>
              <a:t> program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err="1" smtClean="0"/>
              <a:t>Memberikan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Pelatihan</a:t>
            </a:r>
            <a:r>
              <a:rPr lang="en-US" sz="2000" dirty="0" smtClean="0"/>
              <a:t> </a:t>
            </a:r>
            <a:r>
              <a:rPr lang="en-US" sz="2000" dirty="0" err="1" smtClean="0"/>
              <a:t>kepada</a:t>
            </a:r>
            <a:r>
              <a:rPr lang="en-US" sz="2000" dirty="0" smtClean="0"/>
              <a:t> User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err="1" smtClean="0"/>
              <a:t>Melakukan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Instalasi</a:t>
            </a:r>
            <a:r>
              <a:rPr lang="en-US" sz="2000" dirty="0" smtClean="0"/>
              <a:t> </a:t>
            </a:r>
            <a:r>
              <a:rPr lang="en-US" sz="2000" dirty="0" err="1" smtClean="0"/>
              <a:t>Progam</a:t>
            </a:r>
            <a:r>
              <a:rPr lang="en-US" sz="2000" dirty="0" smtClean="0"/>
              <a:t> / transfer </a:t>
            </a:r>
            <a:r>
              <a:rPr lang="en-US" sz="2000" dirty="0" err="1" smtClean="0"/>
              <a:t>teknologi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e) </a:t>
            </a:r>
            <a:r>
              <a:rPr lang="en-US" sz="2000" b="1" dirty="0" err="1" smtClean="0"/>
              <a:t>Pengelolalaan</a:t>
            </a:r>
            <a:r>
              <a:rPr lang="en-US" sz="2000" b="1" dirty="0" smtClean="0"/>
              <a:t> SI </a:t>
            </a:r>
            <a:r>
              <a:rPr lang="en-US" sz="2000" dirty="0" smtClean="0"/>
              <a:t>: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fase</a:t>
            </a:r>
            <a:r>
              <a:rPr lang="en-US" sz="2000" dirty="0" smtClean="0"/>
              <a:t> yang </a:t>
            </a:r>
            <a:r>
              <a:rPr lang="en-US" sz="2000" dirty="0" err="1" smtClean="0"/>
              <a:t>sangat</a:t>
            </a:r>
            <a:r>
              <a:rPr lang="en-US" sz="2000" dirty="0" smtClean="0"/>
              <a:t> </a:t>
            </a:r>
            <a:r>
              <a:rPr lang="en-US" sz="2000" dirty="0" err="1" smtClean="0"/>
              <a:t>penting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fase</a:t>
            </a:r>
            <a:r>
              <a:rPr lang="en-US" sz="2000" dirty="0" smtClean="0"/>
              <a:t> </a:t>
            </a:r>
            <a:r>
              <a:rPr lang="en-US" sz="2000" dirty="0" err="1" smtClean="0"/>
              <a:t>terpanjang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terkonflik</a:t>
            </a:r>
            <a:r>
              <a:rPr lang="en-US" sz="2000" dirty="0" smtClean="0"/>
              <a:t>, </a:t>
            </a:r>
            <a:r>
              <a:rPr lang="en-US" sz="2000" dirty="0" err="1" smtClean="0"/>
              <a:t>walau</a:t>
            </a:r>
            <a:r>
              <a:rPr lang="en-US" sz="2000" dirty="0" smtClean="0"/>
              <a:t> </a:t>
            </a:r>
            <a:r>
              <a:rPr lang="en-US" sz="2000" dirty="0" err="1" smtClean="0"/>
              <a:t>bukan</a:t>
            </a:r>
            <a:r>
              <a:rPr lang="en-US" sz="2000" dirty="0" smtClean="0"/>
              <a:t> </a:t>
            </a:r>
            <a:r>
              <a:rPr lang="en-US" sz="2000" dirty="0" err="1" smtClean="0"/>
              <a:t>termasuk</a:t>
            </a:r>
            <a:r>
              <a:rPr lang="en-US" sz="2000" dirty="0" smtClean="0"/>
              <a:t> di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lingkup</a:t>
            </a:r>
            <a:r>
              <a:rPr lang="en-US" sz="2000" dirty="0" smtClean="0"/>
              <a:t> SDLC, </a:t>
            </a:r>
            <a:r>
              <a:rPr lang="en-US" sz="2000" dirty="0" err="1" smtClean="0"/>
              <a:t>namun</a:t>
            </a:r>
            <a:r>
              <a:rPr lang="en-US" sz="2000" dirty="0" smtClean="0"/>
              <a:t> </a:t>
            </a:r>
            <a:r>
              <a:rPr lang="en-US" sz="2000" dirty="0" err="1" smtClean="0"/>
              <a:t>fase</a:t>
            </a:r>
            <a:r>
              <a:rPr lang="en-US" sz="2000" dirty="0" smtClean="0"/>
              <a:t> </a:t>
            </a:r>
            <a:r>
              <a:rPr lang="en-US" sz="2000" dirty="0" err="1" smtClean="0"/>
              <a:t>menyangkut</a:t>
            </a:r>
            <a:r>
              <a:rPr lang="en-US" sz="2000" dirty="0" smtClean="0"/>
              <a:t> </a:t>
            </a:r>
            <a:r>
              <a:rPr lang="en-US" sz="2000" dirty="0" err="1" smtClean="0"/>
              <a:t>kelangsungan</a:t>
            </a:r>
            <a:r>
              <a:rPr lang="en-US" sz="2000" dirty="0" smtClean="0"/>
              <a:t> &amp; </a:t>
            </a:r>
            <a:r>
              <a:rPr lang="en-US" sz="2000" dirty="0" err="1" smtClean="0"/>
              <a:t>jaminan</a:t>
            </a:r>
            <a:r>
              <a:rPr lang="en-US" sz="2000" dirty="0" smtClean="0"/>
              <a:t> </a:t>
            </a:r>
            <a:r>
              <a:rPr lang="en-US" sz="2000" dirty="0" err="1" smtClean="0"/>
              <a:t>kualitas</a:t>
            </a:r>
            <a:r>
              <a:rPr lang="en-US" sz="2000" dirty="0" smtClean="0"/>
              <a:t> SI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r>
              <a:rPr lang="en-US" sz="2000" dirty="0" smtClean="0"/>
              <a:t> </a:t>
            </a:r>
          </a:p>
          <a:p>
            <a:pPr lvl="0"/>
            <a:endParaRPr lang="en-US" sz="1800" dirty="0"/>
          </a:p>
        </p:txBody>
      </p:sp>
      <p:sp>
        <p:nvSpPr>
          <p:cNvPr id="4" name="Rectangle: Rounded Corners 7">
            <a:hlinkClick r:id="rId2" action="ppaction://hlinksldjump"/>
          </p:cNvPr>
          <p:cNvSpPr/>
          <p:nvPr/>
        </p:nvSpPr>
        <p:spPr>
          <a:xfrm>
            <a:off x="7010400" y="88394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FF2ED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  <a:hlinkClick r:id="rId3" action="ppaction://hlinkpres?slideindex=1&amp;slidetitle="/>
              </a:rPr>
              <a:t>HOME</a:t>
            </a:r>
            <a:endParaRPr lang="en-US" sz="1400" b="1" dirty="0">
              <a:solidFill>
                <a:schemeClr val="tx1">
                  <a:lumMod val="95000"/>
                  <a:lumOff val="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07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3069</TotalTime>
  <Words>477</Words>
  <Application>Microsoft Office PowerPoint</Application>
  <PresentationFormat>On-screen Show (4:3)</PresentationFormat>
  <Paragraphs>77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Modul 3=&gt; SYSTEM DEVELOPMENT LIFE CYCLE (SDLC)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Acer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 KULIAH ANALISA &amp; PERANCANGAN SISTEM 2</dc:title>
  <dc:creator>Valued Acer Customer</dc:creator>
  <cp:lastModifiedBy>User</cp:lastModifiedBy>
  <cp:revision>83</cp:revision>
  <dcterms:created xsi:type="dcterms:W3CDTF">2015-02-25T06:58:46Z</dcterms:created>
  <dcterms:modified xsi:type="dcterms:W3CDTF">2025-10-24T02:21:59Z</dcterms:modified>
</cp:coreProperties>
</file>