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24" r:id="rId1"/>
    <p:sldMasterId id="2147484236" r:id="rId2"/>
  </p:sldMasterIdLst>
  <p:notesMasterIdLst>
    <p:notesMasterId r:id="rId17"/>
  </p:notesMasterIdLst>
  <p:sldIdLst>
    <p:sldId id="267" r:id="rId3"/>
    <p:sldId id="273" r:id="rId4"/>
    <p:sldId id="268" r:id="rId5"/>
    <p:sldId id="275" r:id="rId6"/>
    <p:sldId id="269" r:id="rId7"/>
    <p:sldId id="270" r:id="rId8"/>
    <p:sldId id="257" r:id="rId9"/>
    <p:sldId id="263" r:id="rId10"/>
    <p:sldId id="264" r:id="rId11"/>
    <p:sldId id="265" r:id="rId12"/>
    <p:sldId id="272" r:id="rId13"/>
    <p:sldId id="266" r:id="rId14"/>
    <p:sldId id="271" r:id="rId15"/>
    <p:sldId id="27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44" d="100"/>
          <a:sy n="44" d="100"/>
        </p:scale>
        <p:origin x="-61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B780BD-6D05-41EC-B3DC-02E9CC634DC6}" type="datetimeFigureOut">
              <a:rPr lang="en-US" smtClean="0"/>
              <a:pPr/>
              <a:t>12/13/2025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56CFB0-3986-4747-91E8-1BDEC24F77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164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0B7DEC9-C538-4797-9784-2B2B4DDDE748}" type="datetimeFigureOut">
              <a:rPr lang="en-US" smtClean="0"/>
              <a:pPr/>
              <a:t>12/13/2025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B7DEC9-C538-4797-9784-2B2B4DDDE748}" type="datetimeFigureOut">
              <a:rPr lang="en-US" smtClean="0"/>
              <a:pPr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B7DEC9-C538-4797-9784-2B2B4DDDE748}" type="datetimeFigureOut">
              <a:rPr lang="en-US" smtClean="0"/>
              <a:pPr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0B7DEC9-C538-4797-9784-2B2B4DDDE748}" type="datetimeFigureOut">
              <a:rPr lang="en-US" smtClean="0"/>
              <a:pPr/>
              <a:t>12/13/2025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5663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B7DEC9-C538-4797-9784-2B2B4DDDE748}" type="datetimeFigureOut">
              <a:rPr lang="en-US" smtClean="0">
                <a:solidFill>
                  <a:prstClr val="black"/>
                </a:solidFill>
              </a:rPr>
              <a:pPr/>
              <a:t>12/13/2025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51FB6-931C-421F-BD58-1D1D42C93A2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9768027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B7DEC9-C538-4797-9784-2B2B4DDDE748}" type="datetimeFigureOut">
              <a:rPr lang="en-US" smtClean="0">
                <a:solidFill>
                  <a:prstClr val="white"/>
                </a:solidFill>
              </a:rPr>
              <a:pPr/>
              <a:t>12/13/2025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51FB6-931C-421F-BD58-1D1D42C93A2C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10687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B7DEC9-C538-4797-9784-2B2B4DDDE748}" type="datetimeFigureOut">
              <a:rPr lang="en-US" smtClean="0">
                <a:solidFill>
                  <a:prstClr val="white"/>
                </a:solidFill>
              </a:rPr>
              <a:pPr/>
              <a:t>12/13/2025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51FB6-931C-421F-BD58-1D1D42C93A2C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9301221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B7DEC9-C538-4797-9784-2B2B4DDDE748}" type="datetimeFigureOut">
              <a:rPr lang="en-US" smtClean="0">
                <a:solidFill>
                  <a:prstClr val="black"/>
                </a:solidFill>
              </a:rPr>
              <a:pPr/>
              <a:t>12/13/2025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51FB6-931C-421F-BD58-1D1D42C93A2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3203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B7DEC9-C538-4797-9784-2B2B4DDDE748}" type="datetimeFigureOut">
              <a:rPr lang="en-US" smtClean="0">
                <a:solidFill>
                  <a:prstClr val="white"/>
                </a:solidFill>
              </a:rPr>
              <a:pPr/>
              <a:t>12/13/2025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51FB6-931C-421F-BD58-1D1D42C93A2C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6001925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B7DEC9-C538-4797-9784-2B2B4DDDE748}" type="datetimeFigureOut">
              <a:rPr lang="en-US" smtClean="0">
                <a:solidFill>
                  <a:prstClr val="black"/>
                </a:solidFill>
              </a:rPr>
              <a:pPr/>
              <a:t>12/13/2025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51FB6-931C-421F-BD58-1D1D42C93A2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54296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0B7DEC9-C538-4797-9784-2B2B4DDDE748}" type="datetimeFigureOut">
              <a:rPr lang="en-US" smtClean="0">
                <a:solidFill>
                  <a:prstClr val="black"/>
                </a:solidFill>
              </a:rPr>
              <a:pPr/>
              <a:t>12/13/2025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51FB6-931C-421F-BD58-1D1D42C93A2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80863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B7DEC9-C538-4797-9784-2B2B4DDDE748}" type="datetimeFigureOut">
              <a:rPr lang="en-US" smtClean="0"/>
              <a:pPr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0B7DEC9-C538-4797-9784-2B2B4DDDE748}" type="datetimeFigureOut">
              <a:rPr lang="en-US" smtClean="0">
                <a:solidFill>
                  <a:prstClr val="white"/>
                </a:solidFill>
              </a:rPr>
              <a:pPr/>
              <a:t>12/13/2025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D451FB6-931C-421F-BD58-1D1D42C93A2C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2825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B7DEC9-C538-4797-9784-2B2B4DDDE748}" type="datetimeFigureOut">
              <a:rPr lang="en-US" smtClean="0">
                <a:solidFill>
                  <a:prstClr val="black"/>
                </a:solidFill>
              </a:rPr>
              <a:pPr/>
              <a:t>12/13/2025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51FB6-931C-421F-BD58-1D1D42C93A2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71887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B7DEC9-C538-4797-9784-2B2B4DDDE748}" type="datetimeFigureOut">
              <a:rPr lang="en-US" smtClean="0">
                <a:solidFill>
                  <a:prstClr val="black"/>
                </a:solidFill>
              </a:rPr>
              <a:pPr/>
              <a:t>12/13/2025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51FB6-931C-421F-BD58-1D1D42C93A2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585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B7DEC9-C538-4797-9784-2B2B4DDDE748}" type="datetimeFigureOut">
              <a:rPr lang="en-US" smtClean="0"/>
              <a:pPr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B7DEC9-C538-4797-9784-2B2B4DDDE748}" type="datetimeFigureOut">
              <a:rPr lang="en-US" smtClean="0"/>
              <a:pPr/>
              <a:t>12/13/2025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B7DEC9-C538-4797-9784-2B2B4DDDE748}" type="datetimeFigureOut">
              <a:rPr lang="en-US" smtClean="0"/>
              <a:pPr/>
              <a:t>12/13/2025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B7DEC9-C538-4797-9784-2B2B4DDDE748}" type="datetimeFigureOut">
              <a:rPr lang="en-US" smtClean="0"/>
              <a:pPr/>
              <a:t>12/13/2025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B7DEC9-C538-4797-9784-2B2B4DDDE748}" type="datetimeFigureOut">
              <a:rPr lang="en-US" smtClean="0"/>
              <a:pPr/>
              <a:t>12/13/2025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0B7DEC9-C538-4797-9784-2B2B4DDDE748}" type="datetimeFigureOut">
              <a:rPr lang="en-US" smtClean="0"/>
              <a:pPr/>
              <a:t>12/13/2025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0B7DEC9-C538-4797-9784-2B2B4DDDE748}" type="datetimeFigureOut">
              <a:rPr lang="en-US" smtClean="0"/>
              <a:pPr/>
              <a:t>12/13/2025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0B7DEC9-C538-4797-9784-2B2B4DDDE748}" type="datetimeFigureOut">
              <a:rPr lang="en-US" smtClean="0"/>
              <a:pPr/>
              <a:t>12/13/2025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5" r:id="rId1"/>
    <p:sldLayoutId id="2147484226" r:id="rId2"/>
    <p:sldLayoutId id="2147484227" r:id="rId3"/>
    <p:sldLayoutId id="2147484228" r:id="rId4"/>
    <p:sldLayoutId id="2147484229" r:id="rId5"/>
    <p:sldLayoutId id="2147484230" r:id="rId6"/>
    <p:sldLayoutId id="2147484231" r:id="rId7"/>
    <p:sldLayoutId id="2147484232" r:id="rId8"/>
    <p:sldLayoutId id="2147484233" r:id="rId9"/>
    <p:sldLayoutId id="2147484234" r:id="rId10"/>
    <p:sldLayoutId id="214748423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0B7DEC9-C538-4797-9784-2B2B4DDDE748}" type="datetimeFigureOut">
              <a:rPr lang="en-US" smtClean="0">
                <a:solidFill>
                  <a:prstClr val="black"/>
                </a:solidFill>
              </a:rPr>
              <a:pPr/>
              <a:t>12/13/2025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D451FB6-931C-421F-BD58-1D1D42C93A2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8270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37" r:id="rId1"/>
    <p:sldLayoutId id="2147484238" r:id="rId2"/>
    <p:sldLayoutId id="2147484239" r:id="rId3"/>
    <p:sldLayoutId id="2147484240" r:id="rId4"/>
    <p:sldLayoutId id="2147484241" r:id="rId5"/>
    <p:sldLayoutId id="2147484242" r:id="rId6"/>
    <p:sldLayoutId id="2147484243" r:id="rId7"/>
    <p:sldLayoutId id="2147484244" r:id="rId8"/>
    <p:sldLayoutId id="2147484245" r:id="rId9"/>
    <p:sldLayoutId id="2147484246" r:id="rId10"/>
    <p:sldLayoutId id="214748424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odul2B.pptx" TargetMode="External"/><Relationship Id="rId7" Type="http://schemas.openxmlformats.org/officeDocument/2006/relationships/hyperlink" Target="Modul1-KSI.ppt" TargetMode="External"/><Relationship Id="rId2" Type="http://schemas.openxmlformats.org/officeDocument/2006/relationships/hyperlink" Target="Modul2A.ppt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odul2E.pptx" TargetMode="External"/><Relationship Id="rId5" Type="http://schemas.openxmlformats.org/officeDocument/2006/relationships/hyperlink" Target="Modul2D.pptx" TargetMode="External"/><Relationship Id="rId4" Type="http://schemas.openxmlformats.org/officeDocument/2006/relationships/hyperlink" Target="Modul2C.pptx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9.xml"/><Relationship Id="rId1" Type="http://schemas.openxmlformats.org/officeDocument/2006/relationships/slideLayout" Target="../slideLayouts/slideLayout13.xml"/><Relationship Id="rId4" Type="http://schemas.openxmlformats.org/officeDocument/2006/relationships/slide" Target="slide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/>
          <p:cNvSpPr>
            <a:spLocks noGrp="1"/>
          </p:cNvSpPr>
          <p:nvPr>
            <p:ph idx="1"/>
          </p:nvPr>
        </p:nvSpPr>
        <p:spPr>
          <a:xfrm>
            <a:off x="304800" y="533400"/>
            <a:ext cx="8534400" cy="5592763"/>
          </a:xfrm>
        </p:spPr>
        <p:txBody>
          <a:bodyPr>
            <a:normAutofit fontScale="92500" lnSpcReduction="20000"/>
          </a:bodyPr>
          <a:lstStyle/>
          <a:p>
            <a:pPr marL="0" indent="0">
              <a:buFontTx/>
              <a:buNone/>
            </a:pPr>
            <a:endParaRPr lang="id-ID" sz="2000" dirty="0"/>
          </a:p>
          <a:p>
            <a:pPr marL="0" indent="0" algn="just">
              <a:buFontTx/>
              <a:buNone/>
            </a:pPr>
            <a:r>
              <a:rPr lang="en-US" sz="2400" dirty="0" smtClean="0"/>
              <a:t>SI</a:t>
            </a:r>
            <a:r>
              <a:rPr lang="id-ID" sz="2400" dirty="0" smtClean="0"/>
              <a:t>STEM INFORMASI SUPERMARKET adalah Sistem yang disiapkan untuk mendukung pengolahan data dan transaksi pada sebuah supermarket. </a:t>
            </a:r>
            <a:endParaRPr lang="id-ID" sz="2400" dirty="0"/>
          </a:p>
          <a:p>
            <a:pPr marL="0" indent="0" algn="just">
              <a:buFontTx/>
              <a:buNone/>
            </a:pPr>
            <a:endParaRPr lang="id-ID" sz="2400" dirty="0" smtClean="0"/>
          </a:p>
          <a:p>
            <a:pPr marL="0" indent="0" algn="just">
              <a:buFontTx/>
              <a:buNone/>
            </a:pPr>
            <a:r>
              <a:rPr lang="id-ID" sz="2400" dirty="0" smtClean="0"/>
              <a:t>Sistem ini dapat dibuat berdasarkan masing- masing divisi/ bagian/ departemen, yang secara umum biasanya terdiri dari :</a:t>
            </a:r>
          </a:p>
          <a:p>
            <a:pPr marL="342900" indent="-342900" algn="just"/>
            <a:r>
              <a:rPr lang="id-ID" sz="2400" dirty="0" smtClean="0"/>
              <a:t>Bagian Penjualan</a:t>
            </a:r>
          </a:p>
          <a:p>
            <a:pPr marL="342900" indent="-342900" algn="just"/>
            <a:r>
              <a:rPr lang="id-ID" sz="2400" dirty="0" smtClean="0"/>
              <a:t>Bagian Pembelian</a:t>
            </a:r>
          </a:p>
          <a:p>
            <a:pPr marL="342900" indent="-342900" algn="just"/>
            <a:r>
              <a:rPr lang="id-ID" sz="2400" dirty="0" smtClean="0"/>
              <a:t>Bagian Penyetokan</a:t>
            </a:r>
          </a:p>
          <a:p>
            <a:pPr marL="342900" indent="-342900" algn="just"/>
            <a:r>
              <a:rPr lang="id-ID" sz="2400" dirty="0" smtClean="0"/>
              <a:t>Bagian HRD</a:t>
            </a:r>
          </a:p>
          <a:p>
            <a:pPr marL="342900" indent="-342900" algn="just"/>
            <a:r>
              <a:rPr lang="id-ID" sz="2400" dirty="0" smtClean="0"/>
              <a:t>Bagian Keuangan/ Pembkuan</a:t>
            </a:r>
          </a:p>
          <a:p>
            <a:pPr marL="0" indent="0" algn="just">
              <a:buNone/>
            </a:pPr>
            <a:endParaRPr lang="id-ID" sz="2400" dirty="0"/>
          </a:p>
          <a:p>
            <a:pPr marL="0" indent="0" algn="just">
              <a:buNone/>
            </a:pPr>
            <a:r>
              <a:rPr lang="id-ID" sz="2400" dirty="0" smtClean="0"/>
              <a:t>Pembuatan sistem ini biasanya dibuat sesuai sumber daya dan urgensi supermarket, dan sebaiknya disiapkan secara integrated dari masing-masing divisi/ bagian</a:t>
            </a:r>
            <a:endParaRPr lang="en-US" sz="2400" dirty="0" smtClean="0"/>
          </a:p>
          <a:p>
            <a:pPr marL="0" indent="0">
              <a:buFontTx/>
              <a:buNone/>
            </a:pPr>
            <a:r>
              <a:rPr lang="id-ID" sz="2000" dirty="0" smtClean="0"/>
              <a:t> </a:t>
            </a:r>
            <a:endParaRPr lang="en-US" sz="2000" dirty="0" smtClean="0"/>
          </a:p>
        </p:txBody>
      </p:sp>
      <p:sp>
        <p:nvSpPr>
          <p:cNvPr id="4" name="Flowchart: Alternate Process 3"/>
          <p:cNvSpPr/>
          <p:nvPr/>
        </p:nvSpPr>
        <p:spPr>
          <a:xfrm>
            <a:off x="1208087" y="6019800"/>
            <a:ext cx="1512888" cy="541337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b="1" dirty="0" smtClean="0">
                <a:solidFill>
                  <a:srgbClr val="FF0000"/>
                </a:solidFill>
                <a:hlinkClick r:id="rId2" action="ppaction://hlinkpres?slideindex=1&amp;slidetitle="/>
              </a:rPr>
              <a:t>Penjualan</a:t>
            </a:r>
            <a:endParaRPr lang="id-ID" b="1" dirty="0">
              <a:solidFill>
                <a:srgbClr val="FF0000"/>
              </a:solidFill>
            </a:endParaRPr>
          </a:p>
        </p:txBody>
      </p:sp>
      <p:sp>
        <p:nvSpPr>
          <p:cNvPr id="5" name="Flowchart: Alternate Process 4"/>
          <p:cNvSpPr/>
          <p:nvPr/>
        </p:nvSpPr>
        <p:spPr>
          <a:xfrm>
            <a:off x="2732087" y="6016625"/>
            <a:ext cx="1512888" cy="542925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b="1" dirty="0" smtClean="0">
                <a:solidFill>
                  <a:srgbClr val="FF0000"/>
                </a:solidFill>
                <a:hlinkClick r:id="rId3" action="ppaction://hlinkpres?slideindex=1&amp;slidetitle="/>
              </a:rPr>
              <a:t>Pembelian</a:t>
            </a:r>
            <a:endParaRPr lang="id-ID" b="1" dirty="0">
              <a:solidFill>
                <a:srgbClr val="FF0000"/>
              </a:solidFill>
            </a:endParaRPr>
          </a:p>
        </p:txBody>
      </p:sp>
      <p:sp>
        <p:nvSpPr>
          <p:cNvPr id="6" name="Flowchart: Alternate Process 5"/>
          <p:cNvSpPr/>
          <p:nvPr/>
        </p:nvSpPr>
        <p:spPr>
          <a:xfrm>
            <a:off x="4244975" y="5983287"/>
            <a:ext cx="1676400" cy="609600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b="1" dirty="0" smtClean="0">
                <a:solidFill>
                  <a:srgbClr val="FF0000"/>
                </a:solidFill>
                <a:hlinkClick r:id="rId4" action="ppaction://hlinkpres?slideindex=1&amp;slidetitle="/>
              </a:rPr>
              <a:t>Penyetokan</a:t>
            </a:r>
            <a:endParaRPr lang="id-ID" b="1" dirty="0">
              <a:solidFill>
                <a:srgbClr val="FF0000"/>
              </a:solidFill>
            </a:endParaRPr>
          </a:p>
        </p:txBody>
      </p:sp>
      <p:sp>
        <p:nvSpPr>
          <p:cNvPr id="7" name="Flowchart: Alternate Process 6"/>
          <p:cNvSpPr/>
          <p:nvPr/>
        </p:nvSpPr>
        <p:spPr>
          <a:xfrm>
            <a:off x="5921375" y="5988050"/>
            <a:ext cx="1611312" cy="604837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b="1" dirty="0" smtClean="0">
                <a:solidFill>
                  <a:srgbClr val="FF0000"/>
                </a:solidFill>
                <a:hlinkClick r:id="rId5" action="ppaction://hlinkpres?slideindex=1&amp;slidetitle="/>
              </a:rPr>
              <a:t>Penggajian</a:t>
            </a:r>
            <a:endParaRPr lang="id-ID" b="1" dirty="0">
              <a:solidFill>
                <a:srgbClr val="FF0000"/>
              </a:solidFill>
            </a:endParaRPr>
          </a:p>
        </p:txBody>
      </p:sp>
      <p:sp>
        <p:nvSpPr>
          <p:cNvPr id="8" name="Flowchart: Alternate Process 7">
            <a:hlinkClick r:id="rId4" action="ppaction://hlinkpres?slideindex=1&amp;slidetitle="/>
          </p:cNvPr>
          <p:cNvSpPr/>
          <p:nvPr/>
        </p:nvSpPr>
        <p:spPr>
          <a:xfrm>
            <a:off x="7532686" y="5991225"/>
            <a:ext cx="1611313" cy="601662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b="1" dirty="0" smtClean="0">
                <a:solidFill>
                  <a:srgbClr val="FF0000"/>
                </a:solidFill>
                <a:hlinkClick r:id="rId6" action="ppaction://hlinkpres?slideindex=1&amp;slidetitle="/>
              </a:rPr>
              <a:t>Pembukuan</a:t>
            </a:r>
            <a:endParaRPr lang="id-ID" b="1" dirty="0">
              <a:solidFill>
                <a:srgbClr val="FF0000"/>
              </a:solidFill>
            </a:endParaRPr>
          </a:p>
        </p:txBody>
      </p:sp>
      <p:sp>
        <p:nvSpPr>
          <p:cNvPr id="10" name="Flowchart: Alternate Process 9"/>
          <p:cNvSpPr/>
          <p:nvPr/>
        </p:nvSpPr>
        <p:spPr>
          <a:xfrm>
            <a:off x="-76200" y="5983287"/>
            <a:ext cx="1284287" cy="609600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b="1" dirty="0">
                <a:solidFill>
                  <a:srgbClr val="FF0000"/>
                </a:solidFill>
                <a:hlinkClick r:id="rId7" action="ppaction://hlinkpres?slideindex=1&amp;slidetitle="/>
              </a:rPr>
              <a:t>Home</a:t>
            </a:r>
            <a:endParaRPr lang="id-ID" b="1" dirty="0">
              <a:solidFill>
                <a:srgbClr val="FF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0"/>
            <a:ext cx="9143999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PART 2 . KONSEP SISTEM INFORMASI  SUPERMARKET</a:t>
            </a:r>
            <a:endParaRPr lang="id-ID" sz="2400" b="1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09342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16815"/>
            <a:ext cx="8229600" cy="5367529"/>
          </a:xfrm>
        </p:spPr>
        <p:txBody>
          <a:bodyPr/>
          <a:lstStyle/>
          <a:p>
            <a:r>
              <a:rPr lang="id-ID" sz="2400" dirty="0" smtClean="0"/>
              <a:t>Daftar Pemasok</a:t>
            </a:r>
          </a:p>
          <a:p>
            <a:pPr marL="109728" indent="0">
              <a:buNone/>
            </a:pPr>
            <a:endParaRPr lang="id-ID" sz="2400" dirty="0" smtClean="0"/>
          </a:p>
          <a:p>
            <a:pPr marL="109728" indent="0" algn="ctr">
              <a:buNone/>
            </a:pPr>
            <a:r>
              <a:rPr lang="id-ID" sz="2400" dirty="0" smtClean="0"/>
              <a:t>DAFTAR CUSTOMER TH 2023 </a:t>
            </a:r>
          </a:p>
          <a:p>
            <a:pPr marL="109728" indent="0" algn="ctr">
              <a:buNone/>
            </a:pPr>
            <a:r>
              <a:rPr lang="id-ID" sz="2400" dirty="0" smtClean="0"/>
              <a:t>PT MAJU TERUS</a:t>
            </a:r>
          </a:p>
          <a:p>
            <a:pPr marL="109728" indent="0">
              <a:buNone/>
            </a:pPr>
            <a:endParaRPr lang="id-ID" dirty="0"/>
          </a:p>
          <a:p>
            <a:pPr marL="109728" indent="0">
              <a:buNone/>
            </a:pPr>
            <a:endParaRPr lang="id-ID" dirty="0"/>
          </a:p>
          <a:p>
            <a:pPr marL="109728" indent="0">
              <a:buNone/>
            </a:pPr>
            <a:endParaRPr lang="id-ID" dirty="0" smtClean="0"/>
          </a:p>
          <a:p>
            <a:pPr marL="109728" indent="0">
              <a:buNone/>
            </a:pPr>
            <a:endParaRPr lang="id-ID" sz="24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2234677"/>
              </p:ext>
            </p:extLst>
          </p:nvPr>
        </p:nvGraphicFramePr>
        <p:xfrm>
          <a:off x="664029" y="2804160"/>
          <a:ext cx="75438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1570"/>
                <a:gridCol w="1885950"/>
                <a:gridCol w="1935480"/>
                <a:gridCol w="1082040"/>
                <a:gridCol w="1508760"/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Kode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Customer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 Alamat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HP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Email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64029" y="63396"/>
            <a:ext cx="7848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800" b="1" i="1" dirty="0" smtClean="0"/>
              <a:t>Contoh  Model Output/ Laporan/ Informasi Sistem AR/ Penjualan</a:t>
            </a:r>
            <a:endParaRPr lang="id-ID" sz="2800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5486400" y="5257800"/>
            <a:ext cx="2667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/>
              <a:t>Jakarta, Agustus 2023</a:t>
            </a:r>
          </a:p>
          <a:p>
            <a:endParaRPr lang="id-ID" dirty="0"/>
          </a:p>
          <a:p>
            <a:r>
              <a:rPr lang="id-ID" dirty="0" smtClean="0"/>
              <a:t>Manajer Penjualan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231974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533400"/>
            <a:ext cx="8229600" cy="5367529"/>
          </a:xfrm>
        </p:spPr>
        <p:txBody>
          <a:bodyPr/>
          <a:lstStyle/>
          <a:p>
            <a:r>
              <a:rPr lang="id-ID" sz="2400" dirty="0" smtClean="0"/>
              <a:t>Daftar Harga</a:t>
            </a:r>
            <a:endParaRPr lang="id-ID" sz="2400" dirty="0"/>
          </a:p>
          <a:p>
            <a:pPr marL="109728" indent="0">
              <a:buNone/>
            </a:pPr>
            <a:endParaRPr lang="id-ID" sz="2400" dirty="0" smtClean="0"/>
          </a:p>
          <a:p>
            <a:pPr marL="109728" indent="0" algn="ctr">
              <a:buNone/>
            </a:pPr>
            <a:r>
              <a:rPr lang="id-ID" sz="2400" dirty="0" smtClean="0"/>
              <a:t>PRICE LIST 2023</a:t>
            </a:r>
            <a:endParaRPr lang="id-ID" sz="2400" dirty="0"/>
          </a:p>
          <a:p>
            <a:pPr marL="109728" indent="0" algn="ctr">
              <a:buNone/>
            </a:pPr>
            <a:r>
              <a:rPr lang="id-ID" sz="2400" dirty="0"/>
              <a:t>PT. </a:t>
            </a:r>
            <a:r>
              <a:rPr lang="id-ID" sz="2400" dirty="0" smtClean="0"/>
              <a:t>MAJU TERUS</a:t>
            </a:r>
            <a:endParaRPr lang="id-ID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74410"/>
              </p:ext>
            </p:extLst>
          </p:nvPr>
        </p:nvGraphicFramePr>
        <p:xfrm>
          <a:off x="685800" y="2514600"/>
          <a:ext cx="76962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7847"/>
                <a:gridCol w="3302953"/>
                <a:gridCol w="2565400"/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Kode Brg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Barang/ Jasa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Price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486400" y="5257800"/>
            <a:ext cx="2667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/>
              <a:t>Jakarta, Agustus 2023</a:t>
            </a:r>
          </a:p>
          <a:p>
            <a:endParaRPr lang="id-ID" dirty="0"/>
          </a:p>
          <a:p>
            <a:r>
              <a:rPr lang="id-ID" dirty="0" smtClean="0"/>
              <a:t>Manajer Penjualan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989143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76200"/>
            <a:ext cx="8229600" cy="6629400"/>
          </a:xfrm>
        </p:spPr>
        <p:txBody>
          <a:bodyPr/>
          <a:lstStyle/>
          <a:p>
            <a:r>
              <a:rPr lang="id-ID" dirty="0" smtClean="0"/>
              <a:t>Laporan Pembelian</a:t>
            </a:r>
            <a:endParaRPr lang="id-ID" dirty="0"/>
          </a:p>
        </p:txBody>
      </p:sp>
      <p:sp>
        <p:nvSpPr>
          <p:cNvPr id="5" name="Rectangle 4"/>
          <p:cNvSpPr/>
          <p:nvPr/>
        </p:nvSpPr>
        <p:spPr>
          <a:xfrm>
            <a:off x="685800" y="609600"/>
            <a:ext cx="7391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728" indent="0" algn="ctr">
              <a:buNone/>
            </a:pPr>
            <a:r>
              <a:rPr lang="id-ID" sz="2400" dirty="0" smtClean="0"/>
              <a:t>LAPORAN PENJUALAN</a:t>
            </a:r>
            <a:endParaRPr lang="id-ID" sz="2400" dirty="0"/>
          </a:p>
          <a:p>
            <a:pPr marL="109728" indent="0" algn="ctr">
              <a:buNone/>
            </a:pPr>
            <a:r>
              <a:rPr lang="id-ID" sz="2400" dirty="0"/>
              <a:t>PT. </a:t>
            </a:r>
            <a:r>
              <a:rPr lang="id-ID" sz="2400" dirty="0" smtClean="0"/>
              <a:t>MAJU TERUS</a:t>
            </a:r>
          </a:p>
          <a:p>
            <a:pPr marL="109728" indent="0" algn="ctr">
              <a:buNone/>
            </a:pPr>
            <a:r>
              <a:rPr lang="id-ID" sz="2400" dirty="0" smtClean="0"/>
              <a:t>Per </a:t>
            </a:r>
            <a:r>
              <a:rPr lang="id-ID" dirty="0" smtClean="0"/>
              <a:t>: Agustus 2023</a:t>
            </a:r>
            <a:endParaRPr lang="id-ID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2404953"/>
              </p:ext>
            </p:extLst>
          </p:nvPr>
        </p:nvGraphicFramePr>
        <p:xfrm>
          <a:off x="876300" y="1981200"/>
          <a:ext cx="7277100" cy="1774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2850"/>
                <a:gridCol w="1416050"/>
                <a:gridCol w="1600200"/>
                <a:gridCol w="622300"/>
                <a:gridCol w="1212850"/>
                <a:gridCol w="1212850"/>
              </a:tblGrid>
              <a:tr h="443625">
                <a:tc>
                  <a:txBody>
                    <a:bodyPr/>
                    <a:lstStyle/>
                    <a:p>
                      <a:r>
                        <a:rPr lang="id-ID" dirty="0" smtClean="0"/>
                        <a:t>Bukti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Tgl Trans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Barang/Jasa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Qty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Price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Jumlah</a:t>
                      </a:r>
                      <a:endParaRPr lang="id-ID" dirty="0"/>
                    </a:p>
                  </a:txBody>
                  <a:tcPr/>
                </a:tc>
              </a:tr>
              <a:tr h="443625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443625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443625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257800" y="3804470"/>
          <a:ext cx="2895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Jml Total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5257800" y="4114800"/>
          <a:ext cx="2895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Discount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5257800" y="4419600"/>
          <a:ext cx="2895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PPN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257800" y="4724400"/>
          <a:ext cx="2895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Jml  Bersih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4191000" y="5304472"/>
            <a:ext cx="4953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728" indent="0" algn="ctr">
              <a:buNone/>
            </a:pPr>
            <a:r>
              <a:rPr lang="id-ID" dirty="0" smtClean="0">
                <a:latin typeface="Arial" panose="020B0604020202020204" pitchFamily="34" charset="0"/>
                <a:cs typeface="Arial" panose="020B0604020202020204" pitchFamily="34" charset="0"/>
              </a:rPr>
              <a:t>Jakarta, 31 Agustus 2023</a:t>
            </a:r>
            <a:endParaRPr lang="id-ID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 algn="ctr">
              <a:buNone/>
            </a:pPr>
            <a:r>
              <a:rPr lang="id-ID" dirty="0" smtClean="0">
                <a:latin typeface="Arial" panose="020B0604020202020204" pitchFamily="34" charset="0"/>
                <a:cs typeface="Arial" panose="020B0604020202020204" pitchFamily="34" charset="0"/>
              </a:rPr>
              <a:t>Manajer Penjualan</a:t>
            </a:r>
          </a:p>
          <a:p>
            <a:pPr marL="109728" indent="0" algn="ctr">
              <a:buNone/>
            </a:pPr>
            <a:endParaRPr lang="id-ID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 algn="ctr">
              <a:buNone/>
            </a:pPr>
            <a:endParaRPr lang="id-ID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 algn="ctr">
              <a:buNone/>
            </a:pPr>
            <a:r>
              <a:rPr lang="id-ID" dirty="0" smtClean="0">
                <a:latin typeface="Arial" panose="020B0604020202020204" pitchFamily="34" charset="0"/>
                <a:cs typeface="Arial" panose="020B0604020202020204" pitchFamily="34" charset="0"/>
              </a:rPr>
              <a:t>(                     )</a:t>
            </a:r>
            <a:endParaRPr lang="id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2280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76200"/>
            <a:ext cx="8229600" cy="6629400"/>
          </a:xfrm>
        </p:spPr>
        <p:txBody>
          <a:bodyPr/>
          <a:lstStyle/>
          <a:p>
            <a:r>
              <a:rPr lang="id-ID" dirty="0" smtClean="0"/>
              <a:t>Laporan Piutang</a:t>
            </a:r>
            <a:endParaRPr lang="id-ID" dirty="0"/>
          </a:p>
        </p:txBody>
      </p:sp>
      <p:sp>
        <p:nvSpPr>
          <p:cNvPr id="5" name="Rectangle 4"/>
          <p:cNvSpPr/>
          <p:nvPr/>
        </p:nvSpPr>
        <p:spPr>
          <a:xfrm>
            <a:off x="685800" y="704671"/>
            <a:ext cx="8153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728" algn="ctr"/>
            <a:r>
              <a:rPr lang="id-ID" sz="2400" dirty="0" smtClean="0">
                <a:solidFill>
                  <a:prstClr val="black"/>
                </a:solidFill>
              </a:rPr>
              <a:t>LAPORAN PIUTANG</a:t>
            </a:r>
            <a:endParaRPr lang="id-ID" sz="2400" dirty="0">
              <a:solidFill>
                <a:prstClr val="black"/>
              </a:solidFill>
            </a:endParaRPr>
          </a:p>
          <a:p>
            <a:pPr marL="109728" algn="ctr"/>
            <a:r>
              <a:rPr lang="id-ID" sz="2400" dirty="0">
                <a:solidFill>
                  <a:prstClr val="black"/>
                </a:solidFill>
              </a:rPr>
              <a:t>PT. </a:t>
            </a:r>
            <a:r>
              <a:rPr lang="id-ID" sz="2400" dirty="0" smtClean="0">
                <a:solidFill>
                  <a:prstClr val="black"/>
                </a:solidFill>
              </a:rPr>
              <a:t>MAJU TERUS</a:t>
            </a:r>
          </a:p>
          <a:p>
            <a:pPr marL="109728" algn="ctr"/>
            <a:r>
              <a:rPr lang="id-ID" sz="2400" dirty="0" smtClean="0">
                <a:solidFill>
                  <a:prstClr val="black"/>
                </a:solidFill>
              </a:rPr>
              <a:t>Per </a:t>
            </a:r>
            <a:r>
              <a:rPr lang="id-ID" dirty="0" smtClean="0">
                <a:solidFill>
                  <a:prstClr val="black"/>
                </a:solidFill>
              </a:rPr>
              <a:t>: 31 Agustus 2023</a:t>
            </a:r>
            <a:endParaRPr lang="id-ID" dirty="0">
              <a:solidFill>
                <a:prstClr val="black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7118015"/>
              </p:ext>
            </p:extLst>
          </p:nvPr>
        </p:nvGraphicFramePr>
        <p:xfrm>
          <a:off x="533400" y="1981200"/>
          <a:ext cx="7277100" cy="1774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2850"/>
                <a:gridCol w="1416050"/>
                <a:gridCol w="1600200"/>
                <a:gridCol w="622300"/>
                <a:gridCol w="1212850"/>
                <a:gridCol w="1212850"/>
              </a:tblGrid>
              <a:tr h="443625">
                <a:tc>
                  <a:txBody>
                    <a:bodyPr/>
                    <a:lstStyle/>
                    <a:p>
                      <a:r>
                        <a:rPr lang="id-ID" dirty="0" smtClean="0"/>
                        <a:t>Bukti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Tgl Trans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Barang/Jasa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Qty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Price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Jumlah</a:t>
                      </a:r>
                      <a:endParaRPr lang="id-ID" dirty="0"/>
                    </a:p>
                  </a:txBody>
                  <a:tcPr/>
                </a:tc>
              </a:tr>
              <a:tr h="443625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443625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443625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2332683"/>
              </p:ext>
            </p:extLst>
          </p:nvPr>
        </p:nvGraphicFramePr>
        <p:xfrm>
          <a:off x="4914900" y="3804470"/>
          <a:ext cx="2895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Jml Total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1290753"/>
              </p:ext>
            </p:extLst>
          </p:nvPr>
        </p:nvGraphicFramePr>
        <p:xfrm>
          <a:off x="4914900" y="4114800"/>
          <a:ext cx="2895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Discount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4299750"/>
              </p:ext>
            </p:extLst>
          </p:nvPr>
        </p:nvGraphicFramePr>
        <p:xfrm>
          <a:off x="4914900" y="4419600"/>
          <a:ext cx="2895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PPN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517433"/>
              </p:ext>
            </p:extLst>
          </p:nvPr>
        </p:nvGraphicFramePr>
        <p:xfrm>
          <a:off x="4914900" y="4724400"/>
          <a:ext cx="2895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Jml  Bersih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4191000" y="5304472"/>
            <a:ext cx="40386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728" algn="ctr"/>
            <a:r>
              <a:rPr lang="id-ID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Jakarta, 31 Agustus 2023</a:t>
            </a:r>
            <a:endParaRPr lang="id-ID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algn="ctr"/>
            <a:r>
              <a:rPr lang="id-ID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Manajer Penjualan</a:t>
            </a:r>
          </a:p>
          <a:p>
            <a:pPr marL="109728" algn="ctr"/>
            <a:endParaRPr lang="id-ID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algn="ctr"/>
            <a:endParaRPr lang="id-ID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algn="ctr"/>
            <a:r>
              <a:rPr lang="id-ID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                    )</a:t>
            </a:r>
            <a:endParaRPr lang="id-ID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5082291"/>
              </p:ext>
            </p:extLst>
          </p:nvPr>
        </p:nvGraphicFramePr>
        <p:xfrm>
          <a:off x="7772400" y="1981200"/>
          <a:ext cx="1212850" cy="1774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2850"/>
              </a:tblGrid>
              <a:tr h="443625">
                <a:tc>
                  <a:txBody>
                    <a:bodyPr/>
                    <a:lstStyle/>
                    <a:p>
                      <a:r>
                        <a:rPr lang="id-ID" dirty="0" smtClean="0"/>
                        <a:t>Due Date</a:t>
                      </a:r>
                      <a:endParaRPr lang="id-ID" dirty="0"/>
                    </a:p>
                  </a:txBody>
                  <a:tcPr/>
                </a:tc>
              </a:tr>
              <a:tr h="443625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443625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443625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14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3888" indent="-514350">
              <a:buAutoNum type="arabicPeriod"/>
            </a:pPr>
            <a:r>
              <a:rPr lang="id-ID" dirty="0" smtClean="0"/>
              <a:t>Buat </a:t>
            </a:r>
            <a:r>
              <a:rPr lang="id-ID" dirty="0" smtClean="0"/>
              <a:t>contoh konsep Sistem Informasi  AP / </a:t>
            </a:r>
            <a:r>
              <a:rPr lang="id-ID" dirty="0" smtClean="0"/>
              <a:t>Pembelian</a:t>
            </a:r>
          </a:p>
          <a:p>
            <a:pPr marL="623888" indent="-514350">
              <a:buAutoNum type="arabicPeriod"/>
            </a:pPr>
            <a:r>
              <a:rPr lang="id-ID" dirty="0" smtClean="0"/>
              <a:t>Buat </a:t>
            </a:r>
            <a:r>
              <a:rPr lang="id-ID" dirty="0"/>
              <a:t>contoh konsep Sistem </a:t>
            </a:r>
            <a:r>
              <a:rPr lang="id-ID" dirty="0" smtClean="0"/>
              <a:t>Informasi Payroll/ Penggajian</a:t>
            </a:r>
            <a:endParaRPr lang="id-ID" dirty="0"/>
          </a:p>
          <a:p>
            <a:pPr marL="109728" indent="0">
              <a:buNone/>
            </a:pPr>
            <a:endParaRPr lang="id-ID" dirty="0" smtClean="0"/>
          </a:p>
          <a:p>
            <a:pPr marL="109728" indent="0">
              <a:buNone/>
            </a:pPr>
            <a:endParaRPr lang="id-ID" dirty="0"/>
          </a:p>
          <a:p>
            <a:pPr marL="109728" indent="0">
              <a:buNone/>
            </a:pP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Tugas </a:t>
            </a:r>
            <a:r>
              <a:rPr lang="id-ID" dirty="0" smtClean="0"/>
              <a:t>1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370969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/>
          <p:cNvSpPr>
            <a:spLocks noGrp="1"/>
          </p:cNvSpPr>
          <p:nvPr>
            <p:ph idx="1"/>
          </p:nvPr>
        </p:nvSpPr>
        <p:spPr>
          <a:xfrm>
            <a:off x="304800" y="122237"/>
            <a:ext cx="8534400" cy="6735763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id-ID" sz="2400" dirty="0" smtClean="0">
                <a:solidFill>
                  <a:schemeClr val="accent2"/>
                </a:solidFill>
                <a:latin typeface="Bernard MT Condensed" pitchFamily="18" charset="0"/>
              </a:rPr>
              <a:t>Berikut contoh : </a:t>
            </a:r>
            <a:r>
              <a:rPr lang="id-ID" sz="2400" i="1" dirty="0" smtClean="0">
                <a:solidFill>
                  <a:schemeClr val="accent2"/>
                </a:solidFill>
                <a:latin typeface="Bernard MT Condensed" pitchFamily="18" charset="0"/>
              </a:rPr>
              <a:t>GAMBARAN</a:t>
            </a:r>
            <a:r>
              <a:rPr lang="en-US" sz="2400" i="1" dirty="0" smtClean="0">
                <a:solidFill>
                  <a:schemeClr val="accent2"/>
                </a:solidFill>
                <a:latin typeface="Bernard MT Condensed" pitchFamily="18" charset="0"/>
              </a:rPr>
              <a:t> </a:t>
            </a:r>
            <a:r>
              <a:rPr lang="id-ID" sz="2400" i="1" dirty="0" smtClean="0">
                <a:solidFill>
                  <a:schemeClr val="accent2"/>
                </a:solidFill>
                <a:latin typeface="Bernard MT Condensed" pitchFamily="18" charset="0"/>
              </a:rPr>
              <a:t>KONSEP </a:t>
            </a:r>
            <a:r>
              <a:rPr lang="en-US" sz="2400" i="1" dirty="0" smtClean="0">
                <a:solidFill>
                  <a:schemeClr val="accent2"/>
                </a:solidFill>
                <a:latin typeface="Bernard MT Condensed" pitchFamily="18" charset="0"/>
              </a:rPr>
              <a:t>SI</a:t>
            </a:r>
            <a:r>
              <a:rPr lang="id-ID" sz="2400" i="1" dirty="0" smtClean="0">
                <a:solidFill>
                  <a:schemeClr val="accent2"/>
                </a:solidFill>
                <a:latin typeface="Bernard MT Condensed" pitchFamily="18" charset="0"/>
              </a:rPr>
              <a:t>STEM INFORMASI SUPERMARKEtT</a:t>
            </a:r>
          </a:p>
          <a:p>
            <a:pPr marL="0" indent="0">
              <a:buFontTx/>
              <a:buNone/>
            </a:pPr>
            <a:r>
              <a:rPr lang="id-ID" sz="2000" dirty="0" smtClean="0"/>
              <a:t>Global System		  </a:t>
            </a:r>
            <a:r>
              <a:rPr lang="id-ID" sz="2000" dirty="0"/>
              <a:t> </a:t>
            </a:r>
            <a:r>
              <a:rPr lang="id-ID" sz="2000" dirty="0" smtClean="0"/>
              <a:t>   Subsistem	                  Informasi</a:t>
            </a:r>
            <a:endParaRPr lang="en-US" sz="2000" dirty="0" smtClean="0"/>
          </a:p>
          <a:p>
            <a:pPr marL="0" indent="0">
              <a:buFontTx/>
              <a:buNone/>
            </a:pPr>
            <a:endParaRPr lang="en-US" sz="2000" dirty="0" smtClean="0"/>
          </a:p>
        </p:txBody>
      </p:sp>
      <p:sp>
        <p:nvSpPr>
          <p:cNvPr id="3" name="Can 2"/>
          <p:cNvSpPr/>
          <p:nvPr/>
        </p:nvSpPr>
        <p:spPr>
          <a:xfrm>
            <a:off x="3200400" y="1143001"/>
            <a:ext cx="2286000" cy="5562600"/>
          </a:xfrm>
          <a:prstGeom prst="can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sz="2000" b="1" dirty="0" smtClean="0">
                <a:solidFill>
                  <a:srgbClr val="C00000"/>
                </a:solidFill>
              </a:rPr>
              <a:t>AR</a:t>
            </a:r>
            <a:endParaRPr lang="id-ID" sz="2000" b="1" dirty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2000" b="1" dirty="0" smtClean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2000" b="1" dirty="0" smtClean="0">
              <a:solidFill>
                <a:srgbClr val="C00000"/>
              </a:solidFill>
            </a:endParaRPr>
          </a:p>
          <a:p>
            <a:pPr algn="ctr">
              <a:defRPr/>
            </a:pPr>
            <a:r>
              <a:rPr lang="id-ID" sz="2000" b="1" dirty="0" smtClean="0">
                <a:solidFill>
                  <a:srgbClr val="0070C0"/>
                </a:solidFill>
              </a:rPr>
              <a:t>AP</a:t>
            </a:r>
          </a:p>
          <a:p>
            <a:pPr algn="ctr">
              <a:defRPr/>
            </a:pPr>
            <a:endParaRPr lang="id-ID" sz="2000" b="1" dirty="0" smtClean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2000" b="1" dirty="0">
              <a:solidFill>
                <a:srgbClr val="C00000"/>
              </a:solidFill>
            </a:endParaRPr>
          </a:p>
          <a:p>
            <a:pPr algn="ctr">
              <a:defRPr/>
            </a:pPr>
            <a:r>
              <a:rPr lang="id-ID" sz="2000" b="1" dirty="0" smtClean="0">
                <a:solidFill>
                  <a:srgbClr val="C00000"/>
                </a:solidFill>
              </a:rPr>
              <a:t>STOCK</a:t>
            </a:r>
          </a:p>
          <a:p>
            <a:pPr algn="ctr">
              <a:defRPr/>
            </a:pPr>
            <a:endParaRPr lang="id-ID" sz="2000" b="1" dirty="0" smtClean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2000" b="1" dirty="0">
              <a:solidFill>
                <a:srgbClr val="C00000"/>
              </a:solidFill>
            </a:endParaRPr>
          </a:p>
          <a:p>
            <a:pPr algn="ctr">
              <a:defRPr/>
            </a:pPr>
            <a:r>
              <a:rPr lang="id-ID" sz="2000" b="1" dirty="0" smtClean="0">
                <a:solidFill>
                  <a:srgbClr val="002060"/>
                </a:solidFill>
              </a:rPr>
              <a:t>PAYROLL</a:t>
            </a:r>
            <a:endParaRPr lang="id-ID" sz="2000" b="1" dirty="0">
              <a:solidFill>
                <a:srgbClr val="002060"/>
              </a:solidFill>
            </a:endParaRPr>
          </a:p>
          <a:p>
            <a:pPr algn="ctr">
              <a:defRPr/>
            </a:pPr>
            <a:endParaRPr lang="id-ID" sz="2000" b="1" dirty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2000" b="1" dirty="0" smtClean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2000" b="1" dirty="0">
              <a:solidFill>
                <a:srgbClr val="C00000"/>
              </a:solidFill>
            </a:endParaRPr>
          </a:p>
          <a:p>
            <a:pPr algn="ctr">
              <a:defRPr/>
            </a:pPr>
            <a:r>
              <a:rPr lang="id-ID" sz="2000" b="1" dirty="0">
                <a:solidFill>
                  <a:srgbClr val="C00000"/>
                </a:solidFill>
              </a:rPr>
              <a:t>GL</a:t>
            </a:r>
          </a:p>
        </p:txBody>
      </p:sp>
      <p:sp>
        <p:nvSpPr>
          <p:cNvPr id="4" name="Oval 3"/>
          <p:cNvSpPr/>
          <p:nvPr/>
        </p:nvSpPr>
        <p:spPr>
          <a:xfrm>
            <a:off x="163512" y="2819400"/>
            <a:ext cx="2351088" cy="2209800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sz="2400" b="1" dirty="0" smtClean="0">
                <a:solidFill>
                  <a:srgbClr val="C00000"/>
                </a:solidFill>
              </a:rPr>
              <a:t>SISTEM INFORMASI SUPER MARKET</a:t>
            </a:r>
            <a:endParaRPr lang="id-ID" sz="2400" b="1" dirty="0">
              <a:solidFill>
                <a:srgbClr val="C00000"/>
              </a:solidFill>
            </a:endParaRPr>
          </a:p>
        </p:txBody>
      </p:sp>
      <p:sp>
        <p:nvSpPr>
          <p:cNvPr id="5" name="Flowchart: Document 4"/>
          <p:cNvSpPr/>
          <p:nvPr/>
        </p:nvSpPr>
        <p:spPr>
          <a:xfrm>
            <a:off x="6161088" y="990600"/>
            <a:ext cx="2689224" cy="5943600"/>
          </a:xfrm>
          <a:prstGeom prst="flowChartDocumen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600" dirty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1600" dirty="0" smtClean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16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endParaRPr lang="id-ID" sz="1600" b="1" dirty="0">
              <a:solidFill>
                <a:schemeClr val="accent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b="1" dirty="0" smtClean="0">
                <a:solidFill>
                  <a:schemeClr val="accent2"/>
                </a:solidFill>
              </a:rPr>
              <a:t>CUTOMER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b="1" dirty="0" smtClean="0">
                <a:solidFill>
                  <a:schemeClr val="accent2"/>
                </a:solidFill>
              </a:rPr>
              <a:t>BARANG/ JASA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b="1" dirty="0" smtClean="0">
                <a:solidFill>
                  <a:schemeClr val="accent2"/>
                </a:solidFill>
              </a:rPr>
              <a:t>PRICE LIST</a:t>
            </a:r>
            <a:endParaRPr lang="id-ID" sz="1400" b="1" dirty="0">
              <a:solidFill>
                <a:schemeClr val="accent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b="1" dirty="0">
                <a:solidFill>
                  <a:schemeClr val="accent2"/>
                </a:solidFill>
              </a:rPr>
              <a:t>PENJUALAN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b="1" dirty="0" smtClean="0">
                <a:solidFill>
                  <a:schemeClr val="accent2"/>
                </a:solidFill>
              </a:rPr>
              <a:t>PIUTANG</a:t>
            </a:r>
            <a:endParaRPr lang="id-ID" sz="1400" b="1" dirty="0">
              <a:solidFill>
                <a:schemeClr val="accent2"/>
              </a:solidFill>
            </a:endParaRPr>
          </a:p>
          <a:p>
            <a:pPr algn="ctr">
              <a:defRPr/>
            </a:pPr>
            <a:endParaRPr lang="id-ID" sz="1400" b="1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b="1" dirty="0" smtClean="0">
                <a:solidFill>
                  <a:srgbClr val="0070C0"/>
                </a:solidFill>
              </a:rPr>
              <a:t>SUPPLIER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b="1" dirty="0" smtClean="0">
                <a:solidFill>
                  <a:srgbClr val="0070C0"/>
                </a:solidFill>
              </a:rPr>
              <a:t>BARANG/ JASA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b="1" dirty="0" smtClean="0">
                <a:solidFill>
                  <a:srgbClr val="0070C0"/>
                </a:solidFill>
              </a:rPr>
              <a:t>PRICE LIST</a:t>
            </a:r>
            <a:endParaRPr lang="id-ID" sz="1400" b="1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b="1" dirty="0">
                <a:solidFill>
                  <a:srgbClr val="0070C0"/>
                </a:solidFill>
              </a:rPr>
              <a:t>PEMBELIAN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b="1" dirty="0" smtClean="0">
                <a:solidFill>
                  <a:srgbClr val="0070C0"/>
                </a:solidFill>
              </a:rPr>
              <a:t>HUTANG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endParaRPr lang="id-ID" sz="1400" b="1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b="1" dirty="0" smtClean="0">
                <a:solidFill>
                  <a:srgbClr val="C00000"/>
                </a:solidFill>
              </a:rPr>
              <a:t>STOCK BARANG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b="1" dirty="0" smtClean="0">
                <a:solidFill>
                  <a:srgbClr val="C00000"/>
                </a:solidFill>
              </a:rPr>
              <a:t>STOCK OPNAME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endParaRPr lang="id-ID" sz="1400" b="1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b="1" dirty="0" smtClean="0">
                <a:solidFill>
                  <a:srgbClr val="002060"/>
                </a:solidFill>
              </a:rPr>
              <a:t>DATA PEGAWAI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b="1" dirty="0" smtClean="0">
                <a:solidFill>
                  <a:srgbClr val="002060"/>
                </a:solidFill>
              </a:rPr>
              <a:t>DATA ABSENSI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b="1" dirty="0" smtClean="0">
                <a:solidFill>
                  <a:srgbClr val="002060"/>
                </a:solidFill>
              </a:rPr>
              <a:t>DATA GAJI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b="1" dirty="0" smtClean="0">
                <a:solidFill>
                  <a:srgbClr val="002060"/>
                </a:solidFill>
              </a:rPr>
              <a:t>SLIP GAJI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b="1" dirty="0" smtClean="0">
                <a:solidFill>
                  <a:srgbClr val="002060"/>
                </a:solidFill>
              </a:rPr>
              <a:t>DATA CUTI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endParaRPr lang="id-ID" sz="1400" b="1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b="1" dirty="0">
                <a:solidFill>
                  <a:srgbClr val="C00000"/>
                </a:solidFill>
              </a:rPr>
              <a:t>ACCOUNT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b="1" dirty="0">
                <a:solidFill>
                  <a:srgbClr val="C00000"/>
                </a:solidFill>
              </a:rPr>
              <a:t>JURNAL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b="1" dirty="0">
                <a:solidFill>
                  <a:srgbClr val="C00000"/>
                </a:solidFill>
              </a:rPr>
              <a:t>RUGI/LABA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b="1" dirty="0">
                <a:solidFill>
                  <a:srgbClr val="C00000"/>
                </a:solidFill>
              </a:rPr>
              <a:t>NERACA</a:t>
            </a:r>
            <a:endParaRPr lang="id-ID" sz="1400" b="1" dirty="0">
              <a:solidFill>
                <a:prstClr val="white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2514600" y="3505200"/>
            <a:ext cx="6096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>
              <a:solidFill>
                <a:prstClr val="white"/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5486400" y="3505200"/>
            <a:ext cx="685800" cy="4953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30578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6343"/>
            <a:ext cx="9144000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id-ID" sz="2400" b="1" i="1" dirty="0" smtClean="0">
                <a:solidFill>
                  <a:prstClr val="black"/>
                </a:solidFill>
              </a:rPr>
              <a:t>Contoh </a:t>
            </a:r>
            <a:r>
              <a:rPr lang="id-ID" sz="2400" b="1" i="1" dirty="0" smtClean="0">
                <a:solidFill>
                  <a:schemeClr val="accent2"/>
                </a:solidFill>
              </a:rPr>
              <a:t>Konsep SI AR (ACCOUNT RECEIVABLE) / Penjualan</a:t>
            </a:r>
            <a:endParaRPr lang="id-ID" sz="2400" b="1" i="1" dirty="0">
              <a:solidFill>
                <a:schemeClr val="accent2"/>
              </a:solidFill>
            </a:endParaRPr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6324600"/>
          </a:xfrm>
        </p:spPr>
        <p:txBody>
          <a:bodyPr>
            <a:noAutofit/>
          </a:bodyPr>
          <a:lstStyle/>
          <a:p>
            <a:pPr marL="0" indent="0" algn="just">
              <a:buFontTx/>
              <a:buNone/>
            </a:pPr>
            <a:r>
              <a:rPr lang="id-ID" sz="2000" b="1" i="1" dirty="0" smtClean="0">
                <a:solidFill>
                  <a:srgbClr val="00B050"/>
                </a:solidFill>
              </a:rPr>
              <a:t>SI </a:t>
            </a:r>
            <a:r>
              <a:rPr lang="id-ID" sz="2000" b="1" i="1" dirty="0">
                <a:solidFill>
                  <a:srgbClr val="00B050"/>
                </a:solidFill>
              </a:rPr>
              <a:t>AR (ACCOUNT RECEIVABLE) / Penjualan</a:t>
            </a:r>
            <a:r>
              <a:rPr lang="id-ID" sz="2000" dirty="0" smtClean="0"/>
              <a:t> merupakan bagian dari </a:t>
            </a:r>
            <a:r>
              <a:rPr lang="en-US" sz="2000" dirty="0" smtClean="0"/>
              <a:t>SI</a:t>
            </a:r>
            <a:r>
              <a:rPr lang="id-ID" sz="2000" dirty="0" smtClean="0"/>
              <a:t>STEM INFORMASI SUPERMARKET </a:t>
            </a:r>
            <a:r>
              <a:rPr lang="id-ID" sz="2000" dirty="0" smtClean="0"/>
              <a:t>yang sangat penting, yang digunkan untuk mendukung proses penjualan pada sebuah supermarket. </a:t>
            </a:r>
            <a:endParaRPr lang="id-ID" sz="2000" dirty="0"/>
          </a:p>
          <a:p>
            <a:pPr marL="0" indent="0" algn="just">
              <a:buFontTx/>
              <a:buNone/>
            </a:pPr>
            <a:endParaRPr lang="id-ID" sz="2000" dirty="0" smtClean="0"/>
          </a:p>
          <a:p>
            <a:pPr marL="0" indent="0" algn="just">
              <a:buFontTx/>
              <a:buNone/>
            </a:pPr>
            <a:r>
              <a:rPr lang="id-ID" sz="2000" dirty="0" smtClean="0"/>
              <a:t>Sistem </a:t>
            </a:r>
            <a:r>
              <a:rPr lang="id-ID" sz="2000" dirty="0" smtClean="0"/>
              <a:t>ini secara </a:t>
            </a:r>
            <a:r>
              <a:rPr lang="id-ID" sz="2000" dirty="0" smtClean="0"/>
              <a:t>umum </a:t>
            </a:r>
            <a:r>
              <a:rPr lang="id-ID" sz="2000" dirty="0" smtClean="0"/>
              <a:t>memiliki keterhubungan antara konsumen/ pelanggan, barang/ jasa pesanan, dan layanan transaksi penjualan yang dapat disiapkan modul-modul pengolahn datanya seperti berikut ini :</a:t>
            </a:r>
            <a:endParaRPr lang="id-ID" sz="2000" dirty="0" smtClean="0"/>
          </a:p>
          <a:p>
            <a:pPr marL="342900" indent="-342900" algn="just"/>
            <a:r>
              <a:rPr lang="id-ID" sz="2000" dirty="0" smtClean="0"/>
              <a:t>Modul konsumen (untuk melakukan pencatatan konsumen/ pelanggan)</a:t>
            </a:r>
            <a:endParaRPr lang="id-ID" sz="2000" dirty="0" smtClean="0"/>
          </a:p>
          <a:p>
            <a:pPr marL="342900" indent="-342900" algn="just"/>
            <a:r>
              <a:rPr lang="id-ID" sz="2000" dirty="0" smtClean="0"/>
              <a:t>Modul barang (untuk melakukan pencatatan barang/ jasa)</a:t>
            </a:r>
            <a:endParaRPr lang="id-ID" sz="2000" dirty="0" smtClean="0"/>
          </a:p>
          <a:p>
            <a:pPr marL="342900" indent="-342900" algn="just"/>
            <a:r>
              <a:rPr lang="id-ID" sz="2000" dirty="0" smtClean="0"/>
              <a:t>Modul transaksi (untuk melakukan transaksi penjualan)</a:t>
            </a:r>
            <a:endParaRPr lang="id-ID" sz="2000" dirty="0" smtClean="0"/>
          </a:p>
          <a:p>
            <a:pPr marL="342900" indent="-342900" algn="just"/>
            <a:r>
              <a:rPr lang="id-ID" sz="2000" dirty="0" smtClean="0"/>
              <a:t>Laporan (untuk menyiapkan laporan seperti Struk penjualan, daftar pelanggan, daftar barang &amp; harga, laporan penjualan, laporan piutang, laporan penjualan lunas</a:t>
            </a:r>
            <a:endParaRPr lang="id-ID" sz="2000" dirty="0" smtClean="0"/>
          </a:p>
          <a:p>
            <a:pPr marL="0" indent="0" algn="just">
              <a:buNone/>
            </a:pPr>
            <a:endParaRPr lang="id-ID" sz="2000" dirty="0"/>
          </a:p>
          <a:p>
            <a:pPr marL="0" indent="0" algn="just">
              <a:buNone/>
            </a:pPr>
            <a:r>
              <a:rPr lang="id-ID" sz="2000" dirty="0" smtClean="0"/>
              <a:t>Struktur SI Penjualan tersebut dapat digambarkan sbb :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6966551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39537" y="381000"/>
            <a:ext cx="710837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3200" b="1" i="1" u="sng" dirty="0" smtClean="0">
                <a:solidFill>
                  <a:prstClr val="black"/>
                </a:solidFill>
                <a:latin typeface="Constantia" pitchFamily="18" charset="0"/>
              </a:rPr>
              <a:t>Struktur </a:t>
            </a:r>
            <a:r>
              <a:rPr lang="id-ID" sz="3200" b="1" i="1" u="sng" dirty="0" smtClean="0">
                <a:solidFill>
                  <a:prstClr val="black"/>
                </a:solidFill>
                <a:latin typeface="Constantia" pitchFamily="18" charset="0"/>
              </a:rPr>
              <a:t>SI AR</a:t>
            </a:r>
            <a:endParaRPr lang="en-US" sz="3200" b="1" i="1" u="sng" dirty="0">
              <a:solidFill>
                <a:prstClr val="black"/>
              </a:solidFill>
              <a:latin typeface="Constantia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317421" y="1066800"/>
            <a:ext cx="25908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>
                <a:solidFill>
                  <a:prstClr val="white"/>
                </a:solidFill>
              </a:rPr>
              <a:t>SI AR</a:t>
            </a:r>
            <a:endParaRPr lang="id-ID" sz="2400" dirty="0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28600" y="2895600"/>
            <a:ext cx="18288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>
                <a:solidFill>
                  <a:prstClr val="white"/>
                </a:solidFill>
              </a:rPr>
              <a:t>CUSTOMER/ MEMBER</a:t>
            </a:r>
            <a:endParaRPr lang="id-ID" sz="2400" dirty="0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286000" y="2895600"/>
            <a:ext cx="193221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>
                <a:solidFill>
                  <a:prstClr val="white"/>
                </a:solidFill>
              </a:rPr>
              <a:t>BARANG/ JASA</a:t>
            </a:r>
            <a:endParaRPr lang="id-ID" sz="2400" dirty="0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553200" y="2917372"/>
            <a:ext cx="2438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>
                <a:solidFill>
                  <a:prstClr val="white"/>
                </a:solidFill>
              </a:rPr>
              <a:t>LAPORAN/ INFORMASI</a:t>
            </a:r>
            <a:endParaRPr lang="id-ID" sz="2400" dirty="0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419600" y="2917372"/>
            <a:ext cx="192677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>
                <a:solidFill>
                  <a:prstClr val="white"/>
                </a:solidFill>
              </a:rPr>
              <a:t>TRANSAKSIPENJUALAN</a:t>
            </a:r>
            <a:endParaRPr lang="id-ID" sz="2400" dirty="0">
              <a:solidFill>
                <a:prstClr val="white"/>
              </a:solidFill>
            </a:endParaRPr>
          </a:p>
        </p:txBody>
      </p:sp>
      <p:cxnSp>
        <p:nvCxnSpPr>
          <p:cNvPr id="6" name="Straight Connector 5"/>
          <p:cNvCxnSpPr>
            <a:stCxn id="2" idx="2"/>
          </p:cNvCxnSpPr>
          <p:nvPr/>
        </p:nvCxnSpPr>
        <p:spPr>
          <a:xfrm>
            <a:off x="4612821" y="1981200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143001" y="2416629"/>
            <a:ext cx="6604906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1143001" y="2416629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3314699" y="2416629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459185" y="2416629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7701642" y="2416629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6547757" y="3886200"/>
            <a:ext cx="2443843" cy="2057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4625" indent="-174625" algn="just">
              <a:buFont typeface="Wingdings" pitchFamily="2" charset="2"/>
              <a:buChar char="§"/>
            </a:pPr>
            <a:r>
              <a:rPr lang="id-ID" sz="1600" dirty="0" smtClean="0"/>
              <a:t>Slip Penjualan</a:t>
            </a:r>
          </a:p>
          <a:p>
            <a:pPr marL="174625" indent="-174625" algn="just">
              <a:buFont typeface="Wingdings" pitchFamily="2" charset="2"/>
              <a:buChar char="§"/>
            </a:pPr>
            <a:r>
              <a:rPr lang="id-ID" sz="1600" dirty="0" smtClean="0"/>
              <a:t>Daftar Konsumen</a:t>
            </a:r>
          </a:p>
          <a:p>
            <a:pPr marL="174625" indent="-174625" algn="just">
              <a:buFont typeface="Wingdings" pitchFamily="2" charset="2"/>
              <a:buChar char="§"/>
            </a:pPr>
            <a:r>
              <a:rPr lang="id-ID" sz="1600" dirty="0" smtClean="0"/>
              <a:t>Daftar Barang</a:t>
            </a:r>
          </a:p>
          <a:p>
            <a:pPr marL="174625" indent="-174625" algn="just">
              <a:buFont typeface="Wingdings" pitchFamily="2" charset="2"/>
              <a:buChar char="§"/>
            </a:pPr>
            <a:r>
              <a:rPr lang="id-ID" sz="1600" dirty="0" smtClean="0"/>
              <a:t>Lap Penjualan</a:t>
            </a:r>
          </a:p>
          <a:p>
            <a:pPr marL="174625" indent="-174625" algn="just">
              <a:buFont typeface="Wingdings" pitchFamily="2" charset="2"/>
              <a:buChar char="§"/>
            </a:pPr>
            <a:r>
              <a:rPr lang="id-ID" sz="1600" dirty="0" smtClean="0"/>
              <a:t>Lap Piutang</a:t>
            </a:r>
          </a:p>
          <a:p>
            <a:pPr marL="174625" indent="-174625" algn="just">
              <a:buFont typeface="Wingdings" pitchFamily="2" charset="2"/>
              <a:buChar char="§"/>
            </a:pPr>
            <a:r>
              <a:rPr lang="id-ID" sz="1600" dirty="0" smtClean="0"/>
              <a:t>Lap Penjualan Lunas</a:t>
            </a:r>
            <a:endParaRPr lang="id-ID" sz="1600" dirty="0"/>
          </a:p>
        </p:txBody>
      </p:sp>
    </p:spTree>
    <p:extLst>
      <p:ext uri="{BB962C8B-B14F-4D97-AF65-F5344CB8AC3E}">
        <p14:creationId xmlns:p14="http://schemas.microsoft.com/office/powerpoint/2010/main" val="81256248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692057"/>
            <a:ext cx="8382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3200" u="sng" dirty="0" smtClean="0">
                <a:solidFill>
                  <a:prstClr val="black"/>
                </a:solidFill>
                <a:latin typeface="Constantia" pitchFamily="18" charset="0"/>
              </a:rPr>
              <a:t>Tampilan Awal </a:t>
            </a:r>
          </a:p>
          <a:p>
            <a:endParaRPr lang="id-ID" sz="3200" u="sng" dirty="0" smtClean="0">
              <a:solidFill>
                <a:prstClr val="black"/>
              </a:solidFill>
              <a:latin typeface="Constantia" pitchFamily="18" charset="0"/>
            </a:endParaRPr>
          </a:p>
          <a:p>
            <a:pPr algn="ctr"/>
            <a:r>
              <a:rPr lang="id-ID" sz="3200" b="1" dirty="0" smtClean="0">
                <a:solidFill>
                  <a:prstClr val="black"/>
                </a:solidFill>
              </a:rPr>
              <a:t>   </a:t>
            </a:r>
            <a:r>
              <a:rPr lang="id-ID" sz="2400" b="1" dirty="0" smtClean="0">
                <a:solidFill>
                  <a:prstClr val="black"/>
                </a:solidFill>
              </a:rPr>
              <a:t>SISTEM AR (ACCOUNT RECEIVABLE)/ </a:t>
            </a:r>
            <a:r>
              <a:rPr lang="id-ID" sz="2800" b="1" dirty="0" smtClean="0">
                <a:solidFill>
                  <a:prstClr val="black"/>
                </a:solidFill>
              </a:rPr>
              <a:t>PENJUALAN</a:t>
            </a:r>
          </a:p>
          <a:p>
            <a:r>
              <a:rPr lang="id-ID" sz="3200" b="1" dirty="0" smtClean="0">
                <a:solidFill>
                  <a:prstClr val="black"/>
                </a:solidFill>
              </a:rPr>
              <a:t>	 		</a:t>
            </a:r>
            <a:r>
              <a:rPr lang="id-ID" sz="2800" b="1" dirty="0" smtClean="0">
                <a:solidFill>
                  <a:prstClr val="black"/>
                </a:solidFill>
              </a:rPr>
              <a:t>PT. MAJU TERUS</a:t>
            </a:r>
          </a:p>
          <a:p>
            <a:endParaRPr lang="en-US" sz="2800" u="sng" dirty="0">
              <a:solidFill>
                <a:prstClr val="black"/>
              </a:solidFill>
              <a:latin typeface="Constantia" pitchFamily="18" charset="0"/>
            </a:endParaRPr>
          </a:p>
          <a:p>
            <a:r>
              <a:rPr lang="id-ID" sz="2800" dirty="0" smtClean="0">
                <a:solidFill>
                  <a:prstClr val="black"/>
                </a:solidFill>
                <a:latin typeface="Constantia" pitchFamily="18" charset="0"/>
              </a:rPr>
              <a:t>         User Id</a:t>
            </a:r>
            <a:endParaRPr lang="en-US" sz="2800" dirty="0">
              <a:solidFill>
                <a:prstClr val="black"/>
              </a:solidFill>
              <a:latin typeface="Constantia" pitchFamily="18" charset="0"/>
            </a:endParaRPr>
          </a:p>
          <a:p>
            <a:r>
              <a:rPr lang="id-ID" sz="2800" dirty="0" smtClean="0">
                <a:solidFill>
                  <a:prstClr val="black"/>
                </a:solidFill>
                <a:latin typeface="Constantia" pitchFamily="18" charset="0"/>
              </a:rPr>
              <a:t>         Password</a:t>
            </a:r>
            <a:endParaRPr lang="en-US" sz="2800" dirty="0">
              <a:solidFill>
                <a:prstClr val="black"/>
              </a:solidFill>
              <a:latin typeface="Constantia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67200" y="4300524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267200" y="4784942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892798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37457" y="1676400"/>
            <a:ext cx="8501743" cy="434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" y="0"/>
            <a:ext cx="731519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3200" u="sng" dirty="0" smtClean="0">
                <a:solidFill>
                  <a:prstClr val="black"/>
                </a:solidFill>
                <a:latin typeface="Constantia" pitchFamily="18" charset="0"/>
              </a:rPr>
              <a:t>Tampilan Menu Subsistem Penjualan</a:t>
            </a:r>
          </a:p>
          <a:p>
            <a:endParaRPr lang="id-ID" sz="3200" u="sng" dirty="0" smtClean="0">
              <a:solidFill>
                <a:prstClr val="black"/>
              </a:solidFill>
              <a:latin typeface="Constantia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1676400"/>
            <a:ext cx="211727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>
                <a:solidFill>
                  <a:srgbClr val="FFC000"/>
                </a:solidFill>
              </a:rPr>
              <a:t>MASTER</a:t>
            </a:r>
            <a:endParaRPr lang="id-ID" sz="2400" dirty="0">
              <a:solidFill>
                <a:srgbClr val="FFC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98272" y="1676400"/>
            <a:ext cx="207372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b="1" dirty="0" smtClean="0">
                <a:solidFill>
                  <a:schemeClr val="bg1"/>
                </a:solidFill>
                <a:hlinkClick r:id="rId2" action="ppaction://hlinksldjump"/>
              </a:rPr>
              <a:t>TRANSAKSI</a:t>
            </a:r>
            <a:endParaRPr lang="id-ID" sz="2400" b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743698" y="1676400"/>
            <a:ext cx="209550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>
                <a:solidFill>
                  <a:srgbClr val="FFC000"/>
                </a:solidFill>
              </a:rPr>
              <a:t>UTILITY</a:t>
            </a:r>
            <a:endParaRPr lang="id-ID" sz="2400" dirty="0">
              <a:solidFill>
                <a:srgbClr val="FFC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637314" y="1676400"/>
            <a:ext cx="206828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>
                <a:solidFill>
                  <a:srgbClr val="FFC000"/>
                </a:solidFill>
              </a:rPr>
              <a:t>LAPORAN</a:t>
            </a:r>
            <a:endParaRPr lang="id-ID" sz="2400" dirty="0">
              <a:solidFill>
                <a:srgbClr val="FFC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37457" y="919609"/>
            <a:ext cx="8501743" cy="6805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2400" i="1" dirty="0" smtClean="0">
                <a:solidFill>
                  <a:prstClr val="white"/>
                </a:solidFill>
              </a:rPr>
              <a:t>SISTEM INFORMSI PENJUALAN PT. XYZ</a:t>
            </a:r>
            <a:endParaRPr lang="id-ID" sz="2400" i="1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1499" y="2848570"/>
            <a:ext cx="19267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id-ID" b="1" dirty="0" smtClean="0">
                <a:solidFill>
                  <a:srgbClr val="002060"/>
                </a:solidFill>
              </a:rPr>
              <a:t>CUSTOMER</a:t>
            </a:r>
            <a:endParaRPr lang="id-ID" b="1" dirty="0">
              <a:solidFill>
                <a:srgbClr val="002060"/>
              </a:solidFill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id-ID" b="1" dirty="0" smtClean="0">
                <a:solidFill>
                  <a:srgbClr val="002060"/>
                </a:solidFill>
              </a:rPr>
              <a:t>BARANG</a:t>
            </a:r>
            <a:endParaRPr lang="id-ID" b="1" dirty="0">
              <a:solidFill>
                <a:srgbClr val="00206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61113" y="2710070"/>
            <a:ext cx="199208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id-ID" b="1" dirty="0" smtClean="0">
                <a:solidFill>
                  <a:schemeClr val="tx2">
                    <a:lumMod val="50000"/>
                  </a:schemeClr>
                </a:solidFill>
              </a:rPr>
              <a:t>CUSTOMER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id-ID" b="1" dirty="0" smtClean="0">
                <a:solidFill>
                  <a:schemeClr val="tx2">
                    <a:lumMod val="50000"/>
                  </a:schemeClr>
                </a:solidFill>
                <a:hlinkClick r:id="rId3" action="ppaction://hlinksldjump"/>
              </a:rPr>
              <a:t>PRICE LIST</a:t>
            </a:r>
            <a:endParaRPr lang="id-ID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id-ID" b="1" dirty="0" smtClean="0">
                <a:solidFill>
                  <a:schemeClr val="tx2">
                    <a:lumMod val="50000"/>
                  </a:schemeClr>
                </a:solidFill>
              </a:rPr>
              <a:t>PENJUALAN</a:t>
            </a:r>
            <a:endParaRPr lang="id-ID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id-ID" b="1" dirty="0" smtClean="0">
                <a:solidFill>
                  <a:schemeClr val="tx2">
                    <a:lumMod val="50000"/>
                  </a:schemeClr>
                </a:solidFill>
                <a:hlinkClick r:id="rId4" action="ppaction://hlinksldjump"/>
              </a:rPr>
              <a:t>PIUUTANG</a:t>
            </a:r>
            <a:endParaRPr lang="id-ID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743699" y="2816500"/>
            <a:ext cx="194310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id-ID" dirty="0" smtClean="0">
                <a:solidFill>
                  <a:srgbClr val="002060"/>
                </a:solidFill>
              </a:rPr>
              <a:t>BACKUP</a:t>
            </a:r>
            <a:endParaRPr lang="id-ID" dirty="0">
              <a:solidFill>
                <a:srgbClr val="002060"/>
              </a:solidFill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id-ID" dirty="0" smtClean="0">
                <a:solidFill>
                  <a:srgbClr val="002060"/>
                </a:solidFill>
              </a:rPr>
              <a:t>RESTORE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id-ID" dirty="0" smtClean="0">
                <a:solidFill>
                  <a:srgbClr val="002060"/>
                </a:solidFill>
              </a:rPr>
              <a:t>RECOVERY</a:t>
            </a:r>
            <a:endParaRPr lang="id-ID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35750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0" y="1198364"/>
            <a:ext cx="640080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3200" b="1" u="sng" dirty="0" smtClean="0">
                <a:latin typeface="Constantia" pitchFamily="18" charset="0"/>
              </a:rPr>
              <a:t>Form Data Customer/ Member</a:t>
            </a:r>
            <a:endParaRPr lang="en-US" sz="3200" b="1" u="sng" dirty="0">
              <a:latin typeface="Constantia" pitchFamily="18" charset="0"/>
            </a:endParaRPr>
          </a:p>
          <a:p>
            <a:endParaRPr lang="id-ID" sz="2800" dirty="0" smtClean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Kode Customer</a:t>
            </a:r>
            <a:endParaRPr lang="en-US" sz="2800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Nama Customer</a:t>
            </a:r>
            <a:endParaRPr lang="en-US" sz="2800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Alamat</a:t>
            </a:r>
          </a:p>
          <a:p>
            <a:r>
              <a:rPr lang="id-ID" sz="2800" dirty="0" smtClean="0">
                <a:latin typeface="Constantia" pitchFamily="18" charset="0"/>
              </a:rPr>
              <a:t>Telp/ HP</a:t>
            </a:r>
            <a:endParaRPr lang="en-US" sz="2800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Email</a:t>
            </a:r>
            <a:endParaRPr lang="en-US" sz="2800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Kontak Person</a:t>
            </a:r>
            <a:endParaRPr lang="en-US" sz="2800" dirty="0">
              <a:latin typeface="Constantia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67200" y="2194142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Rectangle 7"/>
          <p:cNvSpPr/>
          <p:nvPr/>
        </p:nvSpPr>
        <p:spPr>
          <a:xfrm>
            <a:off x="4267200" y="2590800"/>
            <a:ext cx="33528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Rectangle 8"/>
          <p:cNvSpPr/>
          <p:nvPr/>
        </p:nvSpPr>
        <p:spPr>
          <a:xfrm>
            <a:off x="4267200" y="3032342"/>
            <a:ext cx="33528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Rectangle 9"/>
          <p:cNvSpPr/>
          <p:nvPr/>
        </p:nvSpPr>
        <p:spPr>
          <a:xfrm>
            <a:off x="4267200" y="3429000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1" name="Rectangle 10"/>
          <p:cNvSpPr/>
          <p:nvPr/>
        </p:nvSpPr>
        <p:spPr>
          <a:xfrm>
            <a:off x="4267200" y="3870542"/>
            <a:ext cx="33528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2" name="Rectangle 11"/>
          <p:cNvSpPr/>
          <p:nvPr/>
        </p:nvSpPr>
        <p:spPr>
          <a:xfrm>
            <a:off x="4267200" y="4327742"/>
            <a:ext cx="33528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" name="Flowchart: Terminator 2"/>
          <p:cNvSpPr/>
          <p:nvPr/>
        </p:nvSpPr>
        <p:spPr>
          <a:xfrm>
            <a:off x="1143000" y="53340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rgbClr val="FFC000"/>
                </a:solidFill>
              </a:rPr>
              <a:t>ADD</a:t>
            </a:r>
            <a:endParaRPr lang="id-ID" dirty="0">
              <a:solidFill>
                <a:srgbClr val="FFC000"/>
              </a:solidFill>
            </a:endParaRPr>
          </a:p>
        </p:txBody>
      </p:sp>
      <p:sp>
        <p:nvSpPr>
          <p:cNvPr id="13" name="Flowchart: Terminator 12"/>
          <p:cNvSpPr/>
          <p:nvPr/>
        </p:nvSpPr>
        <p:spPr>
          <a:xfrm>
            <a:off x="2590800" y="53340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rgbClr val="FFC000"/>
                </a:solidFill>
              </a:rPr>
              <a:t>EDIT</a:t>
            </a:r>
            <a:endParaRPr lang="id-ID" dirty="0">
              <a:solidFill>
                <a:srgbClr val="FFC000"/>
              </a:solidFill>
            </a:endParaRPr>
          </a:p>
        </p:txBody>
      </p:sp>
      <p:sp>
        <p:nvSpPr>
          <p:cNvPr id="14" name="Flowchart: Terminator 13"/>
          <p:cNvSpPr/>
          <p:nvPr/>
        </p:nvSpPr>
        <p:spPr>
          <a:xfrm>
            <a:off x="4038600" y="53340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rgbClr val="FFC000"/>
                </a:solidFill>
              </a:rPr>
              <a:t>DELETE</a:t>
            </a:r>
            <a:endParaRPr lang="id-ID" dirty="0">
              <a:solidFill>
                <a:srgbClr val="FFC000"/>
              </a:solidFill>
            </a:endParaRPr>
          </a:p>
        </p:txBody>
      </p:sp>
      <p:sp>
        <p:nvSpPr>
          <p:cNvPr id="15" name="Flowchart: Terminator 14"/>
          <p:cNvSpPr/>
          <p:nvPr/>
        </p:nvSpPr>
        <p:spPr>
          <a:xfrm>
            <a:off x="5442857" y="53340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rgbClr val="FFC000"/>
                </a:solidFill>
              </a:rPr>
              <a:t>LIST</a:t>
            </a:r>
            <a:endParaRPr lang="id-ID" dirty="0">
              <a:solidFill>
                <a:srgbClr val="FFC000"/>
              </a:solidFill>
            </a:endParaRPr>
          </a:p>
        </p:txBody>
      </p:sp>
      <p:sp>
        <p:nvSpPr>
          <p:cNvPr id="16" name="Flowchart: Terminator 15"/>
          <p:cNvSpPr/>
          <p:nvPr/>
        </p:nvSpPr>
        <p:spPr>
          <a:xfrm>
            <a:off x="6879771" y="53340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solidFill>
                  <a:srgbClr val="FFC000"/>
                </a:solidFill>
                <a:hlinkClick r:id="rId3" action="ppaction://hlinksldjump"/>
              </a:rPr>
              <a:t>EXIT</a:t>
            </a:r>
            <a:endParaRPr lang="id-ID" b="1" dirty="0">
              <a:solidFill>
                <a:srgbClr val="FFC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657" y="-10886"/>
            <a:ext cx="73696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800" b="1" i="1" dirty="0" smtClean="0"/>
              <a:t>Contoh Model Input / Manipulasi Data Sistem AR(Penjualan)</a:t>
            </a:r>
            <a:endParaRPr lang="id-ID" sz="2800" b="1" i="1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91343" y="457200"/>
            <a:ext cx="5410200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3200" b="1" u="sng" dirty="0" smtClean="0">
                <a:latin typeface="Constantia" pitchFamily="18" charset="0"/>
              </a:rPr>
              <a:t>Form Input Barang/ Jasa</a:t>
            </a:r>
            <a:endParaRPr lang="en-US" sz="3200" b="1" u="sng" dirty="0">
              <a:latin typeface="Constantia" pitchFamily="18" charset="0"/>
            </a:endParaRPr>
          </a:p>
          <a:p>
            <a:endParaRPr lang="id-ID" sz="2800" dirty="0" smtClean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Kode Barang</a:t>
            </a:r>
            <a:endParaRPr lang="en-US" sz="2800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Nama Barang</a:t>
            </a:r>
            <a:endParaRPr lang="en-US" sz="2800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Satuan</a:t>
            </a:r>
          </a:p>
          <a:p>
            <a:r>
              <a:rPr lang="id-ID" sz="2800" dirty="0" smtClean="0">
                <a:latin typeface="Constantia" pitchFamily="18" charset="0"/>
              </a:rPr>
              <a:t>Tgl in</a:t>
            </a:r>
          </a:p>
          <a:p>
            <a:r>
              <a:rPr lang="id-ID" sz="2800" dirty="0" smtClean="0">
                <a:latin typeface="Constantia" pitchFamily="18" charset="0"/>
              </a:rPr>
              <a:t>Tgl out</a:t>
            </a:r>
            <a:endParaRPr lang="en-US" sz="2800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Hrg Beli</a:t>
            </a:r>
          </a:p>
          <a:p>
            <a:r>
              <a:rPr lang="id-ID" sz="2800" dirty="0" smtClean="0">
                <a:latin typeface="Constantia" pitchFamily="18" charset="0"/>
              </a:rPr>
              <a:t>Hrg Jual</a:t>
            </a:r>
          </a:p>
          <a:p>
            <a:r>
              <a:rPr lang="id-ID" sz="2800" dirty="0" smtClean="0">
                <a:latin typeface="Constantia" pitchFamily="18" charset="0"/>
              </a:rPr>
              <a:t>Lokasi</a:t>
            </a:r>
            <a:endParaRPr lang="en-US" sz="2800" dirty="0">
              <a:latin typeface="Constantia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67200" y="1568885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Rectangle 7"/>
          <p:cNvSpPr/>
          <p:nvPr/>
        </p:nvSpPr>
        <p:spPr>
          <a:xfrm>
            <a:off x="4267200" y="1949884"/>
            <a:ext cx="3352800" cy="3969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Rectangle 8"/>
          <p:cNvSpPr/>
          <p:nvPr/>
        </p:nvSpPr>
        <p:spPr>
          <a:xfrm>
            <a:off x="4267200" y="2346872"/>
            <a:ext cx="1752600" cy="3956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Rectangle 9"/>
          <p:cNvSpPr/>
          <p:nvPr/>
        </p:nvSpPr>
        <p:spPr>
          <a:xfrm>
            <a:off x="4267200" y="2803742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3" name="Rectangle 12"/>
          <p:cNvSpPr/>
          <p:nvPr/>
        </p:nvSpPr>
        <p:spPr>
          <a:xfrm>
            <a:off x="4267200" y="3185406"/>
            <a:ext cx="17526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4" name="Rectangle 13"/>
          <p:cNvSpPr/>
          <p:nvPr/>
        </p:nvSpPr>
        <p:spPr>
          <a:xfrm>
            <a:off x="4267200" y="3550749"/>
            <a:ext cx="1752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5" name="Rectangle 14"/>
          <p:cNvSpPr/>
          <p:nvPr/>
        </p:nvSpPr>
        <p:spPr>
          <a:xfrm>
            <a:off x="4267200" y="4007949"/>
            <a:ext cx="1752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7" name="Rectangle 16"/>
          <p:cNvSpPr/>
          <p:nvPr/>
        </p:nvSpPr>
        <p:spPr>
          <a:xfrm>
            <a:off x="4267200" y="4465149"/>
            <a:ext cx="17526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6" name="Flowchart: Terminator 15"/>
          <p:cNvSpPr/>
          <p:nvPr/>
        </p:nvSpPr>
        <p:spPr>
          <a:xfrm>
            <a:off x="1143000" y="53340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rgbClr val="FFC000"/>
                </a:solidFill>
              </a:rPr>
              <a:t>ADD</a:t>
            </a:r>
            <a:endParaRPr lang="id-ID" dirty="0">
              <a:solidFill>
                <a:srgbClr val="FFC000"/>
              </a:solidFill>
            </a:endParaRPr>
          </a:p>
        </p:txBody>
      </p:sp>
      <p:sp>
        <p:nvSpPr>
          <p:cNvPr id="18" name="Flowchart: Terminator 17"/>
          <p:cNvSpPr/>
          <p:nvPr/>
        </p:nvSpPr>
        <p:spPr>
          <a:xfrm>
            <a:off x="2590800" y="53340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rgbClr val="FFC000"/>
                </a:solidFill>
              </a:rPr>
              <a:t>EDIT</a:t>
            </a:r>
            <a:endParaRPr lang="id-ID" dirty="0">
              <a:solidFill>
                <a:srgbClr val="FFC000"/>
              </a:solidFill>
            </a:endParaRPr>
          </a:p>
        </p:txBody>
      </p:sp>
      <p:sp>
        <p:nvSpPr>
          <p:cNvPr id="19" name="Flowchart: Terminator 18"/>
          <p:cNvSpPr/>
          <p:nvPr/>
        </p:nvSpPr>
        <p:spPr>
          <a:xfrm>
            <a:off x="4038600" y="53340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rgbClr val="FFC000"/>
                </a:solidFill>
              </a:rPr>
              <a:t>DELETE</a:t>
            </a:r>
            <a:endParaRPr lang="id-ID" dirty="0">
              <a:solidFill>
                <a:srgbClr val="FFC000"/>
              </a:solidFill>
            </a:endParaRPr>
          </a:p>
        </p:txBody>
      </p:sp>
      <p:sp>
        <p:nvSpPr>
          <p:cNvPr id="20" name="Flowchart: Terminator 19"/>
          <p:cNvSpPr/>
          <p:nvPr/>
        </p:nvSpPr>
        <p:spPr>
          <a:xfrm>
            <a:off x="5442857" y="53340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rgbClr val="FFC000"/>
                </a:solidFill>
              </a:rPr>
              <a:t>LIST</a:t>
            </a:r>
            <a:endParaRPr lang="id-ID" dirty="0">
              <a:solidFill>
                <a:srgbClr val="FFC000"/>
              </a:solidFill>
            </a:endParaRPr>
          </a:p>
        </p:txBody>
      </p:sp>
      <p:sp>
        <p:nvSpPr>
          <p:cNvPr id="21" name="Flowchart: Terminator 20"/>
          <p:cNvSpPr/>
          <p:nvPr/>
        </p:nvSpPr>
        <p:spPr>
          <a:xfrm>
            <a:off x="6879771" y="53340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hlinkClick r:id="rId3" action="ppaction://hlinksldjump"/>
              </a:rPr>
              <a:t>EXIT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240048963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43543"/>
            <a:ext cx="83058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3200" b="1" u="sng" dirty="0" smtClean="0">
                <a:latin typeface="Constantia" pitchFamily="18" charset="0"/>
              </a:rPr>
              <a:t>Form Transaksi Penjualan</a:t>
            </a:r>
            <a:endParaRPr lang="en-US" sz="3200" b="1" u="sng" dirty="0" smtClean="0">
              <a:latin typeface="Constantia" pitchFamily="18" charset="0"/>
            </a:endParaRPr>
          </a:p>
          <a:p>
            <a:endParaRPr lang="id-ID" sz="2800" dirty="0" smtClean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No Bukti				 Cicil/Lns</a:t>
            </a:r>
            <a:endParaRPr lang="en-US" sz="2800" dirty="0" smtClean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Tgl </a:t>
            </a:r>
            <a:r>
              <a:rPr lang="id-ID" sz="2800" dirty="0">
                <a:latin typeface="Constantia" pitchFamily="18" charset="0"/>
              </a:rPr>
              <a:t>Transaksi			 Tgl Bayar</a:t>
            </a:r>
            <a:endParaRPr lang="en-US" sz="2800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Kode Brg	Nama Brg	        Price   Qty      Amount</a:t>
            </a:r>
          </a:p>
          <a:p>
            <a:endParaRPr lang="id-ID" sz="2800" dirty="0">
              <a:latin typeface="Constantia" pitchFamily="18" charset="0"/>
            </a:endParaRPr>
          </a:p>
          <a:p>
            <a:endParaRPr lang="id-ID" sz="2800" dirty="0" smtClean="0">
              <a:latin typeface="Constantia" pitchFamily="18" charset="0"/>
            </a:endParaRPr>
          </a:p>
          <a:p>
            <a:endParaRPr lang="id-ID" sz="2800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				Total Amount</a:t>
            </a:r>
          </a:p>
          <a:p>
            <a:r>
              <a:rPr lang="id-ID" sz="2800" dirty="0">
                <a:latin typeface="Constantia" pitchFamily="18" charset="0"/>
              </a:rPr>
              <a:t>	</a:t>
            </a:r>
            <a:r>
              <a:rPr lang="id-ID" sz="2800" dirty="0" smtClean="0">
                <a:latin typeface="Constantia" pitchFamily="18" charset="0"/>
              </a:rPr>
              <a:t>			Discount</a:t>
            </a:r>
          </a:p>
          <a:p>
            <a:r>
              <a:rPr lang="id-ID" sz="2800" dirty="0">
                <a:latin typeface="Constantia" pitchFamily="18" charset="0"/>
              </a:rPr>
              <a:t>	</a:t>
            </a:r>
            <a:r>
              <a:rPr lang="id-ID" sz="2800" dirty="0" smtClean="0">
                <a:latin typeface="Constantia" pitchFamily="18" charset="0"/>
              </a:rPr>
              <a:t>			PPN</a:t>
            </a:r>
          </a:p>
          <a:p>
            <a:r>
              <a:rPr lang="id-ID" sz="2800" dirty="0">
                <a:latin typeface="Constantia" pitchFamily="18" charset="0"/>
              </a:rPr>
              <a:t>	</a:t>
            </a:r>
            <a:r>
              <a:rPr lang="id-ID" sz="2800" dirty="0" smtClean="0">
                <a:latin typeface="Constantia" pitchFamily="18" charset="0"/>
              </a:rPr>
              <a:t>			Total</a:t>
            </a:r>
          </a:p>
          <a:p>
            <a:r>
              <a:rPr lang="id-ID" sz="2800" dirty="0">
                <a:latin typeface="Constantia" pitchFamily="18" charset="0"/>
              </a:rPr>
              <a:t>	</a:t>
            </a:r>
            <a:r>
              <a:rPr lang="id-ID" sz="2800" dirty="0" smtClean="0">
                <a:latin typeface="Constantia" pitchFamily="18" charset="0"/>
              </a:rPr>
              <a:t>			 </a:t>
            </a:r>
          </a:p>
          <a:p>
            <a:endParaRPr lang="en-US" sz="2800" dirty="0">
              <a:latin typeface="Constantia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24200" y="1035485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Rectangle 7"/>
          <p:cNvSpPr/>
          <p:nvPr/>
        </p:nvSpPr>
        <p:spPr>
          <a:xfrm>
            <a:off x="3124200" y="1478354"/>
            <a:ext cx="1752600" cy="3504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Rectangle 9"/>
          <p:cNvSpPr/>
          <p:nvPr/>
        </p:nvSpPr>
        <p:spPr>
          <a:xfrm>
            <a:off x="914400" y="2330885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3" name="Rectangle 12"/>
          <p:cNvSpPr/>
          <p:nvPr/>
        </p:nvSpPr>
        <p:spPr>
          <a:xfrm>
            <a:off x="2743200" y="2346543"/>
            <a:ext cx="17526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Auto</a:t>
            </a:r>
            <a:endParaRPr lang="id-ID" dirty="0"/>
          </a:p>
        </p:txBody>
      </p:sp>
      <p:sp>
        <p:nvSpPr>
          <p:cNvPr id="14" name="Rectangle 13"/>
          <p:cNvSpPr/>
          <p:nvPr/>
        </p:nvSpPr>
        <p:spPr>
          <a:xfrm>
            <a:off x="4572000" y="2346543"/>
            <a:ext cx="15240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Auto</a:t>
            </a:r>
            <a:endParaRPr lang="id-ID" dirty="0"/>
          </a:p>
        </p:txBody>
      </p:sp>
      <p:sp>
        <p:nvSpPr>
          <p:cNvPr id="15" name="Rectangle 14"/>
          <p:cNvSpPr/>
          <p:nvPr/>
        </p:nvSpPr>
        <p:spPr>
          <a:xfrm>
            <a:off x="6172200" y="2346543"/>
            <a:ext cx="7620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7" name="Rectangle 16"/>
          <p:cNvSpPr/>
          <p:nvPr/>
        </p:nvSpPr>
        <p:spPr>
          <a:xfrm>
            <a:off x="7086600" y="2346543"/>
            <a:ext cx="17526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Auto</a:t>
            </a:r>
            <a:endParaRPr lang="id-ID" dirty="0"/>
          </a:p>
        </p:txBody>
      </p:sp>
      <p:sp>
        <p:nvSpPr>
          <p:cNvPr id="16" name="Rectangle 15"/>
          <p:cNvSpPr/>
          <p:nvPr/>
        </p:nvSpPr>
        <p:spPr>
          <a:xfrm>
            <a:off x="914400" y="2773091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8" name="Rectangle 17"/>
          <p:cNvSpPr/>
          <p:nvPr/>
        </p:nvSpPr>
        <p:spPr>
          <a:xfrm>
            <a:off x="2743200" y="2788749"/>
            <a:ext cx="17526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Auto</a:t>
            </a:r>
            <a:endParaRPr lang="id-ID" dirty="0"/>
          </a:p>
        </p:txBody>
      </p:sp>
      <p:sp>
        <p:nvSpPr>
          <p:cNvPr id="19" name="Rectangle 18"/>
          <p:cNvSpPr/>
          <p:nvPr/>
        </p:nvSpPr>
        <p:spPr>
          <a:xfrm>
            <a:off x="4572000" y="2788749"/>
            <a:ext cx="15240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Auto</a:t>
            </a:r>
            <a:endParaRPr lang="id-ID" dirty="0"/>
          </a:p>
        </p:txBody>
      </p:sp>
      <p:sp>
        <p:nvSpPr>
          <p:cNvPr id="20" name="Rectangle 19"/>
          <p:cNvSpPr/>
          <p:nvPr/>
        </p:nvSpPr>
        <p:spPr>
          <a:xfrm>
            <a:off x="6172200" y="2788749"/>
            <a:ext cx="7620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1" name="Rectangle 20"/>
          <p:cNvSpPr/>
          <p:nvPr/>
        </p:nvSpPr>
        <p:spPr>
          <a:xfrm>
            <a:off x="7086600" y="2788749"/>
            <a:ext cx="17526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Auto</a:t>
            </a:r>
            <a:endParaRPr lang="id-ID" dirty="0"/>
          </a:p>
        </p:txBody>
      </p:sp>
      <p:sp>
        <p:nvSpPr>
          <p:cNvPr id="22" name="Rectangle 21"/>
          <p:cNvSpPr/>
          <p:nvPr/>
        </p:nvSpPr>
        <p:spPr>
          <a:xfrm>
            <a:off x="914400" y="3230291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3" name="Rectangle 22"/>
          <p:cNvSpPr/>
          <p:nvPr/>
        </p:nvSpPr>
        <p:spPr>
          <a:xfrm>
            <a:off x="2743200" y="3245949"/>
            <a:ext cx="17526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Auto</a:t>
            </a:r>
            <a:endParaRPr lang="id-ID" dirty="0"/>
          </a:p>
        </p:txBody>
      </p:sp>
      <p:sp>
        <p:nvSpPr>
          <p:cNvPr id="24" name="Rectangle 23"/>
          <p:cNvSpPr/>
          <p:nvPr/>
        </p:nvSpPr>
        <p:spPr>
          <a:xfrm>
            <a:off x="4572000" y="3245949"/>
            <a:ext cx="15240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Auto</a:t>
            </a:r>
            <a:endParaRPr lang="id-ID" dirty="0"/>
          </a:p>
        </p:txBody>
      </p:sp>
      <p:sp>
        <p:nvSpPr>
          <p:cNvPr id="25" name="Rectangle 24"/>
          <p:cNvSpPr/>
          <p:nvPr/>
        </p:nvSpPr>
        <p:spPr>
          <a:xfrm>
            <a:off x="6172200" y="3245949"/>
            <a:ext cx="7620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26" name="Rectangle 25"/>
          <p:cNvSpPr/>
          <p:nvPr/>
        </p:nvSpPr>
        <p:spPr>
          <a:xfrm>
            <a:off x="7086600" y="3245949"/>
            <a:ext cx="17526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Auto</a:t>
            </a:r>
            <a:endParaRPr lang="id-ID" dirty="0"/>
          </a:p>
        </p:txBody>
      </p:sp>
      <p:sp>
        <p:nvSpPr>
          <p:cNvPr id="27" name="Rectangle 26"/>
          <p:cNvSpPr/>
          <p:nvPr/>
        </p:nvSpPr>
        <p:spPr>
          <a:xfrm>
            <a:off x="7086600" y="3657600"/>
            <a:ext cx="17526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Auto</a:t>
            </a:r>
            <a:endParaRPr lang="id-ID" dirty="0"/>
          </a:p>
        </p:txBody>
      </p:sp>
      <p:sp>
        <p:nvSpPr>
          <p:cNvPr id="28" name="Rectangle 27"/>
          <p:cNvSpPr/>
          <p:nvPr/>
        </p:nvSpPr>
        <p:spPr>
          <a:xfrm>
            <a:off x="7086600" y="4099806"/>
            <a:ext cx="1752600" cy="2980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Auto</a:t>
            </a:r>
            <a:endParaRPr lang="id-ID" dirty="0"/>
          </a:p>
        </p:txBody>
      </p:sp>
      <p:sp>
        <p:nvSpPr>
          <p:cNvPr id="29" name="Rectangle 28"/>
          <p:cNvSpPr/>
          <p:nvPr/>
        </p:nvSpPr>
        <p:spPr>
          <a:xfrm>
            <a:off x="7086600" y="4495800"/>
            <a:ext cx="17526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Auto</a:t>
            </a:r>
            <a:endParaRPr lang="id-ID" dirty="0"/>
          </a:p>
        </p:txBody>
      </p:sp>
      <p:sp>
        <p:nvSpPr>
          <p:cNvPr id="30" name="Rectangle 29"/>
          <p:cNvSpPr/>
          <p:nvPr/>
        </p:nvSpPr>
        <p:spPr>
          <a:xfrm>
            <a:off x="7086600" y="4906788"/>
            <a:ext cx="1752600" cy="2898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Auto</a:t>
            </a:r>
            <a:endParaRPr lang="id-ID" dirty="0"/>
          </a:p>
        </p:txBody>
      </p:sp>
      <p:sp>
        <p:nvSpPr>
          <p:cNvPr id="31" name="Flowchart: Terminator 30"/>
          <p:cNvSpPr/>
          <p:nvPr/>
        </p:nvSpPr>
        <p:spPr>
          <a:xfrm>
            <a:off x="1083129" y="5476008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rgbClr val="FFC000"/>
                </a:solidFill>
              </a:rPr>
              <a:t>ADD</a:t>
            </a:r>
            <a:endParaRPr lang="id-ID" dirty="0">
              <a:solidFill>
                <a:srgbClr val="FFC000"/>
              </a:solidFill>
            </a:endParaRPr>
          </a:p>
        </p:txBody>
      </p:sp>
      <p:sp>
        <p:nvSpPr>
          <p:cNvPr id="32" name="Flowchart: Terminator 31"/>
          <p:cNvSpPr/>
          <p:nvPr/>
        </p:nvSpPr>
        <p:spPr>
          <a:xfrm>
            <a:off x="2634343" y="5505996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rgbClr val="FFC000"/>
                </a:solidFill>
              </a:rPr>
              <a:t>EDIT</a:t>
            </a:r>
            <a:endParaRPr lang="id-ID" dirty="0">
              <a:solidFill>
                <a:srgbClr val="FFC000"/>
              </a:solidFill>
            </a:endParaRPr>
          </a:p>
        </p:txBody>
      </p:sp>
      <p:sp>
        <p:nvSpPr>
          <p:cNvPr id="33" name="Flowchart: Terminator 32"/>
          <p:cNvSpPr/>
          <p:nvPr/>
        </p:nvSpPr>
        <p:spPr>
          <a:xfrm>
            <a:off x="4152900" y="5476008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rgbClr val="FFC000"/>
                </a:solidFill>
              </a:rPr>
              <a:t>DELETE</a:t>
            </a:r>
            <a:endParaRPr lang="id-ID" dirty="0">
              <a:solidFill>
                <a:srgbClr val="FFC000"/>
              </a:solidFill>
            </a:endParaRPr>
          </a:p>
        </p:txBody>
      </p:sp>
      <p:sp>
        <p:nvSpPr>
          <p:cNvPr id="34" name="Flowchart: Terminator 33"/>
          <p:cNvSpPr/>
          <p:nvPr/>
        </p:nvSpPr>
        <p:spPr>
          <a:xfrm>
            <a:off x="5715000" y="5476008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rgbClr val="FFC000"/>
                </a:solidFill>
              </a:rPr>
              <a:t>LIST</a:t>
            </a:r>
            <a:endParaRPr lang="id-ID" dirty="0">
              <a:solidFill>
                <a:srgbClr val="FFC000"/>
              </a:solidFill>
            </a:endParaRPr>
          </a:p>
        </p:txBody>
      </p:sp>
      <p:sp>
        <p:nvSpPr>
          <p:cNvPr id="35" name="Flowchart: Terminator 34"/>
          <p:cNvSpPr/>
          <p:nvPr/>
        </p:nvSpPr>
        <p:spPr>
          <a:xfrm>
            <a:off x="7277100" y="5476008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hlinkClick r:id="rId3" action="ppaction://hlinksldjump"/>
              </a:rPr>
              <a:t>EXIT</a:t>
            </a:r>
            <a:endParaRPr lang="id-ID" b="1" dirty="0"/>
          </a:p>
        </p:txBody>
      </p:sp>
      <p:sp>
        <p:nvSpPr>
          <p:cNvPr id="36" name="Rectangle 35"/>
          <p:cNvSpPr/>
          <p:nvPr/>
        </p:nvSpPr>
        <p:spPr>
          <a:xfrm>
            <a:off x="7086600" y="1035485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7" name="Rectangle 36"/>
          <p:cNvSpPr/>
          <p:nvPr/>
        </p:nvSpPr>
        <p:spPr>
          <a:xfrm>
            <a:off x="7086600" y="1478354"/>
            <a:ext cx="1752600" cy="3504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3908982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917</TotalTime>
  <Words>545</Words>
  <Application>Microsoft Office PowerPoint</Application>
  <PresentationFormat>On-screen Show (4:3)</PresentationFormat>
  <Paragraphs>237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Concourse</vt:lpstr>
      <vt:lpstr>1_Concourse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Tugas 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SIKLUS AKUTANSI</dc:title>
  <dc:creator>user</dc:creator>
  <cp:lastModifiedBy>User</cp:lastModifiedBy>
  <cp:revision>82</cp:revision>
  <dcterms:created xsi:type="dcterms:W3CDTF">2015-06-20T04:26:11Z</dcterms:created>
  <dcterms:modified xsi:type="dcterms:W3CDTF">2025-12-13T03:05:33Z</dcterms:modified>
</cp:coreProperties>
</file>