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4" r:id="rId1"/>
    <p:sldMasterId id="2147484236" r:id="rId2"/>
  </p:sldMasterIdLst>
  <p:notesMasterIdLst>
    <p:notesMasterId r:id="rId16"/>
  </p:notesMasterIdLst>
  <p:sldIdLst>
    <p:sldId id="267" r:id="rId3"/>
    <p:sldId id="273" r:id="rId4"/>
    <p:sldId id="268" r:id="rId5"/>
    <p:sldId id="269" r:id="rId6"/>
    <p:sldId id="270" r:id="rId7"/>
    <p:sldId id="257" r:id="rId8"/>
    <p:sldId id="263" r:id="rId9"/>
    <p:sldId id="264" r:id="rId10"/>
    <p:sldId id="265" r:id="rId11"/>
    <p:sldId id="272" r:id="rId12"/>
    <p:sldId id="266" r:id="rId13"/>
    <p:sldId id="271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44" d="100"/>
          <a:sy n="44" d="100"/>
        </p:scale>
        <p:origin x="-61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780BD-6D05-41EC-B3DC-02E9CC634DC6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6CFB0-3986-4747-91E8-1BDEC24F77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164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566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>
                <a:solidFill>
                  <a:prstClr val="black"/>
                </a:solidFill>
              </a:rPr>
              <a:pPr/>
              <a:t>10/14/2025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76802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>
                <a:solidFill>
                  <a:prstClr val="white"/>
                </a:solidFill>
              </a:rPr>
              <a:pPr/>
              <a:t>10/14/2025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0687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>
                <a:solidFill>
                  <a:prstClr val="white"/>
                </a:solidFill>
              </a:rPr>
              <a:pPr/>
              <a:t>10/14/2025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301221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>
                <a:solidFill>
                  <a:prstClr val="black"/>
                </a:solidFill>
              </a:rPr>
              <a:pPr/>
              <a:t>10/14/2025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3203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>
                <a:solidFill>
                  <a:prstClr val="white"/>
                </a:solidFill>
              </a:rPr>
              <a:pPr/>
              <a:t>10/14/2025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001925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>
                <a:solidFill>
                  <a:prstClr val="black"/>
                </a:solidFill>
              </a:rPr>
              <a:pPr/>
              <a:t>10/14/2025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4296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0B7DEC9-C538-4797-9784-2B2B4DDDE748}" type="datetimeFigureOut">
              <a:rPr lang="en-US" smtClean="0">
                <a:solidFill>
                  <a:prstClr val="black"/>
                </a:solidFill>
              </a:rPr>
              <a:pPr/>
              <a:t>10/14/2025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0863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>
                <a:solidFill>
                  <a:prstClr val="white"/>
                </a:solidFill>
              </a:rPr>
              <a:pPr/>
              <a:t>10/14/2025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451FB6-931C-421F-BD58-1D1D42C93A2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2825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>
                <a:solidFill>
                  <a:prstClr val="black"/>
                </a:solidFill>
              </a:rPr>
              <a:pPr/>
              <a:t>10/14/2025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1887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>
                <a:solidFill>
                  <a:prstClr val="black"/>
                </a:solidFill>
              </a:rPr>
              <a:pPr/>
              <a:t>10/14/2025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585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0B7DEC9-C538-4797-9784-2B2B4DDDE748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5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>
                <a:solidFill>
                  <a:prstClr val="black"/>
                </a:solidFill>
              </a:rPr>
              <a:pPr/>
              <a:t>10/14/2025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D451FB6-931C-421F-BD58-1D1D42C93A2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270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7" r:id="rId1"/>
    <p:sldLayoutId id="2147484238" r:id="rId2"/>
    <p:sldLayoutId id="2147484239" r:id="rId3"/>
    <p:sldLayoutId id="2147484240" r:id="rId4"/>
    <p:sldLayoutId id="2147484241" r:id="rId5"/>
    <p:sldLayoutId id="2147484242" r:id="rId6"/>
    <p:sldLayoutId id="2147484243" r:id="rId7"/>
    <p:sldLayoutId id="2147484244" r:id="rId8"/>
    <p:sldLayoutId id="2147484245" r:id="rId9"/>
    <p:sldLayoutId id="2147484246" r:id="rId10"/>
    <p:sldLayoutId id="214748424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odul2B.pptx" TargetMode="External"/><Relationship Id="rId7" Type="http://schemas.openxmlformats.org/officeDocument/2006/relationships/hyperlink" Target="Modul1-KSI.ppt" TargetMode="External"/><Relationship Id="rId2" Type="http://schemas.openxmlformats.org/officeDocument/2006/relationships/hyperlink" Target="Modul2A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odul2E.pptx" TargetMode="External"/><Relationship Id="rId5" Type="http://schemas.openxmlformats.org/officeDocument/2006/relationships/hyperlink" Target="Modul2D.pptx" TargetMode="External"/><Relationship Id="rId4" Type="http://schemas.openxmlformats.org/officeDocument/2006/relationships/hyperlink" Target="Modul2C.pptx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3.xml"/><Relationship Id="rId4" Type="http://schemas.openxmlformats.org/officeDocument/2006/relationships/slide" Target="slide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534400" cy="5592763"/>
          </a:xfrm>
        </p:spPr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</a:pPr>
            <a:endParaRPr lang="id-ID" sz="2000" dirty="0"/>
          </a:p>
          <a:p>
            <a:pPr marL="0" indent="0" algn="just">
              <a:buFontTx/>
              <a:buNone/>
            </a:pPr>
            <a:r>
              <a:rPr lang="en-US" sz="2400" dirty="0" smtClean="0"/>
              <a:t>SI</a:t>
            </a:r>
            <a:r>
              <a:rPr lang="id-ID" sz="2400" dirty="0" smtClean="0"/>
              <a:t>STEM </a:t>
            </a:r>
            <a:r>
              <a:rPr lang="id-ID" sz="2400" smtClean="0"/>
              <a:t>INFORMASI SUPERMARKET </a:t>
            </a:r>
            <a:r>
              <a:rPr lang="id-ID" sz="2400" dirty="0" smtClean="0"/>
              <a:t>adalah Sistem yang disiapkan untuk mendukung pengolahan data dan transaksi pada sebuah supermarket. </a:t>
            </a:r>
            <a:endParaRPr lang="id-ID" sz="2400" dirty="0"/>
          </a:p>
          <a:p>
            <a:pPr marL="0" indent="0" algn="just">
              <a:buFontTx/>
              <a:buNone/>
            </a:pPr>
            <a:endParaRPr lang="id-ID" sz="2400" dirty="0" smtClean="0"/>
          </a:p>
          <a:p>
            <a:pPr marL="0" indent="0" algn="just">
              <a:buFontTx/>
              <a:buNone/>
            </a:pPr>
            <a:r>
              <a:rPr lang="id-ID" sz="2400" dirty="0" smtClean="0"/>
              <a:t>Sistem ini dapat dibuat berdasarkan masing- masing divisi/ bagian/ departemen, yang secara umum biasanya terdiri dari :</a:t>
            </a:r>
          </a:p>
          <a:p>
            <a:pPr marL="342900" indent="-342900" algn="just"/>
            <a:r>
              <a:rPr lang="id-ID" sz="2400" dirty="0" smtClean="0"/>
              <a:t>Bagian Penjualan</a:t>
            </a:r>
          </a:p>
          <a:p>
            <a:pPr marL="342900" indent="-342900" algn="just"/>
            <a:r>
              <a:rPr lang="id-ID" sz="2400" dirty="0" smtClean="0"/>
              <a:t>Bagian Pembelian</a:t>
            </a:r>
          </a:p>
          <a:p>
            <a:pPr marL="342900" indent="-342900" algn="just"/>
            <a:r>
              <a:rPr lang="id-ID" sz="2400" dirty="0" smtClean="0"/>
              <a:t>Bagian Penyetokan</a:t>
            </a:r>
          </a:p>
          <a:p>
            <a:pPr marL="342900" indent="-342900" algn="just"/>
            <a:r>
              <a:rPr lang="id-ID" sz="2400" dirty="0" smtClean="0"/>
              <a:t>Bagian HRD</a:t>
            </a:r>
          </a:p>
          <a:p>
            <a:pPr marL="342900" indent="-342900" algn="just"/>
            <a:r>
              <a:rPr lang="id-ID" sz="2400" dirty="0" smtClean="0"/>
              <a:t>Bagian Keuangan/ Pembkuan</a:t>
            </a:r>
          </a:p>
          <a:p>
            <a:pPr marL="0" indent="0" algn="just">
              <a:buNone/>
            </a:pPr>
            <a:endParaRPr lang="id-ID" sz="2400" dirty="0"/>
          </a:p>
          <a:p>
            <a:pPr marL="0" indent="0" algn="just">
              <a:buNone/>
            </a:pPr>
            <a:r>
              <a:rPr lang="id-ID" sz="2400" dirty="0" smtClean="0"/>
              <a:t>Pembuatan sistem ini biasanya dibuat sesuai sumber daya dan urgensi supermarket, dan sebaiknya disiapkan secara integrated dari masing-masing divisi/ bagian</a:t>
            </a:r>
            <a:endParaRPr lang="en-US" sz="2400" dirty="0" smtClean="0"/>
          </a:p>
          <a:p>
            <a:pPr marL="0" indent="0">
              <a:buFontTx/>
              <a:buNone/>
            </a:pPr>
            <a:r>
              <a:rPr lang="id-ID" sz="2000" dirty="0" smtClean="0"/>
              <a:t> </a:t>
            </a:r>
            <a:endParaRPr lang="en-US" sz="2000" dirty="0" smtClean="0"/>
          </a:p>
        </p:txBody>
      </p:sp>
      <p:sp>
        <p:nvSpPr>
          <p:cNvPr id="4" name="Flowchart: Alternate Process 3"/>
          <p:cNvSpPr/>
          <p:nvPr/>
        </p:nvSpPr>
        <p:spPr>
          <a:xfrm>
            <a:off x="1208087" y="6019800"/>
            <a:ext cx="1512888" cy="541337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b="1" dirty="0" smtClean="0">
                <a:solidFill>
                  <a:srgbClr val="FF0000"/>
                </a:solidFill>
                <a:hlinkClick r:id="rId2" action="ppaction://hlinkpres?slideindex=1&amp;slidetitle="/>
              </a:rPr>
              <a:t>Penjualan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2732087" y="6016625"/>
            <a:ext cx="1512888" cy="542925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b="1" dirty="0" smtClean="0">
                <a:solidFill>
                  <a:srgbClr val="FF0000"/>
                </a:solidFill>
                <a:hlinkClick r:id="rId3" action="ppaction://hlinkpres?slideindex=1&amp;slidetitle="/>
              </a:rPr>
              <a:t>Pembelian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6" name="Flowchart: Alternate Process 5"/>
          <p:cNvSpPr/>
          <p:nvPr/>
        </p:nvSpPr>
        <p:spPr>
          <a:xfrm>
            <a:off x="4244975" y="5983287"/>
            <a:ext cx="1676400" cy="609600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b="1" dirty="0" smtClean="0">
                <a:solidFill>
                  <a:srgbClr val="FF0000"/>
                </a:solidFill>
                <a:hlinkClick r:id="rId4" action="ppaction://hlinkpres?slideindex=1&amp;slidetitle="/>
              </a:rPr>
              <a:t>Penyetokan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5921375" y="5988050"/>
            <a:ext cx="1611312" cy="604837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b="1" dirty="0" smtClean="0">
                <a:solidFill>
                  <a:srgbClr val="FF0000"/>
                </a:solidFill>
                <a:hlinkClick r:id="rId5" action="ppaction://hlinkpres?slideindex=1&amp;slidetitle="/>
              </a:rPr>
              <a:t>Penggajian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8" name="Flowchart: Alternate Process 7">
            <a:hlinkClick r:id="rId4" action="ppaction://hlinkpres?slideindex=1&amp;slidetitle="/>
          </p:cNvPr>
          <p:cNvSpPr/>
          <p:nvPr/>
        </p:nvSpPr>
        <p:spPr>
          <a:xfrm>
            <a:off x="7532686" y="5991225"/>
            <a:ext cx="1611313" cy="601662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b="1" dirty="0" smtClean="0">
                <a:solidFill>
                  <a:srgbClr val="FF0000"/>
                </a:solidFill>
                <a:hlinkClick r:id="rId6" action="ppaction://hlinkpres?slideindex=1&amp;slidetitle="/>
              </a:rPr>
              <a:t>Pembukuan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10" name="Flowchart: Alternate Process 9"/>
          <p:cNvSpPr/>
          <p:nvPr/>
        </p:nvSpPr>
        <p:spPr>
          <a:xfrm>
            <a:off x="-76200" y="5983287"/>
            <a:ext cx="1284287" cy="609600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b="1" dirty="0">
                <a:solidFill>
                  <a:srgbClr val="FF0000"/>
                </a:solidFill>
                <a:hlinkClick r:id="rId7" action="ppaction://hlinkpres?slideindex=1&amp;slidetitle="/>
              </a:rPr>
              <a:t>Home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399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PART </a:t>
            </a:r>
            <a:r>
              <a:rPr lang="id-ID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2 </a:t>
            </a:r>
            <a:r>
              <a:rPr lang="id-ID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. KONSEP SISTEM INFORMASI  SUPERMARKET</a:t>
            </a:r>
            <a:endParaRPr lang="id-ID" sz="2400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09342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533400"/>
            <a:ext cx="8229600" cy="5367529"/>
          </a:xfrm>
        </p:spPr>
        <p:txBody>
          <a:bodyPr/>
          <a:lstStyle/>
          <a:p>
            <a:r>
              <a:rPr lang="id-ID" sz="2400" dirty="0" smtClean="0"/>
              <a:t>Daftar Harga</a:t>
            </a:r>
            <a:endParaRPr lang="id-ID" sz="2400" dirty="0"/>
          </a:p>
          <a:p>
            <a:pPr marL="109728" indent="0">
              <a:buNone/>
            </a:pPr>
            <a:endParaRPr lang="id-ID" sz="2400" dirty="0" smtClean="0"/>
          </a:p>
          <a:p>
            <a:pPr marL="109728" indent="0" algn="ctr">
              <a:buNone/>
            </a:pPr>
            <a:r>
              <a:rPr lang="id-ID" sz="2400" dirty="0" smtClean="0"/>
              <a:t>PRICE LIST 2023</a:t>
            </a:r>
            <a:endParaRPr lang="id-ID" sz="2400" dirty="0"/>
          </a:p>
          <a:p>
            <a:pPr marL="109728" indent="0" algn="ctr">
              <a:buNone/>
            </a:pPr>
            <a:r>
              <a:rPr lang="id-ID" sz="2400" dirty="0"/>
              <a:t>PT. </a:t>
            </a:r>
            <a:r>
              <a:rPr lang="id-ID" sz="2400" dirty="0" smtClean="0"/>
              <a:t>MAJU TERUS</a:t>
            </a:r>
            <a:endParaRPr lang="id-ID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4410"/>
              </p:ext>
            </p:extLst>
          </p:nvPr>
        </p:nvGraphicFramePr>
        <p:xfrm>
          <a:off x="685800" y="2514600"/>
          <a:ext cx="76962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7847"/>
                <a:gridCol w="3302953"/>
                <a:gridCol w="25654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Kode Brg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Barang/ Jasa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Price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486400" y="52578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Jakarta, Agustus 2023</a:t>
            </a:r>
          </a:p>
          <a:p>
            <a:endParaRPr lang="id-ID" dirty="0"/>
          </a:p>
          <a:p>
            <a:r>
              <a:rPr lang="id-ID" dirty="0" smtClean="0"/>
              <a:t>Manajer Penjualan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8914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"/>
            <a:ext cx="8229600" cy="6629400"/>
          </a:xfrm>
        </p:spPr>
        <p:txBody>
          <a:bodyPr/>
          <a:lstStyle/>
          <a:p>
            <a:r>
              <a:rPr lang="id-ID" dirty="0" smtClean="0"/>
              <a:t>Laporan Pembelian</a:t>
            </a:r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685800" y="609600"/>
            <a:ext cx="7391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indent="0" algn="ctr">
              <a:buNone/>
            </a:pPr>
            <a:r>
              <a:rPr lang="id-ID" sz="2400" dirty="0" smtClean="0"/>
              <a:t>LAPORAN PENJUALAN</a:t>
            </a:r>
            <a:endParaRPr lang="id-ID" sz="2400" dirty="0"/>
          </a:p>
          <a:p>
            <a:pPr marL="109728" indent="0" algn="ctr">
              <a:buNone/>
            </a:pPr>
            <a:r>
              <a:rPr lang="id-ID" sz="2400" dirty="0"/>
              <a:t>PT. </a:t>
            </a:r>
            <a:r>
              <a:rPr lang="id-ID" sz="2400" dirty="0" smtClean="0"/>
              <a:t>MAJU TERUS</a:t>
            </a:r>
          </a:p>
          <a:p>
            <a:pPr marL="109728" indent="0" algn="ctr">
              <a:buNone/>
            </a:pPr>
            <a:r>
              <a:rPr lang="id-ID" sz="2400" dirty="0" smtClean="0"/>
              <a:t>Per </a:t>
            </a:r>
            <a:r>
              <a:rPr lang="id-ID" dirty="0" smtClean="0"/>
              <a:t>: Agustus 2023</a:t>
            </a:r>
            <a:endParaRPr lang="id-ID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404953"/>
              </p:ext>
            </p:extLst>
          </p:nvPr>
        </p:nvGraphicFramePr>
        <p:xfrm>
          <a:off x="876300" y="1981200"/>
          <a:ext cx="7277100" cy="1774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850"/>
                <a:gridCol w="1416050"/>
                <a:gridCol w="1600200"/>
                <a:gridCol w="622300"/>
                <a:gridCol w="1212850"/>
                <a:gridCol w="1212850"/>
              </a:tblGrid>
              <a:tr h="443625">
                <a:tc>
                  <a:txBody>
                    <a:bodyPr/>
                    <a:lstStyle/>
                    <a:p>
                      <a:r>
                        <a:rPr lang="id-ID" dirty="0" smtClean="0"/>
                        <a:t>Bukti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Tgl Trans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Barang/Jasa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Qty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Price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Jumlah</a:t>
                      </a:r>
                      <a:endParaRPr lang="id-ID" dirty="0"/>
                    </a:p>
                  </a:txBody>
                  <a:tcPr/>
                </a:tc>
              </a:tr>
              <a:tr h="443625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443625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44362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257800" y="380447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Jml Total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257800" y="411480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Discount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257800" y="441960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PPN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257800" y="472440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Jml  Bersih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4191000" y="5304472"/>
            <a:ext cx="4953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indent="0" algn="ctr">
              <a:buNone/>
            </a:pP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Jakarta, 31 Agustus 2023</a:t>
            </a: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Manajer Penjualan</a:t>
            </a:r>
          </a:p>
          <a:p>
            <a:pPr marL="109728" indent="0" algn="ctr">
              <a:buNone/>
            </a:pPr>
            <a:endParaRPr lang="id-ID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endParaRPr lang="id-ID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(                     )</a:t>
            </a: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28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"/>
            <a:ext cx="8229600" cy="6629400"/>
          </a:xfrm>
        </p:spPr>
        <p:txBody>
          <a:bodyPr/>
          <a:lstStyle/>
          <a:p>
            <a:r>
              <a:rPr lang="id-ID" dirty="0" smtClean="0"/>
              <a:t>Laporan Piutang</a:t>
            </a:r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685800" y="704671"/>
            <a:ext cx="815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algn="ctr"/>
            <a:r>
              <a:rPr lang="id-ID" sz="2400" dirty="0" smtClean="0">
                <a:solidFill>
                  <a:prstClr val="black"/>
                </a:solidFill>
              </a:rPr>
              <a:t>LAPORAN PIUTANG</a:t>
            </a:r>
            <a:endParaRPr lang="id-ID" sz="2400" dirty="0">
              <a:solidFill>
                <a:prstClr val="black"/>
              </a:solidFill>
            </a:endParaRPr>
          </a:p>
          <a:p>
            <a:pPr marL="109728" algn="ctr"/>
            <a:r>
              <a:rPr lang="id-ID" sz="2400" dirty="0">
                <a:solidFill>
                  <a:prstClr val="black"/>
                </a:solidFill>
              </a:rPr>
              <a:t>PT. </a:t>
            </a:r>
            <a:r>
              <a:rPr lang="id-ID" sz="2400" dirty="0" smtClean="0">
                <a:solidFill>
                  <a:prstClr val="black"/>
                </a:solidFill>
              </a:rPr>
              <a:t>MAJU TERUS</a:t>
            </a:r>
          </a:p>
          <a:p>
            <a:pPr marL="109728" algn="ctr"/>
            <a:r>
              <a:rPr lang="id-ID" sz="2400" dirty="0" smtClean="0">
                <a:solidFill>
                  <a:prstClr val="black"/>
                </a:solidFill>
              </a:rPr>
              <a:t>Per </a:t>
            </a:r>
            <a:r>
              <a:rPr lang="id-ID" dirty="0" smtClean="0">
                <a:solidFill>
                  <a:prstClr val="black"/>
                </a:solidFill>
              </a:rPr>
              <a:t>: 31 Agustus 2023</a:t>
            </a:r>
            <a:endParaRPr lang="id-ID" dirty="0">
              <a:solidFill>
                <a:prstClr val="black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118015"/>
              </p:ext>
            </p:extLst>
          </p:nvPr>
        </p:nvGraphicFramePr>
        <p:xfrm>
          <a:off x="533400" y="1981200"/>
          <a:ext cx="7277100" cy="1774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850"/>
                <a:gridCol w="1416050"/>
                <a:gridCol w="1600200"/>
                <a:gridCol w="622300"/>
                <a:gridCol w="1212850"/>
                <a:gridCol w="1212850"/>
              </a:tblGrid>
              <a:tr h="443625">
                <a:tc>
                  <a:txBody>
                    <a:bodyPr/>
                    <a:lstStyle/>
                    <a:p>
                      <a:r>
                        <a:rPr lang="id-ID" dirty="0" smtClean="0"/>
                        <a:t>Bukti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Tgl Trans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Barang/Jasa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Qty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Price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Jumlah</a:t>
                      </a:r>
                      <a:endParaRPr lang="id-ID" dirty="0"/>
                    </a:p>
                  </a:txBody>
                  <a:tcPr/>
                </a:tc>
              </a:tr>
              <a:tr h="443625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443625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44362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332683"/>
              </p:ext>
            </p:extLst>
          </p:nvPr>
        </p:nvGraphicFramePr>
        <p:xfrm>
          <a:off x="4914900" y="380447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Jml Total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290753"/>
              </p:ext>
            </p:extLst>
          </p:nvPr>
        </p:nvGraphicFramePr>
        <p:xfrm>
          <a:off x="4914900" y="411480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Discount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299750"/>
              </p:ext>
            </p:extLst>
          </p:nvPr>
        </p:nvGraphicFramePr>
        <p:xfrm>
          <a:off x="4914900" y="441960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PPN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517433"/>
              </p:ext>
            </p:extLst>
          </p:nvPr>
        </p:nvGraphicFramePr>
        <p:xfrm>
          <a:off x="4914900" y="472440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Jml  Bersih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4191000" y="5304472"/>
            <a:ext cx="4038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algn="ctr"/>
            <a:r>
              <a:rPr lang="id-ID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Jakarta, 31 Agustus 2023</a:t>
            </a:r>
            <a:endParaRPr lang="id-ID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algn="ctr"/>
            <a:r>
              <a:rPr lang="id-ID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Manajer Penjualan</a:t>
            </a:r>
          </a:p>
          <a:p>
            <a:pPr marL="109728" algn="ctr"/>
            <a:endParaRPr lang="id-ID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algn="ctr"/>
            <a:endParaRPr lang="id-ID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algn="ctr"/>
            <a:r>
              <a:rPr lang="id-ID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                    )</a:t>
            </a:r>
            <a:endParaRPr lang="id-ID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082291"/>
              </p:ext>
            </p:extLst>
          </p:nvPr>
        </p:nvGraphicFramePr>
        <p:xfrm>
          <a:off x="7772400" y="1981200"/>
          <a:ext cx="1212850" cy="1774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850"/>
              </a:tblGrid>
              <a:tr h="443625">
                <a:tc>
                  <a:txBody>
                    <a:bodyPr/>
                    <a:lstStyle/>
                    <a:p>
                      <a:r>
                        <a:rPr lang="id-ID" dirty="0" smtClean="0"/>
                        <a:t>Due Date</a:t>
                      </a:r>
                      <a:endParaRPr lang="id-ID" dirty="0"/>
                    </a:p>
                  </a:txBody>
                  <a:tcPr/>
                </a:tc>
              </a:tr>
              <a:tr h="44362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44362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44362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14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Kelompok 3</a:t>
            </a:r>
          </a:p>
          <a:p>
            <a:pPr marL="109728" indent="0">
              <a:buNone/>
            </a:pPr>
            <a:r>
              <a:rPr lang="id-ID" dirty="0" smtClean="0"/>
              <a:t>Buat contoh konsep Sistem Informasi  AP / Pembelian</a:t>
            </a:r>
          </a:p>
          <a:p>
            <a:pPr marL="109728" indent="0">
              <a:buNone/>
            </a:pPr>
            <a:endParaRPr lang="id-ID" dirty="0"/>
          </a:p>
          <a:p>
            <a:r>
              <a:rPr lang="id-ID" dirty="0"/>
              <a:t>Kelompok 4</a:t>
            </a:r>
          </a:p>
          <a:p>
            <a:pPr marL="109728" indent="0">
              <a:buNone/>
            </a:pPr>
            <a:r>
              <a:rPr lang="id-ID" dirty="0"/>
              <a:t>Buat contoh konsep Sistem </a:t>
            </a:r>
            <a:r>
              <a:rPr lang="id-ID" smtClean="0"/>
              <a:t>Informasi Payroll/ Penggajian</a:t>
            </a:r>
            <a:endParaRPr lang="id-ID" dirty="0"/>
          </a:p>
          <a:p>
            <a:pPr marL="109728" indent="0">
              <a:buNone/>
            </a:pPr>
            <a:endParaRPr lang="id-ID" dirty="0" smtClean="0"/>
          </a:p>
          <a:p>
            <a:pPr marL="109728" indent="0">
              <a:buNone/>
            </a:pPr>
            <a:endParaRPr lang="id-ID" dirty="0"/>
          </a:p>
          <a:p>
            <a:pPr marL="109728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Tugas 1b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70969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304800" y="122237"/>
            <a:ext cx="8534400" cy="67357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id-ID" sz="2400" dirty="0" smtClean="0">
                <a:solidFill>
                  <a:schemeClr val="accent2"/>
                </a:solidFill>
                <a:latin typeface="Bernard MT Condensed" pitchFamily="18" charset="0"/>
              </a:rPr>
              <a:t>Berikut contoh : </a:t>
            </a:r>
            <a:r>
              <a:rPr lang="id-ID" sz="2400" i="1" dirty="0" smtClean="0">
                <a:solidFill>
                  <a:schemeClr val="accent2"/>
                </a:solidFill>
                <a:latin typeface="Bernard MT Condensed" pitchFamily="18" charset="0"/>
              </a:rPr>
              <a:t>GAMBARAN</a:t>
            </a:r>
            <a:r>
              <a:rPr lang="en-US" sz="2400" i="1" dirty="0" smtClean="0">
                <a:solidFill>
                  <a:schemeClr val="accent2"/>
                </a:solidFill>
                <a:latin typeface="Bernard MT Condensed" pitchFamily="18" charset="0"/>
              </a:rPr>
              <a:t> </a:t>
            </a:r>
            <a:r>
              <a:rPr lang="id-ID" sz="2400" i="1" dirty="0" smtClean="0">
                <a:solidFill>
                  <a:schemeClr val="accent2"/>
                </a:solidFill>
                <a:latin typeface="Bernard MT Condensed" pitchFamily="18" charset="0"/>
              </a:rPr>
              <a:t>KONSEP </a:t>
            </a:r>
            <a:r>
              <a:rPr lang="en-US" sz="2400" i="1" dirty="0" smtClean="0">
                <a:solidFill>
                  <a:schemeClr val="accent2"/>
                </a:solidFill>
                <a:latin typeface="Bernard MT Condensed" pitchFamily="18" charset="0"/>
              </a:rPr>
              <a:t>SI</a:t>
            </a:r>
            <a:r>
              <a:rPr lang="id-ID" sz="2400" i="1" dirty="0" smtClean="0">
                <a:solidFill>
                  <a:schemeClr val="accent2"/>
                </a:solidFill>
                <a:latin typeface="Bernard MT Condensed" pitchFamily="18" charset="0"/>
              </a:rPr>
              <a:t>STEM INFORMASI SUPERMARKEtT</a:t>
            </a:r>
          </a:p>
          <a:p>
            <a:pPr marL="0" indent="0">
              <a:buFontTx/>
              <a:buNone/>
            </a:pPr>
            <a:r>
              <a:rPr lang="id-ID" sz="2000" dirty="0" smtClean="0"/>
              <a:t>Global System		  </a:t>
            </a:r>
            <a:r>
              <a:rPr lang="id-ID" sz="2000" dirty="0"/>
              <a:t> </a:t>
            </a:r>
            <a:r>
              <a:rPr lang="id-ID" sz="2000" dirty="0" smtClean="0"/>
              <a:t>   Subsistem	                  Informasi</a:t>
            </a:r>
            <a:endParaRPr lang="en-US" sz="2000" dirty="0" smtClean="0"/>
          </a:p>
          <a:p>
            <a:pPr marL="0" indent="0">
              <a:buFontTx/>
              <a:buNone/>
            </a:pPr>
            <a:endParaRPr lang="en-US" sz="2000" dirty="0" smtClean="0"/>
          </a:p>
        </p:txBody>
      </p:sp>
      <p:sp>
        <p:nvSpPr>
          <p:cNvPr id="3" name="Can 2"/>
          <p:cNvSpPr/>
          <p:nvPr/>
        </p:nvSpPr>
        <p:spPr>
          <a:xfrm>
            <a:off x="3200400" y="1143001"/>
            <a:ext cx="2286000" cy="5562600"/>
          </a:xfrm>
          <a:prstGeom prst="can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000" b="1" dirty="0" smtClean="0">
                <a:solidFill>
                  <a:srgbClr val="C00000"/>
                </a:solidFill>
              </a:rPr>
              <a:t>AR</a:t>
            </a:r>
            <a:endParaRPr lang="id-ID" sz="2000" b="1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b="1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b="1" dirty="0" smtClean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id-ID" sz="2000" b="1" dirty="0" smtClean="0">
                <a:solidFill>
                  <a:srgbClr val="0070C0"/>
                </a:solidFill>
              </a:rPr>
              <a:t>AP</a:t>
            </a:r>
          </a:p>
          <a:p>
            <a:pPr algn="ctr">
              <a:defRPr/>
            </a:pPr>
            <a:endParaRPr lang="id-ID" sz="2000" b="1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b="1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id-ID" sz="2000" b="1" dirty="0" smtClean="0">
                <a:solidFill>
                  <a:srgbClr val="C00000"/>
                </a:solidFill>
              </a:rPr>
              <a:t>STOCK</a:t>
            </a:r>
          </a:p>
          <a:p>
            <a:pPr algn="ctr">
              <a:defRPr/>
            </a:pPr>
            <a:endParaRPr lang="id-ID" sz="2000" b="1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b="1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id-ID" sz="2000" b="1" dirty="0" smtClean="0">
                <a:solidFill>
                  <a:srgbClr val="002060"/>
                </a:solidFill>
              </a:rPr>
              <a:t>PAYROLL</a:t>
            </a:r>
            <a:endParaRPr lang="id-ID" sz="2000" b="1" dirty="0">
              <a:solidFill>
                <a:srgbClr val="002060"/>
              </a:solidFill>
            </a:endParaRPr>
          </a:p>
          <a:p>
            <a:pPr algn="ctr">
              <a:defRPr/>
            </a:pPr>
            <a:endParaRPr lang="id-ID" sz="2000" b="1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b="1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b="1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id-ID" sz="2000" b="1" dirty="0">
                <a:solidFill>
                  <a:srgbClr val="C00000"/>
                </a:solidFill>
              </a:rPr>
              <a:t>GL</a:t>
            </a:r>
          </a:p>
        </p:txBody>
      </p:sp>
      <p:sp>
        <p:nvSpPr>
          <p:cNvPr id="4" name="Oval 3"/>
          <p:cNvSpPr/>
          <p:nvPr/>
        </p:nvSpPr>
        <p:spPr>
          <a:xfrm>
            <a:off x="163512" y="2819400"/>
            <a:ext cx="2351088" cy="2209800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400" b="1" dirty="0" smtClean="0">
                <a:solidFill>
                  <a:srgbClr val="C00000"/>
                </a:solidFill>
              </a:rPr>
              <a:t>SISTEM INFORMASI SUPER MARKET</a:t>
            </a:r>
            <a:endParaRPr lang="id-ID" sz="2400" b="1" dirty="0">
              <a:solidFill>
                <a:srgbClr val="C00000"/>
              </a:solidFill>
            </a:endParaRPr>
          </a:p>
        </p:txBody>
      </p:sp>
      <p:sp>
        <p:nvSpPr>
          <p:cNvPr id="5" name="Flowchart: Document 4"/>
          <p:cNvSpPr/>
          <p:nvPr/>
        </p:nvSpPr>
        <p:spPr>
          <a:xfrm>
            <a:off x="6161088" y="990600"/>
            <a:ext cx="2689224" cy="5943600"/>
          </a:xfrm>
          <a:prstGeom prst="flowChartDocumen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6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16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16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id-ID" sz="1600" b="1" dirty="0">
              <a:solidFill>
                <a:schemeClr val="accent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chemeClr val="accent2"/>
                </a:solidFill>
              </a:rPr>
              <a:t>CUTOMER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chemeClr val="accent2"/>
                </a:solidFill>
              </a:rPr>
              <a:t>BARANG/ JASA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chemeClr val="accent2"/>
                </a:solidFill>
              </a:rPr>
              <a:t>PRICE LIST</a:t>
            </a:r>
            <a:endParaRPr lang="id-ID" sz="1400" b="1" dirty="0">
              <a:solidFill>
                <a:schemeClr val="accent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>
                <a:solidFill>
                  <a:schemeClr val="accent2"/>
                </a:solidFill>
              </a:rPr>
              <a:t>PENJUALAN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chemeClr val="accent2"/>
                </a:solidFill>
              </a:rPr>
              <a:t>PIUTANG</a:t>
            </a:r>
            <a:endParaRPr lang="id-ID" sz="1400" b="1" dirty="0">
              <a:solidFill>
                <a:schemeClr val="accent2"/>
              </a:solidFill>
            </a:endParaRPr>
          </a:p>
          <a:p>
            <a:pPr algn="ctr">
              <a:defRPr/>
            </a:pPr>
            <a:endParaRPr lang="id-ID" sz="1400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0070C0"/>
                </a:solidFill>
              </a:rPr>
              <a:t>SUPPLIER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0070C0"/>
                </a:solidFill>
              </a:rPr>
              <a:t>BARANG/ JASA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0070C0"/>
                </a:solidFill>
              </a:rPr>
              <a:t>PRICE LIST</a:t>
            </a:r>
            <a:endParaRPr lang="id-ID" sz="1400" b="1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>
                <a:solidFill>
                  <a:srgbClr val="0070C0"/>
                </a:solidFill>
              </a:rPr>
              <a:t>PEMBELIAN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0070C0"/>
                </a:solidFill>
              </a:rPr>
              <a:t>HUTANG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id-ID" sz="1400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C00000"/>
                </a:solidFill>
              </a:rPr>
              <a:t>STOCK BARANG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C00000"/>
                </a:solidFill>
              </a:rPr>
              <a:t>STOCK OPNAME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id-ID" sz="1400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002060"/>
                </a:solidFill>
              </a:rPr>
              <a:t>DATA PEGAWAI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002060"/>
                </a:solidFill>
              </a:rPr>
              <a:t>DATA ABSENSI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002060"/>
                </a:solidFill>
              </a:rPr>
              <a:t>DATA GAJI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002060"/>
                </a:solidFill>
              </a:rPr>
              <a:t>SLIP GAJI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002060"/>
                </a:solidFill>
              </a:rPr>
              <a:t>DATA CUTI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id-ID" sz="1400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>
                <a:solidFill>
                  <a:srgbClr val="C00000"/>
                </a:solidFill>
              </a:rPr>
              <a:t>ACCOUNT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>
                <a:solidFill>
                  <a:srgbClr val="C00000"/>
                </a:solidFill>
              </a:rPr>
              <a:t>JURNAL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>
                <a:solidFill>
                  <a:srgbClr val="C00000"/>
                </a:solidFill>
              </a:rPr>
              <a:t>RUGI/LABA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>
                <a:solidFill>
                  <a:srgbClr val="C00000"/>
                </a:solidFill>
              </a:rPr>
              <a:t>NERACA</a:t>
            </a:r>
            <a:endParaRPr lang="id-ID" sz="1400" b="1" dirty="0">
              <a:solidFill>
                <a:prstClr val="white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514600" y="3505200"/>
            <a:ext cx="609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>
              <a:solidFill>
                <a:prstClr val="white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5486400" y="3505200"/>
            <a:ext cx="685800" cy="495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30578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93272" y="1143000"/>
            <a:ext cx="71083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b="1" i="1" u="sng" dirty="0" smtClean="0">
                <a:solidFill>
                  <a:prstClr val="black"/>
                </a:solidFill>
                <a:latin typeface="Constantia" pitchFamily="18" charset="0"/>
              </a:rPr>
              <a:t>Struktur Sistem</a:t>
            </a:r>
            <a:endParaRPr lang="en-US" sz="3200" b="1" i="1" u="sng" dirty="0">
              <a:solidFill>
                <a:prstClr val="black"/>
              </a:solidFill>
              <a:latin typeface="Constant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380999"/>
            <a:ext cx="85616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200" b="1" i="1" dirty="0" smtClean="0">
                <a:solidFill>
                  <a:prstClr val="black"/>
                </a:solidFill>
              </a:rPr>
              <a:t>Contoh </a:t>
            </a:r>
            <a:r>
              <a:rPr lang="id-ID" sz="2200" b="1" i="1" dirty="0" smtClean="0">
                <a:solidFill>
                  <a:schemeClr val="accent2"/>
                </a:solidFill>
              </a:rPr>
              <a:t>Konsep SI </a:t>
            </a:r>
            <a:r>
              <a:rPr lang="id-ID" sz="2200" b="1" i="1" dirty="0" smtClean="0">
                <a:solidFill>
                  <a:schemeClr val="accent2"/>
                </a:solidFill>
              </a:rPr>
              <a:t>AR (ACCOUNT RECEIVABLE) </a:t>
            </a:r>
            <a:r>
              <a:rPr lang="id-ID" sz="2200" b="1" i="1" dirty="0" smtClean="0">
                <a:solidFill>
                  <a:schemeClr val="accent2"/>
                </a:solidFill>
              </a:rPr>
              <a:t>/ </a:t>
            </a:r>
            <a:r>
              <a:rPr lang="id-ID" sz="2200" b="1" i="1" dirty="0" smtClean="0">
                <a:solidFill>
                  <a:schemeClr val="accent2"/>
                </a:solidFill>
              </a:rPr>
              <a:t>Penjualan</a:t>
            </a:r>
            <a:endParaRPr lang="id-ID" sz="2200" b="1" i="1" dirty="0">
              <a:solidFill>
                <a:schemeClr val="accent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17421" y="2002971"/>
            <a:ext cx="2590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prstClr val="white"/>
                </a:solidFill>
              </a:rPr>
              <a:t>SI AR</a:t>
            </a:r>
            <a:endParaRPr lang="id-ID" sz="2400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04800" y="3886200"/>
            <a:ext cx="1828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prstClr val="white"/>
                </a:solidFill>
              </a:rPr>
              <a:t>CUSTOMER/ MEMBER</a:t>
            </a:r>
            <a:endParaRPr lang="id-ID" sz="2400" dirty="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362200" y="3886200"/>
            <a:ext cx="193221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prstClr val="white"/>
                </a:solidFill>
              </a:rPr>
              <a:t>BARANG/ JASA</a:t>
            </a:r>
            <a:endParaRPr lang="id-ID" sz="2400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629400" y="3907972"/>
            <a:ext cx="223701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prstClr val="white"/>
                </a:solidFill>
              </a:rPr>
              <a:t>LAPORAN/ INFORMASI</a:t>
            </a:r>
            <a:endParaRPr lang="id-ID" sz="2400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495800" y="3907972"/>
            <a:ext cx="19267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prstClr val="white"/>
                </a:solidFill>
              </a:rPr>
              <a:t>TRANSAKSIPENJUALAN</a:t>
            </a:r>
            <a:endParaRPr lang="id-ID" sz="2400" dirty="0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>
            <a:stCxn id="2" idx="2"/>
          </p:cNvCxnSpPr>
          <p:nvPr/>
        </p:nvCxnSpPr>
        <p:spPr>
          <a:xfrm>
            <a:off x="4612821" y="2917371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143001" y="3352800"/>
            <a:ext cx="6604906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143001" y="33528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314699" y="33528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459185" y="33528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701642" y="33528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6551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692057"/>
            <a:ext cx="838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u="sng" dirty="0" smtClean="0">
                <a:solidFill>
                  <a:prstClr val="black"/>
                </a:solidFill>
                <a:latin typeface="Constantia" pitchFamily="18" charset="0"/>
              </a:rPr>
              <a:t>Tampilan Awal </a:t>
            </a:r>
          </a:p>
          <a:p>
            <a:endParaRPr lang="id-ID" sz="3200" u="sng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algn="ctr"/>
            <a:r>
              <a:rPr lang="id-ID" sz="3200" b="1" dirty="0" smtClean="0">
                <a:solidFill>
                  <a:prstClr val="black"/>
                </a:solidFill>
              </a:rPr>
              <a:t>   </a:t>
            </a:r>
            <a:r>
              <a:rPr lang="id-ID" sz="2400" b="1" dirty="0" smtClean="0">
                <a:solidFill>
                  <a:prstClr val="black"/>
                </a:solidFill>
              </a:rPr>
              <a:t>SISTEM </a:t>
            </a:r>
            <a:r>
              <a:rPr lang="id-ID" sz="2400" b="1" dirty="0" smtClean="0">
                <a:solidFill>
                  <a:prstClr val="black"/>
                </a:solidFill>
              </a:rPr>
              <a:t>AR (ACCOUNT RECEIVABLE)/ </a:t>
            </a:r>
            <a:r>
              <a:rPr lang="id-ID" sz="2800" b="1" dirty="0" smtClean="0">
                <a:solidFill>
                  <a:prstClr val="black"/>
                </a:solidFill>
              </a:rPr>
              <a:t>PENJUALAN</a:t>
            </a:r>
          </a:p>
          <a:p>
            <a:r>
              <a:rPr lang="id-ID" sz="3200" b="1" dirty="0" smtClean="0">
                <a:solidFill>
                  <a:prstClr val="black"/>
                </a:solidFill>
              </a:rPr>
              <a:t>	</a:t>
            </a:r>
            <a:r>
              <a:rPr lang="id-ID" sz="3200" b="1" dirty="0" smtClean="0">
                <a:solidFill>
                  <a:prstClr val="black"/>
                </a:solidFill>
              </a:rPr>
              <a:t> </a:t>
            </a:r>
            <a:r>
              <a:rPr lang="id-ID" sz="3200" b="1" dirty="0" smtClean="0">
                <a:solidFill>
                  <a:prstClr val="black"/>
                </a:solidFill>
              </a:rPr>
              <a:t>		</a:t>
            </a:r>
            <a:r>
              <a:rPr lang="id-ID" sz="2800" b="1" dirty="0" smtClean="0">
                <a:solidFill>
                  <a:prstClr val="black"/>
                </a:solidFill>
              </a:rPr>
              <a:t>PT</a:t>
            </a:r>
            <a:r>
              <a:rPr lang="id-ID" sz="2800" b="1" dirty="0" smtClean="0">
                <a:solidFill>
                  <a:prstClr val="black"/>
                </a:solidFill>
              </a:rPr>
              <a:t>. </a:t>
            </a:r>
            <a:r>
              <a:rPr lang="id-ID" sz="2800" b="1" dirty="0" smtClean="0">
                <a:solidFill>
                  <a:prstClr val="black"/>
                </a:solidFill>
              </a:rPr>
              <a:t>MAJU TERUS</a:t>
            </a:r>
            <a:endParaRPr lang="id-ID" sz="2800" b="1" dirty="0" smtClean="0">
              <a:solidFill>
                <a:prstClr val="black"/>
              </a:solidFill>
            </a:endParaRPr>
          </a:p>
          <a:p>
            <a:endParaRPr lang="en-US" sz="2800" u="sng" dirty="0">
              <a:solidFill>
                <a:prstClr val="black"/>
              </a:solidFill>
              <a:latin typeface="Constantia" pitchFamily="18" charset="0"/>
            </a:endParaRPr>
          </a:p>
          <a:p>
            <a:r>
              <a:rPr lang="id-ID" sz="2800" dirty="0" smtClean="0">
                <a:solidFill>
                  <a:prstClr val="black"/>
                </a:solidFill>
                <a:latin typeface="Constantia" pitchFamily="18" charset="0"/>
              </a:rPr>
              <a:t>         User Id</a:t>
            </a:r>
            <a:endParaRPr lang="en-US" sz="2800" dirty="0">
              <a:solidFill>
                <a:prstClr val="black"/>
              </a:solidFill>
              <a:latin typeface="Constantia" pitchFamily="18" charset="0"/>
            </a:endParaRPr>
          </a:p>
          <a:p>
            <a:r>
              <a:rPr lang="id-ID" sz="2800" dirty="0" smtClean="0">
                <a:solidFill>
                  <a:prstClr val="black"/>
                </a:solidFill>
                <a:latin typeface="Constantia" pitchFamily="18" charset="0"/>
              </a:rPr>
              <a:t>         Password</a:t>
            </a:r>
            <a:endParaRPr lang="en-US" sz="2800" dirty="0">
              <a:solidFill>
                <a:prstClr val="black"/>
              </a:solidFill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7200" y="4300524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67200" y="4784942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92798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7457" y="1676400"/>
            <a:ext cx="8501743" cy="434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0"/>
            <a:ext cx="73151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u="sng" dirty="0" smtClean="0">
                <a:solidFill>
                  <a:prstClr val="black"/>
                </a:solidFill>
                <a:latin typeface="Constantia" pitchFamily="18" charset="0"/>
              </a:rPr>
              <a:t>Tampilan Menu Subsistem Penjualan</a:t>
            </a:r>
          </a:p>
          <a:p>
            <a:endParaRPr lang="id-ID" sz="3200" u="sng" dirty="0" smtClean="0">
              <a:solidFill>
                <a:prstClr val="black"/>
              </a:solidFill>
              <a:latin typeface="Constant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676400"/>
            <a:ext cx="211727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rgbClr val="FFC000"/>
                </a:solidFill>
              </a:rPr>
              <a:t>MASTER</a:t>
            </a:r>
            <a:endParaRPr lang="id-ID" sz="2400" dirty="0">
              <a:solidFill>
                <a:srgbClr val="FFC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98272" y="1676400"/>
            <a:ext cx="207372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>
                <a:solidFill>
                  <a:schemeClr val="bg1"/>
                </a:solidFill>
                <a:hlinkClick r:id="rId2" action="ppaction://hlinksldjump"/>
              </a:rPr>
              <a:t>TRANSAKSI</a:t>
            </a:r>
            <a:endParaRPr lang="id-ID" sz="24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43698" y="1676400"/>
            <a:ext cx="209550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rgbClr val="FFC000"/>
                </a:solidFill>
              </a:rPr>
              <a:t>UTILITY</a:t>
            </a:r>
            <a:endParaRPr lang="id-ID" sz="2400" dirty="0">
              <a:solidFill>
                <a:srgbClr val="FFC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37314" y="1676400"/>
            <a:ext cx="20682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rgbClr val="FFC000"/>
                </a:solidFill>
              </a:rPr>
              <a:t>LAPORAN</a:t>
            </a:r>
            <a:endParaRPr lang="id-ID" sz="2400" dirty="0">
              <a:solidFill>
                <a:srgbClr val="FFC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7457" y="919609"/>
            <a:ext cx="8501743" cy="6805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400" i="1" dirty="0" smtClean="0">
                <a:solidFill>
                  <a:prstClr val="white"/>
                </a:solidFill>
              </a:rPr>
              <a:t>SISTEM INFORMSI PENJUALAN PT. XYZ</a:t>
            </a:r>
            <a:endParaRPr lang="id-ID" sz="2400" i="1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499" y="2848570"/>
            <a:ext cx="19267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id-ID" b="1" dirty="0" smtClean="0">
                <a:solidFill>
                  <a:srgbClr val="002060"/>
                </a:solidFill>
              </a:rPr>
              <a:t>CUSTOMER</a:t>
            </a:r>
            <a:endParaRPr lang="id-ID" b="1" dirty="0">
              <a:solidFill>
                <a:srgbClr val="002060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id-ID" b="1" dirty="0" smtClean="0">
                <a:solidFill>
                  <a:srgbClr val="002060"/>
                </a:solidFill>
              </a:rPr>
              <a:t>BARANG</a:t>
            </a:r>
            <a:endParaRPr lang="id-ID" b="1" dirty="0">
              <a:solidFill>
                <a:srgbClr val="00206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61113" y="2710070"/>
            <a:ext cx="19920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id-ID" b="1" dirty="0" smtClean="0">
                <a:solidFill>
                  <a:schemeClr val="tx2">
                    <a:lumMod val="50000"/>
                  </a:schemeClr>
                </a:solidFill>
              </a:rPr>
              <a:t>CUSTOMER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id-ID" b="1" dirty="0" smtClean="0">
                <a:solidFill>
                  <a:schemeClr val="tx2">
                    <a:lumMod val="50000"/>
                  </a:schemeClr>
                </a:solidFill>
                <a:hlinkClick r:id="rId3" action="ppaction://hlinksldjump"/>
              </a:rPr>
              <a:t>PRICE LIST</a:t>
            </a:r>
            <a:endParaRPr lang="id-ID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id-ID" b="1" dirty="0" smtClean="0">
                <a:solidFill>
                  <a:schemeClr val="tx2">
                    <a:lumMod val="50000"/>
                  </a:schemeClr>
                </a:solidFill>
              </a:rPr>
              <a:t>PENJUALAN</a:t>
            </a:r>
            <a:endParaRPr lang="id-ID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id-ID" b="1" dirty="0" smtClean="0">
                <a:solidFill>
                  <a:schemeClr val="tx2">
                    <a:lumMod val="50000"/>
                  </a:schemeClr>
                </a:solidFill>
                <a:hlinkClick r:id="rId4" action="ppaction://hlinksldjump"/>
              </a:rPr>
              <a:t>PIUUTANG</a:t>
            </a:r>
            <a:endParaRPr lang="id-ID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43699" y="2816500"/>
            <a:ext cx="194310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id-ID" dirty="0" smtClean="0">
                <a:solidFill>
                  <a:srgbClr val="002060"/>
                </a:solidFill>
              </a:rPr>
              <a:t>BACKUP</a:t>
            </a:r>
            <a:endParaRPr lang="id-ID" dirty="0">
              <a:solidFill>
                <a:srgbClr val="002060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id-ID" dirty="0" smtClean="0">
                <a:solidFill>
                  <a:srgbClr val="002060"/>
                </a:solidFill>
              </a:rPr>
              <a:t>RESTORE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id-ID" dirty="0" smtClean="0">
                <a:solidFill>
                  <a:srgbClr val="002060"/>
                </a:solidFill>
              </a:rPr>
              <a:t>RECOVERY</a:t>
            </a:r>
            <a:endParaRPr lang="id-ID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5750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1198364"/>
            <a:ext cx="64008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b="1" u="sng" dirty="0" smtClean="0">
                <a:latin typeface="Constantia" pitchFamily="18" charset="0"/>
              </a:rPr>
              <a:t>Form Data Customer/ Member</a:t>
            </a:r>
            <a:endParaRPr lang="en-US" sz="3200" b="1" u="sng" dirty="0">
              <a:latin typeface="Constantia" pitchFamily="18" charset="0"/>
            </a:endParaRPr>
          </a:p>
          <a:p>
            <a:endParaRPr lang="id-ID" sz="2800" dirty="0" smtClean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Kode Customer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Nama Customer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Alamat</a:t>
            </a:r>
          </a:p>
          <a:p>
            <a:r>
              <a:rPr lang="id-ID" sz="2800" dirty="0" smtClean="0">
                <a:latin typeface="Constantia" pitchFamily="18" charset="0"/>
              </a:rPr>
              <a:t>Telp/ HP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Email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Kontak Person</a:t>
            </a:r>
            <a:endParaRPr lang="en-US" sz="2800" dirty="0"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7200" y="2194142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4267200" y="2590800"/>
            <a:ext cx="33528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4267200" y="3032342"/>
            <a:ext cx="33528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4267200" y="3429000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4267200" y="3870542"/>
            <a:ext cx="33528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Rectangle 11"/>
          <p:cNvSpPr/>
          <p:nvPr/>
        </p:nvSpPr>
        <p:spPr>
          <a:xfrm>
            <a:off x="4267200" y="4327742"/>
            <a:ext cx="33528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Flowchart: Terminator 2"/>
          <p:cNvSpPr/>
          <p:nvPr/>
        </p:nvSpPr>
        <p:spPr>
          <a:xfrm>
            <a:off x="1143000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ADD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13" name="Flowchart: Terminator 12"/>
          <p:cNvSpPr/>
          <p:nvPr/>
        </p:nvSpPr>
        <p:spPr>
          <a:xfrm>
            <a:off x="2590800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EDIT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14" name="Flowchart: Terminator 13"/>
          <p:cNvSpPr/>
          <p:nvPr/>
        </p:nvSpPr>
        <p:spPr>
          <a:xfrm>
            <a:off x="4038600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DELETE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15" name="Flowchart: Terminator 14"/>
          <p:cNvSpPr/>
          <p:nvPr/>
        </p:nvSpPr>
        <p:spPr>
          <a:xfrm>
            <a:off x="5442857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LIST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16" name="Flowchart: Terminator 15"/>
          <p:cNvSpPr/>
          <p:nvPr/>
        </p:nvSpPr>
        <p:spPr>
          <a:xfrm>
            <a:off x="6879771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rgbClr val="FFC000"/>
                </a:solidFill>
                <a:hlinkClick r:id="rId3" action="ppaction://hlinksldjump"/>
              </a:rPr>
              <a:t>EXIT</a:t>
            </a:r>
            <a:endParaRPr lang="id-ID" b="1" dirty="0">
              <a:solidFill>
                <a:srgbClr val="FFC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657" y="-10886"/>
            <a:ext cx="73696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b="1" i="1" dirty="0" smtClean="0"/>
              <a:t>Contoh Model Input / Manipulasi Data Sistem AR(Penjualan)</a:t>
            </a:r>
            <a:endParaRPr lang="id-ID" sz="2800" b="1" i="1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91343" y="457200"/>
            <a:ext cx="54102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b="1" u="sng" dirty="0" smtClean="0">
                <a:latin typeface="Constantia" pitchFamily="18" charset="0"/>
              </a:rPr>
              <a:t>Form Input Barang/ Jasa</a:t>
            </a:r>
            <a:endParaRPr lang="en-US" sz="3200" b="1" u="sng" dirty="0">
              <a:latin typeface="Constantia" pitchFamily="18" charset="0"/>
            </a:endParaRPr>
          </a:p>
          <a:p>
            <a:endParaRPr lang="id-ID" sz="2800" dirty="0" smtClean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Kode Barang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Nama Barang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Satuan</a:t>
            </a:r>
          </a:p>
          <a:p>
            <a:r>
              <a:rPr lang="id-ID" sz="2800" dirty="0" smtClean="0">
                <a:latin typeface="Constantia" pitchFamily="18" charset="0"/>
              </a:rPr>
              <a:t>Tgl in</a:t>
            </a:r>
          </a:p>
          <a:p>
            <a:r>
              <a:rPr lang="id-ID" sz="2800" dirty="0" smtClean="0">
                <a:latin typeface="Constantia" pitchFamily="18" charset="0"/>
              </a:rPr>
              <a:t>Tgl out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Hrg Beli</a:t>
            </a:r>
          </a:p>
          <a:p>
            <a:r>
              <a:rPr lang="id-ID" sz="2800" dirty="0" smtClean="0">
                <a:latin typeface="Constantia" pitchFamily="18" charset="0"/>
              </a:rPr>
              <a:t>Hrg Jual</a:t>
            </a:r>
          </a:p>
          <a:p>
            <a:r>
              <a:rPr lang="id-ID" sz="2800" dirty="0" smtClean="0">
                <a:latin typeface="Constantia" pitchFamily="18" charset="0"/>
              </a:rPr>
              <a:t>Lokasi</a:t>
            </a:r>
            <a:endParaRPr lang="en-US" sz="2800" dirty="0"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7200" y="1568885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4267200" y="1949884"/>
            <a:ext cx="3352800" cy="3969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4267200" y="2346872"/>
            <a:ext cx="1752600" cy="39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4267200" y="2803742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Rectangle 12"/>
          <p:cNvSpPr/>
          <p:nvPr/>
        </p:nvSpPr>
        <p:spPr>
          <a:xfrm>
            <a:off x="4267200" y="3185406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Rectangle 13"/>
          <p:cNvSpPr/>
          <p:nvPr/>
        </p:nvSpPr>
        <p:spPr>
          <a:xfrm>
            <a:off x="4267200" y="3550749"/>
            <a:ext cx="1752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5" name="Rectangle 14"/>
          <p:cNvSpPr/>
          <p:nvPr/>
        </p:nvSpPr>
        <p:spPr>
          <a:xfrm>
            <a:off x="4267200" y="4007949"/>
            <a:ext cx="1752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" name="Rectangle 16"/>
          <p:cNvSpPr/>
          <p:nvPr/>
        </p:nvSpPr>
        <p:spPr>
          <a:xfrm>
            <a:off x="4267200" y="4465149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6" name="Flowchart: Terminator 15"/>
          <p:cNvSpPr/>
          <p:nvPr/>
        </p:nvSpPr>
        <p:spPr>
          <a:xfrm>
            <a:off x="1143000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ADD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18" name="Flowchart: Terminator 17"/>
          <p:cNvSpPr/>
          <p:nvPr/>
        </p:nvSpPr>
        <p:spPr>
          <a:xfrm>
            <a:off x="2590800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EDIT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19" name="Flowchart: Terminator 18"/>
          <p:cNvSpPr/>
          <p:nvPr/>
        </p:nvSpPr>
        <p:spPr>
          <a:xfrm>
            <a:off x="4038600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DELETE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20" name="Flowchart: Terminator 19"/>
          <p:cNvSpPr/>
          <p:nvPr/>
        </p:nvSpPr>
        <p:spPr>
          <a:xfrm>
            <a:off x="5442857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LIST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21" name="Flowchart: Terminator 20"/>
          <p:cNvSpPr/>
          <p:nvPr/>
        </p:nvSpPr>
        <p:spPr>
          <a:xfrm>
            <a:off x="6879771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hlinkClick r:id="rId3" action="ppaction://hlinksldjump"/>
              </a:rPr>
              <a:t>EXIT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24004896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43543"/>
            <a:ext cx="83058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b="1" u="sng" dirty="0" smtClean="0">
                <a:latin typeface="Constantia" pitchFamily="18" charset="0"/>
              </a:rPr>
              <a:t>Form Transaksi Penjualan</a:t>
            </a:r>
            <a:endParaRPr lang="en-US" sz="3200" b="1" u="sng" dirty="0" smtClean="0">
              <a:latin typeface="Constantia" pitchFamily="18" charset="0"/>
            </a:endParaRPr>
          </a:p>
          <a:p>
            <a:endParaRPr lang="id-ID" sz="2800" dirty="0" smtClean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No Bukti				 Cicil/Lns</a:t>
            </a:r>
            <a:endParaRPr lang="en-US" sz="2800" dirty="0" smtClean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Tgl </a:t>
            </a:r>
            <a:r>
              <a:rPr lang="id-ID" sz="2800" dirty="0">
                <a:latin typeface="Constantia" pitchFamily="18" charset="0"/>
              </a:rPr>
              <a:t>Transaksi			 Tgl Bayar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Kode Brg	Nama Brg	        Price   Qty      Amount</a:t>
            </a:r>
          </a:p>
          <a:p>
            <a:endParaRPr lang="id-ID" sz="2800" dirty="0">
              <a:latin typeface="Constantia" pitchFamily="18" charset="0"/>
            </a:endParaRPr>
          </a:p>
          <a:p>
            <a:endParaRPr lang="id-ID" sz="2800" dirty="0" smtClean="0">
              <a:latin typeface="Constantia" pitchFamily="18" charset="0"/>
            </a:endParaRPr>
          </a:p>
          <a:p>
            <a:endParaRPr lang="id-ID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				Total Amount</a:t>
            </a:r>
          </a:p>
          <a:p>
            <a:r>
              <a:rPr lang="id-ID" sz="2800" dirty="0">
                <a:latin typeface="Constantia" pitchFamily="18" charset="0"/>
              </a:rPr>
              <a:t>	</a:t>
            </a:r>
            <a:r>
              <a:rPr lang="id-ID" sz="2800" dirty="0" smtClean="0">
                <a:latin typeface="Constantia" pitchFamily="18" charset="0"/>
              </a:rPr>
              <a:t>			Discount</a:t>
            </a:r>
          </a:p>
          <a:p>
            <a:r>
              <a:rPr lang="id-ID" sz="2800" dirty="0">
                <a:latin typeface="Constantia" pitchFamily="18" charset="0"/>
              </a:rPr>
              <a:t>	</a:t>
            </a:r>
            <a:r>
              <a:rPr lang="id-ID" sz="2800" dirty="0" smtClean="0">
                <a:latin typeface="Constantia" pitchFamily="18" charset="0"/>
              </a:rPr>
              <a:t>			PPN</a:t>
            </a:r>
          </a:p>
          <a:p>
            <a:r>
              <a:rPr lang="id-ID" sz="2800" dirty="0">
                <a:latin typeface="Constantia" pitchFamily="18" charset="0"/>
              </a:rPr>
              <a:t>	</a:t>
            </a:r>
            <a:r>
              <a:rPr lang="id-ID" sz="2800" dirty="0" smtClean="0">
                <a:latin typeface="Constantia" pitchFamily="18" charset="0"/>
              </a:rPr>
              <a:t>			Total</a:t>
            </a:r>
          </a:p>
          <a:p>
            <a:r>
              <a:rPr lang="id-ID" sz="2800" dirty="0">
                <a:latin typeface="Constantia" pitchFamily="18" charset="0"/>
              </a:rPr>
              <a:t>	</a:t>
            </a:r>
            <a:r>
              <a:rPr lang="id-ID" sz="2800" dirty="0" smtClean="0">
                <a:latin typeface="Constantia" pitchFamily="18" charset="0"/>
              </a:rPr>
              <a:t>			 </a:t>
            </a:r>
          </a:p>
          <a:p>
            <a:endParaRPr lang="en-US" sz="2800" dirty="0"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24200" y="1035485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3124200" y="1478354"/>
            <a:ext cx="1752600" cy="350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914400" y="2330885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Rectangle 12"/>
          <p:cNvSpPr/>
          <p:nvPr/>
        </p:nvSpPr>
        <p:spPr>
          <a:xfrm>
            <a:off x="2743200" y="2346543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14" name="Rectangle 13"/>
          <p:cNvSpPr/>
          <p:nvPr/>
        </p:nvSpPr>
        <p:spPr>
          <a:xfrm>
            <a:off x="4572000" y="2346543"/>
            <a:ext cx="1524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15" name="Rectangle 14"/>
          <p:cNvSpPr/>
          <p:nvPr/>
        </p:nvSpPr>
        <p:spPr>
          <a:xfrm>
            <a:off x="6172200" y="2346543"/>
            <a:ext cx="762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" name="Rectangle 16"/>
          <p:cNvSpPr/>
          <p:nvPr/>
        </p:nvSpPr>
        <p:spPr>
          <a:xfrm>
            <a:off x="7086600" y="2346543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16" name="Rectangle 15"/>
          <p:cNvSpPr/>
          <p:nvPr/>
        </p:nvSpPr>
        <p:spPr>
          <a:xfrm>
            <a:off x="914400" y="2773091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8" name="Rectangle 17"/>
          <p:cNvSpPr/>
          <p:nvPr/>
        </p:nvSpPr>
        <p:spPr>
          <a:xfrm>
            <a:off x="2743200" y="2788749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19" name="Rectangle 18"/>
          <p:cNvSpPr/>
          <p:nvPr/>
        </p:nvSpPr>
        <p:spPr>
          <a:xfrm>
            <a:off x="4572000" y="2788749"/>
            <a:ext cx="1524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20" name="Rectangle 19"/>
          <p:cNvSpPr/>
          <p:nvPr/>
        </p:nvSpPr>
        <p:spPr>
          <a:xfrm>
            <a:off x="6172200" y="2788749"/>
            <a:ext cx="762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1" name="Rectangle 20"/>
          <p:cNvSpPr/>
          <p:nvPr/>
        </p:nvSpPr>
        <p:spPr>
          <a:xfrm>
            <a:off x="7086600" y="2788749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22" name="Rectangle 21"/>
          <p:cNvSpPr/>
          <p:nvPr/>
        </p:nvSpPr>
        <p:spPr>
          <a:xfrm>
            <a:off x="914400" y="3230291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3" name="Rectangle 22"/>
          <p:cNvSpPr/>
          <p:nvPr/>
        </p:nvSpPr>
        <p:spPr>
          <a:xfrm>
            <a:off x="2743200" y="3245949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24" name="Rectangle 23"/>
          <p:cNvSpPr/>
          <p:nvPr/>
        </p:nvSpPr>
        <p:spPr>
          <a:xfrm>
            <a:off x="4572000" y="3245949"/>
            <a:ext cx="1524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25" name="Rectangle 24"/>
          <p:cNvSpPr/>
          <p:nvPr/>
        </p:nvSpPr>
        <p:spPr>
          <a:xfrm>
            <a:off x="6172200" y="3245949"/>
            <a:ext cx="762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26" name="Rectangle 25"/>
          <p:cNvSpPr/>
          <p:nvPr/>
        </p:nvSpPr>
        <p:spPr>
          <a:xfrm>
            <a:off x="7086600" y="3245949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27" name="Rectangle 26"/>
          <p:cNvSpPr/>
          <p:nvPr/>
        </p:nvSpPr>
        <p:spPr>
          <a:xfrm>
            <a:off x="7086600" y="3657600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28" name="Rectangle 27"/>
          <p:cNvSpPr/>
          <p:nvPr/>
        </p:nvSpPr>
        <p:spPr>
          <a:xfrm>
            <a:off x="7086600" y="4099806"/>
            <a:ext cx="1752600" cy="2980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29" name="Rectangle 28"/>
          <p:cNvSpPr/>
          <p:nvPr/>
        </p:nvSpPr>
        <p:spPr>
          <a:xfrm>
            <a:off x="7086600" y="4495800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30" name="Rectangle 29"/>
          <p:cNvSpPr/>
          <p:nvPr/>
        </p:nvSpPr>
        <p:spPr>
          <a:xfrm>
            <a:off x="7086600" y="4906788"/>
            <a:ext cx="1752600" cy="2898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31" name="Flowchart: Terminator 30"/>
          <p:cNvSpPr/>
          <p:nvPr/>
        </p:nvSpPr>
        <p:spPr>
          <a:xfrm>
            <a:off x="1083129" y="5476008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ADD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32" name="Flowchart: Terminator 31"/>
          <p:cNvSpPr/>
          <p:nvPr/>
        </p:nvSpPr>
        <p:spPr>
          <a:xfrm>
            <a:off x="2634343" y="5505996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EDIT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33" name="Flowchart: Terminator 32"/>
          <p:cNvSpPr/>
          <p:nvPr/>
        </p:nvSpPr>
        <p:spPr>
          <a:xfrm>
            <a:off x="4152900" y="5476008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DELETE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34" name="Flowchart: Terminator 33"/>
          <p:cNvSpPr/>
          <p:nvPr/>
        </p:nvSpPr>
        <p:spPr>
          <a:xfrm>
            <a:off x="5715000" y="5476008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LIST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35" name="Flowchart: Terminator 34"/>
          <p:cNvSpPr/>
          <p:nvPr/>
        </p:nvSpPr>
        <p:spPr>
          <a:xfrm>
            <a:off x="7277100" y="5476008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hlinkClick r:id="rId3" action="ppaction://hlinksldjump"/>
              </a:rPr>
              <a:t>EXIT</a:t>
            </a:r>
            <a:endParaRPr lang="id-ID" b="1" dirty="0"/>
          </a:p>
        </p:txBody>
      </p:sp>
      <p:sp>
        <p:nvSpPr>
          <p:cNvPr id="36" name="Rectangle 35"/>
          <p:cNvSpPr/>
          <p:nvPr/>
        </p:nvSpPr>
        <p:spPr>
          <a:xfrm>
            <a:off x="7086600" y="1035485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7" name="Rectangle 36"/>
          <p:cNvSpPr/>
          <p:nvPr/>
        </p:nvSpPr>
        <p:spPr>
          <a:xfrm>
            <a:off x="7086600" y="1478354"/>
            <a:ext cx="1752600" cy="350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390898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16815"/>
            <a:ext cx="8229600" cy="5367529"/>
          </a:xfrm>
        </p:spPr>
        <p:txBody>
          <a:bodyPr/>
          <a:lstStyle/>
          <a:p>
            <a:r>
              <a:rPr lang="id-ID" sz="2400" dirty="0" smtClean="0"/>
              <a:t>Daftar Pemasok</a:t>
            </a:r>
          </a:p>
          <a:p>
            <a:pPr marL="109728" indent="0">
              <a:buNone/>
            </a:pPr>
            <a:endParaRPr lang="id-ID" sz="2400" dirty="0" smtClean="0"/>
          </a:p>
          <a:p>
            <a:pPr marL="109728" indent="0" algn="ctr">
              <a:buNone/>
            </a:pPr>
            <a:r>
              <a:rPr lang="id-ID" sz="2400" dirty="0" smtClean="0"/>
              <a:t>DAFTAR CUSTOMER TH 2023 </a:t>
            </a:r>
          </a:p>
          <a:p>
            <a:pPr marL="109728" indent="0" algn="ctr">
              <a:buNone/>
            </a:pPr>
            <a:r>
              <a:rPr lang="id-ID" sz="2400" dirty="0" smtClean="0"/>
              <a:t>PT MAJU TERUS</a:t>
            </a:r>
          </a:p>
          <a:p>
            <a:pPr marL="109728" indent="0">
              <a:buNone/>
            </a:pPr>
            <a:endParaRPr lang="id-ID" dirty="0"/>
          </a:p>
          <a:p>
            <a:pPr marL="109728" indent="0">
              <a:buNone/>
            </a:pPr>
            <a:endParaRPr lang="id-ID" dirty="0"/>
          </a:p>
          <a:p>
            <a:pPr marL="109728" indent="0">
              <a:buNone/>
            </a:pPr>
            <a:endParaRPr lang="id-ID" dirty="0" smtClean="0"/>
          </a:p>
          <a:p>
            <a:pPr marL="109728" indent="0">
              <a:buNone/>
            </a:pPr>
            <a:endParaRPr lang="id-ID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234677"/>
              </p:ext>
            </p:extLst>
          </p:nvPr>
        </p:nvGraphicFramePr>
        <p:xfrm>
          <a:off x="664029" y="2804160"/>
          <a:ext cx="75438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570"/>
                <a:gridCol w="1885950"/>
                <a:gridCol w="1935480"/>
                <a:gridCol w="1082040"/>
                <a:gridCol w="150876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Kode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Customer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Alamat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HP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Email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64029" y="63396"/>
            <a:ext cx="784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b="1" i="1" dirty="0" smtClean="0"/>
              <a:t>Contoh  Model Output/ Laporan/ Informasi Sistem AR/ Penjualan</a:t>
            </a:r>
            <a:endParaRPr lang="id-ID" sz="28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5486400" y="52578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Jakarta, Agustus 2023</a:t>
            </a:r>
          </a:p>
          <a:p>
            <a:endParaRPr lang="id-ID" dirty="0"/>
          </a:p>
          <a:p>
            <a:r>
              <a:rPr lang="id-ID" dirty="0" smtClean="0"/>
              <a:t>Manajer Penjualan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3197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888</TotalTime>
  <Words>414</Words>
  <Application>Microsoft Office PowerPoint</Application>
  <PresentationFormat>On-screen Show (4:3)</PresentationFormat>
  <Paragraphs>225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Concourse</vt:lpstr>
      <vt:lpstr>1_Concourse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Tugas 1b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SIKLUS AKUTANSI</dc:title>
  <dc:creator>user</dc:creator>
  <cp:lastModifiedBy>User</cp:lastModifiedBy>
  <cp:revision>78</cp:revision>
  <dcterms:created xsi:type="dcterms:W3CDTF">2015-06-20T04:26:11Z</dcterms:created>
  <dcterms:modified xsi:type="dcterms:W3CDTF">2025-10-14T07:19:52Z</dcterms:modified>
</cp:coreProperties>
</file>