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65" r:id="rId5"/>
    <p:sldId id="267" r:id="rId6"/>
    <p:sldId id="270" r:id="rId7"/>
    <p:sldId id="271" r:id="rId8"/>
    <p:sldId id="272" r:id="rId9"/>
    <p:sldId id="273" r:id="rId10"/>
    <p:sldId id="275" r:id="rId11"/>
    <p:sldId id="278"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087886B-6C03-48DF-8AE9-5738D5821804}" type="datetimeFigureOut">
              <a:rPr lang="en-US" smtClean="0"/>
              <a:t>4/10/2026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7AC8E2-64B2-4262-B7D9-8A254A460B06}"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595392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87886B-6C03-48DF-8AE9-5738D5821804}" type="datetimeFigureOut">
              <a:rPr lang="en-US" smtClean="0"/>
              <a:t>4/10/2026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7AC8E2-64B2-4262-B7D9-8A254A460B06}" type="slidenum">
              <a:rPr lang="en-US" smtClean="0"/>
              <a:t>‹#›</a:t>
            </a:fld>
            <a:endParaRPr lang="en-US"/>
          </a:p>
        </p:txBody>
      </p:sp>
    </p:spTree>
    <p:extLst>
      <p:ext uri="{BB962C8B-B14F-4D97-AF65-F5344CB8AC3E}">
        <p14:creationId xmlns:p14="http://schemas.microsoft.com/office/powerpoint/2010/main" val="2608189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87886B-6C03-48DF-8AE9-5738D5821804}" type="datetimeFigureOut">
              <a:rPr lang="en-US" smtClean="0"/>
              <a:t>4/10/2026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7AC8E2-64B2-4262-B7D9-8A254A460B06}" type="slidenum">
              <a:rPr lang="en-US" smtClean="0"/>
              <a:t>‹#›</a:t>
            </a:fld>
            <a:endParaRPr lang="en-US"/>
          </a:p>
        </p:txBody>
      </p:sp>
    </p:spTree>
    <p:extLst>
      <p:ext uri="{BB962C8B-B14F-4D97-AF65-F5344CB8AC3E}">
        <p14:creationId xmlns:p14="http://schemas.microsoft.com/office/powerpoint/2010/main" val="2170532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87886B-6C03-48DF-8AE9-5738D5821804}" type="datetimeFigureOut">
              <a:rPr lang="en-US" smtClean="0"/>
              <a:t>4/10/2026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7AC8E2-64B2-4262-B7D9-8A254A460B06}" type="slidenum">
              <a:rPr lang="en-US" smtClean="0"/>
              <a:t>‹#›</a:t>
            </a:fld>
            <a:endParaRPr lang="en-US"/>
          </a:p>
        </p:txBody>
      </p:sp>
    </p:spTree>
    <p:extLst>
      <p:ext uri="{BB962C8B-B14F-4D97-AF65-F5344CB8AC3E}">
        <p14:creationId xmlns:p14="http://schemas.microsoft.com/office/powerpoint/2010/main" val="35285466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087886B-6C03-48DF-8AE9-5738D5821804}" type="datetimeFigureOut">
              <a:rPr lang="en-US" smtClean="0"/>
              <a:t>4/10/2026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7AC8E2-64B2-4262-B7D9-8A254A460B06}"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30990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087886B-6C03-48DF-8AE9-5738D5821804}" type="datetimeFigureOut">
              <a:rPr lang="en-US" smtClean="0"/>
              <a:t>4/10/2026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7AC8E2-64B2-4262-B7D9-8A254A460B06}" type="slidenum">
              <a:rPr lang="en-US" smtClean="0"/>
              <a:t>‹#›</a:t>
            </a:fld>
            <a:endParaRPr lang="en-US"/>
          </a:p>
        </p:txBody>
      </p:sp>
    </p:spTree>
    <p:extLst>
      <p:ext uri="{BB962C8B-B14F-4D97-AF65-F5344CB8AC3E}">
        <p14:creationId xmlns:p14="http://schemas.microsoft.com/office/powerpoint/2010/main" val="1333657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087886B-6C03-48DF-8AE9-5738D5821804}" type="datetimeFigureOut">
              <a:rPr lang="en-US" smtClean="0"/>
              <a:t>4/10/2026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7AC8E2-64B2-4262-B7D9-8A254A460B06}" type="slidenum">
              <a:rPr lang="en-US" smtClean="0"/>
              <a:t>‹#›</a:t>
            </a:fld>
            <a:endParaRPr lang="en-US"/>
          </a:p>
        </p:txBody>
      </p:sp>
    </p:spTree>
    <p:extLst>
      <p:ext uri="{BB962C8B-B14F-4D97-AF65-F5344CB8AC3E}">
        <p14:creationId xmlns:p14="http://schemas.microsoft.com/office/powerpoint/2010/main" val="3108898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087886B-6C03-48DF-8AE9-5738D5821804}" type="datetimeFigureOut">
              <a:rPr lang="en-US" smtClean="0"/>
              <a:t>4/10/2026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7AC8E2-64B2-4262-B7D9-8A254A460B06}" type="slidenum">
              <a:rPr lang="en-US" smtClean="0"/>
              <a:t>‹#›</a:t>
            </a:fld>
            <a:endParaRPr lang="en-US"/>
          </a:p>
        </p:txBody>
      </p:sp>
    </p:spTree>
    <p:extLst>
      <p:ext uri="{BB962C8B-B14F-4D97-AF65-F5344CB8AC3E}">
        <p14:creationId xmlns:p14="http://schemas.microsoft.com/office/powerpoint/2010/main" val="35681578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087886B-6C03-48DF-8AE9-5738D5821804}" type="datetimeFigureOut">
              <a:rPr lang="en-US" smtClean="0"/>
              <a:t>4/10/2026</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577AC8E2-64B2-4262-B7D9-8A254A460B06}" type="slidenum">
              <a:rPr lang="en-US" smtClean="0"/>
              <a:t>‹#›</a:t>
            </a:fld>
            <a:endParaRPr lang="en-US"/>
          </a:p>
        </p:txBody>
      </p:sp>
    </p:spTree>
    <p:extLst>
      <p:ext uri="{BB962C8B-B14F-4D97-AF65-F5344CB8AC3E}">
        <p14:creationId xmlns:p14="http://schemas.microsoft.com/office/powerpoint/2010/main" val="1594613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4087886B-6C03-48DF-8AE9-5738D5821804}" type="datetimeFigureOut">
              <a:rPr lang="en-US" smtClean="0"/>
              <a:t>4/10/2026</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77AC8E2-64B2-4262-B7D9-8A254A460B06}" type="slidenum">
              <a:rPr lang="en-US" smtClean="0"/>
              <a:t>‹#›</a:t>
            </a:fld>
            <a:endParaRPr lang="en-US"/>
          </a:p>
        </p:txBody>
      </p:sp>
    </p:spTree>
    <p:extLst>
      <p:ext uri="{BB962C8B-B14F-4D97-AF65-F5344CB8AC3E}">
        <p14:creationId xmlns:p14="http://schemas.microsoft.com/office/powerpoint/2010/main" val="9268659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087886B-6C03-48DF-8AE9-5738D5821804}" type="datetimeFigureOut">
              <a:rPr lang="en-US" smtClean="0"/>
              <a:t>4/10/2026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7AC8E2-64B2-4262-B7D9-8A254A460B06}" type="slidenum">
              <a:rPr lang="en-US" smtClean="0"/>
              <a:t>‹#›</a:t>
            </a:fld>
            <a:endParaRPr lang="en-US"/>
          </a:p>
        </p:txBody>
      </p:sp>
    </p:spTree>
    <p:extLst>
      <p:ext uri="{BB962C8B-B14F-4D97-AF65-F5344CB8AC3E}">
        <p14:creationId xmlns:p14="http://schemas.microsoft.com/office/powerpoint/2010/main" val="1597626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4087886B-6C03-48DF-8AE9-5738D5821804}" type="datetimeFigureOut">
              <a:rPr lang="en-US" smtClean="0"/>
              <a:t>4/10/2026</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577AC8E2-64B2-4262-B7D9-8A254A460B06}"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005486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35AD32F-9ED9-4F1E-A2FF-337867581119}"/>
              </a:ext>
            </a:extLst>
          </p:cNvPr>
          <p:cNvSpPr>
            <a:spLocks noGrp="1"/>
          </p:cNvSpPr>
          <p:nvPr>
            <p:ph type="ctrTitle"/>
          </p:nvPr>
        </p:nvSpPr>
        <p:spPr>
          <a:xfrm>
            <a:off x="813944" y="682580"/>
            <a:ext cx="10058400" cy="862884"/>
          </a:xfrm>
        </p:spPr>
        <p:txBody>
          <a:bodyPr>
            <a:normAutofit/>
          </a:bodyPr>
          <a:lstStyle/>
          <a:p>
            <a:r>
              <a:rPr lang="en-US" sz="4400" b="1" kern="0" dirty="0" smtClean="0">
                <a:solidFill>
                  <a:schemeClr val="tx1"/>
                </a:solidFill>
                <a:latin typeface="Arial" panose="020B0604020202020204" pitchFamily="34" charset="0"/>
                <a:ea typeface="Arial" panose="020B0604020202020204" pitchFamily="34" charset="0"/>
              </a:rPr>
              <a:t>MODUL </a:t>
            </a:r>
            <a:r>
              <a:rPr lang="id-ID" sz="4400" b="1" kern="0" dirty="0" smtClean="0">
                <a:solidFill>
                  <a:schemeClr val="tx1"/>
                </a:solidFill>
                <a:effectLst/>
                <a:latin typeface="Arial" panose="020B0604020202020204" pitchFamily="34" charset="0"/>
                <a:ea typeface="Arial" panose="020B0604020202020204" pitchFamily="34" charset="0"/>
              </a:rPr>
              <a:t>TECHN</a:t>
            </a:r>
            <a:r>
              <a:rPr lang="en-US" sz="4400" b="1" kern="0" dirty="0">
                <a:solidFill>
                  <a:schemeClr val="tx1"/>
                </a:solidFill>
                <a:latin typeface="Arial" panose="020B0604020202020204" pitchFamily="34" charset="0"/>
                <a:ea typeface="Arial" panose="020B0604020202020204" pitchFamily="34" charset="0"/>
              </a:rPr>
              <a:t>O</a:t>
            </a:r>
            <a:r>
              <a:rPr lang="en-US" sz="4400" b="1" kern="0" dirty="0" smtClean="0">
                <a:solidFill>
                  <a:schemeClr val="tx1"/>
                </a:solidFill>
                <a:effectLst/>
                <a:latin typeface="Arial" panose="020B0604020202020204" pitchFamily="34" charset="0"/>
                <a:ea typeface="Arial" panose="020B0604020202020204" pitchFamily="34" charset="0"/>
              </a:rPr>
              <a:t>H</a:t>
            </a:r>
            <a:r>
              <a:rPr lang="id-ID" sz="4400" b="1" kern="0" dirty="0" smtClean="0">
                <a:solidFill>
                  <a:schemeClr val="tx1"/>
                </a:solidFill>
                <a:effectLst/>
                <a:latin typeface="Arial" panose="020B0604020202020204" pitchFamily="34" charset="0"/>
                <a:ea typeface="Arial" panose="020B0604020202020204" pitchFamily="34" charset="0"/>
              </a:rPr>
              <a:t>PRENEURSHIP</a:t>
            </a:r>
            <a:endParaRPr lang="en-US" sz="4400" dirty="0"/>
          </a:p>
        </p:txBody>
      </p:sp>
      <p:sp>
        <p:nvSpPr>
          <p:cNvPr id="3" name="Subtitle 2">
            <a:extLst>
              <a:ext uri="{FF2B5EF4-FFF2-40B4-BE49-F238E27FC236}">
                <a16:creationId xmlns="" xmlns:a16="http://schemas.microsoft.com/office/drawing/2014/main" id="{F9BB0903-6383-4599-AFA6-8105713E6D9D}"/>
              </a:ext>
            </a:extLst>
          </p:cNvPr>
          <p:cNvSpPr>
            <a:spLocks noGrp="1"/>
          </p:cNvSpPr>
          <p:nvPr>
            <p:ph type="subTitle" idx="1"/>
          </p:nvPr>
        </p:nvSpPr>
        <p:spPr>
          <a:xfrm>
            <a:off x="1073157" y="5714999"/>
            <a:ext cx="10058400" cy="434949"/>
          </a:xfrm>
        </p:spPr>
        <p:txBody>
          <a:bodyPr>
            <a:normAutofit lnSpcReduction="10000"/>
          </a:bodyPr>
          <a:lstStyle/>
          <a:p>
            <a:pPr algn="ctr"/>
            <a:r>
              <a:rPr lang="en-US" b="1" dirty="0" err="1" smtClean="0"/>
              <a:t>Endro</a:t>
            </a:r>
            <a:r>
              <a:rPr lang="en-US" b="1" dirty="0" smtClean="0"/>
              <a:t> </a:t>
            </a:r>
            <a:r>
              <a:rPr lang="en-US" b="1" dirty="0" err="1" smtClean="0"/>
              <a:t>basuki</a:t>
            </a:r>
            <a:r>
              <a:rPr lang="en-US" b="1" dirty="0" smtClean="0"/>
              <a:t>, </a:t>
            </a:r>
            <a:r>
              <a:rPr lang="en-US" b="1" dirty="0" err="1" smtClean="0"/>
              <a:t>s.koM</a:t>
            </a:r>
            <a:r>
              <a:rPr lang="en-US" b="1" dirty="0" smtClean="0"/>
              <a:t>, mm, </a:t>
            </a:r>
            <a:r>
              <a:rPr lang="en-US" b="1" dirty="0" err="1" smtClean="0"/>
              <a:t>mba</a:t>
            </a:r>
            <a:endParaRPr lang="en-US" b="1" dirty="0"/>
          </a:p>
          <a:p>
            <a:endParaRPr lang="en-US" dirty="0"/>
          </a:p>
        </p:txBody>
      </p:sp>
      <p:sp>
        <p:nvSpPr>
          <p:cNvPr id="4" name="TextBox 3"/>
          <p:cNvSpPr txBox="1"/>
          <p:nvPr/>
        </p:nvSpPr>
        <p:spPr>
          <a:xfrm>
            <a:off x="1223493" y="1790163"/>
            <a:ext cx="9648851" cy="3970318"/>
          </a:xfrm>
          <a:prstGeom prst="rect">
            <a:avLst/>
          </a:prstGeom>
          <a:noFill/>
        </p:spPr>
        <p:txBody>
          <a:bodyPr wrap="square" rtlCol="0">
            <a:spAutoFit/>
          </a:bodyPr>
          <a:lstStyle/>
          <a:p>
            <a:r>
              <a:rPr lang="en-US" b="1" dirty="0" smtClean="0"/>
              <a:t>TINJAUAN UMUM</a:t>
            </a:r>
          </a:p>
          <a:p>
            <a:pPr marL="285750" indent="-285750">
              <a:buFont typeface="Wingdings" panose="05000000000000000000" pitchFamily="2" charset="2"/>
              <a:buChar char="Ø"/>
            </a:pPr>
            <a:r>
              <a:rPr lang="en-US" b="1" dirty="0" smtClean="0"/>
              <a:t>MENJADI </a:t>
            </a:r>
            <a:r>
              <a:rPr lang="en-US" b="1" dirty="0"/>
              <a:t>SEOARANG </a:t>
            </a:r>
            <a:r>
              <a:rPr lang="en-US" b="1" dirty="0" smtClean="0"/>
              <a:t>TECHNOPRENUERSHIP</a:t>
            </a:r>
          </a:p>
          <a:p>
            <a:pPr marL="285750" indent="-285750">
              <a:buFont typeface="Wingdings" panose="05000000000000000000" pitchFamily="2" charset="2"/>
              <a:buChar char="Ø"/>
            </a:pPr>
            <a:r>
              <a:rPr lang="en-US" b="1" dirty="0">
                <a:solidFill>
                  <a:srgbClr val="231F20"/>
                </a:solidFill>
                <a:latin typeface="Arial" panose="020B0604020202020204" pitchFamily="34" charset="0"/>
                <a:ea typeface="Verdana" panose="020B0604030504040204" pitchFamily="34" charset="0"/>
                <a:cs typeface="Verdana" panose="020B0604030504040204" pitchFamily="34" charset="0"/>
              </a:rPr>
              <a:t>I</a:t>
            </a:r>
            <a:r>
              <a:rPr lang="id-ID" b="1" dirty="0">
                <a:solidFill>
                  <a:srgbClr val="231F20"/>
                </a:solidFill>
                <a:latin typeface="Arial" panose="020B0604020202020204" pitchFamily="34" charset="0"/>
                <a:ea typeface="Verdana" panose="020B0604030504040204" pitchFamily="34" charset="0"/>
                <a:cs typeface="Verdana" panose="020B0604030504040204" pitchFamily="34" charset="0"/>
              </a:rPr>
              <a:t>NVENSI, INOVASI &amp;</a:t>
            </a:r>
            <a:r>
              <a:rPr lang="en-US" b="1" dirty="0">
                <a:solidFill>
                  <a:srgbClr val="231F20"/>
                </a:solidFill>
                <a:latin typeface="Verdana" panose="020B0604030504040204" pitchFamily="34" charset="0"/>
                <a:ea typeface="Verdana" panose="020B0604030504040204" pitchFamily="34" charset="0"/>
                <a:cs typeface="Verdana" panose="020B0604030504040204" pitchFamily="34" charset="0"/>
              </a:rPr>
              <a:t> </a:t>
            </a:r>
            <a:r>
              <a:rPr lang="id-ID" b="1" dirty="0" smtClean="0">
                <a:solidFill>
                  <a:srgbClr val="231F20"/>
                </a:solidFill>
                <a:latin typeface="Arial" panose="020B0604020202020204" pitchFamily="34" charset="0"/>
                <a:ea typeface="Verdana" panose="020B0604030504040204" pitchFamily="34" charset="0"/>
                <a:cs typeface="Verdana" panose="020B0604030504040204" pitchFamily="34" charset="0"/>
              </a:rPr>
              <a:t>TECHNOPRENEUR</a:t>
            </a:r>
            <a:endParaRPr lang="en-US" b="1" dirty="0" smtClean="0">
              <a:solidFill>
                <a:srgbClr val="231F20"/>
              </a:solidFill>
              <a:latin typeface="Arial" panose="020B0604020202020204" pitchFamily="34" charset="0"/>
              <a:ea typeface="Verdana" panose="020B0604030504040204" pitchFamily="34" charset="0"/>
              <a:cs typeface="Verdana" panose="020B0604030504040204" pitchFamily="34" charset="0"/>
            </a:endParaRPr>
          </a:p>
          <a:p>
            <a:pPr marL="285750" indent="-285750">
              <a:buFont typeface="Wingdings" panose="05000000000000000000" pitchFamily="2" charset="2"/>
              <a:buChar char="Ø"/>
            </a:pPr>
            <a:r>
              <a:rPr lang="en-US" b="1" dirty="0"/>
              <a:t>LANDASAN </a:t>
            </a:r>
            <a:r>
              <a:rPr lang="en-US" b="1" dirty="0" smtClean="0"/>
              <a:t>TECHNOPRENUERSHIP</a:t>
            </a:r>
          </a:p>
          <a:p>
            <a:pPr marL="285750" indent="-285750">
              <a:buFont typeface="Wingdings" panose="05000000000000000000" pitchFamily="2" charset="2"/>
              <a:buChar char="Ø"/>
            </a:pPr>
            <a:r>
              <a:rPr lang="id-ID" b="1" dirty="0">
                <a:latin typeface="Arial" panose="020B0604020202020204" pitchFamily="34" charset="0"/>
                <a:ea typeface="Verdana" panose="020B0604030504040204" pitchFamily="34" charset="0"/>
                <a:cs typeface="Verdana" panose="020B0604030504040204" pitchFamily="34" charset="0"/>
              </a:rPr>
              <a:t>PERANAN TECHNOPRENEURSHIP BAGI </a:t>
            </a:r>
            <a:r>
              <a:rPr lang="id-ID" b="1" dirty="0" smtClean="0">
                <a:latin typeface="Arial" panose="020B0604020202020204" pitchFamily="34" charset="0"/>
                <a:ea typeface="Verdana" panose="020B0604030504040204" pitchFamily="34" charset="0"/>
                <a:cs typeface="Verdana" panose="020B0604030504040204" pitchFamily="34" charset="0"/>
              </a:rPr>
              <a:t>MASYARAKAT</a:t>
            </a:r>
            <a:endParaRPr lang="en-US" b="1" dirty="0" smtClean="0">
              <a:latin typeface="Arial" panose="020B0604020202020204" pitchFamily="34" charset="0"/>
              <a:ea typeface="Verdana" panose="020B0604030504040204" pitchFamily="34" charset="0"/>
              <a:cs typeface="Verdana" panose="020B0604030504040204" pitchFamily="34" charset="0"/>
            </a:endParaRPr>
          </a:p>
          <a:p>
            <a:endParaRPr lang="en-US" b="1" dirty="0" smtClean="0">
              <a:latin typeface="Arial" panose="020B0604020202020204" pitchFamily="34" charset="0"/>
              <a:ea typeface="Verdana" panose="020B0604030504040204" pitchFamily="34" charset="0"/>
              <a:cs typeface="Verdana" panose="020B0604030504040204" pitchFamily="34" charset="0"/>
            </a:endParaRPr>
          </a:p>
          <a:p>
            <a:r>
              <a:rPr lang="en-US" dirty="0"/>
              <a:t>MODUL </a:t>
            </a:r>
            <a:r>
              <a:rPr lang="en-US" dirty="0" smtClean="0"/>
              <a:t>1. WIRAUSAHA </a:t>
            </a:r>
            <a:r>
              <a:rPr lang="en-US" dirty="0"/>
              <a:t>DAN WIRASWASTA </a:t>
            </a:r>
            <a:endParaRPr lang="en-US" dirty="0" smtClean="0"/>
          </a:p>
          <a:p>
            <a:r>
              <a:rPr lang="en-US" dirty="0"/>
              <a:t>MODUL 2. PROSES DAN PELUANG </a:t>
            </a:r>
            <a:r>
              <a:rPr lang="en-US" dirty="0" smtClean="0"/>
              <a:t>WIRAUSAHA</a:t>
            </a:r>
          </a:p>
          <a:p>
            <a:r>
              <a:rPr lang="en-US" dirty="0"/>
              <a:t>MODUL 3. </a:t>
            </a:r>
            <a:r>
              <a:rPr lang="en-US" dirty="0" smtClean="0"/>
              <a:t>INTERPRENUERSHIP</a:t>
            </a:r>
          </a:p>
          <a:p>
            <a:r>
              <a:rPr lang="en-US" dirty="0"/>
              <a:t>MODUL </a:t>
            </a:r>
            <a:r>
              <a:rPr lang="en-US" dirty="0" smtClean="0"/>
              <a:t>4. </a:t>
            </a:r>
            <a:r>
              <a:rPr lang="en-US" dirty="0"/>
              <a:t>KONSEP </a:t>
            </a:r>
            <a:r>
              <a:rPr lang="en-US" dirty="0" smtClean="0"/>
              <a:t>USAHA</a:t>
            </a:r>
          </a:p>
          <a:p>
            <a:r>
              <a:rPr lang="en-US" dirty="0"/>
              <a:t>MODUL </a:t>
            </a:r>
            <a:r>
              <a:rPr lang="en-US" dirty="0" smtClean="0"/>
              <a:t>5. PENJUALAN</a:t>
            </a:r>
          </a:p>
          <a:p>
            <a:r>
              <a:rPr lang="en-US" dirty="0"/>
              <a:t>MODUL 7. PROFIL USAHA, BUSINESS DAN MARKETING </a:t>
            </a:r>
            <a:r>
              <a:rPr lang="en-US" dirty="0" smtClean="0"/>
              <a:t>PLAN</a:t>
            </a:r>
          </a:p>
          <a:p>
            <a:r>
              <a:rPr lang="en-US" dirty="0"/>
              <a:t>MODUL </a:t>
            </a:r>
            <a:r>
              <a:rPr lang="en-US" dirty="0" smtClean="0"/>
              <a:t>8. PERDAGANGAN ERA DIGITAL</a:t>
            </a:r>
            <a:endParaRPr lang="en-US" dirty="0"/>
          </a:p>
          <a:p>
            <a:endParaRPr lang="en-US" dirty="0"/>
          </a:p>
        </p:txBody>
      </p:sp>
    </p:spTree>
    <p:extLst>
      <p:ext uri="{BB962C8B-B14F-4D97-AF65-F5344CB8AC3E}">
        <p14:creationId xmlns:p14="http://schemas.microsoft.com/office/powerpoint/2010/main" val="41223112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AEC2EBF-77A3-4278-8AF3-5235D3F00EC6}"/>
              </a:ext>
            </a:extLst>
          </p:cNvPr>
          <p:cNvSpPr>
            <a:spLocks noGrp="1"/>
          </p:cNvSpPr>
          <p:nvPr>
            <p:ph type="title"/>
          </p:nvPr>
        </p:nvSpPr>
        <p:spPr>
          <a:xfrm>
            <a:off x="1029782" y="0"/>
            <a:ext cx="10058400" cy="614350"/>
          </a:xfrm>
        </p:spPr>
        <p:txBody>
          <a:bodyPr>
            <a:normAutofit/>
          </a:bodyPr>
          <a:lstStyle/>
          <a:p>
            <a:r>
              <a:rPr lang="id-ID" sz="2800" b="1" dirty="0">
                <a:solidFill>
                  <a:schemeClr val="tx1"/>
                </a:solidFill>
                <a:latin typeface="Arial" panose="020B0604020202020204" pitchFamily="34" charset="0"/>
                <a:ea typeface="Verdana" panose="020B0604030504040204" pitchFamily="34" charset="0"/>
                <a:cs typeface="Verdana" panose="020B0604030504040204" pitchFamily="34" charset="0"/>
              </a:rPr>
              <a:t>PERANAN TECHNOPRENEURSHIP BAGI MASYARAKAT</a:t>
            </a:r>
            <a:endParaRPr lang="en-US" sz="2800" dirty="0"/>
          </a:p>
        </p:txBody>
      </p:sp>
      <p:sp>
        <p:nvSpPr>
          <p:cNvPr id="3" name="Content Placeholder 2">
            <a:extLst>
              <a:ext uri="{FF2B5EF4-FFF2-40B4-BE49-F238E27FC236}">
                <a16:creationId xmlns="" xmlns:a16="http://schemas.microsoft.com/office/drawing/2014/main" id="{445B88EF-CA7B-4DB7-B56C-779F28033671}"/>
              </a:ext>
            </a:extLst>
          </p:cNvPr>
          <p:cNvSpPr>
            <a:spLocks noGrp="1"/>
          </p:cNvSpPr>
          <p:nvPr>
            <p:ph idx="1"/>
          </p:nvPr>
        </p:nvSpPr>
        <p:spPr>
          <a:xfrm>
            <a:off x="1097280" y="614350"/>
            <a:ext cx="10058400" cy="5254744"/>
          </a:xfrm>
        </p:spPr>
        <p:txBody>
          <a:bodyPr/>
          <a:lstStyle/>
          <a:p>
            <a:pPr>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Technopreneurship tidak </a:t>
            </a:r>
            <a:r>
              <a:rPr lang="id-ID" sz="1800" spc="-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hanya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bermanfaat dalam </a:t>
            </a:r>
            <a:r>
              <a:rPr lang="id-ID" sz="1800" spc="-1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pengembangan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industri-industri besar dan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canggih,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tetapi juga dapat diarahkan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untuk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memberikan</a:t>
            </a:r>
            <a:r>
              <a:rPr lang="id-ID" sz="1800" spc="-1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manfaat</a:t>
            </a:r>
            <a:r>
              <a:rPr lang="id-ID" sz="1800" spc="-1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kepada</a:t>
            </a:r>
            <a:r>
              <a:rPr lang="id-ID" sz="1800" spc="-1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masyarakat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 memiliki kemampuan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ekonomi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lemah dan untuk meningkatkan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kualitas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hidup mereka. </a:t>
            </a:r>
            <a:endParaRPr lang="en-US" sz="1800" dirty="0">
              <a:solidFill>
                <a:srgbClr val="231F20"/>
              </a:solidFill>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Dengan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demikian,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technopreneurship diharapkan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dapat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mendukung pembangunan</a:t>
            </a:r>
            <a:r>
              <a:rPr lang="id-ID" sz="1800" spc="-21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berkelanjutan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(sustainable development). </a:t>
            </a:r>
            <a:endPar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p:txBody>
      </p:sp>
      <p:pic>
        <p:nvPicPr>
          <p:cNvPr id="4" name="Picture 3"/>
          <p:cNvPicPr>
            <a:picLocks noChangeAspect="1"/>
          </p:cNvPicPr>
          <p:nvPr/>
        </p:nvPicPr>
        <p:blipFill>
          <a:blip r:embed="rId2"/>
          <a:stretch>
            <a:fillRect/>
          </a:stretch>
        </p:blipFill>
        <p:spPr>
          <a:xfrm>
            <a:off x="894787" y="2533331"/>
            <a:ext cx="10193395" cy="1608363"/>
          </a:xfrm>
          <a:prstGeom prst="rect">
            <a:avLst/>
          </a:prstGeom>
        </p:spPr>
      </p:pic>
      <p:pic>
        <p:nvPicPr>
          <p:cNvPr id="5" name="Picture 4"/>
          <p:cNvPicPr>
            <a:picLocks noChangeAspect="1"/>
          </p:cNvPicPr>
          <p:nvPr/>
        </p:nvPicPr>
        <p:blipFill>
          <a:blip r:embed="rId3"/>
          <a:stretch>
            <a:fillRect/>
          </a:stretch>
        </p:blipFill>
        <p:spPr>
          <a:xfrm>
            <a:off x="827289" y="4303059"/>
            <a:ext cx="10187299" cy="2136542"/>
          </a:xfrm>
          <a:prstGeom prst="rect">
            <a:avLst/>
          </a:prstGeom>
        </p:spPr>
      </p:pic>
    </p:spTree>
    <p:extLst>
      <p:ext uri="{BB962C8B-B14F-4D97-AF65-F5344CB8AC3E}">
        <p14:creationId xmlns:p14="http://schemas.microsoft.com/office/powerpoint/2010/main" val="33679797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1A657033-3744-4D69-9886-CB8D82548623}"/>
              </a:ext>
            </a:extLst>
          </p:cNvPr>
          <p:cNvSpPr>
            <a:spLocks noGrp="1"/>
          </p:cNvSpPr>
          <p:nvPr>
            <p:ph idx="1"/>
          </p:nvPr>
        </p:nvSpPr>
        <p:spPr>
          <a:xfrm>
            <a:off x="1164515" y="917887"/>
            <a:ext cx="10058400" cy="4023360"/>
          </a:xfrm>
        </p:spPr>
        <p:txBody>
          <a:bodyPr>
            <a:normAutofit fontScale="92500" lnSpcReduction="10000"/>
          </a:bodyPr>
          <a:lstStyle/>
          <a:p>
            <a:r>
              <a:rPr lang="id-ID" sz="1800" b="1"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Agar invensi dan inovasi </a:t>
            </a:r>
            <a:r>
              <a:rPr lang="id-ID" sz="1800" b="1"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dapat</a:t>
            </a:r>
            <a:r>
              <a:rPr lang="id-ID" sz="1800" b="1" spc="27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b="1"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memberikan manfaat bagi </a:t>
            </a:r>
            <a:r>
              <a:rPr lang="id-ID" sz="1800" b="1"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masyarakat,</a:t>
            </a:r>
            <a:r>
              <a:rPr lang="id-ID" sz="1800" b="1" spc="27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b="1"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terdapat beberapa kriteria yang </a:t>
            </a:r>
            <a:r>
              <a:rPr lang="id-ID" sz="1800" b="1"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dapat </a:t>
            </a:r>
            <a:r>
              <a:rPr lang="id-ID" sz="1800" b="1"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digunakan untuk </a:t>
            </a:r>
            <a:r>
              <a:rPr lang="id-ID" sz="1800" b="1"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mengembangkan </a:t>
            </a:r>
            <a:r>
              <a:rPr lang="id-ID" sz="1800" b="1"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invensi</a:t>
            </a:r>
            <a:r>
              <a:rPr lang="id-ID" sz="1800" b="1" spc="-8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b="1"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a:t>
            </a:r>
            <a:r>
              <a:rPr lang="id-ID" sz="1800" b="1" spc="-7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b="1"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inovasi</a:t>
            </a:r>
            <a:r>
              <a:rPr lang="id-ID" sz="1800" b="1" spc="-7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b="1"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agar</a:t>
            </a:r>
            <a:r>
              <a:rPr lang="id-ID" sz="1800" b="1" spc="-8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b="1"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bermanfaat</a:t>
            </a:r>
            <a:r>
              <a:rPr lang="id-ID" sz="1800" b="1" spc="-7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b="1"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bagi </a:t>
            </a:r>
            <a:r>
              <a:rPr lang="id-ID" sz="1800" b="1"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masyarakat,</a:t>
            </a:r>
            <a:r>
              <a:rPr lang="id-ID" sz="1800" b="1"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b="1" i="1"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kriteria</a:t>
            </a:r>
            <a:r>
              <a:rPr lang="id-ID" sz="1800" b="1" i="1" spc="-9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b="1" i="1"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tersebut</a:t>
            </a:r>
            <a:r>
              <a:rPr lang="id-ID" sz="1800" b="1" i="1"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b="1" i="1"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adalah</a:t>
            </a:r>
            <a:r>
              <a:rPr lang="id-ID" sz="1800" b="1" i="1" spc="-9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b="1"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t>
            </a:r>
            <a:endParaRPr lang="en-US" sz="1800" b="1"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endParaRPr lang="en-US" sz="1800" dirty="0">
              <a:effectLst/>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en-US" sz="1800"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M</a:t>
            </a:r>
            <a:r>
              <a:rPr lang="id-ID" sz="1800"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emberikan performansi solusi</a:t>
            </a:r>
            <a:r>
              <a:rPr lang="id-ID" sz="1800" spc="-20"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 </a:t>
            </a:r>
            <a:r>
              <a:rPr lang="id-ID" sz="1800"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lebih</a:t>
            </a:r>
            <a:r>
              <a:rPr lang="en-US" sz="1800"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 </a:t>
            </a:r>
            <a:r>
              <a:rPr lang="id-ID" sz="180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baik dan lebih efisien.</a:t>
            </a:r>
            <a:endParaRPr lang="en-US" sz="1800" dirty="0">
              <a:effectLst/>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sz="1800"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Menjawab permasalahan dan memenuhi karakteristik kebutuhan masyarakat.</a:t>
            </a:r>
            <a:endParaRPr lang="en-US" sz="1800" spc="-5" dirty="0">
              <a:effectLst/>
              <a:latin typeface="Verdana" panose="020B0604030504040204" pitchFamily="34" charset="0"/>
              <a:ea typeface="Georgia" panose="02040502050405020303" pitchFamily="18" charset="0"/>
              <a:cs typeface="Georgia" panose="02040502050405020303" pitchFamily="18" charset="0"/>
            </a:endParaRPr>
          </a:p>
          <a:p>
            <a:pPr>
              <a:buFont typeface="Wingdings" panose="05000000000000000000" pitchFamily="2" charset="2"/>
              <a:buChar char="§"/>
            </a:pPr>
            <a:r>
              <a:rPr lang="id-ID" sz="1800"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Merupakan ide</a:t>
            </a:r>
            <a:r>
              <a:rPr lang="id-ID" sz="1800" spc="-1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 </a:t>
            </a:r>
            <a:r>
              <a:rPr lang="id-ID" sz="1800"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orisinal.</a:t>
            </a:r>
            <a:endParaRPr lang="en-US" sz="1800" spc="-5" dirty="0">
              <a:effectLst/>
              <a:latin typeface="Verdana" panose="020B0604030504040204" pitchFamily="34" charset="0"/>
              <a:ea typeface="Georgia" panose="02040502050405020303" pitchFamily="18" charset="0"/>
              <a:cs typeface="Georgia" panose="02040502050405020303" pitchFamily="18" charset="0"/>
            </a:endParaRPr>
          </a:p>
          <a:p>
            <a:pPr>
              <a:buFont typeface="Wingdings" panose="05000000000000000000" pitchFamily="2" charset="2"/>
              <a:buChar char="§"/>
            </a:pPr>
            <a:r>
              <a:rPr lang="id-ID" sz="1800"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Dapat diterapkan ke pasar dan memenuhi kriteria kelayakan</a:t>
            </a:r>
            <a:r>
              <a:rPr lang="id-ID" sz="1800" spc="-80"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 </a:t>
            </a:r>
            <a:r>
              <a:rPr lang="id-ID" sz="1800"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ekonomi.</a:t>
            </a:r>
            <a:endParaRPr lang="en-US" sz="1800" spc="-5" dirty="0">
              <a:effectLst/>
              <a:latin typeface="Verdana" panose="020B0604030504040204" pitchFamily="34" charset="0"/>
              <a:ea typeface="Georgia" panose="02040502050405020303" pitchFamily="18" charset="0"/>
              <a:cs typeface="Georgia" panose="02040502050405020303" pitchFamily="18" charset="0"/>
            </a:endParaRPr>
          </a:p>
          <a:p>
            <a:pPr>
              <a:buFont typeface="Wingdings" panose="05000000000000000000" pitchFamily="2" charset="2"/>
              <a:buChar char="§"/>
            </a:pPr>
            <a:r>
              <a:rPr lang="id-ID" sz="1800"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Memiliki skala pasar dan skala manfaat yang memadai.</a:t>
            </a:r>
            <a:endParaRPr lang="en-US" sz="1800" spc="-5" dirty="0">
              <a:effectLst/>
              <a:latin typeface="Verdana" panose="020B0604030504040204" pitchFamily="34" charset="0"/>
              <a:ea typeface="Georgia" panose="02040502050405020303" pitchFamily="18" charset="0"/>
              <a:cs typeface="Georgia" panose="02040502050405020303" pitchFamily="18" charset="0"/>
            </a:endParaRPr>
          </a:p>
          <a:p>
            <a:pPr>
              <a:buFont typeface="Wingdings" panose="05000000000000000000" pitchFamily="2" charset="2"/>
              <a:buChar char="§"/>
            </a:pPr>
            <a:r>
              <a:rPr lang="id-ID" sz="1800"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Dapat dipasarkan sebagai produk </a:t>
            </a:r>
            <a:r>
              <a:rPr lang="id-ID" sz="1800" spc="-20"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atau </a:t>
            </a:r>
            <a:r>
              <a:rPr lang="id-ID" sz="1800"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jasa.</a:t>
            </a:r>
            <a:endParaRPr lang="en-US" sz="1800" spc="-5" dirty="0">
              <a:effectLst/>
              <a:latin typeface="Verdana" panose="020B0604030504040204" pitchFamily="34" charset="0"/>
              <a:ea typeface="Georgia" panose="02040502050405020303" pitchFamily="18" charset="0"/>
              <a:cs typeface="Georgia" panose="02040502050405020303" pitchFamily="18" charset="0"/>
            </a:endParaRPr>
          </a:p>
          <a:p>
            <a:pPr>
              <a:buFont typeface="Wingdings" panose="05000000000000000000" pitchFamily="2" charset="2"/>
              <a:buChar char="§"/>
            </a:pPr>
            <a:r>
              <a:rPr lang="id-ID" sz="1800"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Meningkatkan produktivitas, pendapatan, dan lapangan kerja </a:t>
            </a:r>
            <a:r>
              <a:rPr lang="id-ID" sz="1800" spc="-20"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bagi </a:t>
            </a:r>
            <a:r>
              <a:rPr lang="id-ID" sz="1800"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masyarakat.</a:t>
            </a:r>
            <a:endParaRPr lang="en-US" sz="1800" spc="-5" dirty="0">
              <a:effectLst/>
              <a:latin typeface="Verdana" panose="020B0604030504040204" pitchFamily="34" charset="0"/>
              <a:ea typeface="Georgia" panose="02040502050405020303" pitchFamily="18" charset="0"/>
              <a:cs typeface="Georgia" panose="02040502050405020303" pitchFamily="18" charset="0"/>
            </a:endParaRPr>
          </a:p>
          <a:p>
            <a:pPr>
              <a:buFont typeface="Wingdings" panose="05000000000000000000" pitchFamily="2" charset="2"/>
              <a:buChar char="§"/>
            </a:pPr>
            <a:endParaRPr lang="en-US" sz="1800" spc="-5" dirty="0">
              <a:effectLst/>
              <a:latin typeface="Verdana" panose="020B0604030504040204" pitchFamily="34" charset="0"/>
              <a:ea typeface="Georgia" panose="02040502050405020303" pitchFamily="18" charset="0"/>
              <a:cs typeface="Georgia" panose="02040502050405020303" pitchFamily="18" charset="0"/>
            </a:endParaRPr>
          </a:p>
          <a:p>
            <a:endParaRPr lang="en-US" dirty="0"/>
          </a:p>
        </p:txBody>
      </p:sp>
    </p:spTree>
    <p:extLst>
      <p:ext uri="{BB962C8B-B14F-4D97-AF65-F5344CB8AC3E}">
        <p14:creationId xmlns:p14="http://schemas.microsoft.com/office/powerpoint/2010/main" val="19160502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A68DFC6-3FF3-43BF-B46E-33C34E833546}"/>
              </a:ext>
            </a:extLst>
          </p:cNvPr>
          <p:cNvSpPr>
            <a:spLocks noGrp="1"/>
          </p:cNvSpPr>
          <p:nvPr>
            <p:ph type="title"/>
          </p:nvPr>
        </p:nvSpPr>
        <p:spPr/>
        <p:txBody>
          <a:bodyPr/>
          <a:lstStyle/>
          <a:p>
            <a:r>
              <a:rPr lang="en-US" b="1" dirty="0"/>
              <a:t>MENJADI SEOARANG TECHNOPRENUERSHIP</a:t>
            </a:r>
            <a:endParaRPr lang="en-US" dirty="0"/>
          </a:p>
        </p:txBody>
      </p:sp>
      <p:sp>
        <p:nvSpPr>
          <p:cNvPr id="3" name="Content Placeholder 2">
            <a:extLst>
              <a:ext uri="{FF2B5EF4-FFF2-40B4-BE49-F238E27FC236}">
                <a16:creationId xmlns="" xmlns:a16="http://schemas.microsoft.com/office/drawing/2014/main" id="{4E0D2CE8-52FC-4ED1-8AFB-D3248EABF475}"/>
              </a:ext>
            </a:extLst>
          </p:cNvPr>
          <p:cNvSpPr>
            <a:spLocks noGrp="1"/>
          </p:cNvSpPr>
          <p:nvPr>
            <p:ph idx="1"/>
          </p:nvPr>
        </p:nvSpPr>
        <p:spPr>
          <a:xfrm>
            <a:off x="1097280" y="1845734"/>
            <a:ext cx="10359614" cy="4023360"/>
          </a:xfrm>
        </p:spPr>
        <p:txBody>
          <a:bodyPr>
            <a:normAutofit fontScale="85000" lnSpcReduction="10000"/>
          </a:bodyPr>
          <a:lstStyle/>
          <a:p>
            <a:r>
              <a:rPr lang="id-ID" sz="1800" dirty="0">
                <a:solidFill>
                  <a:schemeClr val="tx1"/>
                </a:solidFill>
                <a:effectLst/>
                <a:latin typeface="Georgia" panose="02040502050405020303" pitchFamily="18" charset="0"/>
                <a:ea typeface="Verdana" panose="020B0604030504040204" pitchFamily="34" charset="0"/>
                <a:cs typeface="Verdana" panose="020B0604030504040204" pitchFamily="34" charset="0"/>
              </a:rPr>
              <a:t>Menjadi seorang technopreneur jika dilihat dari dua peranan yang dibebankan bagi seorang technopreneur untuk memahami teknologi sekaligus menanamkan jiwa entrepreneurship bukanlah sebuah perkara yang mudah, untuk menjadi seorang technopreneur yang berhasil, setidaknya harus menguasai:</a:t>
            </a:r>
            <a:endParaRPr lang="en-US" sz="1800" dirty="0">
              <a:solidFill>
                <a:schemeClr val="tx1"/>
              </a:solidFill>
              <a:effectLst/>
              <a:latin typeface="Georgia" panose="02040502050405020303" pitchFamily="18" charset="0"/>
              <a:ea typeface="Verdana" panose="020B0604030504040204" pitchFamily="34" charset="0"/>
              <a:cs typeface="Verdana" panose="020B0604030504040204" pitchFamily="34" charset="0"/>
            </a:endParaRPr>
          </a:p>
          <a:p>
            <a:r>
              <a:rPr lang="en-US" sz="1800" dirty="0">
                <a:solidFill>
                  <a:schemeClr val="tx1"/>
                </a:solidFill>
                <a:latin typeface="Georgia" panose="02040502050405020303" pitchFamily="18" charset="0"/>
                <a:ea typeface="Verdana" panose="020B0604030504040204" pitchFamily="34" charset="0"/>
                <a:cs typeface="Verdana" panose="020B0604030504040204" pitchFamily="34" charset="0"/>
              </a:rPr>
              <a:t>1.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Teknologi	</a:t>
            </a:r>
            <a:endParaRPr lang="en-US"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en-US" sz="1800" spc="-15" dirty="0" err="1">
                <a:solidFill>
                  <a:srgbClr val="231F20"/>
                </a:solidFill>
                <a:effectLst/>
                <a:latin typeface="Verdana" panose="020B0604030504040204" pitchFamily="34" charset="0"/>
                <a:ea typeface="Verdana" panose="020B0604030504040204" pitchFamily="34" charset="0"/>
                <a:cs typeface="Verdana" panose="020B0604030504040204" pitchFamily="34" charset="0"/>
              </a:rPr>
              <a:t>Teknologi</a:t>
            </a:r>
            <a:r>
              <a:rPr lang="en-US"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memegang </a:t>
            </a:r>
            <a:r>
              <a:rPr lang="id-ID" sz="1800" dirty="0" smtClean="0">
                <a:solidFill>
                  <a:srgbClr val="231F20"/>
                </a:solidFill>
                <a:effectLst/>
                <a:latin typeface="Verdana" panose="020B0604030504040204" pitchFamily="34" charset="0"/>
                <a:ea typeface="Verdana" panose="020B0604030504040204" pitchFamily="34" charset="0"/>
                <a:cs typeface="Verdana" panose="020B0604030504040204" pitchFamily="34" charset="0"/>
              </a:rPr>
              <a:t>peranan</a:t>
            </a:r>
            <a:r>
              <a:rPr lang="en-US" sz="1800" dirty="0" smtClean="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smtClean="0">
                <a:solidFill>
                  <a:srgbClr val="231F20"/>
                </a:solidFill>
                <a:effectLst/>
                <a:latin typeface="Verdana" panose="020B0604030504040204" pitchFamily="34" charset="0"/>
                <a:ea typeface="Verdana" panose="020B0604030504040204" pitchFamily="34" charset="0"/>
                <a:cs typeface="Verdana" panose="020B0604030504040204" pitchFamily="34" charset="0"/>
              </a:rPr>
              <a:t>penting</a:t>
            </a:r>
            <a:r>
              <a:rPr lang="en-US" sz="1800" dirty="0">
                <a:solidFill>
                  <a:srgbClr val="231F20"/>
                </a:solidFill>
                <a:latin typeface="Verdana" panose="020B0604030504040204" pitchFamily="34" charset="0"/>
                <a:ea typeface="Verdana" panose="020B0604030504040204" pitchFamily="34" charset="0"/>
                <a:cs typeface="Verdana" panose="020B0604030504040204" pitchFamily="34" charset="0"/>
              </a:rPr>
              <a:t> </a:t>
            </a:r>
            <a:r>
              <a:rPr lang="id-ID" sz="1800" spc="-20" dirty="0" smtClean="0">
                <a:solidFill>
                  <a:srgbClr val="231F20"/>
                </a:solidFill>
                <a:effectLst/>
                <a:latin typeface="Verdana" panose="020B0604030504040204" pitchFamily="34" charset="0"/>
                <a:ea typeface="Verdana" panose="020B0604030504040204" pitchFamily="34" charset="0"/>
                <a:cs typeface="Verdana" panose="020B0604030504040204" pitchFamily="34" charset="0"/>
              </a:rPr>
              <a:t>dalam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perkembangan dunia modern</a:t>
            </a:r>
            <a:r>
              <a:rPr lang="id-ID" sz="1800" spc="-23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seperti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saat ini, </a:t>
            </a:r>
            <a:r>
              <a:rPr lang="en-US" sz="1800" dirty="0">
                <a:solidFill>
                  <a:srgbClr val="231F20"/>
                </a:solidFill>
                <a:latin typeface="Verdana" panose="020B0604030504040204" pitchFamily="34" charset="0"/>
                <a:ea typeface="Verdana" panose="020B0604030504040204" pitchFamily="34" charset="0"/>
                <a:cs typeface="Verdana" panose="020B0604030504040204" pitchFamily="34" charset="0"/>
              </a:rPr>
              <a:t>k</a:t>
            </a:r>
            <a:r>
              <a:rPr lang="id-ID" sz="1800" dirty="0" smtClean="0">
                <a:solidFill>
                  <a:srgbClr val="231F20"/>
                </a:solidFill>
                <a:effectLst/>
                <a:latin typeface="Verdana" panose="020B0604030504040204" pitchFamily="34" charset="0"/>
                <a:ea typeface="Verdana" panose="020B0604030504040204" pitchFamily="34" charset="0"/>
                <a:cs typeface="Verdana" panose="020B0604030504040204" pitchFamily="34" charset="0"/>
              </a:rPr>
              <a:t>emunculan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teknologi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baru secara terus menerus </a:t>
            </a:r>
            <a:r>
              <a:rPr lang="id-ID" sz="1800" spc="-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penerapan teknologi yang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semakin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banyak</a:t>
            </a:r>
            <a:r>
              <a:rPr lang="id-ID" sz="1800" spc="-1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a:t>
            </a:r>
            <a:r>
              <a:rPr lang="id-ID" sz="1800" spc="-1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menyebar</a:t>
            </a:r>
            <a:r>
              <a:rPr lang="id-ID" sz="1800" spc="-1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membutuhkan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inovasi yang berkelanjutan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agar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penggunaan teknologi dapat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tepat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guna dan mencapai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sasarannya. </a:t>
            </a:r>
            <a:endParaRPr lang="en-US" sz="1800" spc="-20" dirty="0">
              <a:solidFill>
                <a:srgbClr val="231F20"/>
              </a:solidFill>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Pembelajaran tentang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teknologi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membutuhkan dukungan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dari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sumber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daya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manusia, dalam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hal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ini bisa dipelajari di universitas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atau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perguruan tinggi</a:t>
            </a:r>
            <a:r>
              <a:rPr lang="en-US" sz="1800" dirty="0" smtClean="0">
                <a:solidFill>
                  <a:srgbClr val="231F20"/>
                </a:solidFill>
                <a:effectLst/>
                <a:latin typeface="Verdana" panose="020B0604030504040204" pitchFamily="34" charset="0"/>
                <a:ea typeface="Verdana" panose="020B0604030504040204" pitchFamily="34" charset="0"/>
                <a:cs typeface="Verdana" panose="020B0604030504040204" pitchFamily="34" charset="0"/>
              </a:rPr>
              <a:t>.</a:t>
            </a:r>
          </a:p>
          <a:p>
            <a:pPr>
              <a:buFont typeface="Wingdings" panose="05000000000000000000" pitchFamily="2" charset="2"/>
              <a:buChar char="§"/>
            </a:pPr>
            <a:r>
              <a:rPr lang="id-ID" sz="1800" spc="-15" dirty="0">
                <a:solidFill>
                  <a:srgbClr val="231F20"/>
                </a:solidFill>
                <a:latin typeface="Verdana" panose="020B0604030504040204" pitchFamily="34" charset="0"/>
                <a:ea typeface="Verdana" panose="020B0604030504040204" pitchFamily="34" charset="0"/>
                <a:cs typeface="Verdana" panose="020B0604030504040204" pitchFamily="34" charset="0"/>
              </a:rPr>
              <a:t>Teknologi </a:t>
            </a: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merupakan </a:t>
            </a:r>
            <a:r>
              <a:rPr lang="id-ID" sz="1800" spc="-30" dirty="0">
                <a:solidFill>
                  <a:srgbClr val="231F20"/>
                </a:solidFill>
                <a:latin typeface="Verdana" panose="020B0604030504040204" pitchFamily="34" charset="0"/>
                <a:ea typeface="Verdana" panose="020B0604030504040204" pitchFamily="34" charset="0"/>
                <a:cs typeface="Verdana" panose="020B0604030504040204" pitchFamily="34" charset="0"/>
              </a:rPr>
              <a:t>cara </a:t>
            </a: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untuk mengolah sesuatu agar</a:t>
            </a:r>
            <a:r>
              <a:rPr lang="id-ID" sz="1800" spc="-190" dirty="0">
                <a:solidFill>
                  <a:srgbClr val="231F20"/>
                </a:solidFill>
                <a:latin typeface="Verdana" panose="020B0604030504040204" pitchFamily="34" charset="0"/>
                <a:ea typeface="Verdana" panose="020B0604030504040204" pitchFamily="34" charset="0"/>
                <a:cs typeface="Verdana" panose="020B0604030504040204" pitchFamily="34" charset="0"/>
              </a:rPr>
              <a:t> </a:t>
            </a:r>
            <a:r>
              <a:rPr lang="id-ID" sz="1800" spc="-20" dirty="0">
                <a:solidFill>
                  <a:srgbClr val="231F20"/>
                </a:solidFill>
                <a:latin typeface="Verdana" panose="020B0604030504040204" pitchFamily="34" charset="0"/>
                <a:ea typeface="Verdana" panose="020B0604030504040204" pitchFamily="34" charset="0"/>
                <a:cs typeface="Verdana" panose="020B0604030504040204" pitchFamily="34" charset="0"/>
              </a:rPr>
              <a:t>terjadi </a:t>
            </a: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efisiensi biaya dan waktu sehingga dapat menghasilkan produk </a:t>
            </a:r>
            <a:r>
              <a:rPr lang="id-ID" sz="1800" spc="-30" dirty="0">
                <a:solidFill>
                  <a:srgbClr val="231F20"/>
                </a:solidFill>
                <a:latin typeface="Verdana" panose="020B0604030504040204" pitchFamily="34" charset="0"/>
                <a:ea typeface="Verdana" panose="020B0604030504040204" pitchFamily="34" charset="0"/>
                <a:cs typeface="Verdana" panose="020B0604030504040204" pitchFamily="34" charset="0"/>
              </a:rPr>
              <a:t>yang </a:t>
            </a: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berkualitas dengan </a:t>
            </a:r>
            <a:r>
              <a:rPr lang="id-ID" sz="1800" spc="-15" dirty="0">
                <a:solidFill>
                  <a:srgbClr val="231F20"/>
                </a:solidFill>
                <a:latin typeface="Verdana" panose="020B0604030504040204" pitchFamily="34" charset="0"/>
                <a:ea typeface="Verdana" panose="020B0604030504040204" pitchFamily="34" charset="0"/>
                <a:cs typeface="Verdana" panose="020B0604030504040204" pitchFamily="34" charset="0"/>
              </a:rPr>
              <a:t>memperhatikan </a:t>
            </a: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kebutuhan </a:t>
            </a:r>
            <a:r>
              <a:rPr lang="id-ID" sz="1800" spc="-15" dirty="0">
                <a:solidFill>
                  <a:srgbClr val="231F20"/>
                </a:solidFill>
                <a:latin typeface="Verdana" panose="020B0604030504040204" pitchFamily="34" charset="0"/>
                <a:ea typeface="Verdana" panose="020B0604030504040204" pitchFamily="34" charset="0"/>
                <a:cs typeface="Verdana" panose="020B0604030504040204" pitchFamily="34" charset="0"/>
              </a:rPr>
              <a:t>pasar, </a:t>
            </a: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solusi </a:t>
            </a:r>
            <a:r>
              <a:rPr lang="id-ID" sz="1800" spc="-15" dirty="0">
                <a:solidFill>
                  <a:srgbClr val="231F20"/>
                </a:solidFill>
                <a:latin typeface="Verdana" panose="020B0604030504040204" pitchFamily="34" charset="0"/>
                <a:ea typeface="Verdana" panose="020B0604030504040204" pitchFamily="34" charset="0"/>
                <a:cs typeface="Verdana" panose="020B0604030504040204" pitchFamily="34" charset="0"/>
              </a:rPr>
              <a:t>untuk </a:t>
            </a: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permasalahan,	</a:t>
            </a:r>
            <a:r>
              <a:rPr lang="id-ID" sz="1800" spc="-15" dirty="0">
                <a:solidFill>
                  <a:srgbClr val="231F20"/>
                </a:solidFill>
                <a:latin typeface="Verdana" panose="020B0604030504040204" pitchFamily="34" charset="0"/>
                <a:ea typeface="Verdana" panose="020B0604030504040204" pitchFamily="34" charset="0"/>
                <a:cs typeface="Verdana" panose="020B0604030504040204" pitchFamily="34" charset="0"/>
              </a:rPr>
              <a:t>perkembangan </a:t>
            </a: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aplikasi, perbaikan efektivitas </a:t>
            </a:r>
            <a:r>
              <a:rPr lang="id-ID" sz="1800" spc="-25" dirty="0">
                <a:solidFill>
                  <a:srgbClr val="231F20"/>
                </a:solidFill>
                <a:latin typeface="Verdana" panose="020B0604030504040204" pitchFamily="34" charset="0"/>
                <a:ea typeface="Verdana" panose="020B0604030504040204" pitchFamily="34" charset="0"/>
                <a:cs typeface="Verdana" panose="020B0604030504040204" pitchFamily="34" charset="0"/>
              </a:rPr>
              <a:t>dan </a:t>
            </a: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efisiensi produksi serta </a:t>
            </a:r>
            <a:r>
              <a:rPr lang="id-ID" sz="1800" spc="-10" dirty="0">
                <a:solidFill>
                  <a:srgbClr val="231F20"/>
                </a:solidFill>
                <a:latin typeface="Verdana" panose="020B0604030504040204" pitchFamily="34" charset="0"/>
                <a:ea typeface="Verdana" panose="020B0604030504040204" pitchFamily="34" charset="0"/>
                <a:cs typeface="Verdana" panose="020B0604030504040204" pitchFamily="34" charset="0"/>
              </a:rPr>
              <a:t>modernisasi. </a:t>
            </a:r>
            <a:endParaRPr lang="en-US" sz="1800" spc="-10" dirty="0">
              <a:solidFill>
                <a:srgbClr val="231F20"/>
              </a:solidFill>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Seorang technopreneur tak </a:t>
            </a:r>
            <a:r>
              <a:rPr lang="id-ID" sz="1800" spc="-15" dirty="0">
                <a:solidFill>
                  <a:srgbClr val="231F20"/>
                </a:solidFill>
                <a:latin typeface="Verdana" panose="020B0604030504040204" pitchFamily="34" charset="0"/>
                <a:ea typeface="Verdana" panose="020B0604030504040204" pitchFamily="34" charset="0"/>
                <a:cs typeface="Verdana" panose="020B0604030504040204" pitchFamily="34" charset="0"/>
              </a:rPr>
              <a:t>pernah </a:t>
            </a: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hanya cukup mempelajari satu </a:t>
            </a:r>
            <a:r>
              <a:rPr lang="id-ID" sz="1800" spc="-25" dirty="0">
                <a:solidFill>
                  <a:srgbClr val="231F20"/>
                </a:solidFill>
                <a:latin typeface="Verdana" panose="020B0604030504040204" pitchFamily="34" charset="0"/>
                <a:ea typeface="Verdana" panose="020B0604030504040204" pitchFamily="34" charset="0"/>
                <a:cs typeface="Verdana" panose="020B0604030504040204" pitchFamily="34" charset="0"/>
              </a:rPr>
              <a:t>atau </a:t>
            </a: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dua teknologi saja, melainkan </a:t>
            </a:r>
            <a:r>
              <a:rPr lang="id-ID" sz="1800" spc="-20" dirty="0">
                <a:solidFill>
                  <a:srgbClr val="231F20"/>
                </a:solidFill>
                <a:latin typeface="Verdana" panose="020B0604030504040204" pitchFamily="34" charset="0"/>
                <a:ea typeface="Verdana" panose="020B0604030504040204" pitchFamily="34" charset="0"/>
                <a:cs typeface="Verdana" panose="020B0604030504040204" pitchFamily="34" charset="0"/>
              </a:rPr>
              <a:t>harus </a:t>
            </a: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peka terhadap inovasi  </a:t>
            </a:r>
            <a:r>
              <a:rPr lang="id-ID" sz="1800" spc="-15" dirty="0">
                <a:solidFill>
                  <a:srgbClr val="231F20"/>
                </a:solidFill>
                <a:latin typeface="Verdana" panose="020B0604030504040204" pitchFamily="34" charset="0"/>
                <a:ea typeface="Verdana" panose="020B0604030504040204" pitchFamily="34" charset="0"/>
                <a:cs typeface="Verdana" panose="020B0604030504040204" pitchFamily="34" charset="0"/>
              </a:rPr>
              <a:t>teknologi </a:t>
            </a: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dan dibutuhkan ide kreatif </a:t>
            </a:r>
            <a:r>
              <a:rPr lang="id-ID" sz="1800" spc="-20" dirty="0">
                <a:solidFill>
                  <a:srgbClr val="231F20"/>
                </a:solidFill>
                <a:latin typeface="Verdana" panose="020B0604030504040204" pitchFamily="34" charset="0"/>
                <a:ea typeface="Verdana" panose="020B0604030504040204" pitchFamily="34" charset="0"/>
                <a:cs typeface="Verdana" panose="020B0604030504040204" pitchFamily="34" charset="0"/>
              </a:rPr>
              <a:t>untuk </a:t>
            </a: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mendukungnya.</a:t>
            </a:r>
            <a:endParaRPr lang="en-US" sz="1800" dirty="0">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endParaRPr lang="en-US" sz="1800" dirty="0">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a:p>
            <a:endParaRPr lang="en-US" dirty="0"/>
          </a:p>
        </p:txBody>
      </p:sp>
    </p:spTree>
    <p:extLst>
      <p:ext uri="{BB962C8B-B14F-4D97-AF65-F5344CB8AC3E}">
        <p14:creationId xmlns:p14="http://schemas.microsoft.com/office/powerpoint/2010/main" val="202480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F77F42E4-23D1-4425-9268-E9728C9293C9}"/>
              </a:ext>
            </a:extLst>
          </p:cNvPr>
          <p:cNvSpPr>
            <a:spLocks noGrp="1"/>
          </p:cNvSpPr>
          <p:nvPr>
            <p:ph idx="1"/>
          </p:nvPr>
        </p:nvSpPr>
        <p:spPr>
          <a:xfrm>
            <a:off x="1097280" y="215153"/>
            <a:ext cx="10058400" cy="6104965"/>
          </a:xfrm>
        </p:spPr>
        <p:txBody>
          <a:bodyPr>
            <a:normAutofit fontScale="85000" lnSpcReduction="10000"/>
          </a:bodyPr>
          <a:lstStyle/>
          <a:p>
            <a:r>
              <a:rPr lang="en-US" dirty="0"/>
              <a:t>2.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Entrepreneurship </a:t>
            </a:r>
            <a:endPar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marL="349250" indent="-90488"/>
            <a:r>
              <a:rPr lang="en-US" sz="1800" dirty="0">
                <a:solidFill>
                  <a:srgbClr val="231F20"/>
                </a:solidFill>
                <a:latin typeface="Verdana" panose="020B0604030504040204" pitchFamily="34" charset="0"/>
                <a:ea typeface="Verdana" panose="020B0604030504040204" pitchFamily="34" charset="0"/>
                <a:cs typeface="Verdana" panose="020B0604030504040204" pitchFamily="34" charset="0"/>
              </a:rPr>
              <a:t>P</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roses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dalam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mengorganisasikan dan  mengelola  resiko untuk sebuah bisnis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dengan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mengidentifikasi dan mengevaluasi </a:t>
            </a:r>
            <a:r>
              <a:rPr lang="id-ID" sz="1800" spc="-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pasar,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menemukan solusi-solusi untuk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mengisi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peluang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pasar,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mengelola sumber </a:t>
            </a:r>
            <a:r>
              <a:rPr lang="id-ID" sz="1800" spc="-3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daya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a:t>
            </a:r>
            <a:r>
              <a:rPr lang="id-ID"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diperlukan,</a:t>
            </a:r>
            <a:r>
              <a:rPr lang="id-ID"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a:t>
            </a:r>
            <a:r>
              <a:rPr lang="id-ID" sz="1800" spc="-9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mengelola</a:t>
            </a:r>
            <a:r>
              <a:rPr lang="id-ID"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risiko</a:t>
            </a:r>
            <a:r>
              <a:rPr lang="id-ID"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berhubungan dengan</a:t>
            </a:r>
            <a:r>
              <a:rPr lang="id-ID" sz="1800" spc="-1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bisnisnya</a:t>
            </a:r>
            <a:r>
              <a:rPr lang="id-ID" sz="1800" dirty="0" smtClean="0">
                <a:solidFill>
                  <a:srgbClr val="231F20"/>
                </a:solidFill>
                <a:effectLst/>
                <a:latin typeface="Verdana" panose="020B0604030504040204" pitchFamily="34" charset="0"/>
                <a:ea typeface="Verdana" panose="020B0604030504040204" pitchFamily="34" charset="0"/>
                <a:cs typeface="Verdana" panose="020B0604030504040204" pitchFamily="34" charset="0"/>
              </a:rPr>
              <a:t>.</a:t>
            </a:r>
            <a:endParaRPr lang="en-US" sz="1800" dirty="0" smtClean="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marL="349250" indent="0">
              <a:buNone/>
            </a:pPr>
            <a:r>
              <a:rPr lang="id-ID" sz="1800" dirty="0" smtClean="0">
                <a:solidFill>
                  <a:srgbClr val="231F20"/>
                </a:solidFill>
                <a:latin typeface="Verdana" panose="020B0604030504040204" pitchFamily="34" charset="0"/>
                <a:ea typeface="Verdana" panose="020B0604030504040204" pitchFamily="34" charset="0"/>
                <a:cs typeface="Verdana" panose="020B0604030504040204" pitchFamily="34" charset="0"/>
              </a:rPr>
              <a:t>Untuk</a:t>
            </a:r>
            <a:r>
              <a:rPr lang="en-US" sz="1800" dirty="0" smtClean="0">
                <a:solidFill>
                  <a:srgbClr val="231F20"/>
                </a:solidFill>
                <a:latin typeface="Verdana" panose="020B0604030504040204" pitchFamily="34" charset="0"/>
                <a:ea typeface="Verdana" panose="020B0604030504040204" pitchFamily="34" charset="0"/>
                <a:cs typeface="Verdana" panose="020B0604030504040204" pitchFamily="34" charset="0"/>
              </a:rPr>
              <a:t> </a:t>
            </a:r>
            <a:r>
              <a:rPr lang="id-ID" sz="1800" dirty="0" smtClean="0">
                <a:solidFill>
                  <a:srgbClr val="231F20"/>
                </a:solidFill>
                <a:latin typeface="Verdana" panose="020B0604030504040204" pitchFamily="34" charset="0"/>
                <a:ea typeface="Verdana" panose="020B0604030504040204" pitchFamily="34" charset="0"/>
                <a:cs typeface="Verdana" panose="020B0604030504040204" pitchFamily="34" charset="0"/>
              </a:rPr>
              <a:t>mengembangkan</a:t>
            </a:r>
            <a:r>
              <a:rPr lang="en-US" sz="1800" dirty="0" smtClean="0">
                <a:solidFill>
                  <a:srgbClr val="231F20"/>
                </a:solidFill>
                <a:latin typeface="Verdana" panose="020B0604030504040204" pitchFamily="34" charset="0"/>
                <a:ea typeface="Verdana" panose="020B0604030504040204" pitchFamily="34" charset="0"/>
                <a:cs typeface="Verdana" panose="020B0604030504040204" pitchFamily="34" charset="0"/>
              </a:rPr>
              <a:t> </a:t>
            </a:r>
            <a:r>
              <a:rPr lang="id-ID" sz="1800" spc="-30" dirty="0">
                <a:solidFill>
                  <a:srgbClr val="231F20"/>
                </a:solidFill>
                <a:latin typeface="Verdana" panose="020B0604030504040204" pitchFamily="34" charset="0"/>
                <a:ea typeface="Verdana" panose="020B0604030504040204" pitchFamily="34" charset="0"/>
                <a:cs typeface="Verdana" panose="020B0604030504040204" pitchFamily="34" charset="0"/>
              </a:rPr>
              <a:t>jiwa </a:t>
            </a: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entrepreneurship dibutuhkan </a:t>
            </a:r>
            <a:r>
              <a:rPr lang="id-ID" sz="1800" spc="-15" dirty="0">
                <a:solidFill>
                  <a:srgbClr val="231F20"/>
                </a:solidFill>
                <a:latin typeface="Verdana" panose="020B0604030504040204" pitchFamily="34" charset="0"/>
                <a:ea typeface="Verdana" panose="020B0604030504040204" pitchFamily="34" charset="0"/>
                <a:cs typeface="Verdana" panose="020B0604030504040204" pitchFamily="34" charset="0"/>
              </a:rPr>
              <a:t>beberapa </a:t>
            </a: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tahapan</a:t>
            </a:r>
            <a:r>
              <a:rPr lang="id-ID" sz="1800" spc="-55" dirty="0">
                <a:solidFill>
                  <a:srgbClr val="231F20"/>
                </a:solidFill>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a:t>
            </a:r>
            <a:endParaRPr lang="en-US" sz="1800" dirty="0">
              <a:solidFill>
                <a:srgbClr val="231F20"/>
              </a:solidFill>
              <a:latin typeface="Verdana" panose="020B0604030504040204" pitchFamily="34" charset="0"/>
              <a:ea typeface="Verdana" panose="020B0604030504040204" pitchFamily="34" charset="0"/>
              <a:cs typeface="Verdana" panose="020B0604030504040204" pitchFamily="34" charset="0"/>
            </a:endParaRPr>
          </a:p>
          <a:p>
            <a:pPr marL="349250" indent="0">
              <a:buFont typeface="Wingdings" panose="05000000000000000000" pitchFamily="2" charset="2"/>
              <a:buChar char="§"/>
            </a:pPr>
            <a:r>
              <a:rPr lang="id-ID" sz="1800" i="1" dirty="0">
                <a:solidFill>
                  <a:srgbClr val="231F20"/>
                </a:solidFill>
                <a:latin typeface="Verdana" panose="020B0604030504040204" pitchFamily="34" charset="0"/>
                <a:ea typeface="Verdana" panose="020B0604030504040204" pitchFamily="34" charset="0"/>
                <a:cs typeface="Verdana" panose="020B0604030504040204" pitchFamily="34" charset="0"/>
              </a:rPr>
              <a:t>Internallization</a:t>
            </a:r>
            <a:endParaRPr lang="en-US" sz="1800" i="1" dirty="0">
              <a:solidFill>
                <a:srgbClr val="231F20"/>
              </a:solidFill>
              <a:latin typeface="Verdana" panose="020B0604030504040204" pitchFamily="34" charset="0"/>
              <a:ea typeface="Verdana" panose="020B0604030504040204" pitchFamily="34" charset="0"/>
              <a:cs typeface="Verdana" panose="020B0604030504040204" pitchFamily="34" charset="0"/>
            </a:endParaRPr>
          </a:p>
          <a:p>
            <a:pPr marL="349250" indent="0">
              <a:buNone/>
            </a:pP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adalah </a:t>
            </a:r>
            <a:r>
              <a:rPr lang="id-ID" sz="1800" spc="-15" dirty="0">
                <a:solidFill>
                  <a:srgbClr val="231F20"/>
                </a:solidFill>
                <a:latin typeface="Verdana" panose="020B0604030504040204" pitchFamily="34" charset="0"/>
                <a:ea typeface="Verdana" panose="020B0604030504040204" pitchFamily="34" charset="0"/>
                <a:cs typeface="Verdana" panose="020B0604030504040204" pitchFamily="34" charset="0"/>
              </a:rPr>
              <a:t>tahapan </a:t>
            </a: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penanaman jiwa entrepreneurship </a:t>
            </a:r>
            <a:r>
              <a:rPr lang="id-ID" sz="1800" spc="-15" dirty="0">
                <a:solidFill>
                  <a:srgbClr val="231F20"/>
                </a:solidFill>
                <a:latin typeface="Verdana" panose="020B0604030504040204" pitchFamily="34" charset="0"/>
                <a:ea typeface="Verdana" panose="020B0604030504040204" pitchFamily="34" charset="0"/>
                <a:cs typeface="Verdana" panose="020B0604030504040204" pitchFamily="34" charset="0"/>
              </a:rPr>
              <a:t>melalui </a:t>
            </a: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konstruksi pengetahuan tentang </a:t>
            </a:r>
            <a:r>
              <a:rPr lang="id-ID" sz="1800" spc="-25" dirty="0">
                <a:solidFill>
                  <a:srgbClr val="231F20"/>
                </a:solidFill>
                <a:latin typeface="Verdana" panose="020B0604030504040204" pitchFamily="34" charset="0"/>
                <a:ea typeface="Verdana" panose="020B0604030504040204" pitchFamily="34" charset="0"/>
                <a:cs typeface="Verdana" panose="020B0604030504040204" pitchFamily="34" charset="0"/>
              </a:rPr>
              <a:t>jiwa </a:t>
            </a: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entrepreneurial serta medan dalam </a:t>
            </a:r>
            <a:r>
              <a:rPr lang="id-ID" sz="1800" spc="-15" dirty="0">
                <a:solidFill>
                  <a:srgbClr val="231F20"/>
                </a:solidFill>
                <a:latin typeface="Verdana" panose="020B0604030504040204" pitchFamily="34" charset="0"/>
                <a:ea typeface="Verdana" panose="020B0604030504040204" pitchFamily="34" charset="0"/>
                <a:cs typeface="Verdana" panose="020B0604030504040204" pitchFamily="34" charset="0"/>
              </a:rPr>
              <a:t>usaha. </a:t>
            </a: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Dalam tahap ini lebih menekankan</a:t>
            </a:r>
            <a:r>
              <a:rPr lang="id-ID" sz="1800" spc="-215" dirty="0">
                <a:solidFill>
                  <a:srgbClr val="231F20"/>
                </a:solidFill>
                <a:latin typeface="Verdana" panose="020B0604030504040204" pitchFamily="34" charset="0"/>
                <a:ea typeface="Verdana" panose="020B0604030504040204" pitchFamily="34" charset="0"/>
                <a:cs typeface="Verdana" panose="020B0604030504040204" pitchFamily="34" charset="0"/>
              </a:rPr>
              <a:t> </a:t>
            </a:r>
            <a:r>
              <a:rPr lang="id-ID" sz="1800" spc="-20" dirty="0">
                <a:solidFill>
                  <a:srgbClr val="231F20"/>
                </a:solidFill>
                <a:latin typeface="Verdana" panose="020B0604030504040204" pitchFamily="34" charset="0"/>
                <a:ea typeface="Verdana" panose="020B0604030504040204" pitchFamily="34" charset="0"/>
                <a:cs typeface="Verdana" panose="020B0604030504040204" pitchFamily="34" charset="0"/>
              </a:rPr>
              <a:t>tentang </a:t>
            </a: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kewirausahaan dan pengenalan </a:t>
            </a:r>
            <a:r>
              <a:rPr lang="id-ID" sz="1800" spc="-15" dirty="0">
                <a:solidFill>
                  <a:srgbClr val="231F20"/>
                </a:solidFill>
                <a:latin typeface="Verdana" panose="020B0604030504040204" pitchFamily="34" charset="0"/>
                <a:ea typeface="Verdana" panose="020B0604030504040204" pitchFamily="34" charset="0"/>
                <a:cs typeface="Verdana" panose="020B0604030504040204" pitchFamily="34" charset="0"/>
              </a:rPr>
              <a:t>tentang </a:t>
            </a: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urgensinya.</a:t>
            </a:r>
            <a:endParaRPr lang="en-US" sz="1800" dirty="0">
              <a:solidFill>
                <a:srgbClr val="231F20"/>
              </a:solidFill>
              <a:latin typeface="Verdana" panose="020B0604030504040204" pitchFamily="34" charset="0"/>
              <a:ea typeface="Verdana" panose="020B0604030504040204" pitchFamily="34" charset="0"/>
              <a:cs typeface="Verdana" panose="020B0604030504040204" pitchFamily="34" charset="0"/>
            </a:endParaRPr>
          </a:p>
          <a:p>
            <a:pPr marL="349250" indent="0">
              <a:buFont typeface="Wingdings" panose="05000000000000000000" pitchFamily="2" charset="2"/>
              <a:buChar char="§"/>
            </a:pPr>
            <a:r>
              <a:rPr lang="id-ID" sz="1800" i="1" dirty="0">
                <a:solidFill>
                  <a:srgbClr val="231F20"/>
                </a:solidFill>
                <a:latin typeface="Verdana" panose="020B0604030504040204" pitchFamily="34" charset="0"/>
                <a:ea typeface="Verdana" panose="020B0604030504040204" pitchFamily="34" charset="0"/>
                <a:cs typeface="Verdana" panose="020B0604030504040204" pitchFamily="34" charset="0"/>
              </a:rPr>
              <a:t>Paradigm Alteration</a:t>
            </a:r>
            <a:endParaRPr lang="en-US" sz="1800" i="1" dirty="0">
              <a:solidFill>
                <a:srgbClr val="231F20"/>
              </a:solidFill>
              <a:latin typeface="Verdana" panose="020B0604030504040204" pitchFamily="34" charset="0"/>
              <a:ea typeface="Verdana" panose="020B0604030504040204" pitchFamily="34" charset="0"/>
              <a:cs typeface="Verdana" panose="020B0604030504040204" pitchFamily="34" charset="0"/>
            </a:endParaRPr>
          </a:p>
          <a:p>
            <a:pPr marL="349250" indent="0">
              <a:buNone/>
            </a:pP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perubahan paradigma umum. Pola </a:t>
            </a:r>
            <a:r>
              <a:rPr lang="id-ID" sz="1800" spc="-15" dirty="0">
                <a:solidFill>
                  <a:srgbClr val="231F20"/>
                </a:solidFill>
                <a:latin typeface="Verdana" panose="020B0604030504040204" pitchFamily="34" charset="0"/>
                <a:ea typeface="Verdana" panose="020B0604030504040204" pitchFamily="34" charset="0"/>
                <a:cs typeface="Verdana" panose="020B0604030504040204" pitchFamily="34" charset="0"/>
              </a:rPr>
              <a:t>pikir </a:t>
            </a: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pragmatis dan instan harus diubah</a:t>
            </a:r>
            <a:r>
              <a:rPr lang="id-ID" sz="1800" spc="-160" dirty="0">
                <a:solidFill>
                  <a:srgbClr val="231F20"/>
                </a:solidFill>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latin typeface="Verdana" panose="020B0604030504040204" pitchFamily="34" charset="0"/>
                <a:ea typeface="Verdana" panose="020B0604030504040204" pitchFamily="34" charset="0"/>
                <a:cs typeface="Verdana" panose="020B0604030504040204" pitchFamily="34" charset="0"/>
              </a:rPr>
              <a:t>dengan </a:t>
            </a: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memberikan</a:t>
            </a:r>
            <a:r>
              <a:rPr lang="id-ID" sz="1800" spc="-155" dirty="0">
                <a:solidFill>
                  <a:srgbClr val="231F20"/>
                </a:solidFill>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pemahaman</a:t>
            </a:r>
            <a:r>
              <a:rPr lang="id-ID" sz="1800" spc="-150" dirty="0">
                <a:solidFill>
                  <a:srgbClr val="231F20"/>
                </a:solidFill>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bahwa</a:t>
            </a:r>
            <a:r>
              <a:rPr lang="id-ID" sz="1800" spc="-150" dirty="0">
                <a:solidFill>
                  <a:srgbClr val="231F20"/>
                </a:solidFill>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unit</a:t>
            </a:r>
            <a:r>
              <a:rPr lang="id-ID" sz="1800" spc="-155" dirty="0">
                <a:solidFill>
                  <a:srgbClr val="231F20"/>
                </a:solidFill>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latin typeface="Verdana" panose="020B0604030504040204" pitchFamily="34" charset="0"/>
                <a:ea typeface="Verdana" panose="020B0604030504040204" pitchFamily="34" charset="0"/>
                <a:cs typeface="Verdana" panose="020B0604030504040204" pitchFamily="34" charset="0"/>
              </a:rPr>
              <a:t>usaha </a:t>
            </a: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riil sangat diperlukan untuk </a:t>
            </a:r>
            <a:r>
              <a:rPr lang="id-ID" sz="1800" spc="-15" dirty="0">
                <a:solidFill>
                  <a:srgbClr val="231F20"/>
                </a:solidFill>
                <a:latin typeface="Verdana" panose="020B0604030504040204" pitchFamily="34" charset="0"/>
                <a:ea typeface="Verdana" panose="020B0604030504040204" pitchFamily="34" charset="0"/>
                <a:cs typeface="Verdana" panose="020B0604030504040204" pitchFamily="34" charset="0"/>
              </a:rPr>
              <a:t>menstimulus </a:t>
            </a: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perkembangan perekonomian negara </a:t>
            </a:r>
            <a:r>
              <a:rPr lang="id-ID" sz="1800" spc="-25" dirty="0">
                <a:solidFill>
                  <a:srgbClr val="231F20"/>
                </a:solidFill>
                <a:latin typeface="Verdana" panose="020B0604030504040204" pitchFamily="34" charset="0"/>
                <a:ea typeface="Verdana" panose="020B0604030504040204" pitchFamily="34" charset="0"/>
                <a:cs typeface="Verdana" panose="020B0604030504040204" pitchFamily="34" charset="0"/>
              </a:rPr>
              <a:t>dan </a:t>
            </a: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jiwa entrepreneurship berperan </a:t>
            </a:r>
            <a:r>
              <a:rPr lang="id-ID" sz="1800" spc="-15" dirty="0">
                <a:solidFill>
                  <a:srgbClr val="231F20"/>
                </a:solidFill>
                <a:latin typeface="Verdana" panose="020B0604030504040204" pitchFamily="34" charset="0"/>
                <a:ea typeface="Verdana" panose="020B0604030504040204" pitchFamily="34" charset="0"/>
                <a:cs typeface="Verdana" panose="020B0604030504040204" pitchFamily="34" charset="0"/>
              </a:rPr>
              <a:t>penting </a:t>
            </a: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dalam membangun usaha</a:t>
            </a:r>
            <a:r>
              <a:rPr lang="id-ID" sz="1800" spc="-205" dirty="0">
                <a:solidFill>
                  <a:srgbClr val="231F20"/>
                </a:solidFill>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tersebut</a:t>
            </a:r>
            <a:r>
              <a:rPr lang="id-ID" sz="1800" dirty="0" smtClean="0">
                <a:solidFill>
                  <a:srgbClr val="231F20"/>
                </a:solidFill>
                <a:latin typeface="Verdana" panose="020B0604030504040204" pitchFamily="34" charset="0"/>
                <a:ea typeface="Verdana" panose="020B0604030504040204" pitchFamily="34" charset="0"/>
                <a:cs typeface="Verdana" panose="020B0604030504040204" pitchFamily="34" charset="0"/>
              </a:rPr>
              <a:t>.</a:t>
            </a:r>
            <a:endParaRPr lang="en-US" sz="1800" dirty="0" smtClean="0">
              <a:solidFill>
                <a:srgbClr val="231F20"/>
              </a:solidFill>
              <a:latin typeface="Verdana" panose="020B0604030504040204" pitchFamily="34" charset="0"/>
              <a:ea typeface="Verdana" panose="020B0604030504040204" pitchFamily="34" charset="0"/>
              <a:cs typeface="Verdana" panose="020B0604030504040204" pitchFamily="34" charset="0"/>
            </a:endParaRPr>
          </a:p>
          <a:p>
            <a:pPr marL="457200" indent="-107950">
              <a:buFont typeface="Wingdings" panose="05000000000000000000" pitchFamily="2" charset="2"/>
              <a:buChar char="§"/>
            </a:pPr>
            <a:r>
              <a:rPr lang="id-ID" sz="1800" i="1" dirty="0">
                <a:solidFill>
                  <a:srgbClr val="231F20"/>
                </a:solidFill>
                <a:latin typeface="Verdana" panose="020B0604030504040204" pitchFamily="34" charset="0"/>
                <a:ea typeface="Verdana" panose="020B0604030504040204" pitchFamily="34" charset="0"/>
                <a:cs typeface="Verdana" panose="020B0604030504040204" pitchFamily="34" charset="0"/>
              </a:rPr>
              <a:t>Spirit</a:t>
            </a:r>
            <a:r>
              <a:rPr lang="id-ID" sz="1800" i="1" spc="-115" dirty="0">
                <a:solidFill>
                  <a:srgbClr val="231F20"/>
                </a:solidFill>
                <a:latin typeface="Verdana" panose="020B0604030504040204" pitchFamily="34" charset="0"/>
                <a:ea typeface="Verdana" panose="020B0604030504040204" pitchFamily="34" charset="0"/>
                <a:cs typeface="Verdana" panose="020B0604030504040204" pitchFamily="34" charset="0"/>
              </a:rPr>
              <a:t> </a:t>
            </a:r>
            <a:r>
              <a:rPr lang="id-ID" sz="1800" i="1" dirty="0">
                <a:solidFill>
                  <a:srgbClr val="231F20"/>
                </a:solidFill>
                <a:latin typeface="Verdana" panose="020B0604030504040204" pitchFamily="34" charset="0"/>
                <a:ea typeface="Verdana" panose="020B0604030504040204" pitchFamily="34" charset="0"/>
                <a:cs typeface="Verdana" panose="020B0604030504040204" pitchFamily="34" charset="0"/>
              </a:rPr>
              <a:t>Initiation</a:t>
            </a:r>
            <a:endParaRPr lang="en-US" sz="1800" i="1" dirty="0">
              <a:solidFill>
                <a:srgbClr val="231F20"/>
              </a:solidFill>
              <a:latin typeface="Verdana" panose="020B0604030504040204" pitchFamily="34" charset="0"/>
              <a:ea typeface="Verdana" panose="020B0604030504040204" pitchFamily="34" charset="0"/>
              <a:cs typeface="Verdana" panose="020B0604030504040204" pitchFamily="34" charset="0"/>
            </a:endParaRPr>
          </a:p>
          <a:p>
            <a:pPr marL="349250" indent="0">
              <a:buNone/>
            </a:pP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pengetahuan dan paradigma telah </a:t>
            </a:r>
            <a:r>
              <a:rPr lang="id-ID" sz="1800" spc="-15" dirty="0">
                <a:solidFill>
                  <a:srgbClr val="231F20"/>
                </a:solidFill>
                <a:latin typeface="Verdana" panose="020B0604030504040204" pitchFamily="34" charset="0"/>
                <a:ea typeface="Verdana" panose="020B0604030504040204" pitchFamily="34" charset="0"/>
                <a:cs typeface="Verdana" panose="020B0604030504040204" pitchFamily="34" charset="0"/>
              </a:rPr>
              <a:t>terbentuk, </a:t>
            </a: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diperlukan sebuah inisiasi </a:t>
            </a:r>
            <a:r>
              <a:rPr lang="id-ID" sz="1800" spc="-15" dirty="0">
                <a:solidFill>
                  <a:srgbClr val="231F20"/>
                </a:solidFill>
                <a:latin typeface="Verdana" panose="020B0604030504040204" pitchFamily="34" charset="0"/>
                <a:ea typeface="Verdana" panose="020B0604030504040204" pitchFamily="34" charset="0"/>
                <a:cs typeface="Verdana" panose="020B0604030504040204" pitchFamily="34" charset="0"/>
              </a:rPr>
              <a:t>semangat </a:t>
            </a: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untuk mengkatalisasi </a:t>
            </a:r>
            <a:r>
              <a:rPr lang="id-ID" sz="1800" spc="-20" dirty="0">
                <a:solidFill>
                  <a:srgbClr val="231F20"/>
                </a:solidFill>
                <a:latin typeface="Verdana" panose="020B0604030504040204" pitchFamily="34" charset="0"/>
                <a:ea typeface="Verdana" panose="020B0604030504040204" pitchFamily="34" charset="0"/>
                <a:cs typeface="Verdana" panose="020B0604030504040204" pitchFamily="34" charset="0"/>
              </a:rPr>
              <a:t>gerakan </a:t>
            </a: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pembangunan unit usaha </a:t>
            </a:r>
            <a:r>
              <a:rPr lang="id-ID" sz="1800" spc="-15" dirty="0">
                <a:solidFill>
                  <a:srgbClr val="231F20"/>
                </a:solidFill>
                <a:latin typeface="Verdana" panose="020B0604030504040204" pitchFamily="34" charset="0"/>
                <a:ea typeface="Verdana" panose="020B0604030504040204" pitchFamily="34" charset="0"/>
                <a:cs typeface="Verdana" panose="020B0604030504040204" pitchFamily="34" charset="0"/>
              </a:rPr>
              <a:t>tersebut. </a:t>
            </a: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Inisiasi</a:t>
            </a:r>
            <a:r>
              <a:rPr lang="id-ID" sz="1800" spc="-200" dirty="0">
                <a:solidFill>
                  <a:srgbClr val="231F20"/>
                </a:solidFill>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ini</a:t>
            </a:r>
            <a:r>
              <a:rPr lang="id-ID" sz="1800" spc="-200" dirty="0">
                <a:solidFill>
                  <a:srgbClr val="231F20"/>
                </a:solidFill>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dengan</a:t>
            </a:r>
            <a:r>
              <a:rPr lang="id-ID" sz="1800" spc="-200" dirty="0">
                <a:solidFill>
                  <a:srgbClr val="231F20"/>
                </a:solidFill>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memberikan</a:t>
            </a:r>
            <a:r>
              <a:rPr lang="id-ID" sz="1800" spc="-200" dirty="0">
                <a:solidFill>
                  <a:srgbClr val="231F20"/>
                </a:solidFill>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bantuan berupa modal awal yang disertai monitoring</a:t>
            </a:r>
            <a:r>
              <a:rPr lang="id-ID" sz="1800" spc="-65" dirty="0">
                <a:solidFill>
                  <a:srgbClr val="231F20"/>
                </a:solidFill>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selanjutnya.</a:t>
            </a:r>
            <a:endParaRPr lang="en-US" sz="1800" dirty="0">
              <a:solidFill>
                <a:srgbClr val="231F20"/>
              </a:solidFill>
              <a:latin typeface="Verdana" panose="020B0604030504040204" pitchFamily="34" charset="0"/>
              <a:ea typeface="Verdana" panose="020B0604030504040204" pitchFamily="34" charset="0"/>
              <a:cs typeface="Verdana" panose="020B0604030504040204" pitchFamily="34" charset="0"/>
            </a:endParaRPr>
          </a:p>
          <a:p>
            <a:pPr marL="457200" indent="-107950">
              <a:buFont typeface="Wingdings" panose="05000000000000000000" pitchFamily="2" charset="2"/>
              <a:buChar char="§"/>
            </a:pPr>
            <a:r>
              <a:rPr lang="id-ID" sz="1800" i="1" dirty="0">
                <a:solidFill>
                  <a:srgbClr val="231F20"/>
                </a:solidFill>
                <a:latin typeface="Verdana" panose="020B0604030504040204" pitchFamily="34" charset="0"/>
                <a:ea typeface="Verdana" panose="020B0604030504040204" pitchFamily="34" charset="0"/>
                <a:cs typeface="Verdana" panose="020B0604030504040204" pitchFamily="34" charset="0"/>
              </a:rPr>
              <a:t>Competition</a:t>
            </a:r>
            <a:endParaRPr lang="en-US" sz="1800" i="1" dirty="0">
              <a:solidFill>
                <a:srgbClr val="231F20"/>
              </a:solidFill>
              <a:latin typeface="Verdana" panose="020B0604030504040204" pitchFamily="34" charset="0"/>
              <a:ea typeface="Verdana" panose="020B0604030504040204" pitchFamily="34" charset="0"/>
              <a:cs typeface="Verdana" panose="020B0604030504040204" pitchFamily="34" charset="0"/>
            </a:endParaRPr>
          </a:p>
          <a:p>
            <a:pPr marL="349250" indent="0">
              <a:buNone/>
            </a:pPr>
            <a:r>
              <a:rPr lang="id-ID" sz="1800" spc="-20" dirty="0">
                <a:solidFill>
                  <a:srgbClr val="231F20"/>
                </a:solidFill>
                <a:latin typeface="Verdana" panose="020B0604030504040204" pitchFamily="34" charset="0"/>
                <a:ea typeface="Verdana" panose="020B0604030504040204" pitchFamily="34" charset="0"/>
                <a:cs typeface="Verdana" panose="020B0604030504040204" pitchFamily="34" charset="0"/>
              </a:rPr>
              <a:t>Tentunya </a:t>
            </a: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dunia </a:t>
            </a:r>
            <a:r>
              <a:rPr lang="id-ID" sz="1800" spc="-15" dirty="0">
                <a:solidFill>
                  <a:srgbClr val="231F20"/>
                </a:solidFill>
                <a:latin typeface="Verdana" panose="020B0604030504040204" pitchFamily="34" charset="0"/>
                <a:ea typeface="Verdana" panose="020B0604030504040204" pitchFamily="34" charset="0"/>
                <a:cs typeface="Verdana" panose="020B0604030504040204" pitchFamily="34" charset="0"/>
              </a:rPr>
              <a:t>bisnis </a:t>
            </a: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tak dapat dilepaskan dari </a:t>
            </a:r>
            <a:r>
              <a:rPr lang="id-ID" sz="1800" spc="-15" dirty="0">
                <a:solidFill>
                  <a:srgbClr val="231F20"/>
                </a:solidFill>
                <a:latin typeface="Verdana" panose="020B0604030504040204" pitchFamily="34" charset="0"/>
                <a:ea typeface="Verdana" panose="020B0604030504040204" pitchFamily="34" charset="0"/>
                <a:cs typeface="Verdana" panose="020B0604030504040204" pitchFamily="34" charset="0"/>
              </a:rPr>
              <a:t>kompetisi </a:t>
            </a: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dengan para pesaing yang </a:t>
            </a:r>
            <a:r>
              <a:rPr lang="id-ID" sz="1800" spc="-15" dirty="0">
                <a:solidFill>
                  <a:srgbClr val="231F20"/>
                </a:solidFill>
                <a:latin typeface="Verdana" panose="020B0604030504040204" pitchFamily="34" charset="0"/>
                <a:ea typeface="Verdana" panose="020B0604030504040204" pitchFamily="34" charset="0"/>
                <a:cs typeface="Verdana" panose="020B0604030504040204" pitchFamily="34" charset="0"/>
              </a:rPr>
              <a:t>selalu </a:t>
            </a: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berlomba-lomba dalam </a:t>
            </a:r>
            <a:r>
              <a:rPr lang="id-ID" sz="1800" spc="-15" dirty="0">
                <a:solidFill>
                  <a:srgbClr val="231F20"/>
                </a:solidFill>
                <a:latin typeface="Verdana" panose="020B0604030504040204" pitchFamily="34" charset="0"/>
                <a:ea typeface="Verdana" panose="020B0604030504040204" pitchFamily="34" charset="0"/>
                <a:cs typeface="Verdana" panose="020B0604030504040204" pitchFamily="34" charset="0"/>
              </a:rPr>
              <a:t>menghadirkan </a:t>
            </a: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nilai tambah dan produk baru </a:t>
            </a:r>
            <a:r>
              <a:rPr lang="id-ID" sz="1800" spc="-20" dirty="0">
                <a:solidFill>
                  <a:srgbClr val="231F20"/>
                </a:solidFill>
                <a:latin typeface="Verdana" panose="020B0604030504040204" pitchFamily="34" charset="0"/>
                <a:ea typeface="Verdana" panose="020B0604030504040204" pitchFamily="34" charset="0"/>
                <a:cs typeface="Verdana" panose="020B0604030504040204" pitchFamily="34" charset="0"/>
              </a:rPr>
              <a:t>untuk </a:t>
            </a: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bersaing. Seorang entrepreneur </a:t>
            </a:r>
            <a:r>
              <a:rPr lang="id-ID" sz="1800" spc="-20" dirty="0">
                <a:solidFill>
                  <a:srgbClr val="231F20"/>
                </a:solidFill>
                <a:latin typeface="Verdana" panose="020B0604030504040204" pitchFamily="34" charset="0"/>
                <a:ea typeface="Verdana" panose="020B0604030504040204" pitchFamily="34" charset="0"/>
                <a:cs typeface="Verdana" panose="020B0604030504040204" pitchFamily="34" charset="0"/>
              </a:rPr>
              <a:t>harus </a:t>
            </a: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sigap dalam sebuah kompetisi </a:t>
            </a:r>
            <a:r>
              <a:rPr lang="id-ID" sz="1800" spc="-15" dirty="0">
                <a:solidFill>
                  <a:srgbClr val="231F20"/>
                </a:solidFill>
                <a:latin typeface="Verdana" panose="020B0604030504040204" pitchFamily="34" charset="0"/>
                <a:ea typeface="Verdana" panose="020B0604030504040204" pitchFamily="34" charset="0"/>
                <a:cs typeface="Verdana" panose="020B0604030504040204" pitchFamily="34" charset="0"/>
              </a:rPr>
              <a:t>untuk </a:t>
            </a: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tidak</a:t>
            </a:r>
            <a:r>
              <a:rPr lang="id-ID" sz="1800" spc="-55" dirty="0">
                <a:solidFill>
                  <a:srgbClr val="231F20"/>
                </a:solidFill>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latin typeface="Verdana" panose="020B0604030504040204" pitchFamily="34" charset="0"/>
                <a:ea typeface="Verdana" panose="020B0604030504040204" pitchFamily="34" charset="0"/>
                <a:cs typeface="Verdana" panose="020B0604030504040204" pitchFamily="34" charset="0"/>
              </a:rPr>
              <a:t>ketinggalan.</a:t>
            </a:r>
            <a:endParaRPr lang="en-US" sz="1800" dirty="0">
              <a:latin typeface="Verdana" panose="020B0604030504040204" pitchFamily="34" charset="0"/>
              <a:ea typeface="Verdana" panose="020B0604030504040204" pitchFamily="34" charset="0"/>
              <a:cs typeface="Verdana" panose="020B0604030504040204" pitchFamily="34" charset="0"/>
            </a:endParaRPr>
          </a:p>
          <a:p>
            <a:pPr marL="349250" indent="0">
              <a:buNone/>
            </a:pPr>
            <a:endParaRPr lang="en-US" sz="1800" dirty="0">
              <a:latin typeface="Verdana" panose="020B0604030504040204" pitchFamily="34" charset="0"/>
              <a:ea typeface="Verdana" panose="020B0604030504040204" pitchFamily="34" charset="0"/>
              <a:cs typeface="Verdana" panose="020B0604030504040204" pitchFamily="34" charset="0"/>
            </a:endParaRPr>
          </a:p>
          <a:p>
            <a:endParaRPr lang="en-US" sz="1800" dirty="0">
              <a:effectLst/>
              <a:latin typeface="Verdana" panose="020B0604030504040204" pitchFamily="34" charset="0"/>
              <a:ea typeface="Verdana" panose="020B0604030504040204" pitchFamily="34" charset="0"/>
              <a:cs typeface="Verdana" panose="020B0604030504040204" pitchFamily="34" charset="0"/>
            </a:endParaRPr>
          </a:p>
          <a:p>
            <a:endParaRPr lang="en-US" dirty="0"/>
          </a:p>
        </p:txBody>
      </p:sp>
    </p:spTree>
    <p:extLst>
      <p:ext uri="{BB962C8B-B14F-4D97-AF65-F5344CB8AC3E}">
        <p14:creationId xmlns:p14="http://schemas.microsoft.com/office/powerpoint/2010/main" val="40467509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82D69A9-7C0E-41E9-8ED8-838359F7FA33}"/>
              </a:ext>
            </a:extLst>
          </p:cNvPr>
          <p:cNvSpPr>
            <a:spLocks noGrp="1"/>
          </p:cNvSpPr>
          <p:nvPr>
            <p:ph type="title"/>
          </p:nvPr>
        </p:nvSpPr>
        <p:spPr/>
        <p:txBody>
          <a:bodyPr/>
          <a:lstStyle/>
          <a:p>
            <a:r>
              <a:rPr lang="en-US" b="1" dirty="0">
                <a:solidFill>
                  <a:srgbClr val="231F20"/>
                </a:solidFill>
                <a:latin typeface="Arial" panose="020B0604020202020204" pitchFamily="34" charset="0"/>
                <a:ea typeface="Verdana" panose="020B0604030504040204" pitchFamily="34" charset="0"/>
                <a:cs typeface="Verdana" panose="020B0604030504040204" pitchFamily="34" charset="0"/>
              </a:rPr>
              <a:t>I</a:t>
            </a:r>
            <a:r>
              <a:rPr lang="id-ID" b="1" dirty="0">
                <a:solidFill>
                  <a:srgbClr val="231F20"/>
                </a:solidFill>
                <a:latin typeface="Arial" panose="020B0604020202020204" pitchFamily="34" charset="0"/>
                <a:ea typeface="Verdana" panose="020B0604030504040204" pitchFamily="34" charset="0"/>
                <a:cs typeface="Verdana" panose="020B0604030504040204" pitchFamily="34" charset="0"/>
              </a:rPr>
              <a:t>NVENSI, INOVASI &amp;</a:t>
            </a:r>
            <a:r>
              <a:rPr lang="en-US" b="1" dirty="0">
                <a:solidFill>
                  <a:srgbClr val="231F20"/>
                </a:solidFill>
                <a:latin typeface="Verdana" panose="020B0604030504040204" pitchFamily="34" charset="0"/>
                <a:ea typeface="Verdana" panose="020B0604030504040204" pitchFamily="34" charset="0"/>
                <a:cs typeface="Verdana" panose="020B0604030504040204" pitchFamily="34" charset="0"/>
              </a:rPr>
              <a:t> </a:t>
            </a:r>
            <a:r>
              <a:rPr lang="id-ID" b="1" dirty="0">
                <a:solidFill>
                  <a:srgbClr val="231F20"/>
                </a:solidFill>
                <a:latin typeface="Arial" panose="020B0604020202020204" pitchFamily="34" charset="0"/>
                <a:ea typeface="Verdana" panose="020B0604030504040204" pitchFamily="34" charset="0"/>
                <a:cs typeface="Verdana" panose="020B0604030504040204" pitchFamily="34" charset="0"/>
              </a:rPr>
              <a:t>TECHNOPRENEUR</a:t>
            </a:r>
            <a:endParaRPr lang="en-US" dirty="0"/>
          </a:p>
        </p:txBody>
      </p:sp>
      <p:sp>
        <p:nvSpPr>
          <p:cNvPr id="3" name="Content Placeholder 2">
            <a:extLst>
              <a:ext uri="{FF2B5EF4-FFF2-40B4-BE49-F238E27FC236}">
                <a16:creationId xmlns="" xmlns:a16="http://schemas.microsoft.com/office/drawing/2014/main" id="{7B5DCC20-F259-48E4-983B-54F753777009}"/>
              </a:ext>
            </a:extLst>
          </p:cNvPr>
          <p:cNvSpPr>
            <a:spLocks noGrp="1"/>
          </p:cNvSpPr>
          <p:nvPr>
            <p:ph idx="1"/>
          </p:nvPr>
        </p:nvSpPr>
        <p:spPr/>
        <p:txBody>
          <a:bodyPr/>
          <a:lstStyle/>
          <a:p>
            <a:pPr>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Berbagai kemajuan yang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dicapai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diawali dengan riset dan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temuan-</a:t>
            </a:r>
            <a:r>
              <a:rPr lang="id-ID" sz="1800" spc="27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temuan baru dalam bidang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teknologi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(invensi) yang kemudian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dikembangkan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sedemikan rupa sehingga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memberikan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keuntungan bagi penciptanya </a:t>
            </a:r>
            <a:r>
              <a:rPr lang="id-ID" sz="1800" spc="-3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masyarakat penggunanya. </a:t>
            </a:r>
            <a:endPar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Fenomena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perkembangan bisnis dalam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bidang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teknologi diawali dari ide-ide kreatif </a:t>
            </a:r>
            <a:r>
              <a:rPr lang="id-ID" sz="1800" spc="-4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beberapa pusat penelitian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(kebanyakan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 Perguruan Tinggi) yang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mampu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dikembangkan,  sehingga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memiliki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nilai jual di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pasar. </a:t>
            </a:r>
            <a:endParaRPr lang="en-US"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Penggagas ide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pencipta produk dalam bidang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teknologi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tersebut sering disebut dengan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nama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technopreneur (teknopreneur),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karena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mereka mampu menggabungkan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antara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ilmu pengetahuan yang dimiliki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melalui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kreasi/ide</a:t>
            </a:r>
            <a:r>
              <a:rPr lang="id-ID" sz="1800" spc="-18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produk</a:t>
            </a:r>
            <a:r>
              <a:rPr lang="id-ID" sz="1800" spc="-17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a:t>
            </a:r>
            <a:r>
              <a:rPr lang="id-ID" sz="1800" spc="-17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diciptakan</a:t>
            </a:r>
            <a:r>
              <a:rPr lang="id-ID" sz="1800" spc="-17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dengan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kemampuan berwirausaha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melalui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penjualan</a:t>
            </a:r>
            <a:r>
              <a:rPr lang="id-ID" sz="1800" spc="-2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produk</a:t>
            </a:r>
            <a:r>
              <a:rPr lang="id-ID" sz="1800" spc="-21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a:t>
            </a:r>
            <a:r>
              <a:rPr lang="id-ID" sz="1800" spc="-2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dihasilkan</a:t>
            </a:r>
            <a:r>
              <a:rPr lang="id-ID" sz="1800" spc="-21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a:t>
            </a:r>
            <a:r>
              <a:rPr lang="id-ID" sz="1800" spc="-2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30" dirty="0" smtClean="0">
                <a:solidFill>
                  <a:srgbClr val="231F20"/>
                </a:solidFill>
                <a:effectLst/>
                <a:latin typeface="Verdana" panose="020B0604030504040204" pitchFamily="34" charset="0"/>
                <a:ea typeface="Verdana" panose="020B0604030504040204" pitchFamily="34" charset="0"/>
                <a:cs typeface="Verdana" panose="020B0604030504040204" pitchFamily="34" charset="0"/>
              </a:rPr>
              <a:t>pasar</a:t>
            </a:r>
            <a:endParaRPr lang="en-US" sz="1800" spc="-30" dirty="0" smtClean="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dirty="0">
                <a:solidFill>
                  <a:srgbClr val="231F20"/>
                </a:solidFill>
                <a:latin typeface="Verdana" panose="020B0604030504040204" pitchFamily="34" charset="0"/>
                <a:ea typeface="Verdana" panose="020B0604030504040204" pitchFamily="34" charset="0"/>
                <a:cs typeface="Verdana" panose="020B0604030504040204" pitchFamily="34" charset="0"/>
              </a:rPr>
              <a:t>Dengan demikian, </a:t>
            </a:r>
            <a:r>
              <a:rPr lang="id-ID" spc="-15" dirty="0">
                <a:solidFill>
                  <a:srgbClr val="231F20"/>
                </a:solidFill>
                <a:latin typeface="Verdana" panose="020B0604030504040204" pitchFamily="34" charset="0"/>
                <a:ea typeface="Verdana" panose="020B0604030504040204" pitchFamily="34" charset="0"/>
                <a:cs typeface="Verdana" panose="020B0604030504040204" pitchFamily="34" charset="0"/>
              </a:rPr>
              <a:t>technopreneurship </a:t>
            </a:r>
            <a:r>
              <a:rPr lang="id-ID" dirty="0">
                <a:solidFill>
                  <a:srgbClr val="231F20"/>
                </a:solidFill>
                <a:latin typeface="Verdana" panose="020B0604030504040204" pitchFamily="34" charset="0"/>
                <a:ea typeface="Verdana" panose="020B0604030504040204" pitchFamily="34" charset="0"/>
                <a:cs typeface="Verdana" panose="020B0604030504040204" pitchFamily="34" charset="0"/>
              </a:rPr>
              <a:t>merupakan gabungan dari </a:t>
            </a:r>
            <a:r>
              <a:rPr lang="id-ID" spc="-15" dirty="0">
                <a:solidFill>
                  <a:srgbClr val="231F20"/>
                </a:solidFill>
                <a:latin typeface="Verdana" panose="020B0604030504040204" pitchFamily="34" charset="0"/>
                <a:ea typeface="Verdana" panose="020B0604030504040204" pitchFamily="34" charset="0"/>
                <a:cs typeface="Verdana" panose="020B0604030504040204" pitchFamily="34" charset="0"/>
              </a:rPr>
              <a:t>teknologi </a:t>
            </a:r>
            <a:r>
              <a:rPr lang="id-ID" dirty="0">
                <a:solidFill>
                  <a:srgbClr val="231F20"/>
                </a:solidFill>
                <a:latin typeface="Verdana" panose="020B0604030504040204" pitchFamily="34" charset="0"/>
                <a:ea typeface="Verdana" panose="020B0604030504040204" pitchFamily="34" charset="0"/>
                <a:cs typeface="Verdana" panose="020B0604030504040204" pitchFamily="34" charset="0"/>
              </a:rPr>
              <a:t>(kemampuan ilmu pengetahuan </a:t>
            </a:r>
            <a:r>
              <a:rPr lang="id-ID" spc="-30" dirty="0">
                <a:solidFill>
                  <a:srgbClr val="231F20"/>
                </a:solidFill>
                <a:latin typeface="Verdana" panose="020B0604030504040204" pitchFamily="34" charset="0"/>
                <a:ea typeface="Verdana" panose="020B0604030504040204" pitchFamily="34" charset="0"/>
                <a:cs typeface="Verdana" panose="020B0604030504040204" pitchFamily="34" charset="0"/>
              </a:rPr>
              <a:t>dan </a:t>
            </a:r>
            <a:r>
              <a:rPr lang="id-ID" dirty="0">
                <a:solidFill>
                  <a:srgbClr val="231F20"/>
                </a:solidFill>
                <a:latin typeface="Verdana" panose="020B0604030504040204" pitchFamily="34" charset="0"/>
                <a:ea typeface="Verdana" panose="020B0604030504040204" pitchFamily="34" charset="0"/>
                <a:cs typeface="Verdana" panose="020B0604030504040204" pitchFamily="34" charset="0"/>
              </a:rPr>
              <a:t>teknologi) dengan</a:t>
            </a:r>
            <a:r>
              <a:rPr lang="id-ID" spc="55" dirty="0">
                <a:solidFill>
                  <a:srgbClr val="231F20"/>
                </a:solidFill>
                <a:latin typeface="Verdana" panose="020B0604030504040204" pitchFamily="34" charset="0"/>
                <a:ea typeface="Verdana" panose="020B0604030504040204" pitchFamily="34" charset="0"/>
                <a:cs typeface="Verdana" panose="020B0604030504040204" pitchFamily="34" charset="0"/>
              </a:rPr>
              <a:t> </a:t>
            </a:r>
            <a:r>
              <a:rPr lang="id-ID" spc="-20" dirty="0">
                <a:solidFill>
                  <a:srgbClr val="231F20"/>
                </a:solidFill>
                <a:latin typeface="Verdana" panose="020B0604030504040204" pitchFamily="34" charset="0"/>
                <a:ea typeface="Verdana" panose="020B0604030504040204" pitchFamily="34" charset="0"/>
                <a:cs typeface="Verdana" panose="020B0604030504040204" pitchFamily="34" charset="0"/>
              </a:rPr>
              <a:t>kewirausahaan</a:t>
            </a:r>
            <a:r>
              <a:rPr lang="en-US" spc="-20" dirty="0">
                <a:solidFill>
                  <a:srgbClr val="231F20"/>
                </a:solidFill>
                <a:latin typeface="Verdana" panose="020B0604030504040204" pitchFamily="34" charset="0"/>
                <a:ea typeface="Verdana" panose="020B0604030504040204" pitchFamily="34" charset="0"/>
                <a:cs typeface="Verdana" panose="020B0604030504040204" pitchFamily="34" charset="0"/>
              </a:rPr>
              <a:t> </a:t>
            </a:r>
            <a:r>
              <a:rPr lang="id-ID" dirty="0">
                <a:solidFill>
                  <a:srgbClr val="231F20"/>
                </a:solidFill>
                <a:latin typeface="Verdana" panose="020B0604030504040204" pitchFamily="34" charset="0"/>
                <a:ea typeface="Verdana" panose="020B0604030504040204" pitchFamily="34" charset="0"/>
                <a:cs typeface="Verdana" panose="020B0604030504040204" pitchFamily="34" charset="0"/>
              </a:rPr>
              <a:t>(bekerja sendiri untuk mendatangkan keuntungan melalui proses bisnis).</a:t>
            </a:r>
            <a:endParaRPr lang="en-US" dirty="0">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endParaRPr lang="en-US" dirty="0"/>
          </a:p>
        </p:txBody>
      </p:sp>
    </p:spTree>
    <p:extLst>
      <p:ext uri="{BB962C8B-B14F-4D97-AF65-F5344CB8AC3E}">
        <p14:creationId xmlns:p14="http://schemas.microsoft.com/office/powerpoint/2010/main" val="25605148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804BEA51-EFAD-4719-80BC-131AAB99AC14}"/>
              </a:ext>
            </a:extLst>
          </p:cNvPr>
          <p:cNvSpPr>
            <a:spLocks noGrp="1"/>
          </p:cNvSpPr>
          <p:nvPr>
            <p:ph idx="1"/>
          </p:nvPr>
        </p:nvSpPr>
        <p:spPr>
          <a:xfrm>
            <a:off x="1097280" y="551329"/>
            <a:ext cx="10058400" cy="5317765"/>
          </a:xfrm>
        </p:spPr>
        <p:txBody>
          <a:bodyPr/>
          <a:lstStyle/>
          <a:p>
            <a:pPr>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Saat ini, perkembangan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bisnis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dalam bidang teknologi sebagian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besar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dihasilkan dari sinergi antara pemilik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ide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kreatif (technopreneur), yang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umumnya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berafiliasi dengan berbagai pusat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riset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(seperti Perguruan Tinggi),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dengan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penyedia modal yang akan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digunakan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dalam  berbisnis.  </a:t>
            </a:r>
            <a:endPar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Hubungan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antara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tiga unsur tersebut yang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kemudian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mendorong berkembangnya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bisnis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teknologi yang ada di beberapa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negara,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misalnya di Sillicon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Valley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Amerika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Serikat,</a:t>
            </a:r>
            <a:r>
              <a:rPr lang="id-ID" sz="1800" spc="-1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Bangalore</a:t>
            </a:r>
            <a:r>
              <a:rPr lang="id-ID" sz="1800" spc="-1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a:t>
            </a:r>
            <a:r>
              <a:rPr lang="id-ID" sz="1800" spc="-1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India,</a:t>
            </a:r>
            <a:r>
              <a:rPr lang="id-ID" sz="1800" spc="-11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a:t>
            </a:r>
            <a:r>
              <a:rPr lang="id-ID" sz="1800" spc="-1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beberapa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negara lainnya. </a:t>
            </a:r>
            <a:endPar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 Indonesia,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sinergi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ketiga pihak tersebut belum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terbangun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dengan baik. Pengembangan berbagai pusat inovasi dan inkubator bisnis</a:t>
            </a:r>
            <a:r>
              <a:rPr lang="id-ID" sz="1800" spc="-17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dalam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bidang teknologi di beberapa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perguruan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tinggi dan lembaga riset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merupakan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upaya yang positif untuk membangun technopreneurhsip di</a:t>
            </a:r>
            <a:r>
              <a:rPr lang="id-ID" sz="1800" spc="-1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Indonesia</a:t>
            </a:r>
            <a:endParaRPr lang="en-US" dirty="0"/>
          </a:p>
        </p:txBody>
      </p:sp>
    </p:spTree>
    <p:extLst>
      <p:ext uri="{BB962C8B-B14F-4D97-AF65-F5344CB8AC3E}">
        <p14:creationId xmlns:p14="http://schemas.microsoft.com/office/powerpoint/2010/main" val="20909774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0421079-5A7F-438E-9067-971BC4F97C8A}"/>
              </a:ext>
            </a:extLst>
          </p:cNvPr>
          <p:cNvSpPr>
            <a:spLocks noGrp="1"/>
          </p:cNvSpPr>
          <p:nvPr>
            <p:ph type="title"/>
          </p:nvPr>
        </p:nvSpPr>
        <p:spPr/>
        <p:txBody>
          <a:bodyPr/>
          <a:lstStyle/>
          <a:p>
            <a:r>
              <a:rPr lang="en-US" b="1" dirty="0"/>
              <a:t>LANDASAN TECHNOPRENUERSHIP</a:t>
            </a:r>
            <a:endParaRPr lang="en-US" dirty="0"/>
          </a:p>
        </p:txBody>
      </p:sp>
      <p:sp>
        <p:nvSpPr>
          <p:cNvPr id="3" name="Content Placeholder 2">
            <a:extLst>
              <a:ext uri="{FF2B5EF4-FFF2-40B4-BE49-F238E27FC236}">
                <a16:creationId xmlns="" xmlns:a16="http://schemas.microsoft.com/office/drawing/2014/main" id="{7F9734E5-10C7-40BB-948A-D80F6C018F0D}"/>
              </a:ext>
            </a:extLst>
          </p:cNvPr>
          <p:cNvSpPr>
            <a:spLocks noGrp="1"/>
          </p:cNvSpPr>
          <p:nvPr>
            <p:ph idx="1"/>
          </p:nvPr>
        </p:nvSpPr>
        <p:spPr/>
        <p:txBody>
          <a:bodyPr>
            <a:normAutofit lnSpcReduction="10000"/>
          </a:bodyPr>
          <a:lstStyle/>
          <a:p>
            <a:r>
              <a:rPr lang="en-US" sz="1800" b="1" dirty="0">
                <a:solidFill>
                  <a:srgbClr val="231F20"/>
                </a:solidFill>
                <a:effectLst/>
                <a:latin typeface="Arial" panose="020B0604020202020204" pitchFamily="34" charset="0"/>
                <a:ea typeface="Verdana" panose="020B0604030504040204" pitchFamily="34" charset="0"/>
                <a:cs typeface="Verdana" panose="020B0604030504040204" pitchFamily="34" charset="0"/>
              </a:rPr>
              <a:t>1. </a:t>
            </a:r>
            <a:r>
              <a:rPr lang="id-ID" sz="1800" b="1" dirty="0">
                <a:solidFill>
                  <a:srgbClr val="231F20"/>
                </a:solidFill>
                <a:effectLst/>
                <a:latin typeface="Arial" panose="020B0604020202020204" pitchFamily="34" charset="0"/>
                <a:ea typeface="Verdana" panose="020B0604030504040204" pitchFamily="34" charset="0"/>
                <a:cs typeface="Verdana" panose="020B0604030504040204" pitchFamily="34" charset="0"/>
              </a:rPr>
              <a:t>Berangkat Dari</a:t>
            </a:r>
            <a:r>
              <a:rPr lang="id-ID" sz="1800" b="1" spc="120" dirty="0">
                <a:solidFill>
                  <a:srgbClr val="231F20"/>
                </a:solidFill>
                <a:effectLst/>
                <a:latin typeface="Arial" panose="020B0604020202020204" pitchFamily="34" charset="0"/>
                <a:ea typeface="Verdana" panose="020B0604030504040204" pitchFamily="34" charset="0"/>
                <a:cs typeface="Verdana" panose="020B0604030504040204" pitchFamily="34" charset="0"/>
              </a:rPr>
              <a:t> </a:t>
            </a:r>
            <a:r>
              <a:rPr lang="id-ID" sz="1800" b="1" dirty="0">
                <a:solidFill>
                  <a:srgbClr val="231F20"/>
                </a:solidFill>
                <a:effectLst/>
                <a:latin typeface="Arial" panose="020B0604020202020204" pitchFamily="34" charset="0"/>
                <a:ea typeface="Verdana" panose="020B0604030504040204" pitchFamily="34" charset="0"/>
                <a:cs typeface="Verdana" panose="020B0604030504040204" pitchFamily="34" charset="0"/>
              </a:rPr>
              <a:t>Kebutuhan</a:t>
            </a:r>
            <a:r>
              <a:rPr lang="id-ID" sz="1800" b="1" spc="65" dirty="0">
                <a:solidFill>
                  <a:srgbClr val="231F20"/>
                </a:solidFill>
                <a:effectLst/>
                <a:latin typeface="Arial" panose="020B0604020202020204" pitchFamily="34" charset="0"/>
                <a:ea typeface="Verdana" panose="020B0604030504040204" pitchFamily="34" charset="0"/>
                <a:cs typeface="Verdana" panose="020B0604030504040204" pitchFamily="34" charset="0"/>
              </a:rPr>
              <a:t> </a:t>
            </a:r>
            <a:r>
              <a:rPr lang="id-ID" sz="1800" b="1" spc="-20" dirty="0">
                <a:solidFill>
                  <a:srgbClr val="231F20"/>
                </a:solidFill>
                <a:effectLst/>
                <a:latin typeface="Arial" panose="020B0604020202020204" pitchFamily="34" charset="0"/>
                <a:ea typeface="Verdana" panose="020B0604030504040204" pitchFamily="34" charset="0"/>
                <a:cs typeface="Verdana" panose="020B0604030504040204" pitchFamily="34" charset="0"/>
              </a:rPr>
              <a:t>Masyarakat</a:t>
            </a:r>
            <a:r>
              <a:rPr lang="id-ID" sz="1800" b="1" dirty="0">
                <a:solidFill>
                  <a:srgbClr val="231F20"/>
                </a:solidFill>
                <a:effectLst/>
                <a:latin typeface="Arial" panose="020B0604020202020204" pitchFamily="34" charset="0"/>
                <a:ea typeface="Verdana" panose="020B0604030504040204" pitchFamily="34" charset="0"/>
                <a:cs typeface="Verdana" panose="020B0604030504040204" pitchFamily="34" charset="0"/>
              </a:rPr>
              <a:t> </a:t>
            </a:r>
            <a:endParaRPr lang="en-US" sz="1800" b="1" dirty="0">
              <a:solidFill>
                <a:srgbClr val="231F20"/>
              </a:solidFill>
              <a:effectLst/>
              <a:latin typeface="Arial" panose="020B0604020202020204" pitchFamily="34" charset="0"/>
              <a:ea typeface="Verdana" panose="020B0604030504040204" pitchFamily="34" charset="0"/>
              <a:cs typeface="Verdana" panose="020B0604030504040204" pitchFamily="34" charset="0"/>
            </a:endParaRPr>
          </a:p>
          <a:p>
            <a:pPr marR="0" lvl="0">
              <a:lnSpc>
                <a:spcPct val="98000"/>
              </a:lnSpc>
              <a:spcBef>
                <a:spcPts val="0"/>
              </a:spcBef>
              <a:spcAft>
                <a:spcPts val="0"/>
              </a:spcAft>
              <a:buClr>
                <a:srgbClr val="231F20"/>
              </a:buClr>
              <a:buSzPts val="900"/>
              <a:buFont typeface="Wingdings" panose="05000000000000000000" pitchFamily="2" charset="2"/>
              <a:buChar char="§"/>
              <a:tabLst>
                <a:tab pos="822960" algn="l"/>
                <a:tab pos="1222375" algn="l"/>
                <a:tab pos="1878965" algn="l"/>
                <a:tab pos="2437130" algn="l"/>
              </a:tabLst>
            </a:pP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Kebutuhan</a:t>
            </a:r>
            <a:r>
              <a:rPr lang="id-ID" sz="1800" spc="13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masyarakat</a:t>
            </a:r>
            <a:r>
              <a:rPr lang="id-ID" sz="1800" spc="13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adalah peluang</a:t>
            </a:r>
            <a:r>
              <a:rPr lang="id-ID" sz="1800" spc="-24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bisnis.</a:t>
            </a:r>
            <a:r>
              <a:rPr lang="id-ID" sz="1800" spc="-24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Arial" panose="020B0604020202020204" pitchFamily="34" charset="0"/>
                <a:cs typeface="Verdana" panose="020B0604030504040204" pitchFamily="34" charset="0"/>
              </a:rPr>
              <a:t>Terlebih</a:t>
            </a:r>
            <a:r>
              <a:rPr lang="id-ID" sz="1800" spc="-24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jika</a:t>
            </a:r>
            <a:r>
              <a:rPr lang="id-ID" sz="1800" spc="-24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ada</a:t>
            </a:r>
            <a:r>
              <a:rPr lang="id-ID" sz="1800" spc="-24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spc="-20" dirty="0">
                <a:solidFill>
                  <a:srgbClr val="231F20"/>
                </a:solidFill>
                <a:effectLst/>
                <a:latin typeface="Verdana" panose="020B0604030504040204" pitchFamily="34" charset="0"/>
                <a:ea typeface="Arial" panose="020B0604020202020204" pitchFamily="34" charset="0"/>
                <a:cs typeface="Verdana" panose="020B0604030504040204" pitchFamily="34" charset="0"/>
              </a:rPr>
              <a:t>kebutuhan</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masyarakat yang belum</a:t>
            </a:r>
            <a:r>
              <a:rPr lang="id-ID" sz="1800" spc="12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bisa</a:t>
            </a:r>
            <a:r>
              <a:rPr lang="id-ID" sz="1800" spc="25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dipenuhi oleh pihak manapun di dunia</a:t>
            </a:r>
            <a:r>
              <a:rPr lang="id-ID" sz="1800" spc="-8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ini.</a:t>
            </a:r>
            <a:r>
              <a:rPr lang="id-ID" sz="1800" spc="-2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endParaRPr lang="en-US" sz="1800" spc="-20" dirty="0">
              <a:solidFill>
                <a:srgbClr val="231F20"/>
              </a:solidFill>
              <a:effectLst/>
              <a:latin typeface="Verdana" panose="020B0604030504040204" pitchFamily="34" charset="0"/>
              <a:ea typeface="Arial" panose="020B0604020202020204" pitchFamily="34" charset="0"/>
              <a:cs typeface="Verdana" panose="020B0604030504040204" pitchFamily="34" charset="0"/>
            </a:endParaRPr>
          </a:p>
          <a:p>
            <a:pPr marL="0" marR="0" lvl="0" indent="0">
              <a:lnSpc>
                <a:spcPct val="98000"/>
              </a:lnSpc>
              <a:spcBef>
                <a:spcPts val="0"/>
              </a:spcBef>
              <a:spcAft>
                <a:spcPts val="0"/>
              </a:spcAft>
              <a:buClr>
                <a:srgbClr val="231F20"/>
              </a:buClr>
              <a:buSzPts val="900"/>
              <a:buNone/>
              <a:tabLst>
                <a:tab pos="822960" algn="l"/>
                <a:tab pos="1222375" algn="l"/>
                <a:tab pos="1878965" algn="l"/>
                <a:tab pos="2437130" algn="l"/>
              </a:tabLst>
            </a:pPr>
            <a:endParaRPr lang="en-US" sz="1800" spc="-20" dirty="0">
              <a:solidFill>
                <a:srgbClr val="231F20"/>
              </a:solidFill>
              <a:effectLst/>
              <a:latin typeface="Verdana" panose="020B0604030504040204" pitchFamily="34" charset="0"/>
              <a:ea typeface="Arial" panose="020B0604020202020204" pitchFamily="34" charset="0"/>
              <a:cs typeface="Verdana" panose="020B0604030504040204" pitchFamily="34" charset="0"/>
            </a:endParaRPr>
          </a:p>
          <a:p>
            <a:pPr marR="0" lvl="0">
              <a:lnSpc>
                <a:spcPct val="98000"/>
              </a:lnSpc>
              <a:spcBef>
                <a:spcPts val="0"/>
              </a:spcBef>
              <a:spcAft>
                <a:spcPts val="0"/>
              </a:spcAft>
              <a:buClr>
                <a:srgbClr val="231F20"/>
              </a:buClr>
              <a:buSzPts val="900"/>
              <a:buFont typeface="Wingdings" panose="05000000000000000000" pitchFamily="2" charset="2"/>
              <a:buChar char="§"/>
              <a:tabLst>
                <a:tab pos="822960" algn="l"/>
                <a:tab pos="1222375" algn="l"/>
                <a:tab pos="1878965" algn="l"/>
                <a:tab pos="2437130" algn="l"/>
              </a:tabLst>
            </a:pPr>
            <a:r>
              <a:rPr lang="id-ID" sz="1800" spc="-15" dirty="0">
                <a:solidFill>
                  <a:srgbClr val="231F20"/>
                </a:solidFill>
                <a:effectLst/>
                <a:latin typeface="Verdana" panose="020B0604030504040204" pitchFamily="34" charset="0"/>
                <a:ea typeface="Arial" panose="020B0604020202020204" pitchFamily="34" charset="0"/>
                <a:cs typeface="Verdana" panose="020B0604030504040204" pitchFamily="34" charset="0"/>
              </a:rPr>
              <a:t>Hampir</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seluruh produk berbasis</a:t>
            </a:r>
            <a:r>
              <a:rPr lang="id-ID" sz="1800" spc="7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teknologi</a:t>
            </a:r>
            <a:r>
              <a:rPr lang="id-ID" sz="1800" spc="13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spc="-35" dirty="0">
                <a:solidFill>
                  <a:srgbClr val="231F20"/>
                </a:solidFill>
                <a:effectLst/>
                <a:latin typeface="Verdana" panose="020B0604030504040204" pitchFamily="34" charset="0"/>
                <a:ea typeface="Arial" panose="020B0604020202020204" pitchFamily="34" charset="0"/>
                <a:cs typeface="Verdana" panose="020B0604030504040204" pitchFamily="34" charset="0"/>
              </a:rPr>
              <a:t>yang</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sangat terkenal dan banyak</a:t>
            </a:r>
            <a:r>
              <a:rPr lang="id-ID" sz="1800" spc="31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dibeli</a:t>
            </a:r>
            <a:r>
              <a:rPr lang="id-ID" sz="1800" spc="15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spc="-25" dirty="0">
                <a:solidFill>
                  <a:srgbClr val="231F20"/>
                </a:solidFill>
                <a:effectLst/>
                <a:latin typeface="Verdana" panose="020B0604030504040204" pitchFamily="34" charset="0"/>
                <a:ea typeface="Arial" panose="020B0604020202020204" pitchFamily="34" charset="0"/>
                <a:cs typeface="Verdana" panose="020B0604030504040204" pitchFamily="34" charset="0"/>
              </a:rPr>
              <a:t>saat</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ini</a:t>
            </a:r>
            <a:r>
              <a:rPr lang="id-ID" sz="1800" spc="-11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adalah</a:t>
            </a:r>
            <a:r>
              <a:rPr lang="id-ID" sz="1800" spc="-11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yang</a:t>
            </a:r>
            <a:r>
              <a:rPr lang="id-ID" sz="1800" spc="-11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berangkat</a:t>
            </a:r>
            <a:r>
              <a:rPr lang="id-ID" sz="1800" spc="-11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dari</a:t>
            </a:r>
            <a:r>
              <a:rPr lang="id-ID" sz="1800" spc="-11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Arial" panose="020B0604020202020204" pitchFamily="34" charset="0"/>
                <a:cs typeface="Verdana" panose="020B0604030504040204" pitchFamily="34" charset="0"/>
              </a:rPr>
              <a:t>kebutuhan</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masyarakat.</a:t>
            </a:r>
            <a:r>
              <a:rPr lang="id-ID" sz="1800" spc="-18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Mobil,</a:t>
            </a:r>
            <a:r>
              <a:rPr lang="id-ID" sz="1800" spc="-18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spc="-20" dirty="0">
                <a:solidFill>
                  <a:srgbClr val="231F20"/>
                </a:solidFill>
                <a:effectLst/>
                <a:latin typeface="Verdana" panose="020B0604030504040204" pitchFamily="34" charset="0"/>
                <a:ea typeface="Arial" panose="020B0604020202020204" pitchFamily="34" charset="0"/>
                <a:cs typeface="Verdana" panose="020B0604030504040204" pitchFamily="34" charset="0"/>
              </a:rPr>
              <a:t>motor,</a:t>
            </a:r>
            <a:r>
              <a:rPr lang="id-ID" sz="1800" spc="-17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telepon</a:t>
            </a:r>
            <a:r>
              <a:rPr lang="id-ID" sz="1800" spc="-18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spc="-25" dirty="0">
                <a:solidFill>
                  <a:srgbClr val="231F20"/>
                </a:solidFill>
                <a:effectLst/>
                <a:latin typeface="Verdana" panose="020B0604030504040204" pitchFamily="34" charset="0"/>
                <a:ea typeface="Arial" panose="020B0604020202020204" pitchFamily="34" charset="0"/>
                <a:cs typeface="Verdana" panose="020B0604030504040204" pitchFamily="34" charset="0"/>
              </a:rPr>
              <a:t>seluler,</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televisi, internet, provider</a:t>
            </a:r>
            <a:r>
              <a:rPr lang="id-ID" sz="1800" spc="18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Arial" panose="020B0604020202020204" pitchFamily="34" charset="0"/>
                <a:cs typeface="Verdana" panose="020B0604030504040204" pitchFamily="34" charset="0"/>
              </a:rPr>
              <a:t>seluler,</a:t>
            </a:r>
            <a:r>
              <a:rPr lang="id-ID" sz="1800" spc="6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Arial" panose="020B0604020202020204" pitchFamily="34" charset="0"/>
                <a:cs typeface="Verdana" panose="020B0604030504040204" pitchFamily="34" charset="0"/>
              </a:rPr>
              <a:t>social</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media,</a:t>
            </a:r>
            <a:r>
              <a:rPr lang="en-US"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beragam</a:t>
            </a:r>
            <a:r>
              <a:rPr lang="en-US" sz="1800" dirty="0">
                <a:solidFill>
                  <a:srgbClr val="231F20"/>
                </a:solidFill>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produk</a:t>
            </a:r>
            <a:r>
              <a:rPr lang="en-US" sz="1800" dirty="0">
                <a:solidFill>
                  <a:srgbClr val="231F20"/>
                </a:solidFill>
                <a:latin typeface="Verdana" panose="020B0604030504040204" pitchFamily="34" charset="0"/>
                <a:ea typeface="Arial" panose="020B060402020202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Arial" panose="020B0604020202020204" pitchFamily="34" charset="0"/>
                <a:cs typeface="Verdana" panose="020B0604030504040204" pitchFamily="34" charset="0"/>
              </a:rPr>
              <a:t>elektronik,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hingga beragam gadget</a:t>
            </a:r>
            <a:r>
              <a:rPr lang="id-ID" sz="1800" spc="27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berawal</a:t>
            </a:r>
            <a:r>
              <a:rPr lang="id-ID" sz="1800" spc="9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spc="-20" dirty="0">
                <a:solidFill>
                  <a:srgbClr val="231F20"/>
                </a:solidFill>
                <a:effectLst/>
                <a:latin typeface="Verdana" panose="020B0604030504040204" pitchFamily="34" charset="0"/>
                <a:ea typeface="Arial" panose="020B0604020202020204" pitchFamily="34" charset="0"/>
                <a:cs typeface="Verdana" panose="020B0604030504040204" pitchFamily="34" charset="0"/>
              </a:rPr>
              <a:t>dari</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kebutuhan</a:t>
            </a:r>
            <a:r>
              <a:rPr lang="id-ID" sz="1800" spc="-23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masyarakat.</a:t>
            </a:r>
            <a:r>
              <a:rPr lang="id-ID" sz="1800" spc="-22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endParaRPr lang="en-US" sz="1800" spc="-225" dirty="0">
              <a:solidFill>
                <a:srgbClr val="231F20"/>
              </a:solidFill>
              <a:effectLst/>
              <a:latin typeface="Verdana" panose="020B0604030504040204" pitchFamily="34" charset="0"/>
              <a:ea typeface="Arial" panose="020B0604020202020204" pitchFamily="34" charset="0"/>
              <a:cs typeface="Verdana" panose="020B0604030504040204" pitchFamily="34" charset="0"/>
            </a:endParaRPr>
          </a:p>
          <a:p>
            <a:pPr marL="0" marR="0" lvl="0" indent="0">
              <a:lnSpc>
                <a:spcPct val="98000"/>
              </a:lnSpc>
              <a:spcBef>
                <a:spcPts val="0"/>
              </a:spcBef>
              <a:spcAft>
                <a:spcPts val="0"/>
              </a:spcAft>
              <a:buClr>
                <a:srgbClr val="231F20"/>
              </a:buClr>
              <a:buSzPts val="900"/>
              <a:buNone/>
              <a:tabLst>
                <a:tab pos="822960" algn="l"/>
                <a:tab pos="1222375" algn="l"/>
                <a:tab pos="1878965" algn="l"/>
                <a:tab pos="2437130" algn="l"/>
              </a:tabLst>
            </a:pPr>
            <a:endParaRPr lang="en-US" sz="1800" spc="-225" dirty="0">
              <a:solidFill>
                <a:srgbClr val="231F20"/>
              </a:solidFill>
              <a:effectLst/>
              <a:latin typeface="Verdana" panose="020B0604030504040204" pitchFamily="34" charset="0"/>
              <a:ea typeface="Arial" panose="020B0604020202020204" pitchFamily="34" charset="0"/>
              <a:cs typeface="Verdana" panose="020B0604030504040204" pitchFamily="34" charset="0"/>
            </a:endParaRPr>
          </a:p>
          <a:p>
            <a:pPr marR="0" lvl="0">
              <a:lnSpc>
                <a:spcPct val="98000"/>
              </a:lnSpc>
              <a:spcBef>
                <a:spcPts val="0"/>
              </a:spcBef>
              <a:spcAft>
                <a:spcPts val="0"/>
              </a:spcAft>
              <a:buClr>
                <a:srgbClr val="231F20"/>
              </a:buClr>
              <a:buSzPts val="900"/>
              <a:buFont typeface="Wingdings" panose="05000000000000000000" pitchFamily="2" charset="2"/>
              <a:buChar char="§"/>
              <a:tabLst>
                <a:tab pos="822960" algn="l"/>
                <a:tab pos="1222375" algn="l"/>
                <a:tab pos="1878965" algn="l"/>
                <a:tab pos="2437130" algn="l"/>
              </a:tabLst>
            </a:pP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Jika</a:t>
            </a:r>
            <a:r>
              <a:rPr lang="id-ID" sz="1800" spc="-22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ingin</a:t>
            </a:r>
            <a:r>
              <a:rPr lang="id-ID" sz="1800" spc="-23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Arial" panose="020B0604020202020204" pitchFamily="34" charset="0"/>
                <a:cs typeface="Verdana" panose="020B0604030504040204" pitchFamily="34" charset="0"/>
              </a:rPr>
              <a:t>menjadi</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seorang</a:t>
            </a:r>
            <a:r>
              <a:rPr lang="id-ID" sz="1800" spc="-16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technopreneur</a:t>
            </a:r>
            <a:r>
              <a:rPr lang="id-ID" sz="1800" spc="-15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berangkatlah</a:t>
            </a:r>
            <a:r>
              <a:rPr lang="id-ID" sz="1800" spc="-16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spc="-20" dirty="0">
                <a:solidFill>
                  <a:srgbClr val="231F20"/>
                </a:solidFill>
                <a:effectLst/>
                <a:latin typeface="Verdana" panose="020B0604030504040204" pitchFamily="34" charset="0"/>
                <a:ea typeface="Arial" panose="020B0604020202020204" pitchFamily="34" charset="0"/>
                <a:cs typeface="Verdana" panose="020B0604030504040204" pitchFamily="34" charset="0"/>
              </a:rPr>
              <a:t>dari</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kebutuhan</a:t>
            </a:r>
            <a:r>
              <a:rPr lang="id-ID" sz="1800" spc="-22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dan</a:t>
            </a:r>
            <a:r>
              <a:rPr lang="id-ID" sz="1800" spc="-21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permasalahan</a:t>
            </a:r>
            <a:r>
              <a:rPr lang="id-ID" sz="1800" spc="-21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spc="-20" dirty="0">
                <a:solidFill>
                  <a:srgbClr val="231F20"/>
                </a:solidFill>
                <a:effectLst/>
                <a:latin typeface="Verdana" panose="020B0604030504040204" pitchFamily="34" charset="0"/>
                <a:ea typeface="Arial" panose="020B0604020202020204" pitchFamily="34" charset="0"/>
                <a:cs typeface="Verdana" panose="020B0604030504040204" pitchFamily="34" charset="0"/>
              </a:rPr>
              <a:t>masyarakat</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sehingga kita dapat memiliki</a:t>
            </a:r>
            <a:r>
              <a:rPr lang="id-ID" sz="1800" spc="11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ide</a:t>
            </a:r>
            <a:r>
              <a:rPr lang="id-ID" sz="1800" spc="27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spc="-25" dirty="0">
                <a:solidFill>
                  <a:srgbClr val="231F20"/>
                </a:solidFill>
                <a:effectLst/>
                <a:latin typeface="Verdana" panose="020B0604030504040204" pitchFamily="34" charset="0"/>
                <a:ea typeface="Arial" panose="020B0604020202020204" pitchFamily="34" charset="0"/>
                <a:cs typeface="Verdana" panose="020B0604030504040204" pitchFamily="34" charset="0"/>
              </a:rPr>
              <a:t>atau</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gagasan tertentu</a:t>
            </a:r>
            <a:r>
              <a:rPr lang="id-ID" sz="1800" spc="22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untuk</a:t>
            </a:r>
            <a:r>
              <a:rPr lang="id-ID" sz="1800" spc="27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Arial" panose="020B0604020202020204" pitchFamily="34" charset="0"/>
                <a:cs typeface="Verdana" panose="020B0604030504040204" pitchFamily="34" charset="0"/>
              </a:rPr>
              <a:t>memberikan</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solusi melalui teknologi yang</a:t>
            </a:r>
            <a:r>
              <a:rPr lang="id-ID" sz="1800" spc="29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dapat</a:t>
            </a:r>
            <a:r>
              <a:rPr lang="id-ID" sz="1800" spc="7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spc="-20" dirty="0">
                <a:solidFill>
                  <a:srgbClr val="231F20"/>
                </a:solidFill>
                <a:effectLst/>
                <a:latin typeface="Verdana" panose="020B0604030504040204" pitchFamily="34" charset="0"/>
                <a:ea typeface="Arial" panose="020B0604020202020204" pitchFamily="34" charset="0"/>
                <a:cs typeface="Verdana" panose="020B0604030504040204" pitchFamily="34" charset="0"/>
              </a:rPr>
              <a:t>kita</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kembangkan menjadi</a:t>
            </a:r>
            <a:r>
              <a:rPr lang="id-ID" sz="1800" spc="13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suatu</a:t>
            </a:r>
            <a:r>
              <a:rPr lang="id-ID" sz="1800" spc="22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spc="-20" dirty="0">
                <a:solidFill>
                  <a:srgbClr val="231F20"/>
                </a:solidFill>
                <a:effectLst/>
                <a:latin typeface="Verdana" panose="020B0604030504040204" pitchFamily="34" charset="0"/>
                <a:ea typeface="Arial" panose="020B0604020202020204" pitchFamily="34" charset="0"/>
                <a:cs typeface="Verdana" panose="020B0604030504040204" pitchFamily="34" charset="0"/>
              </a:rPr>
              <a:t>business</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core.</a:t>
            </a:r>
            <a:endParaRPr lang="en-US" sz="1800" dirty="0">
              <a:solidFill>
                <a:srgbClr val="231F20"/>
              </a:solidFill>
              <a:effectLst/>
              <a:latin typeface="Verdana" panose="020B0604030504040204" pitchFamily="34" charset="0"/>
              <a:ea typeface="Arial" panose="020B0604020202020204" pitchFamily="34" charset="0"/>
              <a:cs typeface="Verdana" panose="020B0604030504040204" pitchFamily="34" charset="0"/>
            </a:endParaRPr>
          </a:p>
          <a:p>
            <a:pPr marL="0" marR="0" lvl="0" indent="0">
              <a:lnSpc>
                <a:spcPct val="98000"/>
              </a:lnSpc>
              <a:spcBef>
                <a:spcPts val="0"/>
              </a:spcBef>
              <a:spcAft>
                <a:spcPts val="0"/>
              </a:spcAft>
              <a:buClr>
                <a:srgbClr val="231F20"/>
              </a:buClr>
              <a:buSzPts val="900"/>
              <a:buNone/>
              <a:tabLst>
                <a:tab pos="822960" algn="l"/>
                <a:tab pos="1222375" algn="l"/>
                <a:tab pos="1878965" algn="l"/>
                <a:tab pos="2437130" algn="l"/>
              </a:tabLst>
            </a:pP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endParaRPr lang="en-US" sz="1800" dirty="0">
              <a:solidFill>
                <a:srgbClr val="231F20"/>
              </a:solidFill>
              <a:effectLst/>
              <a:latin typeface="Verdana" panose="020B0604030504040204" pitchFamily="34" charset="0"/>
              <a:ea typeface="Arial" panose="020B0604020202020204" pitchFamily="34" charset="0"/>
              <a:cs typeface="Verdana" panose="020B0604030504040204" pitchFamily="34" charset="0"/>
            </a:endParaRPr>
          </a:p>
          <a:p>
            <a:pPr marR="0" lvl="0">
              <a:lnSpc>
                <a:spcPct val="98000"/>
              </a:lnSpc>
              <a:spcBef>
                <a:spcPts val="0"/>
              </a:spcBef>
              <a:spcAft>
                <a:spcPts val="0"/>
              </a:spcAft>
              <a:buClr>
                <a:srgbClr val="231F20"/>
              </a:buClr>
              <a:buSzPts val="900"/>
              <a:buFont typeface="Wingdings" panose="05000000000000000000" pitchFamily="2" charset="2"/>
              <a:buChar char="§"/>
              <a:tabLst>
                <a:tab pos="822960" algn="l"/>
                <a:tab pos="1222375" algn="l"/>
                <a:tab pos="1878965" algn="l"/>
                <a:tab pos="2437130" algn="l"/>
              </a:tabLst>
            </a:pP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Hal ini pun menjadikan</a:t>
            </a:r>
            <a:r>
              <a:rPr lang="id-ID" sz="1800" spc="-13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produk</a:t>
            </a:r>
            <a:r>
              <a:rPr lang="id-ID" sz="1800" spc="-3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spc="-20" dirty="0">
                <a:solidFill>
                  <a:srgbClr val="231F20"/>
                </a:solidFill>
                <a:effectLst/>
                <a:latin typeface="Verdana" panose="020B0604030504040204" pitchFamily="34" charset="0"/>
                <a:ea typeface="Arial" panose="020B0604020202020204" pitchFamily="34" charset="0"/>
                <a:cs typeface="Verdana" panose="020B0604030504040204" pitchFamily="34" charset="0"/>
              </a:rPr>
              <a:t>kita</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diminati masyarakat sehingga</a:t>
            </a:r>
            <a:r>
              <a:rPr lang="id-ID" sz="1800" spc="-9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kita</a:t>
            </a:r>
            <a:r>
              <a:rPr lang="id-ID" sz="1800" spc="-3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spc="-25" dirty="0">
                <a:solidFill>
                  <a:srgbClr val="231F20"/>
                </a:solidFill>
                <a:effectLst/>
                <a:latin typeface="Verdana" panose="020B0604030504040204" pitchFamily="34" charset="0"/>
                <a:ea typeface="Arial" panose="020B0604020202020204" pitchFamily="34" charset="0"/>
                <a:cs typeface="Verdana" panose="020B0604030504040204" pitchFamily="34" charset="0"/>
              </a:rPr>
              <a:t>dapat</a:t>
            </a:r>
            <a:r>
              <a:rPr lang="id-ID" sz="1800" dirty="0">
                <a:solidFill>
                  <a:srgbClr val="231F20"/>
                </a:solidFill>
                <a:effectLst/>
                <a:latin typeface="Verdana" panose="020B0604030504040204" pitchFamily="34" charset="0"/>
                <a:ea typeface="Arial" panose="020B0604020202020204" pitchFamily="34" charset="0"/>
                <a:cs typeface="Verdana" panose="020B0604030504040204" pitchFamily="34" charset="0"/>
              </a:rPr>
              <a:t> terus mengembangkannya menjadi</a:t>
            </a:r>
            <a:r>
              <a:rPr lang="id-ID" sz="1800" spc="-175" dirty="0">
                <a:solidFill>
                  <a:srgbClr val="231F20"/>
                </a:solidFill>
                <a:effectLst/>
                <a:latin typeface="Verdana" panose="020B0604030504040204" pitchFamily="34" charset="0"/>
                <a:ea typeface="Arial" panose="020B0604020202020204" pitchFamily="34" charset="0"/>
                <a:cs typeface="Verdana" panose="020B0604030504040204" pitchFamily="34" charset="0"/>
              </a:rPr>
              <a:t> </a:t>
            </a:r>
            <a:r>
              <a:rPr lang="id-ID" sz="1800" spc="-20" dirty="0">
                <a:solidFill>
                  <a:srgbClr val="231F20"/>
                </a:solidFill>
                <a:effectLst/>
                <a:latin typeface="Verdana" panose="020B0604030504040204" pitchFamily="34" charset="0"/>
                <a:ea typeface="Arial" panose="020B0604020202020204" pitchFamily="34" charset="0"/>
                <a:cs typeface="Verdana" panose="020B0604030504040204" pitchFamily="34" charset="0"/>
              </a:rPr>
              <a:t>lebih</a:t>
            </a:r>
            <a:r>
              <a:rPr lang="en-US" sz="1800" spc="-20" dirty="0">
                <a:latin typeface="Verdana" panose="020B0604030504040204" pitchFamily="34" charset="0"/>
                <a:ea typeface="Arial" panose="020B060402020202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baik lagi.</a:t>
            </a:r>
            <a:endParaRPr lang="en-US" sz="1800" dirty="0">
              <a:effectLst/>
              <a:latin typeface="Verdana" panose="020B0604030504040204" pitchFamily="34" charset="0"/>
              <a:ea typeface="Verdana" panose="020B0604030504040204" pitchFamily="34" charset="0"/>
              <a:cs typeface="Verdana" panose="020B0604030504040204" pitchFamily="34" charset="0"/>
            </a:endParaRPr>
          </a:p>
          <a:p>
            <a:endParaRPr lang="en-US" dirty="0"/>
          </a:p>
        </p:txBody>
      </p:sp>
    </p:spTree>
    <p:extLst>
      <p:ext uri="{BB962C8B-B14F-4D97-AF65-F5344CB8AC3E}">
        <p14:creationId xmlns:p14="http://schemas.microsoft.com/office/powerpoint/2010/main" val="1215444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2BAA5DC5-BF8E-4C4B-8421-91149DFECB4C}"/>
              </a:ext>
            </a:extLst>
          </p:cNvPr>
          <p:cNvSpPr>
            <a:spLocks noGrp="1"/>
          </p:cNvSpPr>
          <p:nvPr>
            <p:ph idx="1"/>
          </p:nvPr>
        </p:nvSpPr>
        <p:spPr>
          <a:xfrm>
            <a:off x="1097280" y="1361640"/>
            <a:ext cx="10058400" cy="4023360"/>
          </a:xfrm>
        </p:spPr>
        <p:txBody>
          <a:bodyPr>
            <a:normAutofit lnSpcReduction="10000"/>
          </a:bodyPr>
          <a:lstStyle/>
          <a:p>
            <a:r>
              <a:rPr lang="en-US" dirty="0"/>
              <a:t>2. </a:t>
            </a:r>
            <a:r>
              <a:rPr lang="id-ID" sz="1800" b="1" dirty="0">
                <a:solidFill>
                  <a:srgbClr val="231F20"/>
                </a:solidFill>
                <a:effectLst/>
                <a:latin typeface="Arial" panose="020B0604020202020204" pitchFamily="34" charset="0"/>
                <a:ea typeface="Verdana" panose="020B0604030504040204" pitchFamily="34" charset="0"/>
                <a:cs typeface="Verdana" panose="020B0604030504040204" pitchFamily="34" charset="0"/>
              </a:rPr>
              <a:t>Perkaya Diri Dengan Ide</a:t>
            </a:r>
            <a:r>
              <a:rPr lang="id-ID" sz="1800" b="1" spc="15" dirty="0">
                <a:solidFill>
                  <a:srgbClr val="231F20"/>
                </a:solidFill>
                <a:effectLst/>
                <a:latin typeface="Arial" panose="020B0604020202020204" pitchFamily="34" charset="0"/>
                <a:ea typeface="Verdana" panose="020B0604030504040204" pitchFamily="34" charset="0"/>
                <a:cs typeface="Verdana" panose="020B0604030504040204" pitchFamily="34" charset="0"/>
              </a:rPr>
              <a:t> </a:t>
            </a:r>
            <a:r>
              <a:rPr lang="id-ID" sz="1800" b="1" dirty="0">
                <a:solidFill>
                  <a:srgbClr val="231F20"/>
                </a:solidFill>
                <a:effectLst/>
                <a:latin typeface="Arial" panose="020B0604020202020204" pitchFamily="34" charset="0"/>
                <a:ea typeface="Verdana" panose="020B0604030504040204" pitchFamily="34" charset="0"/>
                <a:cs typeface="Verdana" panose="020B0604030504040204" pitchFamily="34" charset="0"/>
              </a:rPr>
              <a:t>dan</a:t>
            </a:r>
            <a:r>
              <a:rPr lang="id-ID" sz="1800" b="1" spc="190" dirty="0">
                <a:solidFill>
                  <a:srgbClr val="231F20"/>
                </a:solidFill>
                <a:effectLst/>
                <a:latin typeface="Arial" panose="020B0604020202020204" pitchFamily="34" charset="0"/>
                <a:ea typeface="Verdana" panose="020B0604030504040204" pitchFamily="34" charset="0"/>
                <a:cs typeface="Verdana" panose="020B0604030504040204" pitchFamily="34" charset="0"/>
              </a:rPr>
              <a:t> </a:t>
            </a:r>
            <a:r>
              <a:rPr lang="id-ID" sz="1800" b="1" dirty="0">
                <a:solidFill>
                  <a:srgbClr val="231F20"/>
                </a:solidFill>
                <a:effectLst/>
                <a:latin typeface="Arial" panose="020B0604020202020204" pitchFamily="34" charset="0"/>
                <a:ea typeface="Verdana" panose="020B0604030504040204" pitchFamily="34" charset="0"/>
                <a:cs typeface="Verdana" panose="020B0604030504040204" pitchFamily="34" charset="0"/>
              </a:rPr>
              <a:t>Inspirasi </a:t>
            </a:r>
            <a:endParaRPr lang="en-US" sz="1800" b="1" dirty="0">
              <a:solidFill>
                <a:srgbClr val="231F20"/>
              </a:solidFill>
              <a:effectLst/>
              <a:latin typeface="Arial" panose="020B060402020202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Ide</a:t>
            </a:r>
            <a:r>
              <a:rPr lang="id-ID" sz="1800" spc="-15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a:t>
            </a:r>
            <a:r>
              <a:rPr lang="id-ID" sz="1800" spc="-15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inspirasi</a:t>
            </a:r>
            <a:r>
              <a:rPr lang="id-ID" sz="1800" spc="-1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merupakan</a:t>
            </a:r>
            <a:r>
              <a:rPr lang="id-ID" sz="1800" spc="-15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awal timbulnya</a:t>
            </a:r>
            <a:r>
              <a:rPr lang="id-ID" sz="1800" spc="11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suatu</a:t>
            </a:r>
            <a:r>
              <a:rPr lang="id-ID" sz="1800" spc="11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ide</a:t>
            </a:r>
            <a:r>
              <a:rPr lang="id-ID" sz="1800" spc="11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bisnis.</a:t>
            </a:r>
            <a:r>
              <a:rPr lang="id-ID" sz="1800" spc="11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a:t>
            </a:r>
            <a:r>
              <a:rPr lang="id-ID" sz="1800" spc="11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era</a:t>
            </a:r>
            <a:r>
              <a:rPr lang="id-ID" sz="1800" spc="11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3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sangat kompetitif ini,</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diperlukan</a:t>
            </a:r>
            <a:r>
              <a:rPr lang="id-ID" sz="1800" spc="2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suatu</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ide</a:t>
            </a:r>
            <a:r>
              <a:rPr lang="id-ID" sz="1800" spc="-10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a:t>
            </a:r>
            <a:r>
              <a:rPr lang="id-ID" sz="1800" spc="-10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brilian</a:t>
            </a:r>
            <a:r>
              <a:rPr lang="id-ID" sz="1800" spc="-10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untuk</a:t>
            </a:r>
            <a:r>
              <a:rPr lang="id-ID" sz="1800" spc="-10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memulai</a:t>
            </a:r>
            <a:r>
              <a:rPr lang="id-ID" sz="1800" spc="-10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bisnis</a:t>
            </a:r>
            <a:r>
              <a:rPr lang="id-ID" sz="1800" spc="-10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mempertahankannya. </a:t>
            </a:r>
            <a:endPar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Produk</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a:t>
            </a:r>
            <a:r>
              <a:rPr lang="id-ID" sz="1800" spc="1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kita</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hasilkan tidak perlu baru,</a:t>
            </a:r>
            <a:r>
              <a:rPr lang="id-ID" sz="1800" spc="-1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tetapi</a:t>
            </a:r>
            <a:r>
              <a:rPr lang="id-ID" sz="1800" spc="19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harus</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inovatif dengan</a:t>
            </a:r>
            <a:r>
              <a:rPr lang="id-ID" sz="1800" spc="2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memodifikasi</a:t>
            </a:r>
            <a:r>
              <a:rPr lang="id-ID" sz="1800" spc="10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sesuatu</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yang</a:t>
            </a:r>
            <a:r>
              <a:rPr lang="id-ID" sz="1800" spc="-2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sudah</a:t>
            </a:r>
            <a:r>
              <a:rPr lang="id-ID" sz="1800" spc="-2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ada</a:t>
            </a:r>
            <a:r>
              <a:rPr lang="id-ID" sz="1800" spc="-2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a:t>
            </a:r>
            <a:r>
              <a:rPr lang="id-ID" sz="1800" spc="-2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menjadikan</a:t>
            </a:r>
            <a:r>
              <a:rPr lang="id-ID" sz="1800" spc="-2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fungsinya</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jauh</a:t>
            </a:r>
            <a:r>
              <a:rPr lang="id-ID" sz="1800" spc="15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lebih</a:t>
            </a:r>
            <a:r>
              <a:rPr lang="id-ID" sz="1800" spc="1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baik</a:t>
            </a:r>
            <a:r>
              <a:rPr lang="id-ID" sz="1800" spc="1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atau</a:t>
            </a:r>
            <a:r>
              <a:rPr lang="id-ID" sz="1800" spc="1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beragam.</a:t>
            </a:r>
            <a:r>
              <a:rPr lang="id-ID" sz="1800" spc="1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endParaRPr lang="en-US" sz="1800" spc="155"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Ide</a:t>
            </a:r>
            <a:r>
              <a:rPr lang="id-ID" sz="1800" spc="1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inspirasi</a:t>
            </a:r>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memang</a:t>
            </a:r>
            <a:r>
              <a:rPr lang="en-US" sz="1800" dirty="0">
                <a:solidFill>
                  <a:srgbClr val="231F20"/>
                </a:solidFill>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terkadang</a:t>
            </a:r>
            <a:r>
              <a:rPr lang="en-US" sz="1800" dirty="0">
                <a:solidFill>
                  <a:srgbClr val="231F20"/>
                </a:solidFill>
                <a:latin typeface="Verdana" panose="020B0604030504040204" pitchFamily="34" charset="0"/>
                <a:ea typeface="Verdana" panose="020B0604030504040204" pitchFamily="34" charset="0"/>
                <a:cs typeface="Verdana" panose="020B0604030504040204" pitchFamily="34" charset="0"/>
              </a:rPr>
              <a:t>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dapat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datang dengan sendirinya,</a:t>
            </a:r>
            <a:r>
              <a:rPr lang="id-ID" sz="1800" spc="13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namun</a:t>
            </a:r>
            <a:r>
              <a:rPr lang="id-ID" sz="1800" spc="1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cara</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terbaik</a:t>
            </a:r>
            <a:r>
              <a:rPr lang="id-ID" sz="1800" spc="-1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adalah</a:t>
            </a:r>
            <a:r>
              <a:rPr lang="id-ID" sz="1800" spc="-1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dengan</a:t>
            </a:r>
            <a:r>
              <a:rPr lang="id-ID" sz="1800" spc="-1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mendatangkan</a:t>
            </a:r>
            <a:r>
              <a:rPr lang="id-ID" sz="1800" spc="-1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ide</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dan inspirasi itu sendiri.</a:t>
            </a:r>
            <a:r>
              <a:rPr lang="id-ID" sz="1800" spc="9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endParaRPr lang="en-US" sz="1800" spc="9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Caranya</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adalah</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memperkaya wawasan</a:t>
            </a:r>
            <a:r>
              <a:rPr lang="id-ID"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dengan</a:t>
            </a:r>
            <a:r>
              <a:rPr lang="id-ID" sz="1800" spc="5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membaca, mengikuti</a:t>
            </a:r>
            <a:r>
              <a:rPr lang="en-US" sz="1800" dirty="0">
                <a:solidFill>
                  <a:srgbClr val="231F20"/>
                </a:solidFill>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seminar	atau</a:t>
            </a:r>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workshop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mengenai</a:t>
            </a:r>
            <a:r>
              <a:rPr lang="en-US" sz="1800" dirty="0">
                <a:solidFill>
                  <a:srgbClr val="231F20"/>
                </a:solidFill>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technopreneurship,</a:t>
            </a:r>
            <a:r>
              <a:rPr lang="en-US" sz="1800" dirty="0">
                <a:solidFill>
                  <a:srgbClr val="231F20"/>
                </a:solidFill>
                <a:latin typeface="Verdana" panose="020B0604030504040204" pitchFamily="34" charset="0"/>
                <a:ea typeface="Verdana" panose="020B0604030504040204" pitchFamily="34" charset="0"/>
                <a:cs typeface="Verdana" panose="020B0604030504040204" pitchFamily="34" charset="0"/>
              </a:rPr>
              <a:t> </a:t>
            </a:r>
            <a:r>
              <a:rPr lang="id-ID" sz="1800" spc="-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atau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berbincang dengan</a:t>
            </a:r>
            <a:r>
              <a:rPr lang="id-ID" sz="1800" spc="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para</a:t>
            </a:r>
            <a:r>
              <a:rPr lang="id-ID" sz="1800" spc="18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technopreneur</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secara langsung.</a:t>
            </a:r>
            <a:endPar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Hal-hal</a:t>
            </a:r>
            <a:r>
              <a:rPr lang="id-ID" sz="1800" spc="16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tersebut</a:t>
            </a:r>
            <a:r>
              <a:rPr lang="id-ID" sz="1800" spc="27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kita</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sadari</a:t>
            </a:r>
            <a:r>
              <a:rPr lang="id-ID" sz="1800" spc="-2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atau</a:t>
            </a:r>
            <a:r>
              <a:rPr lang="id-ID" sz="1800" spc="-2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tidak</a:t>
            </a:r>
            <a:r>
              <a:rPr lang="id-ID" sz="1800" spc="-19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akan</a:t>
            </a:r>
            <a:r>
              <a:rPr lang="id-ID" sz="1800" spc="-2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menimbulkan</a:t>
            </a:r>
            <a:r>
              <a:rPr lang="id-ID" sz="1800" spc="-2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suatu</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ide orisinal yang dapat kita</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kembangkan</a:t>
            </a:r>
            <a:r>
              <a:rPr lang="en-US"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sebagai bisnis kita sendiri.</a:t>
            </a:r>
            <a:endParaRPr lang="en-US" sz="1800" dirty="0">
              <a:effectLst/>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endParaRPr lang="en-US" dirty="0"/>
          </a:p>
        </p:txBody>
      </p:sp>
    </p:spTree>
    <p:extLst>
      <p:ext uri="{BB962C8B-B14F-4D97-AF65-F5344CB8AC3E}">
        <p14:creationId xmlns:p14="http://schemas.microsoft.com/office/powerpoint/2010/main" val="2177397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F864ECF5-5E09-4EEB-AE81-AA297081DC89}"/>
              </a:ext>
            </a:extLst>
          </p:cNvPr>
          <p:cNvSpPr>
            <a:spLocks noGrp="1"/>
          </p:cNvSpPr>
          <p:nvPr>
            <p:ph idx="1"/>
          </p:nvPr>
        </p:nvSpPr>
        <p:spPr>
          <a:xfrm>
            <a:off x="1056939" y="1321299"/>
            <a:ext cx="10058400" cy="4023360"/>
          </a:xfrm>
        </p:spPr>
        <p:txBody>
          <a:bodyPr/>
          <a:lstStyle/>
          <a:p>
            <a:r>
              <a:rPr lang="en-US" b="1" dirty="0"/>
              <a:t>3. R</a:t>
            </a:r>
            <a:r>
              <a:rPr lang="id-ID" sz="1800" b="1" dirty="0">
                <a:solidFill>
                  <a:srgbClr val="231F20"/>
                </a:solidFill>
                <a:effectLst/>
                <a:latin typeface="Arial" panose="020B0604020202020204" pitchFamily="34" charset="0"/>
                <a:ea typeface="Arial" panose="020B0604020202020204" pitchFamily="34" charset="0"/>
                <a:cs typeface="Verdana" panose="020B0604030504040204" pitchFamily="34" charset="0"/>
              </a:rPr>
              <a:t>encanakan Dengan Matang </a:t>
            </a:r>
            <a:r>
              <a:rPr lang="id-ID" sz="1800" b="1" spc="-25" dirty="0">
                <a:solidFill>
                  <a:srgbClr val="231F20"/>
                </a:solidFill>
                <a:effectLst/>
                <a:latin typeface="Arial" panose="020B0604020202020204" pitchFamily="34" charset="0"/>
                <a:ea typeface="Arial" panose="020B0604020202020204" pitchFamily="34" charset="0"/>
                <a:cs typeface="Verdana" panose="020B0604030504040204" pitchFamily="34" charset="0"/>
              </a:rPr>
              <a:t>dan </a:t>
            </a:r>
            <a:r>
              <a:rPr lang="id-ID" sz="1800" b="1" dirty="0">
                <a:solidFill>
                  <a:srgbClr val="231F20"/>
                </a:solidFill>
                <a:effectLst/>
                <a:latin typeface="Arial" panose="020B0604020202020204" pitchFamily="34" charset="0"/>
                <a:ea typeface="Arial" panose="020B0604020202020204" pitchFamily="34" charset="0"/>
                <a:cs typeface="Verdana" panose="020B0604030504040204" pitchFamily="34" charset="0"/>
              </a:rPr>
              <a:t>Lakukan Dengan</a:t>
            </a:r>
            <a:r>
              <a:rPr lang="id-ID" sz="1800" b="1" spc="20" dirty="0">
                <a:solidFill>
                  <a:srgbClr val="231F20"/>
                </a:solidFill>
                <a:effectLst/>
                <a:latin typeface="Arial" panose="020B0604020202020204" pitchFamily="34" charset="0"/>
                <a:ea typeface="Arial" panose="020B0604020202020204" pitchFamily="34" charset="0"/>
                <a:cs typeface="Verdana" panose="020B0604030504040204" pitchFamily="34" charset="0"/>
              </a:rPr>
              <a:t> </a:t>
            </a:r>
            <a:r>
              <a:rPr lang="id-ID" sz="1800" b="1" dirty="0">
                <a:solidFill>
                  <a:srgbClr val="231F20"/>
                </a:solidFill>
                <a:effectLst/>
                <a:latin typeface="Arial" panose="020B0604020202020204" pitchFamily="34" charset="0"/>
                <a:ea typeface="Arial" panose="020B0604020202020204" pitchFamily="34" charset="0"/>
                <a:cs typeface="Verdana" panose="020B0604030504040204" pitchFamily="34" charset="0"/>
              </a:rPr>
              <a:t>Cepat</a:t>
            </a:r>
            <a:endParaRPr lang="en-US" sz="1800" b="1" dirty="0">
              <a:effectLst/>
              <a:latin typeface="Verdana" panose="020B0604030504040204" pitchFamily="34" charset="0"/>
              <a:ea typeface="Arial" panose="020B0604020202020204" pitchFamily="34" charset="0"/>
              <a:cs typeface="Verdana" panose="020B0604030504040204" pitchFamily="34" charset="0"/>
            </a:endParaRPr>
          </a:p>
          <a:p>
            <a:pPr>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Seorang technopreneur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harus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mampu menganalisis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pasar,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mendesain suatu produk, membuat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strategi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pemasaran,</a:t>
            </a:r>
            <a:r>
              <a:rPr lang="id-ID" sz="1800" spc="-21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menentukan</a:t>
            </a:r>
            <a:r>
              <a:rPr lang="id-ID" sz="1800" spc="-20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harga</a:t>
            </a:r>
            <a:r>
              <a:rPr lang="id-ID" sz="1800" spc="-21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a:t>
            </a:r>
            <a:r>
              <a:rPr lang="id-ID" sz="1800" spc="-20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target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pasar,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menyusun struktur organisasi,</a:t>
            </a:r>
            <a:r>
              <a:rPr lang="id-ID" sz="1800" spc="-2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serta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memegang tanggung jawab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terhadap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seluruh</a:t>
            </a:r>
            <a:r>
              <a:rPr lang="id-ID" sz="1800" spc="-7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proses</a:t>
            </a:r>
            <a:r>
              <a:rPr lang="id-ID" sz="1800" spc="-7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bisnis.</a:t>
            </a:r>
            <a:endParaRPr lang="en-US" sz="1800" spc="-75" dirty="0">
              <a:solidFill>
                <a:srgbClr val="231F20"/>
              </a:solidFill>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Kemampuan</a:t>
            </a:r>
            <a:r>
              <a:rPr lang="id-ID" sz="1800" spc="-7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itulah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a:t>
            </a:r>
            <a:r>
              <a:rPr lang="id-ID" sz="1800" spc="-8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harus</a:t>
            </a:r>
            <a:r>
              <a:rPr lang="id-ID" sz="1800" spc="-8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dimiliki</a:t>
            </a:r>
            <a:r>
              <a:rPr lang="id-ID" sz="1800" spc="-8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technopreneur</a:t>
            </a:r>
            <a:r>
              <a:rPr lang="id-ID" sz="1800" spc="-8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secara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umum dalam membuat suatu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rancangan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bisnis (business plan).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Tetapi</a:t>
            </a:r>
            <a:r>
              <a:rPr lang="id-ID" sz="1800" spc="27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tentu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rencana</a:t>
            </a:r>
            <a:r>
              <a:rPr lang="id-ID" sz="1800" spc="-13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itu</a:t>
            </a:r>
            <a:r>
              <a:rPr lang="id-ID" sz="1800" spc="-1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tidak</a:t>
            </a:r>
            <a:r>
              <a:rPr lang="id-ID" sz="1800" spc="-13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akan</a:t>
            </a:r>
            <a:r>
              <a:rPr lang="id-ID" sz="1800" spc="-1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menjadi</a:t>
            </a:r>
            <a:r>
              <a:rPr lang="id-ID" sz="1800" spc="-13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kenyataan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apabila tidak diwujudkan. Jadi,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mulailah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secepatnya atau bahkan sekarang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juga. </a:t>
            </a:r>
            <a:endParaRPr lang="en-US"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Mulailah dari hal-hal yang mudah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sederhana seperti mencari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inspirasi,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mendesain</a:t>
            </a:r>
            <a:r>
              <a:rPr lang="id-ID" sz="1800" spc="-16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produk</a:t>
            </a:r>
            <a:r>
              <a:rPr lang="id-ID" sz="1800" spc="-1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atau</a:t>
            </a:r>
            <a:r>
              <a:rPr lang="id-ID" sz="1800" spc="-16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membuat</a:t>
            </a:r>
            <a:r>
              <a:rPr lang="id-ID" sz="1800" spc="-1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strategi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promosi.</a:t>
            </a:r>
            <a:endParaRPr lang="en-US" dirty="0"/>
          </a:p>
        </p:txBody>
      </p:sp>
    </p:spTree>
    <p:extLst>
      <p:ext uri="{BB962C8B-B14F-4D97-AF65-F5344CB8AC3E}">
        <p14:creationId xmlns:p14="http://schemas.microsoft.com/office/powerpoint/2010/main" val="14102410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52E61613-930A-44C1-AA9B-6F259D24A733}"/>
              </a:ext>
            </a:extLst>
          </p:cNvPr>
          <p:cNvSpPr>
            <a:spLocks noGrp="1"/>
          </p:cNvSpPr>
          <p:nvPr>
            <p:ph idx="1"/>
          </p:nvPr>
        </p:nvSpPr>
        <p:spPr>
          <a:xfrm>
            <a:off x="1151069" y="1375087"/>
            <a:ext cx="10058400" cy="4023360"/>
          </a:xfrm>
        </p:spPr>
        <p:txBody>
          <a:bodyPr/>
          <a:lstStyle/>
          <a:p>
            <a:r>
              <a:rPr lang="en-US" b="1" dirty="0"/>
              <a:t>4. </a:t>
            </a:r>
            <a:r>
              <a:rPr lang="id-ID" sz="1800" b="1" spc="-15" dirty="0">
                <a:solidFill>
                  <a:srgbClr val="231F20"/>
                </a:solidFill>
                <a:effectLst/>
                <a:latin typeface="Arial" panose="020B0604020202020204" pitchFamily="34" charset="0"/>
                <a:ea typeface="Arial" panose="020B0604020202020204" pitchFamily="34" charset="0"/>
                <a:cs typeface="Verdana" panose="020B0604030504040204" pitchFamily="34" charset="0"/>
              </a:rPr>
              <a:t>Tambahkan Value </a:t>
            </a:r>
            <a:r>
              <a:rPr lang="id-ID" sz="1800" b="1" dirty="0">
                <a:solidFill>
                  <a:srgbClr val="231F20"/>
                </a:solidFill>
                <a:effectLst/>
                <a:latin typeface="Arial" panose="020B0604020202020204" pitchFamily="34" charset="0"/>
                <a:ea typeface="Arial" panose="020B0604020202020204" pitchFamily="34" charset="0"/>
                <a:cs typeface="Verdana" panose="020B0604030504040204" pitchFamily="34" charset="0"/>
              </a:rPr>
              <a:t>Pada</a:t>
            </a:r>
            <a:r>
              <a:rPr lang="id-ID" sz="1800" b="1" spc="65" dirty="0">
                <a:solidFill>
                  <a:srgbClr val="231F20"/>
                </a:solidFill>
                <a:effectLst/>
                <a:latin typeface="Arial" panose="020B0604020202020204" pitchFamily="34" charset="0"/>
                <a:ea typeface="Arial" panose="020B0604020202020204" pitchFamily="34" charset="0"/>
                <a:cs typeface="Verdana" panose="020B0604030504040204" pitchFamily="34" charset="0"/>
              </a:rPr>
              <a:t> </a:t>
            </a:r>
            <a:r>
              <a:rPr lang="id-ID" sz="1800" b="1" dirty="0">
                <a:solidFill>
                  <a:srgbClr val="231F20"/>
                </a:solidFill>
                <a:effectLst/>
                <a:latin typeface="Arial" panose="020B0604020202020204" pitchFamily="34" charset="0"/>
                <a:ea typeface="Arial" panose="020B0604020202020204" pitchFamily="34" charset="0"/>
                <a:cs typeface="Verdana" panose="020B0604030504040204" pitchFamily="34" charset="0"/>
              </a:rPr>
              <a:t>Produk</a:t>
            </a:r>
            <a:endParaRPr lang="en-US" sz="1800" b="1" dirty="0">
              <a:solidFill>
                <a:srgbClr val="231F20"/>
              </a:solidFill>
              <a:effectLst/>
              <a:latin typeface="Arial" panose="020B0604020202020204" pitchFamily="34" charset="0"/>
              <a:ea typeface="Arial" panose="020B0604020202020204" pitchFamily="34" charset="0"/>
              <a:cs typeface="Verdana" panose="020B0604030504040204" pitchFamily="34" charset="0"/>
            </a:endParaRPr>
          </a:p>
          <a:p>
            <a:pPr>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Produk yang kita hasilkan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bisa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saja sama persis dengan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wirausahawan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lain.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Tetapi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ada satu hal yang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membuat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suatu produk tertentu lebih disukai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lebih laris dibandingkan produk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lainnya</a:t>
            </a:r>
            <a:r>
              <a:rPr lang="id-ID" sz="1800" spc="27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 serupa, yaitu nilai (value). </a:t>
            </a:r>
            <a:endPar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sz="1800" spc="-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Value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 kita dapat tambahkan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kepada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produk</a:t>
            </a:r>
            <a:r>
              <a:rPr lang="id-ID" sz="1800" spc="-1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kita</a:t>
            </a:r>
            <a:r>
              <a:rPr lang="id-ID" sz="1800" spc="-1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tentunya</a:t>
            </a:r>
            <a:r>
              <a:rPr lang="id-ID" sz="1800" spc="-11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beragam</a:t>
            </a:r>
            <a:r>
              <a:rPr lang="id-ID" sz="1800" spc="-1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a:t>
            </a:r>
            <a:r>
              <a:rPr lang="id-ID" sz="1800" spc="-11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sesuai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dengan inovasi dan kreativitas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masing-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masing technopreneur. Perlu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diingat,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value yang dijelaskan di sini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bukanlah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mengenai harga (price) melainkan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suatu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nilai tambah. </a:t>
            </a:r>
            <a:endPar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Sebagai contoh kita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dapat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menambahkan suatu value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pendidikan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sains dan teknologi pada mobile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games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 kita kembangkan dan kita jual </a:t>
            </a:r>
            <a:r>
              <a:rPr lang="id-ID" sz="1800" spc="-3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beragam application store.</a:t>
            </a:r>
            <a:endPar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Hal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tersebut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tentu akan menambah nilai jual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produk,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terutama kepada masyarakat </a:t>
            </a:r>
            <a:r>
              <a:rPr lang="id-ID" sz="1800" spc="-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menginginkan game yang tidak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hanya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sekedar</a:t>
            </a:r>
            <a:r>
              <a:rPr lang="id-ID" sz="1800" spc="-10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menghibur</a:t>
            </a:r>
            <a:r>
              <a:rPr lang="id-ID"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tetapi</a:t>
            </a:r>
            <a:r>
              <a:rPr lang="id-ID" sz="1800" spc="-10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juga</a:t>
            </a:r>
            <a:r>
              <a:rPr lang="id-ID"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edukatif.</a:t>
            </a:r>
            <a:endParaRPr lang="en-US" sz="1800" dirty="0">
              <a:effectLst/>
              <a:latin typeface="Verdana" panose="020B0604030504040204" pitchFamily="34" charset="0"/>
              <a:ea typeface="Verdana" panose="020B0604030504040204" pitchFamily="34" charset="0"/>
              <a:cs typeface="Verdana" panose="020B0604030504040204" pitchFamily="34" charset="0"/>
            </a:endParaRPr>
          </a:p>
          <a:p>
            <a:endParaRPr lang="en-US" sz="1800" b="1" dirty="0">
              <a:effectLst/>
              <a:latin typeface="Verdana" panose="020B0604030504040204" pitchFamily="34" charset="0"/>
              <a:ea typeface="Arial" panose="020B0604020202020204" pitchFamily="34" charset="0"/>
              <a:cs typeface="Verdana" panose="020B0604030504040204" pitchFamily="34" charset="0"/>
            </a:endParaRPr>
          </a:p>
          <a:p>
            <a:endParaRPr lang="en-US" dirty="0"/>
          </a:p>
        </p:txBody>
      </p:sp>
    </p:spTree>
    <p:extLst>
      <p:ext uri="{BB962C8B-B14F-4D97-AF65-F5344CB8AC3E}">
        <p14:creationId xmlns:p14="http://schemas.microsoft.com/office/powerpoint/2010/main" val="4160337285"/>
      </p:ext>
    </p:extLst>
  </p:cSld>
  <p:clrMapOvr>
    <a:masterClrMapping/>
  </p:clrMapOvr>
</p:sld>
</file>

<file path=ppt/theme/theme1.xml><?xml version="1.0" encoding="utf-8"?>
<a:theme xmlns:a="http://schemas.openxmlformats.org/drawingml/2006/main" name="Retrospec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288</TotalTime>
  <Words>1139</Words>
  <Application>Microsoft Office PowerPoint</Application>
  <PresentationFormat>Widescreen</PresentationFormat>
  <Paragraphs>78</Paragraphs>
  <Slides>11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Calibri Light</vt:lpstr>
      <vt:lpstr>Georgia</vt:lpstr>
      <vt:lpstr>Verdana</vt:lpstr>
      <vt:lpstr>Wingdings</vt:lpstr>
      <vt:lpstr>Retrospect</vt:lpstr>
      <vt:lpstr>MODUL TECHNOHPRENEURSHIP</vt:lpstr>
      <vt:lpstr>MENJADI SEOARANG TECHNOPRENUERSHIP</vt:lpstr>
      <vt:lpstr>PowerPoint Presentation</vt:lpstr>
      <vt:lpstr>INVENSI, INOVASI &amp; TECHNOPRENEUR</vt:lpstr>
      <vt:lpstr>PowerPoint Presentation</vt:lpstr>
      <vt:lpstr>LANDASAN TECHNOPRENUERSHIP</vt:lpstr>
      <vt:lpstr>PowerPoint Presentation</vt:lpstr>
      <vt:lpstr>PowerPoint Presentation</vt:lpstr>
      <vt:lpstr>PowerPoint Presentation</vt:lpstr>
      <vt:lpstr>PERANAN TECHNOPRENEURSHIP BAGI MASYARAKAT</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TECHNOPRENEURSHIP</dc:title>
  <dc:creator>syaifullah syaifullah</dc:creator>
  <cp:lastModifiedBy>ASUS</cp:lastModifiedBy>
  <cp:revision>15</cp:revision>
  <dcterms:created xsi:type="dcterms:W3CDTF">2021-03-01T05:28:57Z</dcterms:created>
  <dcterms:modified xsi:type="dcterms:W3CDTF">2026-04-11T06:35:30Z</dcterms:modified>
</cp:coreProperties>
</file>