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81" r:id="rId3"/>
    <p:sldId id="400" r:id="rId4"/>
    <p:sldId id="425" r:id="rId5"/>
    <p:sldId id="492" r:id="rId6"/>
    <p:sldId id="493" r:id="rId7"/>
    <p:sldId id="494" r:id="rId8"/>
    <p:sldId id="495" r:id="rId9"/>
    <p:sldId id="496" r:id="rId10"/>
    <p:sldId id="447" r:id="rId11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2ED"/>
    <a:srgbClr val="EEFBF6"/>
    <a:srgbClr val="E4F0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356"/>
    </p:cViewPr>
  </p:sorterViewPr>
  <p:notesViewPr>
    <p:cSldViewPr snapToGrid="0">
      <p:cViewPr varScale="1">
        <p:scale>
          <a:sx n="51" d="100"/>
          <a:sy n="51" d="100"/>
        </p:scale>
        <p:origin x="2904" y="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923" y="8847231"/>
            <a:ext cx="2971544" cy="466633"/>
          </a:xfrm>
          <a:prstGeom prst="rect">
            <a:avLst/>
          </a:prstGeom>
        </p:spPr>
        <p:txBody>
          <a:bodyPr vert="horz" lIns="85286" tIns="42643" rIns="85286" bIns="42643" rtlCol="0" anchor="b"/>
          <a:lstStyle>
            <a:lvl1pPr algn="r">
              <a:defRPr sz="1100"/>
            </a:lvl1pPr>
          </a:lstStyle>
          <a:p>
            <a:fld id="{F4FB279E-DC0B-4871-85A7-3AEFB477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667" cy="467296"/>
          </a:xfrm>
          <a:prstGeom prst="rect">
            <a:avLst/>
          </a:prstGeom>
        </p:spPr>
        <p:txBody>
          <a:bodyPr vert="horz" lIns="85286" tIns="42643" rIns="85286" bIns="42643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440" y="0"/>
            <a:ext cx="2971667" cy="467296"/>
          </a:xfrm>
          <a:prstGeom prst="rect">
            <a:avLst/>
          </a:prstGeom>
        </p:spPr>
        <p:txBody>
          <a:bodyPr vert="horz" lIns="85286" tIns="42643" rIns="85286" bIns="42643" rtlCol="0"/>
          <a:lstStyle>
            <a:lvl1pPr algn="r">
              <a:defRPr sz="1100"/>
            </a:lvl1pPr>
          </a:lstStyle>
          <a:p>
            <a:fld id="{3EFD42F7-718C-4B98-AAEC-167E6DDD60A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286" tIns="42643" rIns="85286" bIns="426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770" y="4482157"/>
            <a:ext cx="5486154" cy="3667220"/>
          </a:xfrm>
          <a:prstGeom prst="rect">
            <a:avLst/>
          </a:prstGeom>
        </p:spPr>
        <p:txBody>
          <a:bodyPr vert="horz" lIns="85286" tIns="42643" rIns="85286" bIns="426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279"/>
            <a:ext cx="2971667" cy="467295"/>
          </a:xfrm>
          <a:prstGeom prst="rect">
            <a:avLst/>
          </a:prstGeom>
        </p:spPr>
        <p:txBody>
          <a:bodyPr vert="horz" lIns="85286" tIns="42643" rIns="85286" bIns="42643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440" y="8846279"/>
            <a:ext cx="2971667" cy="467295"/>
          </a:xfrm>
          <a:prstGeom prst="rect">
            <a:avLst/>
          </a:prstGeom>
        </p:spPr>
        <p:txBody>
          <a:bodyPr vert="horz" lIns="85286" tIns="42643" rIns="85286" bIns="42643" rtlCol="0" anchor="b"/>
          <a:lstStyle>
            <a:lvl1pPr algn="r">
              <a:defRPr sz="11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2AA4F-B828-4D7C-AFD3-893933DAFCB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97D7747-D9D0-4222-AE01-C647B9939E3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med">
    <p:pull/>
  </p:transition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97D7747-D9D0-4222-AE01-C647B9939E3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5829" y="2331158"/>
            <a:ext cx="8524428" cy="755433"/>
          </a:xfrm>
        </p:spPr>
        <p:txBody>
          <a:bodyPr>
            <a:normAutofit/>
          </a:bodyPr>
          <a:lstStyle/>
          <a:p>
            <a:endParaRPr lang="en-US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99" y="5773236"/>
            <a:ext cx="3459191" cy="465518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Elviana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Ezeddin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E059E50-B2B9-E74D-A3CC-E8992AA2EBAF}"/>
              </a:ext>
            </a:extLst>
          </p:cNvPr>
          <p:cNvSpPr/>
          <p:nvPr/>
        </p:nvSpPr>
        <p:spPr>
          <a:xfrm>
            <a:off x="4267200" y="224530"/>
            <a:ext cx="748339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Kuliah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1 –  6 Oktober 2025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EEA3733-4EF0-5F48-AB43-154CCC35715C}"/>
              </a:ext>
            </a:extLst>
          </p:cNvPr>
          <p:cNvSpPr/>
          <p:nvPr/>
        </p:nvSpPr>
        <p:spPr>
          <a:xfrm>
            <a:off x="1698170" y="2000478"/>
            <a:ext cx="10115463" cy="154305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AKUNTANSI KEUANGAN 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D56A794B-36AB-6DDD-2A68-E24B4A0648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4" y="-1"/>
            <a:ext cx="1323287" cy="6857999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56181" y="2967632"/>
            <a:ext cx="41728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Terimakasih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11A638A9-6FCA-0015-00A5-1D844CEFA3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3" y="-1"/>
            <a:ext cx="1236886" cy="6857999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267200" y="110226"/>
            <a:ext cx="748339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D" sz="2400" b="1" i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AKUNTANSI KEUANGAN I</a:t>
            </a:r>
            <a:endParaRPr lang="en-US" sz="2400" i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F5B933A-E836-1C43-8CD2-2B48EAEDAB9B}"/>
              </a:ext>
            </a:extLst>
          </p:cNvPr>
          <p:cNvSpPr/>
          <p:nvPr/>
        </p:nvSpPr>
        <p:spPr>
          <a:xfrm>
            <a:off x="1986456" y="914400"/>
            <a:ext cx="9837705" cy="521313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pPr algn="ctr"/>
            <a:r>
              <a:rPr lang="en-US" sz="3600" dirty="0" err="1">
                <a:solidFill>
                  <a:schemeClr val="bg1"/>
                </a:solidFill>
              </a:rPr>
              <a:t>Rencana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Pembelajaran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Materi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Kuliah</a:t>
            </a:r>
            <a:endParaRPr lang="en-US" sz="3600" dirty="0">
              <a:solidFill>
                <a:schemeClr val="bg1"/>
              </a:solidFill>
            </a:endParaRPr>
          </a:p>
          <a:p>
            <a:pPr algn="ctr"/>
            <a:r>
              <a:rPr lang="en-US" sz="3600" dirty="0" err="1">
                <a:solidFill>
                  <a:schemeClr val="bg1"/>
                </a:solidFill>
              </a:rPr>
              <a:t>Akuntansi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Keuangan</a:t>
            </a:r>
            <a:r>
              <a:rPr lang="en-US" sz="3600" dirty="0">
                <a:solidFill>
                  <a:schemeClr val="bg1"/>
                </a:solidFill>
              </a:rPr>
              <a:t>  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Semester </a:t>
            </a:r>
            <a:r>
              <a:rPr lang="en-US" sz="3600" dirty="0" err="1">
                <a:solidFill>
                  <a:schemeClr val="bg1"/>
                </a:solidFill>
              </a:rPr>
              <a:t>Ganjil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tahun</a:t>
            </a:r>
            <a:r>
              <a:rPr lang="en-US" sz="3600" dirty="0">
                <a:solidFill>
                  <a:schemeClr val="bg1"/>
                </a:solidFill>
              </a:rPr>
              <a:t> 2025 - 2026</a:t>
            </a:r>
          </a:p>
          <a:p>
            <a:pPr algn="just"/>
            <a:endParaRPr lang="en-US" sz="2000" dirty="0">
              <a:solidFill>
                <a:schemeClr val="bg1"/>
              </a:solidFill>
            </a:endParaRPr>
          </a:p>
          <a:p>
            <a:pPr algn="just"/>
            <a:endParaRPr lang="en-US" sz="2000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5" name="Picture 4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B6C86821-66E2-E26E-0E85-0AE3AD7E3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4" y="-1"/>
            <a:ext cx="122531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705664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465CBB7-0864-D541-8656-F73100E4C5EB}"/>
              </a:ext>
            </a:extLst>
          </p:cNvPr>
          <p:cNvSpPr/>
          <p:nvPr/>
        </p:nvSpPr>
        <p:spPr>
          <a:xfrm>
            <a:off x="1827452" y="1355835"/>
            <a:ext cx="10100442" cy="4855779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50000"/>
              </a:lnSpc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700" indent="-393700" algn="just">
              <a:tabLst>
                <a:tab pos="355600" algn="l"/>
              </a:tabLst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"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SAK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berbasi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IFRS" </a:t>
            </a:r>
          </a:p>
          <a:p>
            <a:pPr marL="393700" indent="-393700" algn="just">
              <a:tabLst>
                <a:tab pos="393700" algn="l"/>
              </a:tabLst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Edisi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ke-2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Jilid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700" indent="-393700" algn="just">
              <a:tabLst>
                <a:tab pos="3937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Karangan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Hans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Kartikahadi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Rodita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Sinaga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Merliyana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Syamsul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dkk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700" indent="-393700" algn="just">
              <a:tabLst>
                <a:tab pos="3937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Penerbit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Ikatan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Indonesia)</a:t>
            </a:r>
          </a:p>
          <a:p>
            <a:pPr marL="393700" indent="-393700" algn="just">
              <a:lnSpc>
                <a:spcPct val="50000"/>
              </a:lnSpc>
              <a:tabLst>
                <a:tab pos="355600" algn="l"/>
              </a:tabLst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700" indent="-393700" algn="just">
              <a:tabLst>
                <a:tab pos="355600" algn="l"/>
              </a:tabLst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Intermediate Accounting"</a:t>
            </a:r>
          </a:p>
          <a:p>
            <a:pPr marL="393700" indent="-393700" algn="just">
              <a:tabLst>
                <a:tab pos="393700" algn="l"/>
              </a:tabLst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Edisi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ke-16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marL="393700" indent="-393700" algn="just">
              <a:tabLst>
                <a:tab pos="3937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Karangan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/Skousen</a:t>
            </a:r>
          </a:p>
          <a:p>
            <a:pPr marL="393700" indent="-393700" algn="just">
              <a:tabLst>
                <a:tab pos="3937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Penerbit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Salemba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Empat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93700" indent="-393700" algn="just">
              <a:lnSpc>
                <a:spcPct val="50000"/>
              </a:lnSpc>
              <a:tabLst>
                <a:tab pos="355600" algn="l"/>
              </a:tabLst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700" indent="-393700" algn="just">
              <a:tabLst>
                <a:tab pos="355600" algn="l"/>
              </a:tabLst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"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2024"</a:t>
            </a:r>
          </a:p>
          <a:p>
            <a:pPr algn="just">
              <a:tabLst>
                <a:tab pos="3937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Ikatan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Indonesia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D499ACB-AB60-414E-AC39-3435D9BF800F}"/>
              </a:ext>
            </a:extLst>
          </p:cNvPr>
          <p:cNvSpPr/>
          <p:nvPr/>
        </p:nvSpPr>
        <p:spPr>
          <a:xfrm>
            <a:off x="4267200" y="394004"/>
            <a:ext cx="7483391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D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Referensi</a:t>
            </a:r>
            <a:endParaRPr lang="en-US" sz="2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0F4AC576-D7EA-ED80-30C6-09FB6CD46E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4" y="-1"/>
            <a:ext cx="1225311" cy="6857999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496905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BC079AC-CB91-B046-A741-2D857D46C6BF}"/>
              </a:ext>
            </a:extLst>
          </p:cNvPr>
          <p:cNvSpPr/>
          <p:nvPr/>
        </p:nvSpPr>
        <p:spPr>
          <a:xfrm>
            <a:off x="1758307" y="1093076"/>
            <a:ext cx="10017685" cy="537065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342900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Pengalokasian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Ekonomi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228600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Kerangka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Dasar 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Asumsi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Dasar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Kualitatif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Kendala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Andal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Unsur-unsur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§"/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C044F9-DA7C-8941-8EC9-F1912828A630}"/>
              </a:ext>
            </a:extLst>
          </p:cNvPr>
          <p:cNvSpPr/>
          <p:nvPr/>
        </p:nvSpPr>
        <p:spPr>
          <a:xfrm>
            <a:off x="3341512" y="394004"/>
            <a:ext cx="8409080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16FBF0B8-890E-D1B8-9E6A-FB37430D06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4" y="-1"/>
            <a:ext cx="1225311" cy="6857999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496905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BC079AC-CB91-B046-A741-2D857D46C6BF}"/>
              </a:ext>
            </a:extLst>
          </p:cNvPr>
          <p:cNvSpPr/>
          <p:nvPr/>
        </p:nvSpPr>
        <p:spPr>
          <a:xfrm>
            <a:off x="1758307" y="1093076"/>
            <a:ext cx="10017685" cy="537065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342900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Terminologi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Dasar Proses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Persamaan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228600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Penyajian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Asumsi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Dasar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Kualitatif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Kendala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Andal</a:t>
            </a: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Unsur-unsur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55600">
              <a:buFont typeface="Wingdings" pitchFamily="2" charset="2"/>
              <a:buChar char="§"/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C044F9-DA7C-8941-8EC9-F1912828A630}"/>
              </a:ext>
            </a:extLst>
          </p:cNvPr>
          <p:cNvSpPr/>
          <p:nvPr/>
        </p:nvSpPr>
        <p:spPr>
          <a:xfrm>
            <a:off x="3341512" y="394004"/>
            <a:ext cx="8409080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7D4A9A68-98E0-D37E-54FF-235B10376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3" y="-1"/>
            <a:ext cx="124846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89406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496905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BC079AC-CB91-B046-A741-2D857D46C6BF}"/>
              </a:ext>
            </a:extLst>
          </p:cNvPr>
          <p:cNvSpPr/>
          <p:nvPr/>
        </p:nvSpPr>
        <p:spPr>
          <a:xfrm>
            <a:off x="1758307" y="1093076"/>
            <a:ext cx="10017685" cy="537065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 indent="-330200">
              <a:tabLst>
                <a:tab pos="3937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Ekuitas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lvl="1" indent="-317500">
              <a:buFont typeface="Wingdings" pitchFamily="2" charset="2"/>
              <a:buChar char="Ø"/>
              <a:tabLst>
                <a:tab pos="393700" algn="l"/>
              </a:tabLst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11200" indent="-3175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Ekuitas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 indent="-330200">
              <a:tabLst>
                <a:tab pos="393700" algn="l"/>
              </a:tabLst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 indent="-330200">
              <a:tabLst>
                <a:tab pos="3937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Rugi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Komprehensif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Arus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Kas </a:t>
            </a:r>
          </a:p>
          <a:p>
            <a:pPr marL="711200" indent="-3175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Rugi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Komprehensif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1200" indent="-3175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Arus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Kas</a:t>
            </a:r>
          </a:p>
          <a:p>
            <a:pPr marL="711200" indent="-317500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 indent="-330200">
              <a:tabLst>
                <a:tab pos="3937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Pengenalan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9300" indent="-393700">
              <a:buFont typeface="Wingdings" pitchFamily="2" charset="2"/>
              <a:buChar char="Ø"/>
              <a:tabLst>
                <a:tab pos="711200" algn="l"/>
              </a:tabLst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Defenisi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9300" indent="-393700">
              <a:buFont typeface="Wingdings" pitchFamily="2" charset="2"/>
              <a:buChar char="Ø"/>
              <a:tabLst>
                <a:tab pos="711200" algn="l"/>
              </a:tabLst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9300" indent="-393700">
              <a:buFont typeface="Wingdings" pitchFamily="2" charset="2"/>
              <a:buChar char="Ø"/>
              <a:tabLst>
                <a:tab pos="711200" algn="l"/>
              </a:tabLst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9300" indent="-393700">
              <a:buFont typeface="Wingdings" pitchFamily="2" charset="2"/>
              <a:buChar char="Ø"/>
              <a:tabLst>
                <a:tab pos="711200" algn="l"/>
              </a:tabLst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Penurunan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Nilai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C044F9-DA7C-8941-8EC9-F1912828A630}"/>
              </a:ext>
            </a:extLst>
          </p:cNvPr>
          <p:cNvSpPr/>
          <p:nvPr/>
        </p:nvSpPr>
        <p:spPr>
          <a:xfrm>
            <a:off x="3341512" y="394004"/>
            <a:ext cx="8409080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E3A44B61-78F3-8B1B-FD87-845C7B1842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4" y="-1"/>
            <a:ext cx="122531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365675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496905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BC079AC-CB91-B046-A741-2D857D46C6BF}"/>
              </a:ext>
            </a:extLst>
          </p:cNvPr>
          <p:cNvSpPr/>
          <p:nvPr/>
        </p:nvSpPr>
        <p:spPr>
          <a:xfrm>
            <a:off x="1758307" y="1093076"/>
            <a:ext cx="10017685" cy="537065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200" indent="-711200">
              <a:tabLst>
                <a:tab pos="5334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	Kas dan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Setara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Kas</a:t>
            </a:r>
          </a:p>
          <a:p>
            <a:pPr marL="889000" lvl="1" indent="-355600">
              <a:buFont typeface="Wingdings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Petty Cash 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Rekonsiliasi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Bank</a:t>
            </a:r>
          </a:p>
          <a:p>
            <a:pPr marL="838200" indent="-711200">
              <a:tabLst>
                <a:tab pos="533400" algn="l"/>
              </a:tabLst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8200" indent="-711200">
              <a:tabLst>
                <a:tab pos="5334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Piutang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Piutang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Usaha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Penurunan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Nilai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Wesel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Tagih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Penghentian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Piutang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8200" indent="-711200">
              <a:tabLst>
                <a:tab pos="533400" algn="l"/>
              </a:tabLst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33400">
              <a:tabLst>
                <a:tab pos="5334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Pengenalan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Defenisi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Penurunan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Nilai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C044F9-DA7C-8941-8EC9-F1912828A630}"/>
              </a:ext>
            </a:extLst>
          </p:cNvPr>
          <p:cNvSpPr/>
          <p:nvPr/>
        </p:nvSpPr>
        <p:spPr>
          <a:xfrm>
            <a:off x="3341512" y="394004"/>
            <a:ext cx="8409080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7E71B792-8A1A-C522-9C44-8F4822E40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3" y="-1"/>
            <a:ext cx="123688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331475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496905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BC079AC-CB91-B046-A741-2D857D46C6BF}"/>
              </a:ext>
            </a:extLst>
          </p:cNvPr>
          <p:cNvSpPr/>
          <p:nvPr/>
        </p:nvSpPr>
        <p:spPr>
          <a:xfrm>
            <a:off x="1758307" y="1093076"/>
            <a:ext cx="10017685" cy="537065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200" indent="-800100">
              <a:tabLst>
                <a:tab pos="5334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Persediaan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lvl="1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Persediaan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Pencatatan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Periodik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Perpetual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Persediaan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Persediaan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8200" indent="-711200">
              <a:tabLst>
                <a:tab pos="533400" algn="l"/>
              </a:tabLst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33400">
              <a:tabLst>
                <a:tab pos="5334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 dan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Awal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Awal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Tanah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Penurunan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Nilai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Penghentian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Pengungkapan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C044F9-DA7C-8941-8EC9-F1912828A630}"/>
              </a:ext>
            </a:extLst>
          </p:cNvPr>
          <p:cNvSpPr/>
          <p:nvPr/>
        </p:nvSpPr>
        <p:spPr>
          <a:xfrm>
            <a:off x="3341512" y="394004"/>
            <a:ext cx="8409080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8E6BD885-CD46-CE50-B2F8-4A85C0A36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797970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496905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BC079AC-CB91-B046-A741-2D857D46C6BF}"/>
              </a:ext>
            </a:extLst>
          </p:cNvPr>
          <p:cNvSpPr/>
          <p:nvPr/>
        </p:nvSpPr>
        <p:spPr>
          <a:xfrm>
            <a:off x="1758307" y="1093076"/>
            <a:ext cx="10017685" cy="537065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200" indent="-800100">
              <a:tabLst>
                <a:tab pos="5334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lvl="1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Penurunan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Nilai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Pengalihan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Pelepasan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Pengungkapan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8200" indent="-711200">
              <a:tabLst>
                <a:tab pos="533400" algn="l"/>
              </a:tabLst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33400">
              <a:tabLst>
                <a:tab pos="53340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Berwujud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lvl="1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Amortisasi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Nilai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Sisa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Penurunan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Nilai</a:t>
            </a: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Penghentian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Pelepasan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0" indent="-355600">
              <a:buFont typeface="Wingdings" pitchFamily="2" charset="2"/>
              <a:buChar char="Ø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Penyajian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Pengungkapan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C044F9-DA7C-8941-8EC9-F1912828A630}"/>
              </a:ext>
            </a:extLst>
          </p:cNvPr>
          <p:cNvSpPr/>
          <p:nvPr/>
        </p:nvSpPr>
        <p:spPr>
          <a:xfrm>
            <a:off x="3341512" y="394004"/>
            <a:ext cx="8409080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F49C4A6E-DBC7-38EE-B006-AC92D3FE89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4" y="-1"/>
            <a:ext cx="142018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86253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heme BEP.01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BEP.01</Template>
  <TotalTime>3887</TotalTime>
  <Words>433</Words>
  <Application>Microsoft Macintosh PowerPoint</Application>
  <PresentationFormat>Widescreen</PresentationFormat>
  <Paragraphs>134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Schoolbook</vt:lpstr>
      <vt:lpstr>Wingdings</vt:lpstr>
      <vt:lpstr>Wingdings 2</vt:lpstr>
      <vt:lpstr>Theme BEP.01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EXIT MEETING DRAFT LAPORAN HASIL PEMERIKSAAN (LHP)</dc:title>
  <dc:creator>user</dc:creator>
  <cp:lastModifiedBy>Elviana Ezeddin</cp:lastModifiedBy>
  <cp:revision>327</cp:revision>
  <cp:lastPrinted>2021-09-07T06:07:54Z</cp:lastPrinted>
  <dcterms:created xsi:type="dcterms:W3CDTF">2021-03-28T01:08:00Z</dcterms:created>
  <dcterms:modified xsi:type="dcterms:W3CDTF">2025-10-05T12:20:48Z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1033-11.2.0.10017</vt:lpwstr>
  </property>
</Properties>
</file>