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81" r:id="rId3"/>
    <p:sldId id="400" r:id="rId4"/>
    <p:sldId id="425" r:id="rId5"/>
    <p:sldId id="427" r:id="rId6"/>
    <p:sldId id="488" r:id="rId7"/>
    <p:sldId id="489" r:id="rId8"/>
    <p:sldId id="478" r:id="rId9"/>
    <p:sldId id="490" r:id="rId10"/>
    <p:sldId id="491" r:id="rId11"/>
    <p:sldId id="447" r:id="rId12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2ED"/>
    <a:srgbClr val="EEFBF6"/>
    <a:srgbClr val="E4F0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49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356"/>
    </p:cViewPr>
  </p:sorterViewPr>
  <p:notesViewPr>
    <p:cSldViewPr snapToGrid="0">
      <p:cViewPr varScale="1">
        <p:scale>
          <a:sx n="51" d="100"/>
          <a:sy n="51" d="100"/>
        </p:scale>
        <p:origin x="2904" y="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923" y="8847231"/>
            <a:ext cx="2971544" cy="466633"/>
          </a:xfrm>
          <a:prstGeom prst="rect">
            <a:avLst/>
          </a:prstGeom>
        </p:spPr>
        <p:txBody>
          <a:bodyPr vert="horz" lIns="85286" tIns="42643" rIns="85286" bIns="42643" rtlCol="0" anchor="b"/>
          <a:lstStyle>
            <a:lvl1pPr algn="r">
              <a:defRPr sz="1100"/>
            </a:lvl1pPr>
          </a:lstStyle>
          <a:p>
            <a:fld id="{F4FB279E-DC0B-4871-85A7-3AEFB477E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667" cy="467296"/>
          </a:xfrm>
          <a:prstGeom prst="rect">
            <a:avLst/>
          </a:prstGeom>
        </p:spPr>
        <p:txBody>
          <a:bodyPr vert="horz" lIns="85286" tIns="42643" rIns="85286" bIns="42643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440" y="0"/>
            <a:ext cx="2971667" cy="467296"/>
          </a:xfrm>
          <a:prstGeom prst="rect">
            <a:avLst/>
          </a:prstGeom>
        </p:spPr>
        <p:txBody>
          <a:bodyPr vert="horz" lIns="85286" tIns="42643" rIns="85286" bIns="42643" rtlCol="0"/>
          <a:lstStyle>
            <a:lvl1pPr algn="r">
              <a:defRPr sz="1100"/>
            </a:lvl1pPr>
          </a:lstStyle>
          <a:p>
            <a:fld id="{3EFD42F7-718C-4B98-AAEC-167E6DDD60A7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5286" tIns="42643" rIns="85286" bIns="426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770" y="4482157"/>
            <a:ext cx="5486154" cy="3667220"/>
          </a:xfrm>
          <a:prstGeom prst="rect">
            <a:avLst/>
          </a:prstGeom>
        </p:spPr>
        <p:txBody>
          <a:bodyPr vert="horz" lIns="85286" tIns="42643" rIns="85286" bIns="426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279"/>
            <a:ext cx="2971667" cy="467295"/>
          </a:xfrm>
          <a:prstGeom prst="rect">
            <a:avLst/>
          </a:prstGeom>
        </p:spPr>
        <p:txBody>
          <a:bodyPr vert="horz" lIns="85286" tIns="42643" rIns="85286" bIns="42643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440" y="8846279"/>
            <a:ext cx="2971667" cy="467295"/>
          </a:xfrm>
          <a:prstGeom prst="rect">
            <a:avLst/>
          </a:prstGeom>
        </p:spPr>
        <p:txBody>
          <a:bodyPr vert="horz" lIns="85286" tIns="42643" rIns="85286" bIns="42643" rtlCol="0" anchor="b"/>
          <a:lstStyle>
            <a:lvl1pPr algn="r">
              <a:defRPr sz="11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B2AA4F-B828-4D7C-AFD3-893933DAFCB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97D7747-D9D0-4222-AE01-C647B9939E3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med">
    <p:pull/>
  </p:transition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97D7747-D9D0-4222-AE01-C647B9939E3B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med">
    <p:pull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10/5/25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5829" y="2331158"/>
            <a:ext cx="8524428" cy="755433"/>
          </a:xfrm>
        </p:spPr>
        <p:txBody>
          <a:bodyPr>
            <a:normAutofit/>
          </a:bodyPr>
          <a:lstStyle/>
          <a:p>
            <a:endParaRPr lang="en-US" sz="5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18284" y="5773236"/>
            <a:ext cx="3316806" cy="70032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Elviana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Ezeddin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E059E50-B2B9-E74D-A3CC-E8992AA2EBAF}"/>
              </a:ext>
            </a:extLst>
          </p:cNvPr>
          <p:cNvSpPr/>
          <p:nvPr/>
        </p:nvSpPr>
        <p:spPr>
          <a:xfrm>
            <a:off x="4267200" y="224530"/>
            <a:ext cx="748339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Kuliah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1 –  6 Oktober 2025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EEA3733-4EF0-5F48-AB43-154CCC35715C}"/>
              </a:ext>
            </a:extLst>
          </p:cNvPr>
          <p:cNvSpPr/>
          <p:nvPr/>
        </p:nvSpPr>
        <p:spPr>
          <a:xfrm>
            <a:off x="1698170" y="2000478"/>
            <a:ext cx="10115463" cy="154305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AKUNTANSI KEUANGAN LANJUTAN 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1FC3CDFF-A6B9-5536-4D0F-3D00FA3475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561330" y="110226"/>
            <a:ext cx="6115685" cy="6323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ID" sz="2400" b="1" i="1" dirty="0" err="1">
                <a:latin typeface="+mj-lt"/>
                <a:cs typeface="Arial" panose="020B0604020202020204" pitchFamily="34" charset="0"/>
              </a:rPr>
              <a:t>Aset</a:t>
            </a:r>
            <a:r>
              <a:rPr lang="en-ID" sz="2400" b="1" i="1" dirty="0">
                <a:latin typeface="+mj-lt"/>
                <a:cs typeface="Arial" panose="020B0604020202020204" pitchFamily="34" charset="0"/>
              </a:rPr>
              <a:t> </a:t>
            </a:r>
            <a:r>
              <a:rPr lang="en-ID" sz="2400" b="1" i="1" dirty="0" err="1">
                <a:latin typeface="+mj-lt"/>
                <a:cs typeface="Arial" panose="020B0604020202020204" pitchFamily="34" charset="0"/>
              </a:rPr>
              <a:t>Tetap</a:t>
            </a:r>
            <a:r>
              <a:rPr lang="en-ID" sz="2400" b="1" i="1" dirty="0">
                <a:latin typeface="+mj-lt"/>
                <a:cs typeface="Arial" panose="020B0604020202020204" pitchFamily="34" charset="0"/>
              </a:rPr>
              <a:t> </a:t>
            </a:r>
            <a:r>
              <a:rPr lang="en-ID" sz="2400" b="1" i="1" dirty="0" err="1">
                <a:latin typeface="+mj-lt"/>
                <a:cs typeface="Arial" panose="020B0604020202020204" pitchFamily="34" charset="0"/>
              </a:rPr>
              <a:t>Kualifikasian</a:t>
            </a:r>
            <a:endParaRPr lang="en-US" sz="2400" i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F5B933A-E836-1C43-8CD2-2B48EAEDAB9B}"/>
              </a:ext>
            </a:extLst>
          </p:cNvPr>
          <p:cNvSpPr/>
          <p:nvPr/>
        </p:nvSpPr>
        <p:spPr>
          <a:xfrm>
            <a:off x="1828800" y="914400"/>
            <a:ext cx="9837705" cy="521313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UJIAN TENGAH SEMESTER GANJIL 2025/2026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UJIAN AKHIR SEMESTER GANJIL 2025/2026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5661D98-B3D6-2F4F-992F-62BD9DF5FFA2}"/>
              </a:ext>
            </a:extLst>
          </p:cNvPr>
          <p:cNvSpPr/>
          <p:nvPr/>
        </p:nvSpPr>
        <p:spPr>
          <a:xfrm>
            <a:off x="3070578" y="152266"/>
            <a:ext cx="841725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(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5" name="Picture 4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455D2C63-DB19-44B5-A32A-9211F2DB9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74302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56181" y="2967632"/>
            <a:ext cx="41728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tx1">
                    <a:lumMod val="9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Terimakasih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1">
                  <a:lumMod val="9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F6D317BA-2657-B6BC-899D-88F75681F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267200" y="110226"/>
            <a:ext cx="748339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ID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 KEUANGAN LANJUTAN  I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F5B933A-E836-1C43-8CD2-2B48EAEDAB9B}"/>
              </a:ext>
            </a:extLst>
          </p:cNvPr>
          <p:cNvSpPr/>
          <p:nvPr/>
        </p:nvSpPr>
        <p:spPr>
          <a:xfrm>
            <a:off x="1986456" y="914400"/>
            <a:ext cx="9837705" cy="521313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Rencana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Pembelajaran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Kuliah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Semester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Ganjil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2025 - 2026</a:t>
            </a:r>
          </a:p>
          <a:p>
            <a:pPr algn="just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F1889ABF-2B36-9737-94DB-628CA55A32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705664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465CBB7-0864-D541-8656-F73100E4C5EB}"/>
              </a:ext>
            </a:extLst>
          </p:cNvPr>
          <p:cNvSpPr/>
          <p:nvPr/>
        </p:nvSpPr>
        <p:spPr>
          <a:xfrm>
            <a:off x="1827452" y="1355835"/>
            <a:ext cx="10100442" cy="4855779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(Advanced Accounting) </a:t>
            </a: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Edisi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ke-9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Jilid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algn="ctr"/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Karangan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Floyd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A.Beams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Joseph H. Anthony, Robin P. Clement dan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Suzanne H.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Lowensohn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Terjemahan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Penerbit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Erlangga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D499ACB-AB60-414E-AC39-3435D9BF800F}"/>
              </a:ext>
            </a:extLst>
          </p:cNvPr>
          <p:cNvSpPr/>
          <p:nvPr/>
        </p:nvSpPr>
        <p:spPr>
          <a:xfrm>
            <a:off x="4267200" y="394004"/>
            <a:ext cx="7483391" cy="536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ID" sz="24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Referensi</a:t>
            </a:r>
            <a:endParaRPr lang="en-US" sz="2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E14AEE28-3A57-07F5-8EB2-5CBCE3A887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1496905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BC079AC-CB91-B046-A741-2D857D46C6BF}"/>
              </a:ext>
            </a:extLst>
          </p:cNvPr>
          <p:cNvSpPr/>
          <p:nvPr/>
        </p:nvSpPr>
        <p:spPr>
          <a:xfrm>
            <a:off x="1986907" y="1093076"/>
            <a:ext cx="9858703" cy="5370656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23838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 1:</a:t>
            </a:r>
          </a:p>
          <a:p>
            <a:pPr marL="1516063" indent="-661988">
              <a:buFont typeface="Wingdings" pitchFamily="2" charset="2"/>
              <a:buChar char="Ø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Penggabungan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Usaha</a:t>
            </a:r>
          </a:p>
          <a:p>
            <a:pPr marL="1516063" lvl="3" indent="-661988">
              <a:buFont typeface="Wingdings" pitchFamily="2" charset="2"/>
              <a:buChar char="Ø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Defenisi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6063" lvl="3" indent="-661988">
              <a:buFont typeface="Wingdings" pitchFamily="2" charset="2"/>
              <a:buChar char="Ø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Penggabungan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Usaha</a:t>
            </a:r>
          </a:p>
          <a:p>
            <a:pPr marL="1516063" lvl="3" indent="-661988">
              <a:buFont typeface="Wingdings" pitchFamily="2" charset="2"/>
              <a:buChar char="Ø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Badan Hukum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Penggabungan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6063" lvl="3" indent="-661988">
              <a:buFont typeface="Wingdings" pitchFamily="2" charset="2"/>
              <a:buChar char="Ø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Penggabungan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6063" lvl="3" indent="-661988">
              <a:buFont typeface="Wingdings" pitchFamily="2" charset="2"/>
              <a:buChar char="Ø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Penggabungan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Usaha </a:t>
            </a:r>
          </a:p>
          <a:p>
            <a:pPr marL="1516063" lvl="3" indent="-661988">
              <a:buFont typeface="Wingdings" pitchFamily="2" charset="2"/>
              <a:buChar char="Ø"/>
            </a:pP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Ilustrasi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>
              <a:buNone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/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42900"/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4C044F9-DA7C-8941-8EC9-F1912828A630}"/>
              </a:ext>
            </a:extLst>
          </p:cNvPr>
          <p:cNvSpPr/>
          <p:nvPr/>
        </p:nvSpPr>
        <p:spPr>
          <a:xfrm>
            <a:off x="3341512" y="394004"/>
            <a:ext cx="8409080" cy="536160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I: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75658C8C-A075-90FF-86A5-CE82A2329D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70578" y="152266"/>
            <a:ext cx="841725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(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0" name="Oval 9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D346F09-3841-294B-BE71-176660B7A903}"/>
              </a:ext>
            </a:extLst>
          </p:cNvPr>
          <p:cNvSpPr/>
          <p:nvPr/>
        </p:nvSpPr>
        <p:spPr>
          <a:xfrm>
            <a:off x="1965434" y="1124607"/>
            <a:ext cx="9711581" cy="4929352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 2 : </a:t>
            </a:r>
          </a:p>
          <a:p>
            <a:pPr marL="942975" indent="-449263"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Saham –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Investor</a:t>
            </a:r>
          </a:p>
          <a:p>
            <a:pPr marL="942975" lvl="3" indent="-449263"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Saham</a:t>
            </a:r>
          </a:p>
          <a:p>
            <a:pPr marL="942975" lvl="3" indent="-449263"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mendasar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lvl="3" indent="-449263"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ekuitas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lvl="3" indent="-449263"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ekuitas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akuisisi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lvl="3" indent="-449263"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Kelebihan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ekuitas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42975" lvl="3" indent="-449263">
              <a:buFont typeface="Wingdings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Goodwill negative</a:t>
            </a:r>
          </a:p>
          <a:p>
            <a:pPr marL="942975" lvl="3" indent="-449263">
              <a:buFont typeface="Wingdings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Latihan</a:t>
            </a:r>
          </a:p>
          <a:p>
            <a:pPr algn="just"/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D7844A9C-EC7F-D50E-F56A-13ABD6E7BE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F5B933A-E836-1C43-8CD2-2B48EAEDAB9B}"/>
              </a:ext>
            </a:extLst>
          </p:cNvPr>
          <p:cNvSpPr/>
          <p:nvPr/>
        </p:nvSpPr>
        <p:spPr>
          <a:xfrm>
            <a:off x="2146326" y="1089525"/>
            <a:ext cx="9837705" cy="521313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 3: </a:t>
            </a:r>
          </a:p>
          <a:p>
            <a:pPr marL="898525" indent="-360363">
              <a:buFont typeface="Wingdings" pitchFamily="2" charset="2"/>
              <a:buChar char="Ø"/>
            </a:pP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konsolidasi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endParaRPr lang="en-US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8525" lvl="2" indent="-360363">
              <a:buFont typeface="Wingdings" pitchFamily="2" charset="2"/>
              <a:buChar char="Ø"/>
            </a:pP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induk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endParaRPr lang="en-US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8525" lvl="2" indent="-360363">
              <a:buFont typeface="Wingdings" pitchFamily="2" charset="2"/>
              <a:buChar char="Ø"/>
            </a:pP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induk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mengakusisi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100%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buku</a:t>
            </a:r>
            <a:endParaRPr lang="en-US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8525" lvl="2" indent="-360363">
              <a:buFont typeface="Wingdings" pitchFamily="2" charset="2"/>
              <a:buChar char="Ø"/>
            </a:pP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induk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mengakusisi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100%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goodwill</a:t>
            </a:r>
          </a:p>
          <a:p>
            <a:pPr marL="898525" lvl="2" indent="-360363">
              <a:buFont typeface="Wingdings" pitchFamily="2" charset="2"/>
              <a:buChar char="Ø"/>
            </a:pP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induk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mengakusisi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90%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goodwill</a:t>
            </a:r>
          </a:p>
          <a:p>
            <a:pPr marL="898525" lvl="2" indent="-360363">
              <a:buFont typeface="Wingdings" pitchFamily="2" charset="2"/>
              <a:buChar char="Ø"/>
            </a:pP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Alokasi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kelebihan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asset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bersih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diidentifikasi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goodwill</a:t>
            </a:r>
          </a:p>
          <a:p>
            <a:pPr marL="898525" lvl="2" indent="-360363">
              <a:buFont typeface="Wingdings" pitchFamily="2" charset="2"/>
              <a:buChar char="Ø"/>
            </a:pP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push down</a:t>
            </a:r>
          </a:p>
          <a:p>
            <a:pPr marL="898525" lvl="2" indent="-360363">
              <a:buFont typeface="Wingdings" pitchFamily="2" charset="2"/>
              <a:buChar char="Ø"/>
            </a:pP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Menyusun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neraca</a:t>
            </a: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konsolidasi</a:t>
            </a:r>
            <a:endParaRPr lang="en-US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8525" lvl="2" indent="-360363">
              <a:buFont typeface="Wingdings" pitchFamily="2" charset="2"/>
              <a:buChar char="Ø"/>
            </a:pP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Latihan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C2E82F7-D14E-AD48-8E2A-C3A7CE06145E}"/>
              </a:ext>
            </a:extLst>
          </p:cNvPr>
          <p:cNvSpPr/>
          <p:nvPr/>
        </p:nvSpPr>
        <p:spPr>
          <a:xfrm>
            <a:off x="3070578" y="152266"/>
            <a:ext cx="841725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(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209FB365-330F-E726-8F87-325C5454A9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19163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F5B933A-E836-1C43-8CD2-2B48EAEDAB9B}"/>
              </a:ext>
            </a:extLst>
          </p:cNvPr>
          <p:cNvSpPr/>
          <p:nvPr/>
        </p:nvSpPr>
        <p:spPr>
          <a:xfrm>
            <a:off x="2146326" y="1089525"/>
            <a:ext cx="9837705" cy="521313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 4 : </a:t>
            </a:r>
          </a:p>
          <a:p>
            <a:pPr marL="989013" indent="-539750">
              <a:buFont typeface="Wingdings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Teknik dan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Konsolidasi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9013" lvl="4" indent="-539750"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ekuitas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akuisisi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9013" lvl="4" indent="-539750"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ekuitas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akuisisi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9013" lvl="4" indent="-539750"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Konsolidasi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akuisisi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9013" lvl="4" indent="-539750"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Konsolidasi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akuisisi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9013" lvl="4" indent="-539750">
              <a:buFont typeface="Wingdings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Latihan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7E3BB5F3-E9C2-4E4B-9F2B-9AC169D3C215}"/>
              </a:ext>
            </a:extLst>
          </p:cNvPr>
          <p:cNvSpPr/>
          <p:nvPr/>
        </p:nvSpPr>
        <p:spPr>
          <a:xfrm>
            <a:off x="3070578" y="152266"/>
            <a:ext cx="841725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 (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52FCAA8F-B162-D197-5FF9-EE6374E26F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539252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F5B933A-E836-1C43-8CD2-2B48EAEDAB9B}"/>
              </a:ext>
            </a:extLst>
          </p:cNvPr>
          <p:cNvSpPr/>
          <p:nvPr/>
        </p:nvSpPr>
        <p:spPr>
          <a:xfrm>
            <a:off x="1828800" y="914400"/>
            <a:ext cx="9837705" cy="521313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 5 : </a:t>
            </a:r>
          </a:p>
          <a:p>
            <a:pPr marL="1066800" indent="-528638"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Perusahaan -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Persediaan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66800" lvl="3" indent="-528638"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persediaan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66800" lvl="3" indent="-528638"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Eliminasi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pembelian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66800" lvl="3" indent="-528638"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Eliminasi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belum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direalisasi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persediaan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66800" lvl="3" indent="-528638">
              <a:buFont typeface="Wingdings" pitchFamily="2" charset="2"/>
              <a:buChar char="Ø"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downstream dan upstream</a:t>
            </a:r>
          </a:p>
          <a:p>
            <a:pPr marL="1066800" lvl="3" indent="-528638">
              <a:buFont typeface="Wingdings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Latihan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EA71558-2416-3240-9F86-AE5D9AF043A9}"/>
              </a:ext>
            </a:extLst>
          </p:cNvPr>
          <p:cNvSpPr/>
          <p:nvPr/>
        </p:nvSpPr>
        <p:spPr>
          <a:xfrm>
            <a:off x="3070578" y="152266"/>
            <a:ext cx="841725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Perkualiahan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(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B41142ED-3D84-55ED-45AC-7D35E2C8DA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045599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11474603" y="6463732"/>
            <a:ext cx="676391" cy="349659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F5B933A-E836-1C43-8CD2-2B48EAEDAB9B}"/>
              </a:ext>
            </a:extLst>
          </p:cNvPr>
          <p:cNvSpPr/>
          <p:nvPr/>
        </p:nvSpPr>
        <p:spPr>
          <a:xfrm>
            <a:off x="1828800" y="914400"/>
            <a:ext cx="9837705" cy="5213131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 6 : </a:t>
            </a:r>
          </a:p>
          <a:p>
            <a:pPr marL="854075" indent="-450850">
              <a:buFont typeface="Wingdings" pitchFamily="2" charset="2"/>
              <a:buChar char="Ø"/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Perusahaan –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4075" lvl="3" indent="-450850">
              <a:buFont typeface="Wingdings" pitchFamily="2" charset="2"/>
              <a:buChar char="Ø"/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asset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disusutkan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4075" lvl="3" indent="-450850">
              <a:buFont typeface="Wingdings" pitchFamily="2" charset="2"/>
              <a:buChar char="Ø"/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downstream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tanah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4075" lvl="3" indent="-450850">
              <a:buFont typeface="Wingdings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disusutkan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4075" lvl="3" indent="-450850">
              <a:buFont typeface="Wingdings" pitchFamily="2" charset="2"/>
              <a:buChar char="Ø"/>
            </a:pP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downstream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disusutkan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4075" lvl="3" indent="-450850">
              <a:buFont typeface="Wingdings" pitchFamily="2" charset="2"/>
              <a:buChar char="Ø"/>
            </a:pP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Latihan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957EA61-367D-2748-BFDC-7701AFFBCE7A}"/>
              </a:ext>
            </a:extLst>
          </p:cNvPr>
          <p:cNvSpPr/>
          <p:nvPr/>
        </p:nvSpPr>
        <p:spPr>
          <a:xfrm>
            <a:off x="3070578" y="152266"/>
            <a:ext cx="8417251" cy="632353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Perkuliahan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(</a:t>
            </a:r>
            <a:r>
              <a:rPr lang="en-US" sz="2000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3" name="Picture 2" descr="A close up of a white and green background&#10;&#10;AI-generated content may be incorrect.">
            <a:extLst>
              <a:ext uri="{FF2B5EF4-FFF2-40B4-BE49-F238E27FC236}">
                <a16:creationId xmlns:a16="http://schemas.microsoft.com/office/drawing/2014/main" id="{DF6ECB58-B801-2A83-1725-DFF6AA6993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04"/>
            <a:ext cx="1234046" cy="684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873792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heme BEP.01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BEP.01</Template>
  <TotalTime>3352</TotalTime>
  <Words>384</Words>
  <Application>Microsoft Macintosh PowerPoint</Application>
  <PresentationFormat>Widescreen</PresentationFormat>
  <Paragraphs>97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Schoolbook</vt:lpstr>
      <vt:lpstr>Wingdings</vt:lpstr>
      <vt:lpstr>Wingdings 2</vt:lpstr>
      <vt:lpstr>Theme BEP.01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EXIT MEETING DRAFT LAPORAN HASIL PEMERIKSAAN (LHP)</dc:title>
  <dc:creator>user</dc:creator>
  <cp:lastModifiedBy>Elviana Ezeddin</cp:lastModifiedBy>
  <cp:revision>321</cp:revision>
  <cp:lastPrinted>2021-09-07T06:07:54Z</cp:lastPrinted>
  <dcterms:created xsi:type="dcterms:W3CDTF">2021-03-28T01:08:00Z</dcterms:created>
  <dcterms:modified xsi:type="dcterms:W3CDTF">2025-10-05T12:19:50Z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1033-11.2.0.10017</vt:lpwstr>
  </property>
</Properties>
</file>