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4" r:id="rId2"/>
    <p:sldId id="265" r:id="rId3"/>
    <p:sldId id="266" r:id="rId4"/>
    <p:sldId id="267" r:id="rId5"/>
    <p:sldId id="268" r:id="rId6"/>
    <p:sldId id="269" r:id="rId7"/>
    <p:sldId id="270" r:id="rId8"/>
    <p:sldId id="271" r:id="rId9"/>
    <p:sldId id="272" r:id="rId10"/>
  </p:sldIdLst>
  <p:sldSz cx="18288000" cy="10287000"/>
  <p:notesSz cx="6858000" cy="9144000"/>
  <p:embeddedFontLst>
    <p:embeddedFont>
      <p:font typeface="Open Sans" panose="020B0606030504020204" pitchFamily="34" charset="0"/>
      <p:regular r:id="rId11"/>
    </p:embeddedFont>
    <p:embeddedFont>
      <p:font typeface="Open Sans Bold" panose="020B0806030504020204" charset="0"/>
      <p:regular r:id="rId12"/>
    </p:embeddedFont>
    <p:embeddedFont>
      <p:font typeface="Yeseva One"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667"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sv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3.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sv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FFFFFF">
                <a:alpha val="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369463" y="-705418"/>
            <a:ext cx="10513463" cy="6510533"/>
          </a:xfrm>
          <a:custGeom>
            <a:avLst/>
            <a:gdLst/>
            <a:ahLst/>
            <a:cxnLst/>
            <a:rect l="l" t="t" r="r" b="b"/>
            <a:pathLst>
              <a:path w="10513463" h="6510533">
                <a:moveTo>
                  <a:pt x="0" y="0"/>
                </a:moveTo>
                <a:lnTo>
                  <a:pt x="10513463" y="0"/>
                </a:lnTo>
                <a:lnTo>
                  <a:pt x="10513463" y="6510533"/>
                </a:lnTo>
                <a:lnTo>
                  <a:pt x="0" y="6510533"/>
                </a:lnTo>
                <a:lnTo>
                  <a:pt x="0" y="0"/>
                </a:lnTo>
                <a:close/>
              </a:path>
            </a:pathLst>
          </a:custGeom>
          <a:blipFill>
            <a:blip r:embed="rId2"/>
            <a:stretch>
              <a:fillRect b="-7588"/>
            </a:stretch>
          </a:blipFill>
        </p:spPr>
      </p:sp>
      <p:grpSp>
        <p:nvGrpSpPr>
          <p:cNvPr id="3" name="Group 3"/>
          <p:cNvGrpSpPr/>
          <p:nvPr/>
        </p:nvGrpSpPr>
        <p:grpSpPr>
          <a:xfrm rot="-10800000">
            <a:off x="3206793" y="28575"/>
            <a:ext cx="5956257" cy="6299177"/>
            <a:chOff x="0" y="0"/>
            <a:chExt cx="1568726" cy="1659043"/>
          </a:xfrm>
        </p:grpSpPr>
        <p:sp>
          <p:nvSpPr>
            <p:cNvPr id="4" name="Freeform 4"/>
            <p:cNvSpPr/>
            <p:nvPr/>
          </p:nvSpPr>
          <p:spPr>
            <a:xfrm>
              <a:off x="0" y="0"/>
              <a:ext cx="1568726" cy="1659043"/>
            </a:xfrm>
            <a:custGeom>
              <a:avLst/>
              <a:gdLst/>
              <a:ahLst/>
              <a:cxnLst/>
              <a:rect l="l" t="t" r="r" b="b"/>
              <a:pathLst>
                <a:path w="1568726" h="1659043">
                  <a:moveTo>
                    <a:pt x="0" y="0"/>
                  </a:moveTo>
                  <a:lnTo>
                    <a:pt x="1568726" y="0"/>
                  </a:lnTo>
                  <a:lnTo>
                    <a:pt x="1568726" y="1659043"/>
                  </a:lnTo>
                  <a:lnTo>
                    <a:pt x="0" y="1659043"/>
                  </a:lnTo>
                  <a:close/>
                </a:path>
              </a:pathLst>
            </a:custGeom>
            <a:gradFill rotWithShape="1">
              <a:gsLst>
                <a:gs pos="0">
                  <a:srgbClr val="FFFFFF">
                    <a:alpha val="100000"/>
                  </a:srgbClr>
                </a:gs>
                <a:gs pos="100000">
                  <a:srgbClr val="FFFFFF">
                    <a:alpha val="0"/>
                  </a:srgbClr>
                </a:gs>
              </a:gsLst>
              <a:lin ang="0"/>
            </a:gradFill>
          </p:spPr>
        </p:sp>
        <p:sp>
          <p:nvSpPr>
            <p:cNvPr id="5" name="TextBox 5"/>
            <p:cNvSpPr txBox="1"/>
            <p:nvPr/>
          </p:nvSpPr>
          <p:spPr>
            <a:xfrm>
              <a:off x="0" y="-38100"/>
              <a:ext cx="1568726" cy="1697143"/>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5400000">
            <a:off x="3008458" y="769495"/>
            <a:ext cx="2142819" cy="3066646"/>
          </a:xfrm>
          <a:custGeom>
            <a:avLst/>
            <a:gdLst/>
            <a:ahLst/>
            <a:cxnLst/>
            <a:rect l="l" t="t" r="r" b="b"/>
            <a:pathLst>
              <a:path w="2142819" h="3066646">
                <a:moveTo>
                  <a:pt x="0" y="0"/>
                </a:moveTo>
                <a:lnTo>
                  <a:pt x="2142819" y="0"/>
                </a:lnTo>
                <a:lnTo>
                  <a:pt x="2142819" y="3066646"/>
                </a:lnTo>
                <a:lnTo>
                  <a:pt x="0" y="30666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7" name="Group 7"/>
          <p:cNvGrpSpPr/>
          <p:nvPr/>
        </p:nvGrpSpPr>
        <p:grpSpPr>
          <a:xfrm>
            <a:off x="3206793" y="1845627"/>
            <a:ext cx="15437910" cy="3959489"/>
            <a:chOff x="0" y="0"/>
            <a:chExt cx="4065952" cy="1042828"/>
          </a:xfrm>
        </p:grpSpPr>
        <p:sp>
          <p:nvSpPr>
            <p:cNvPr id="8" name="Freeform 8"/>
            <p:cNvSpPr/>
            <p:nvPr/>
          </p:nvSpPr>
          <p:spPr>
            <a:xfrm>
              <a:off x="0" y="0"/>
              <a:ext cx="4065951" cy="1042828"/>
            </a:xfrm>
            <a:custGeom>
              <a:avLst/>
              <a:gdLst/>
              <a:ahLst/>
              <a:cxnLst/>
              <a:rect l="l" t="t" r="r" b="b"/>
              <a:pathLst>
                <a:path w="4065951" h="1042828">
                  <a:moveTo>
                    <a:pt x="40119" y="0"/>
                  </a:moveTo>
                  <a:lnTo>
                    <a:pt x="4025833" y="0"/>
                  </a:lnTo>
                  <a:cubicBezTo>
                    <a:pt x="4036473" y="0"/>
                    <a:pt x="4046677" y="4227"/>
                    <a:pt x="4054201" y="11751"/>
                  </a:cubicBezTo>
                  <a:cubicBezTo>
                    <a:pt x="4061725" y="19274"/>
                    <a:pt x="4065951" y="29479"/>
                    <a:pt x="4065951" y="40119"/>
                  </a:cubicBezTo>
                  <a:lnTo>
                    <a:pt x="4065951" y="1002709"/>
                  </a:lnTo>
                  <a:cubicBezTo>
                    <a:pt x="4065951" y="1024866"/>
                    <a:pt x="4047989" y="1042828"/>
                    <a:pt x="4025833" y="1042828"/>
                  </a:cubicBezTo>
                  <a:lnTo>
                    <a:pt x="40119" y="1042828"/>
                  </a:lnTo>
                  <a:cubicBezTo>
                    <a:pt x="17962" y="1042828"/>
                    <a:pt x="0" y="1024866"/>
                    <a:pt x="0" y="1002709"/>
                  </a:cubicBezTo>
                  <a:lnTo>
                    <a:pt x="0" y="40119"/>
                  </a:lnTo>
                  <a:cubicBezTo>
                    <a:pt x="0" y="17962"/>
                    <a:pt x="17962" y="0"/>
                    <a:pt x="40119" y="0"/>
                  </a:cubicBezTo>
                  <a:close/>
                </a:path>
              </a:pathLst>
            </a:custGeom>
            <a:gradFill rotWithShape="1">
              <a:gsLst>
                <a:gs pos="0">
                  <a:srgbClr val="E8B793">
                    <a:alpha val="100000"/>
                  </a:srgbClr>
                </a:gs>
                <a:gs pos="100000">
                  <a:srgbClr val="E8B793">
                    <a:alpha val="0"/>
                  </a:srgbClr>
                </a:gs>
              </a:gsLst>
              <a:lin ang="0"/>
            </a:gradFill>
          </p:spPr>
        </p:sp>
        <p:sp>
          <p:nvSpPr>
            <p:cNvPr id="9" name="TextBox 9"/>
            <p:cNvSpPr txBox="1"/>
            <p:nvPr/>
          </p:nvSpPr>
          <p:spPr>
            <a:xfrm>
              <a:off x="0" y="-38100"/>
              <a:ext cx="4065952" cy="1080928"/>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933885" y="9884573"/>
            <a:ext cx="24478969" cy="1383529"/>
            <a:chOff x="0" y="0"/>
            <a:chExt cx="6447136" cy="364386"/>
          </a:xfrm>
        </p:grpSpPr>
        <p:sp>
          <p:nvSpPr>
            <p:cNvPr id="11" name="Freeform 11"/>
            <p:cNvSpPr/>
            <p:nvPr/>
          </p:nvSpPr>
          <p:spPr>
            <a:xfrm>
              <a:off x="0" y="0"/>
              <a:ext cx="6447136" cy="364386"/>
            </a:xfrm>
            <a:custGeom>
              <a:avLst/>
              <a:gdLst/>
              <a:ahLst/>
              <a:cxnLst/>
              <a:rect l="l" t="t" r="r" b="b"/>
              <a:pathLst>
                <a:path w="6447136" h="364386">
                  <a:moveTo>
                    <a:pt x="0" y="0"/>
                  </a:moveTo>
                  <a:lnTo>
                    <a:pt x="6447136" y="0"/>
                  </a:lnTo>
                  <a:lnTo>
                    <a:pt x="6447136" y="364386"/>
                  </a:lnTo>
                  <a:lnTo>
                    <a:pt x="0" y="364386"/>
                  </a:lnTo>
                  <a:close/>
                </a:path>
              </a:pathLst>
            </a:custGeom>
            <a:solidFill>
              <a:srgbClr val="946656"/>
            </a:solidFill>
          </p:spPr>
        </p:sp>
        <p:sp>
          <p:nvSpPr>
            <p:cNvPr id="12" name="TextBox 12"/>
            <p:cNvSpPr txBox="1"/>
            <p:nvPr/>
          </p:nvSpPr>
          <p:spPr>
            <a:xfrm>
              <a:off x="0" y="-38100"/>
              <a:ext cx="6447136" cy="402486"/>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800395" y="4766978"/>
            <a:ext cx="4812795" cy="481279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6656"/>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176918" y="5143500"/>
            <a:ext cx="4059751" cy="4059751"/>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24123" r="-12531" b="-12398"/>
              </a:stretch>
            </a:blipFill>
            <a:ln w="95250" cap="sq">
              <a:solidFill>
                <a:srgbClr val="EEF0F4"/>
              </a:solidFill>
              <a:prstDash val="solid"/>
              <a:miter/>
            </a:ln>
          </p:spPr>
        </p:sp>
      </p:grpSp>
      <p:sp>
        <p:nvSpPr>
          <p:cNvPr id="21" name="Freeform 21"/>
          <p:cNvSpPr/>
          <p:nvPr/>
        </p:nvSpPr>
        <p:spPr>
          <a:xfrm flipV="1">
            <a:off x="14307584" y="-10727"/>
            <a:ext cx="3980416" cy="3950563"/>
          </a:xfrm>
          <a:custGeom>
            <a:avLst/>
            <a:gdLst/>
            <a:ahLst/>
            <a:cxnLst/>
            <a:rect l="l" t="t" r="r" b="b"/>
            <a:pathLst>
              <a:path w="3980416" h="3950563">
                <a:moveTo>
                  <a:pt x="0" y="3950563"/>
                </a:moveTo>
                <a:lnTo>
                  <a:pt x="3980416" y="3950563"/>
                </a:lnTo>
                <a:lnTo>
                  <a:pt x="3980416" y="0"/>
                </a:lnTo>
                <a:lnTo>
                  <a:pt x="0" y="0"/>
                </a:lnTo>
                <a:lnTo>
                  <a:pt x="0" y="3950563"/>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2" name="Freeform 22"/>
          <p:cNvSpPr/>
          <p:nvPr/>
        </p:nvSpPr>
        <p:spPr>
          <a:xfrm>
            <a:off x="17259300" y="5055211"/>
            <a:ext cx="4383276" cy="4114800"/>
          </a:xfrm>
          <a:custGeom>
            <a:avLst/>
            <a:gdLst/>
            <a:ahLst/>
            <a:cxnLst/>
            <a:rect l="l" t="t" r="r" b="b"/>
            <a:pathLst>
              <a:path w="4383276" h="4114800">
                <a:moveTo>
                  <a:pt x="0" y="0"/>
                </a:moveTo>
                <a:lnTo>
                  <a:pt x="4383276" y="0"/>
                </a:lnTo>
                <a:lnTo>
                  <a:pt x="438327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3" name="TextBox 23"/>
          <p:cNvSpPr txBox="1"/>
          <p:nvPr/>
        </p:nvSpPr>
        <p:spPr>
          <a:xfrm>
            <a:off x="6184922" y="2101346"/>
            <a:ext cx="11362947" cy="3438525"/>
          </a:xfrm>
          <a:prstGeom prst="rect">
            <a:avLst/>
          </a:prstGeom>
        </p:spPr>
        <p:txBody>
          <a:bodyPr lIns="0" tIns="0" rIns="0" bIns="0" rtlCol="0" anchor="t">
            <a:spAutoFit/>
          </a:bodyPr>
          <a:lstStyle/>
          <a:p>
            <a:pPr algn="l">
              <a:lnSpc>
                <a:spcPts val="5400"/>
              </a:lnSpc>
            </a:pPr>
            <a:r>
              <a:rPr lang="en-US" sz="4500">
                <a:solidFill>
                  <a:srgbClr val="383330"/>
                </a:solidFill>
                <a:latin typeface="Yeseva One"/>
                <a:ea typeface="Yeseva One"/>
                <a:cs typeface="Yeseva One"/>
                <a:sym typeface="Yeseva One"/>
              </a:rPr>
              <a:t>KLASIFIKASI SEWA, SEWA DALAM LAPORAN KEUANGAN LEASEE DAN SEWA DALAM LAPORAN KEUANGAN LEASOR, PENGUNGKAPAN DAN ASPEK PAJAKNYA</a:t>
            </a:r>
          </a:p>
        </p:txBody>
      </p:sp>
      <p:sp>
        <p:nvSpPr>
          <p:cNvPr id="24" name="TextBox 24"/>
          <p:cNvSpPr txBox="1"/>
          <p:nvPr/>
        </p:nvSpPr>
        <p:spPr>
          <a:xfrm>
            <a:off x="6184922" y="6327752"/>
            <a:ext cx="10085901" cy="600075"/>
          </a:xfrm>
          <a:prstGeom prst="rect">
            <a:avLst/>
          </a:prstGeom>
        </p:spPr>
        <p:txBody>
          <a:bodyPr lIns="0" tIns="0" rIns="0" bIns="0" rtlCol="0" anchor="t">
            <a:spAutoFit/>
          </a:bodyPr>
          <a:lstStyle/>
          <a:p>
            <a:pPr algn="l">
              <a:lnSpc>
                <a:spcPts val="4799"/>
              </a:lnSpc>
            </a:pPr>
            <a:r>
              <a:rPr lang="en-US" sz="3999">
                <a:solidFill>
                  <a:srgbClr val="17181B"/>
                </a:solidFill>
                <a:latin typeface="Open Sans"/>
                <a:ea typeface="Open Sans"/>
                <a:cs typeface="Open Sans"/>
                <a:sym typeface="Open Sans"/>
              </a:rPr>
              <a:t>LIONY CITRA H.P.D (2023340350003)</a:t>
            </a:r>
          </a:p>
        </p:txBody>
      </p:sp>
      <p:sp>
        <p:nvSpPr>
          <p:cNvPr id="25" name="TextBox 25"/>
          <p:cNvSpPr txBox="1"/>
          <p:nvPr/>
        </p:nvSpPr>
        <p:spPr>
          <a:xfrm>
            <a:off x="6184922" y="7451702"/>
            <a:ext cx="10085901" cy="838200"/>
          </a:xfrm>
          <a:prstGeom prst="rect">
            <a:avLst/>
          </a:prstGeom>
        </p:spPr>
        <p:txBody>
          <a:bodyPr lIns="0" tIns="0" rIns="0" bIns="0" rtlCol="0" anchor="t">
            <a:spAutoFit/>
          </a:bodyPr>
          <a:lstStyle/>
          <a:p>
            <a:pPr algn="l">
              <a:lnSpc>
                <a:spcPts val="3360"/>
              </a:lnSpc>
            </a:pPr>
            <a:r>
              <a:rPr lang="en-US" sz="2800">
                <a:solidFill>
                  <a:srgbClr val="17181B"/>
                </a:solidFill>
                <a:latin typeface="Open Sans"/>
                <a:ea typeface="Open Sans"/>
                <a:cs typeface="Open Sans"/>
                <a:sym typeface="Open Sans"/>
              </a:rPr>
              <a:t>Mata Kuliah: Akuntansi Perpajakan</a:t>
            </a:r>
          </a:p>
          <a:p>
            <a:pPr algn="l">
              <a:lnSpc>
                <a:spcPts val="3360"/>
              </a:lnSpc>
            </a:pPr>
            <a:r>
              <a:rPr lang="en-US" sz="2800">
                <a:solidFill>
                  <a:srgbClr val="17181B"/>
                </a:solidFill>
                <a:latin typeface="Open Sans"/>
                <a:ea typeface="Open Sans"/>
                <a:cs typeface="Open Sans"/>
                <a:sym typeface="Open Sans"/>
              </a:rPr>
              <a:t>Dosen Pengampu: Drs. SUYADI, Ak.,M.Com.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FFFFFF">
                <a:alpha val="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975282" y="2932562"/>
            <a:ext cx="11687959" cy="1642791"/>
            <a:chOff x="0" y="0"/>
            <a:chExt cx="3078310" cy="432669"/>
          </a:xfrm>
        </p:grpSpPr>
        <p:sp>
          <p:nvSpPr>
            <p:cNvPr id="3" name="Freeform 3"/>
            <p:cNvSpPr/>
            <p:nvPr/>
          </p:nvSpPr>
          <p:spPr>
            <a:xfrm>
              <a:off x="0" y="0"/>
              <a:ext cx="3078310" cy="432669"/>
            </a:xfrm>
            <a:custGeom>
              <a:avLst/>
              <a:gdLst/>
              <a:ahLst/>
              <a:cxnLst/>
              <a:rect l="l" t="t" r="r" b="b"/>
              <a:pathLst>
                <a:path w="3078310" h="432669">
                  <a:moveTo>
                    <a:pt x="52991" y="0"/>
                  </a:moveTo>
                  <a:lnTo>
                    <a:pt x="3025319" y="0"/>
                  </a:lnTo>
                  <a:cubicBezTo>
                    <a:pt x="3039373" y="0"/>
                    <a:pt x="3052852" y="5583"/>
                    <a:pt x="3062790" y="15521"/>
                  </a:cubicBezTo>
                  <a:cubicBezTo>
                    <a:pt x="3072727" y="25458"/>
                    <a:pt x="3078310" y="38937"/>
                    <a:pt x="3078310" y="52991"/>
                  </a:cubicBezTo>
                  <a:lnTo>
                    <a:pt x="3078310" y="379678"/>
                  </a:lnTo>
                  <a:cubicBezTo>
                    <a:pt x="3078310" y="408944"/>
                    <a:pt x="3054585" y="432669"/>
                    <a:pt x="3025319" y="432669"/>
                  </a:cubicBezTo>
                  <a:lnTo>
                    <a:pt x="52991" y="432669"/>
                  </a:lnTo>
                  <a:cubicBezTo>
                    <a:pt x="23725" y="432669"/>
                    <a:pt x="0" y="408944"/>
                    <a:pt x="0" y="379678"/>
                  </a:cubicBezTo>
                  <a:lnTo>
                    <a:pt x="0" y="52991"/>
                  </a:lnTo>
                  <a:cubicBezTo>
                    <a:pt x="0" y="23725"/>
                    <a:pt x="23725" y="0"/>
                    <a:pt x="52991" y="0"/>
                  </a:cubicBezTo>
                  <a:close/>
                </a:path>
              </a:pathLst>
            </a:custGeom>
            <a:gradFill rotWithShape="1">
              <a:gsLst>
                <a:gs pos="0">
                  <a:srgbClr val="E8B793">
                    <a:alpha val="100000"/>
                  </a:srgbClr>
                </a:gs>
                <a:gs pos="100000">
                  <a:srgbClr val="E8B793">
                    <a:alpha val="0"/>
                  </a:srgbClr>
                </a:gs>
              </a:gsLst>
              <a:lin ang="0"/>
            </a:gradFill>
          </p:spPr>
        </p:sp>
        <p:sp>
          <p:nvSpPr>
            <p:cNvPr id="4" name="TextBox 4"/>
            <p:cNvSpPr txBox="1"/>
            <p:nvPr/>
          </p:nvSpPr>
          <p:spPr>
            <a:xfrm>
              <a:off x="0" y="-38100"/>
              <a:ext cx="3078310" cy="4707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575353" y="-4575353"/>
            <a:ext cx="9150707" cy="915070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46656"/>
            </a:solidFill>
          </p:spPr>
        </p:sp>
        <p:sp>
          <p:nvSpPr>
            <p:cNvPr id="7" name="TextBox 7"/>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711558" y="1028700"/>
            <a:ext cx="24478969" cy="1383529"/>
            <a:chOff x="0" y="0"/>
            <a:chExt cx="6447136" cy="364386"/>
          </a:xfrm>
        </p:grpSpPr>
        <p:sp>
          <p:nvSpPr>
            <p:cNvPr id="9" name="Freeform 9"/>
            <p:cNvSpPr/>
            <p:nvPr/>
          </p:nvSpPr>
          <p:spPr>
            <a:xfrm>
              <a:off x="0" y="0"/>
              <a:ext cx="6447136" cy="364386"/>
            </a:xfrm>
            <a:custGeom>
              <a:avLst/>
              <a:gdLst/>
              <a:ahLst/>
              <a:cxnLst/>
              <a:rect l="l" t="t" r="r" b="b"/>
              <a:pathLst>
                <a:path w="6447136" h="364386">
                  <a:moveTo>
                    <a:pt x="0" y="0"/>
                  </a:moveTo>
                  <a:lnTo>
                    <a:pt x="6447136" y="0"/>
                  </a:lnTo>
                  <a:lnTo>
                    <a:pt x="6447136" y="364386"/>
                  </a:lnTo>
                  <a:lnTo>
                    <a:pt x="0" y="364386"/>
                  </a:lnTo>
                  <a:close/>
                </a:path>
              </a:pathLst>
            </a:custGeom>
            <a:solidFill>
              <a:srgbClr val="946656"/>
            </a:solidFill>
          </p:spPr>
        </p:sp>
        <p:sp>
          <p:nvSpPr>
            <p:cNvPr id="10" name="TextBox 10"/>
            <p:cNvSpPr txBox="1"/>
            <p:nvPr/>
          </p:nvSpPr>
          <p:spPr>
            <a:xfrm>
              <a:off x="0" y="-38100"/>
              <a:ext cx="6447136" cy="402486"/>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rot="-5400000" flipV="1">
            <a:off x="-14927" y="14927"/>
            <a:ext cx="3980416" cy="3950563"/>
          </a:xfrm>
          <a:custGeom>
            <a:avLst/>
            <a:gdLst/>
            <a:ahLst/>
            <a:cxnLst/>
            <a:rect l="l" t="t" r="r" b="b"/>
            <a:pathLst>
              <a:path w="3980416" h="3950563">
                <a:moveTo>
                  <a:pt x="0" y="3950563"/>
                </a:moveTo>
                <a:lnTo>
                  <a:pt x="3980417" y="3950563"/>
                </a:lnTo>
                <a:lnTo>
                  <a:pt x="3980417" y="0"/>
                </a:lnTo>
                <a:lnTo>
                  <a:pt x="0" y="0"/>
                </a:lnTo>
                <a:lnTo>
                  <a:pt x="0" y="395056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a:off x="17259300" y="1720464"/>
            <a:ext cx="4383276" cy="4114800"/>
          </a:xfrm>
          <a:custGeom>
            <a:avLst/>
            <a:gdLst/>
            <a:ahLst/>
            <a:cxnLst/>
            <a:rect l="l" t="t" r="r" b="b"/>
            <a:pathLst>
              <a:path w="4383276" h="4114800">
                <a:moveTo>
                  <a:pt x="0" y="0"/>
                </a:moveTo>
                <a:lnTo>
                  <a:pt x="4383276" y="0"/>
                </a:lnTo>
                <a:lnTo>
                  <a:pt x="438327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rot="-5400000">
            <a:off x="14890641" y="8796386"/>
            <a:ext cx="2142819" cy="3066646"/>
          </a:xfrm>
          <a:custGeom>
            <a:avLst/>
            <a:gdLst/>
            <a:ahLst/>
            <a:cxnLst/>
            <a:rect l="l" t="t" r="r" b="b"/>
            <a:pathLst>
              <a:path w="2142819" h="3066646">
                <a:moveTo>
                  <a:pt x="0" y="0"/>
                </a:moveTo>
                <a:lnTo>
                  <a:pt x="2142818" y="0"/>
                </a:lnTo>
                <a:lnTo>
                  <a:pt x="2142818" y="3066646"/>
                </a:lnTo>
                <a:lnTo>
                  <a:pt x="0" y="30666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TextBox 14"/>
          <p:cNvSpPr txBox="1"/>
          <p:nvPr/>
        </p:nvSpPr>
        <p:spPr>
          <a:xfrm>
            <a:off x="2539461" y="3385974"/>
            <a:ext cx="7593977" cy="831218"/>
          </a:xfrm>
          <a:prstGeom prst="rect">
            <a:avLst/>
          </a:prstGeom>
        </p:spPr>
        <p:txBody>
          <a:bodyPr lIns="0" tIns="0" rIns="0" bIns="0" rtlCol="0" anchor="t">
            <a:spAutoFit/>
          </a:bodyPr>
          <a:lstStyle/>
          <a:p>
            <a:pPr algn="l">
              <a:lnSpc>
                <a:spcPts val="6100"/>
              </a:lnSpc>
            </a:pPr>
            <a:r>
              <a:rPr lang="en-US" sz="6100">
                <a:solidFill>
                  <a:srgbClr val="383330"/>
                </a:solidFill>
                <a:latin typeface="Yeseva One"/>
                <a:ea typeface="Yeseva One"/>
                <a:cs typeface="Yeseva One"/>
                <a:sym typeface="Yeseva One"/>
              </a:rPr>
              <a:t>PENGERTIAN SEWA</a:t>
            </a:r>
          </a:p>
        </p:txBody>
      </p:sp>
      <p:sp>
        <p:nvSpPr>
          <p:cNvPr id="15" name="TextBox 15"/>
          <p:cNvSpPr txBox="1"/>
          <p:nvPr/>
        </p:nvSpPr>
        <p:spPr>
          <a:xfrm>
            <a:off x="514350" y="4745991"/>
            <a:ext cx="17259300" cy="5541009"/>
          </a:xfrm>
          <a:prstGeom prst="rect">
            <a:avLst/>
          </a:prstGeom>
        </p:spPr>
        <p:txBody>
          <a:bodyPr lIns="0" tIns="0" rIns="0" bIns="0" rtlCol="0" anchor="t">
            <a:spAutoFit/>
          </a:bodyPr>
          <a:lstStyle/>
          <a:p>
            <a:pPr algn="just">
              <a:lnSpc>
                <a:spcPts val="3080"/>
              </a:lnSpc>
            </a:pPr>
            <a:r>
              <a:rPr lang="en-US" sz="2200">
                <a:solidFill>
                  <a:srgbClr val="17181B"/>
                </a:solidFill>
                <a:latin typeface="Open Sans"/>
                <a:ea typeface="Open Sans"/>
                <a:cs typeface="Open Sans"/>
                <a:sym typeface="Open Sans"/>
              </a:rPr>
              <a:t>Menurut PSAK 73, sewa adalah suatu kontrak atau bagian dari kontrak yang memberikan hak kepada penyewa (lessee) untuk mengendalikan penggunaan suatu aset teridentifikasi selama periode waktu tertentu dengan imbalan pembayaran. Pengendalian penggunaan mencakup hak untuk memperoleh manfaat ekonomis dan hak mengarahkan penggunaan aset.</a:t>
            </a:r>
          </a:p>
          <a:p>
            <a:pPr algn="just">
              <a:lnSpc>
                <a:spcPts val="3080"/>
              </a:lnSpc>
            </a:pPr>
            <a:r>
              <a:rPr lang="en-US" sz="2200">
                <a:solidFill>
                  <a:srgbClr val="17181B"/>
                </a:solidFill>
                <a:latin typeface="Open Sans"/>
                <a:ea typeface="Open Sans"/>
                <a:cs typeface="Open Sans"/>
                <a:sym typeface="Open Sans"/>
              </a:rPr>
              <a:t>Dasar Hukum dan Standar Akuntansi</a:t>
            </a:r>
          </a:p>
          <a:p>
            <a:pPr marL="474989" lvl="1" indent="-237495" algn="just">
              <a:lnSpc>
                <a:spcPts val="3080"/>
              </a:lnSpc>
              <a:buFont typeface="Arial"/>
              <a:buChar char="•"/>
            </a:pPr>
            <a:r>
              <a:rPr lang="en-US" sz="2200">
                <a:solidFill>
                  <a:srgbClr val="17181B"/>
                </a:solidFill>
                <a:latin typeface="Open Sans"/>
                <a:ea typeface="Open Sans"/>
                <a:cs typeface="Open Sans"/>
                <a:sym typeface="Open Sans"/>
              </a:rPr>
              <a:t>PSAK 73: Sewa</a:t>
            </a:r>
          </a:p>
          <a:p>
            <a:pPr marL="474989" lvl="1" indent="-237495" algn="just">
              <a:lnSpc>
                <a:spcPts val="3080"/>
              </a:lnSpc>
              <a:buFont typeface="Arial"/>
              <a:buChar char="•"/>
            </a:pPr>
            <a:r>
              <a:rPr lang="en-US" sz="2200">
                <a:solidFill>
                  <a:srgbClr val="17181B"/>
                </a:solidFill>
                <a:latin typeface="Open Sans"/>
                <a:ea typeface="Open Sans"/>
                <a:cs typeface="Open Sans"/>
                <a:sym typeface="Open Sans"/>
              </a:rPr>
              <a:t>IFRS 16: Leases</a:t>
            </a:r>
          </a:p>
          <a:p>
            <a:pPr marL="474989" lvl="1" indent="-237495" algn="just">
              <a:lnSpc>
                <a:spcPts val="3080"/>
              </a:lnSpc>
              <a:buFont typeface="Arial"/>
              <a:buChar char="•"/>
            </a:pPr>
            <a:r>
              <a:rPr lang="en-US" sz="2200">
                <a:solidFill>
                  <a:srgbClr val="17181B"/>
                </a:solidFill>
                <a:latin typeface="Open Sans"/>
                <a:ea typeface="Open Sans"/>
                <a:cs typeface="Open Sans"/>
                <a:sym typeface="Open Sans"/>
              </a:rPr>
              <a:t>PSAK 1: Penyajian Laporan Keuangan</a:t>
            </a:r>
          </a:p>
          <a:p>
            <a:pPr marL="474989" lvl="1" indent="-237495" algn="just">
              <a:lnSpc>
                <a:spcPts val="3080"/>
              </a:lnSpc>
              <a:buFont typeface="Arial"/>
              <a:buChar char="•"/>
            </a:pPr>
            <a:r>
              <a:rPr lang="en-US" sz="2200">
                <a:solidFill>
                  <a:srgbClr val="17181B"/>
                </a:solidFill>
                <a:latin typeface="Open Sans"/>
                <a:ea typeface="Open Sans"/>
                <a:cs typeface="Open Sans"/>
                <a:sym typeface="Open Sans"/>
              </a:rPr>
              <a:t>PSAK 16: Aset Tetap</a:t>
            </a:r>
          </a:p>
          <a:p>
            <a:pPr marL="474989" lvl="1" indent="-237495" algn="just">
              <a:lnSpc>
                <a:spcPts val="3080"/>
              </a:lnSpc>
              <a:buFont typeface="Arial"/>
              <a:buChar char="•"/>
            </a:pPr>
            <a:r>
              <a:rPr lang="en-US" sz="2200">
                <a:solidFill>
                  <a:srgbClr val="17181B"/>
                </a:solidFill>
                <a:latin typeface="Open Sans"/>
                <a:ea typeface="Open Sans"/>
                <a:cs typeface="Open Sans"/>
                <a:sym typeface="Open Sans"/>
              </a:rPr>
              <a:t>UU No. 36 Tahun 2008 tentang Pajak Penghasilan</a:t>
            </a:r>
          </a:p>
          <a:p>
            <a:pPr marL="474989" lvl="1" indent="-237495" algn="just">
              <a:lnSpc>
                <a:spcPts val="3080"/>
              </a:lnSpc>
              <a:buFont typeface="Arial"/>
              <a:buChar char="•"/>
            </a:pPr>
            <a:r>
              <a:rPr lang="en-US" sz="2200">
                <a:solidFill>
                  <a:srgbClr val="17181B"/>
                </a:solidFill>
                <a:latin typeface="Open Sans"/>
                <a:ea typeface="Open Sans"/>
                <a:cs typeface="Open Sans"/>
                <a:sym typeface="Open Sans"/>
              </a:rPr>
              <a:t>PMK terkait leasing dan perpajakannya</a:t>
            </a:r>
          </a:p>
          <a:p>
            <a:pPr algn="just">
              <a:lnSpc>
                <a:spcPts val="3080"/>
              </a:lnSpc>
            </a:pPr>
            <a:r>
              <a:rPr lang="en-US" sz="2200">
                <a:solidFill>
                  <a:srgbClr val="17181B"/>
                </a:solidFill>
                <a:latin typeface="Open Sans"/>
                <a:ea typeface="Open Sans"/>
                <a:cs typeface="Open Sans"/>
                <a:sym typeface="Open Sans"/>
              </a:rPr>
              <a:t>Perubahan dari PSAK 30 ke PSAK 73 menegaskan bahwa klasifikasi operating lease tidak lagi berlaku bagi lessee, sehingga semua sewa pada dasarnya diakui dalam neraca.</a:t>
            </a:r>
          </a:p>
          <a:p>
            <a:pPr algn="just">
              <a:lnSpc>
                <a:spcPts val="3500"/>
              </a:lnSpc>
            </a:pPr>
            <a:endParaRPr lang="en-US" sz="2200">
              <a:solidFill>
                <a:srgbClr val="17181B"/>
              </a:solidFill>
              <a:latin typeface="Open Sans"/>
              <a:ea typeface="Open Sans"/>
              <a:cs typeface="Open Sans"/>
              <a:sym typeface="Open Sans"/>
            </a:endParaRPr>
          </a:p>
          <a:p>
            <a:pPr algn="just">
              <a:lnSpc>
                <a:spcPts val="3500"/>
              </a:lnSpc>
            </a:pPr>
            <a:endParaRPr lang="en-US" sz="2200">
              <a:solidFill>
                <a:srgbClr val="17181B"/>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FFFFFF">
                <a:alpha val="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10800000">
            <a:off x="13712647" y="5711647"/>
            <a:ext cx="9150707" cy="9150707"/>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46656"/>
            </a:solidFill>
          </p:spPr>
        </p:sp>
        <p:sp>
          <p:nvSpPr>
            <p:cNvPr id="4" name="TextBox 4"/>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400000">
            <a:off x="14890641" y="-1959349"/>
            <a:ext cx="2142819" cy="3066646"/>
          </a:xfrm>
          <a:custGeom>
            <a:avLst/>
            <a:gdLst/>
            <a:ahLst/>
            <a:cxnLst/>
            <a:rect l="l" t="t" r="r" b="b"/>
            <a:pathLst>
              <a:path w="2142819" h="3066646">
                <a:moveTo>
                  <a:pt x="0" y="0"/>
                </a:moveTo>
                <a:lnTo>
                  <a:pt x="2142818" y="0"/>
                </a:lnTo>
                <a:lnTo>
                  <a:pt x="2142818" y="3066646"/>
                </a:lnTo>
                <a:lnTo>
                  <a:pt x="0" y="30666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028700" y="9258300"/>
            <a:ext cx="4383276" cy="4114800"/>
          </a:xfrm>
          <a:custGeom>
            <a:avLst/>
            <a:gdLst/>
            <a:ahLst/>
            <a:cxnLst/>
            <a:rect l="l" t="t" r="r" b="b"/>
            <a:pathLst>
              <a:path w="4383276" h="4114800">
                <a:moveTo>
                  <a:pt x="0" y="0"/>
                </a:moveTo>
                <a:lnTo>
                  <a:pt x="4383276" y="0"/>
                </a:lnTo>
                <a:lnTo>
                  <a:pt x="438327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7" name="Group 7"/>
          <p:cNvGrpSpPr/>
          <p:nvPr/>
        </p:nvGrpSpPr>
        <p:grpSpPr>
          <a:xfrm>
            <a:off x="1028700" y="1028700"/>
            <a:ext cx="16230600" cy="2532102"/>
            <a:chOff x="0" y="0"/>
            <a:chExt cx="4274726" cy="666891"/>
          </a:xfrm>
        </p:grpSpPr>
        <p:sp>
          <p:nvSpPr>
            <p:cNvPr id="8" name="Freeform 8"/>
            <p:cNvSpPr/>
            <p:nvPr/>
          </p:nvSpPr>
          <p:spPr>
            <a:xfrm>
              <a:off x="0" y="0"/>
              <a:ext cx="4274726" cy="666891"/>
            </a:xfrm>
            <a:custGeom>
              <a:avLst/>
              <a:gdLst/>
              <a:ahLst/>
              <a:cxnLst/>
              <a:rect l="l" t="t" r="r" b="b"/>
              <a:pathLst>
                <a:path w="4274726" h="666891">
                  <a:moveTo>
                    <a:pt x="38160" y="0"/>
                  </a:moveTo>
                  <a:lnTo>
                    <a:pt x="4236566" y="0"/>
                  </a:lnTo>
                  <a:cubicBezTo>
                    <a:pt x="4257641" y="0"/>
                    <a:pt x="4274726" y="17085"/>
                    <a:pt x="4274726" y="38160"/>
                  </a:cubicBezTo>
                  <a:lnTo>
                    <a:pt x="4274726" y="628731"/>
                  </a:lnTo>
                  <a:cubicBezTo>
                    <a:pt x="4274726" y="649806"/>
                    <a:pt x="4257641" y="666891"/>
                    <a:pt x="4236566" y="666891"/>
                  </a:cubicBezTo>
                  <a:lnTo>
                    <a:pt x="38160" y="666891"/>
                  </a:lnTo>
                  <a:cubicBezTo>
                    <a:pt x="17085" y="666891"/>
                    <a:pt x="0" y="649806"/>
                    <a:pt x="0" y="628731"/>
                  </a:cubicBezTo>
                  <a:lnTo>
                    <a:pt x="0" y="38160"/>
                  </a:lnTo>
                  <a:cubicBezTo>
                    <a:pt x="0" y="17085"/>
                    <a:pt x="17085" y="0"/>
                    <a:pt x="38160" y="0"/>
                  </a:cubicBezTo>
                  <a:close/>
                </a:path>
              </a:pathLst>
            </a:custGeom>
            <a:gradFill rotWithShape="1">
              <a:gsLst>
                <a:gs pos="0">
                  <a:srgbClr val="E8B793">
                    <a:alpha val="100000"/>
                  </a:srgbClr>
                </a:gs>
                <a:gs pos="100000">
                  <a:srgbClr val="E8B793">
                    <a:alpha val="0"/>
                  </a:srgbClr>
                </a:gs>
              </a:gsLst>
              <a:lin ang="0"/>
            </a:gradFill>
          </p:spPr>
        </p:sp>
        <p:sp>
          <p:nvSpPr>
            <p:cNvPr id="9" name="TextBox 9"/>
            <p:cNvSpPr txBox="1"/>
            <p:nvPr/>
          </p:nvSpPr>
          <p:spPr>
            <a:xfrm>
              <a:off x="0" y="-38100"/>
              <a:ext cx="4274726" cy="704991"/>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2427455" y="3900186"/>
            <a:ext cx="4812795" cy="4812795"/>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6656"/>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12823027" y="4276708"/>
            <a:ext cx="4059751" cy="405975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38888" r="-38888"/>
              </a:stretch>
            </a:blipFill>
            <a:ln w="95250" cap="sq">
              <a:solidFill>
                <a:srgbClr val="EEF0F4"/>
              </a:solidFill>
              <a:prstDash val="solid"/>
              <a:miter/>
            </a:ln>
          </p:spPr>
        </p:sp>
      </p:grpSp>
      <p:sp>
        <p:nvSpPr>
          <p:cNvPr id="15" name="Freeform 15"/>
          <p:cNvSpPr/>
          <p:nvPr/>
        </p:nvSpPr>
        <p:spPr>
          <a:xfrm rot="5400000" flipV="1">
            <a:off x="14322510" y="6321510"/>
            <a:ext cx="3980416" cy="3950563"/>
          </a:xfrm>
          <a:custGeom>
            <a:avLst/>
            <a:gdLst/>
            <a:ahLst/>
            <a:cxnLst/>
            <a:rect l="l" t="t" r="r" b="b"/>
            <a:pathLst>
              <a:path w="3980416" h="3950563">
                <a:moveTo>
                  <a:pt x="0" y="3950563"/>
                </a:moveTo>
                <a:lnTo>
                  <a:pt x="3980417" y="3950563"/>
                </a:lnTo>
                <a:lnTo>
                  <a:pt x="3980417" y="0"/>
                </a:lnTo>
                <a:lnTo>
                  <a:pt x="0" y="0"/>
                </a:lnTo>
                <a:lnTo>
                  <a:pt x="0" y="3950563"/>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6" name="Group 16"/>
          <p:cNvGrpSpPr/>
          <p:nvPr/>
        </p:nvGrpSpPr>
        <p:grpSpPr>
          <a:xfrm>
            <a:off x="1028700" y="6183134"/>
            <a:ext cx="10529329" cy="3075166"/>
            <a:chOff x="0" y="0"/>
            <a:chExt cx="2360422" cy="689378"/>
          </a:xfrm>
        </p:grpSpPr>
        <p:sp>
          <p:nvSpPr>
            <p:cNvPr id="17" name="Freeform 17"/>
            <p:cNvSpPr/>
            <p:nvPr/>
          </p:nvSpPr>
          <p:spPr>
            <a:xfrm>
              <a:off x="0" y="0"/>
              <a:ext cx="2360422" cy="689378"/>
            </a:xfrm>
            <a:custGeom>
              <a:avLst/>
              <a:gdLst/>
              <a:ahLst/>
              <a:cxnLst/>
              <a:rect l="l" t="t" r="r" b="b"/>
              <a:pathLst>
                <a:path w="2360422" h="689378">
                  <a:moveTo>
                    <a:pt x="58822" y="0"/>
                  </a:moveTo>
                  <a:lnTo>
                    <a:pt x="2301600" y="0"/>
                  </a:lnTo>
                  <a:cubicBezTo>
                    <a:pt x="2334087" y="0"/>
                    <a:pt x="2360422" y="26335"/>
                    <a:pt x="2360422" y="58822"/>
                  </a:cubicBezTo>
                  <a:lnTo>
                    <a:pt x="2360422" y="630556"/>
                  </a:lnTo>
                  <a:cubicBezTo>
                    <a:pt x="2360422" y="663043"/>
                    <a:pt x="2334087" y="689378"/>
                    <a:pt x="2301600" y="689378"/>
                  </a:cubicBezTo>
                  <a:lnTo>
                    <a:pt x="58822" y="689378"/>
                  </a:lnTo>
                  <a:cubicBezTo>
                    <a:pt x="43221" y="689378"/>
                    <a:pt x="28260" y="683181"/>
                    <a:pt x="17228" y="672150"/>
                  </a:cubicBezTo>
                  <a:cubicBezTo>
                    <a:pt x="6197" y="661118"/>
                    <a:pt x="0" y="646157"/>
                    <a:pt x="0" y="630556"/>
                  </a:cubicBezTo>
                  <a:lnTo>
                    <a:pt x="0" y="58822"/>
                  </a:lnTo>
                  <a:cubicBezTo>
                    <a:pt x="0" y="26335"/>
                    <a:pt x="26335" y="0"/>
                    <a:pt x="58822" y="0"/>
                  </a:cubicBezTo>
                  <a:close/>
                </a:path>
              </a:pathLst>
            </a:custGeom>
            <a:solidFill>
              <a:srgbClr val="E8B793"/>
            </a:solidFill>
          </p:spPr>
        </p:sp>
        <p:sp>
          <p:nvSpPr>
            <p:cNvPr id="18" name="TextBox 18"/>
            <p:cNvSpPr txBox="1"/>
            <p:nvPr/>
          </p:nvSpPr>
          <p:spPr>
            <a:xfrm>
              <a:off x="0" y="-38100"/>
              <a:ext cx="2360422" cy="727478"/>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1810956" y="1904380"/>
            <a:ext cx="12526481" cy="1033781"/>
          </a:xfrm>
          <a:prstGeom prst="rect">
            <a:avLst/>
          </a:prstGeom>
        </p:spPr>
        <p:txBody>
          <a:bodyPr lIns="0" tIns="0" rIns="0" bIns="0" rtlCol="0" anchor="t">
            <a:spAutoFit/>
          </a:bodyPr>
          <a:lstStyle/>
          <a:p>
            <a:pPr algn="l">
              <a:lnSpc>
                <a:spcPts val="7700"/>
              </a:lnSpc>
            </a:pPr>
            <a:r>
              <a:rPr lang="en-US" sz="7700">
                <a:solidFill>
                  <a:srgbClr val="383330"/>
                </a:solidFill>
                <a:latin typeface="Yeseva One"/>
                <a:ea typeface="Yeseva One"/>
                <a:cs typeface="Yeseva One"/>
                <a:sym typeface="Yeseva One"/>
              </a:rPr>
              <a:t>PENGERTIAN SEWA</a:t>
            </a:r>
          </a:p>
        </p:txBody>
      </p:sp>
      <p:sp>
        <p:nvSpPr>
          <p:cNvPr id="20" name="TextBox 20"/>
          <p:cNvSpPr txBox="1"/>
          <p:nvPr/>
        </p:nvSpPr>
        <p:spPr>
          <a:xfrm>
            <a:off x="1028700" y="3894177"/>
            <a:ext cx="11081889" cy="1589404"/>
          </a:xfrm>
          <a:prstGeom prst="rect">
            <a:avLst/>
          </a:prstGeom>
        </p:spPr>
        <p:txBody>
          <a:bodyPr lIns="0" tIns="0" rIns="0" bIns="0" rtlCol="0" anchor="t">
            <a:spAutoFit/>
          </a:bodyPr>
          <a:lstStyle/>
          <a:p>
            <a:pPr algn="just">
              <a:lnSpc>
                <a:spcPts val="3220"/>
              </a:lnSpc>
            </a:pPr>
            <a:r>
              <a:rPr lang="en-US" sz="2300" b="1">
                <a:solidFill>
                  <a:srgbClr val="17181B"/>
                </a:solidFill>
                <a:latin typeface="Open Sans Bold"/>
                <a:ea typeface="Open Sans Bold"/>
                <a:cs typeface="Open Sans Bold"/>
                <a:sym typeface="Open Sans Bold"/>
              </a:rPr>
              <a:t>Konsep Right-of-Use Asset</a:t>
            </a:r>
          </a:p>
          <a:p>
            <a:pPr algn="just">
              <a:lnSpc>
                <a:spcPts val="3220"/>
              </a:lnSpc>
            </a:pPr>
            <a:r>
              <a:rPr lang="en-US" sz="2300">
                <a:solidFill>
                  <a:srgbClr val="17181B"/>
                </a:solidFill>
                <a:latin typeface="Open Sans"/>
                <a:ea typeface="Open Sans"/>
                <a:cs typeface="Open Sans"/>
                <a:sym typeface="Open Sans"/>
              </a:rPr>
              <a:t>Right-of-use asset adalah aset non-keuangan yang mewakili hak penyewa untuk menggunakan aset yang disewa selama periode sewa. Aset ini tidak menunjukkan kepemilikan legal, tetapi hak ekonomis.</a:t>
            </a:r>
          </a:p>
        </p:txBody>
      </p:sp>
      <p:sp>
        <p:nvSpPr>
          <p:cNvPr id="21" name="TextBox 21"/>
          <p:cNvSpPr txBox="1"/>
          <p:nvPr/>
        </p:nvSpPr>
        <p:spPr>
          <a:xfrm>
            <a:off x="1423215" y="6258959"/>
            <a:ext cx="9740298" cy="3189604"/>
          </a:xfrm>
          <a:prstGeom prst="rect">
            <a:avLst/>
          </a:prstGeom>
        </p:spPr>
        <p:txBody>
          <a:bodyPr lIns="0" tIns="0" rIns="0" bIns="0" rtlCol="0" anchor="t">
            <a:spAutoFit/>
          </a:bodyPr>
          <a:lstStyle/>
          <a:p>
            <a:pPr algn="just">
              <a:lnSpc>
                <a:spcPts val="3220"/>
              </a:lnSpc>
            </a:pPr>
            <a:r>
              <a:rPr lang="en-US" sz="2300" b="1">
                <a:solidFill>
                  <a:srgbClr val="17181B"/>
                </a:solidFill>
                <a:latin typeface="Open Sans Bold"/>
                <a:ea typeface="Open Sans Bold"/>
                <a:cs typeface="Open Sans Bold"/>
                <a:sym typeface="Open Sans Bold"/>
              </a:rPr>
              <a:t>Komponen Utama dalam Perjanjian Sewa</a:t>
            </a:r>
          </a:p>
          <a:p>
            <a:pPr marL="496579" lvl="1" indent="-248289" algn="just">
              <a:lnSpc>
                <a:spcPts val="3220"/>
              </a:lnSpc>
              <a:buFont typeface="Arial"/>
              <a:buChar char="•"/>
            </a:pPr>
            <a:r>
              <a:rPr lang="en-US" sz="2300">
                <a:solidFill>
                  <a:srgbClr val="17181B"/>
                </a:solidFill>
                <a:latin typeface="Open Sans"/>
                <a:ea typeface="Open Sans"/>
                <a:cs typeface="Open Sans"/>
                <a:sym typeface="Open Sans"/>
              </a:rPr>
              <a:t>Identifikasi aset tertentu</a:t>
            </a:r>
          </a:p>
          <a:p>
            <a:pPr marL="496579" lvl="1" indent="-248289" algn="just">
              <a:lnSpc>
                <a:spcPts val="3220"/>
              </a:lnSpc>
              <a:buFont typeface="Arial"/>
              <a:buChar char="•"/>
            </a:pPr>
            <a:r>
              <a:rPr lang="en-US" sz="2300">
                <a:solidFill>
                  <a:srgbClr val="17181B"/>
                </a:solidFill>
                <a:latin typeface="Open Sans"/>
                <a:ea typeface="Open Sans"/>
                <a:cs typeface="Open Sans"/>
                <a:sym typeface="Open Sans"/>
              </a:rPr>
              <a:t>Penentuan masa sewa</a:t>
            </a:r>
          </a:p>
          <a:p>
            <a:pPr marL="496579" lvl="1" indent="-248289" algn="just">
              <a:lnSpc>
                <a:spcPts val="3220"/>
              </a:lnSpc>
              <a:buFont typeface="Arial"/>
              <a:buChar char="•"/>
            </a:pPr>
            <a:r>
              <a:rPr lang="en-US" sz="2300">
                <a:solidFill>
                  <a:srgbClr val="17181B"/>
                </a:solidFill>
                <a:latin typeface="Open Sans"/>
                <a:ea typeface="Open Sans"/>
                <a:cs typeface="Open Sans"/>
                <a:sym typeface="Open Sans"/>
              </a:rPr>
              <a:t>Pembayaran sewa tetap atau variabel</a:t>
            </a:r>
          </a:p>
          <a:p>
            <a:pPr marL="496579" lvl="1" indent="-248289" algn="just">
              <a:lnSpc>
                <a:spcPts val="3220"/>
              </a:lnSpc>
              <a:buFont typeface="Arial"/>
              <a:buChar char="•"/>
            </a:pPr>
            <a:r>
              <a:rPr lang="en-US" sz="2300">
                <a:solidFill>
                  <a:srgbClr val="17181B"/>
                </a:solidFill>
                <a:latin typeface="Open Sans"/>
                <a:ea typeface="Open Sans"/>
                <a:cs typeface="Open Sans"/>
                <a:sym typeface="Open Sans"/>
              </a:rPr>
              <a:t>Nilai residu</a:t>
            </a:r>
          </a:p>
          <a:p>
            <a:pPr marL="496579" lvl="1" indent="-248289" algn="just">
              <a:lnSpc>
                <a:spcPts val="3220"/>
              </a:lnSpc>
              <a:buFont typeface="Arial"/>
              <a:buChar char="•"/>
            </a:pPr>
            <a:r>
              <a:rPr lang="en-US" sz="2300">
                <a:solidFill>
                  <a:srgbClr val="17181B"/>
                </a:solidFill>
                <a:latin typeface="Open Sans"/>
                <a:ea typeface="Open Sans"/>
                <a:cs typeface="Open Sans"/>
                <a:sym typeface="Open Sans"/>
              </a:rPr>
              <a:t>Opsi perpanjangan atau pembelian</a:t>
            </a:r>
          </a:p>
          <a:p>
            <a:pPr marL="496579" lvl="1" indent="-248289" algn="just">
              <a:lnSpc>
                <a:spcPts val="3220"/>
              </a:lnSpc>
              <a:buFont typeface="Arial"/>
              <a:buChar char="•"/>
            </a:pPr>
            <a:r>
              <a:rPr lang="en-US" sz="2300">
                <a:solidFill>
                  <a:srgbClr val="17181B"/>
                </a:solidFill>
                <a:latin typeface="Open Sans"/>
                <a:ea typeface="Open Sans"/>
                <a:cs typeface="Open Sans"/>
                <a:sym typeface="Open Sans"/>
              </a:rPr>
              <a:t>Tingkat diskonto implisit</a:t>
            </a:r>
          </a:p>
          <a:p>
            <a:pPr algn="just">
              <a:lnSpc>
                <a:spcPts val="3220"/>
              </a:lnSpc>
            </a:pPr>
            <a:endParaRPr lang="en-US" sz="2300">
              <a:solidFill>
                <a:srgbClr val="17181B"/>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FFFFFF">
                <a:alpha val="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2532102"/>
            <a:chOff x="0" y="0"/>
            <a:chExt cx="4274726" cy="666891"/>
          </a:xfrm>
        </p:grpSpPr>
        <p:sp>
          <p:nvSpPr>
            <p:cNvPr id="3" name="Freeform 3"/>
            <p:cNvSpPr/>
            <p:nvPr/>
          </p:nvSpPr>
          <p:spPr>
            <a:xfrm>
              <a:off x="0" y="0"/>
              <a:ext cx="4274726" cy="666891"/>
            </a:xfrm>
            <a:custGeom>
              <a:avLst/>
              <a:gdLst/>
              <a:ahLst/>
              <a:cxnLst/>
              <a:rect l="l" t="t" r="r" b="b"/>
              <a:pathLst>
                <a:path w="4274726" h="666891">
                  <a:moveTo>
                    <a:pt x="38160" y="0"/>
                  </a:moveTo>
                  <a:lnTo>
                    <a:pt x="4236566" y="0"/>
                  </a:lnTo>
                  <a:cubicBezTo>
                    <a:pt x="4257641" y="0"/>
                    <a:pt x="4274726" y="17085"/>
                    <a:pt x="4274726" y="38160"/>
                  </a:cubicBezTo>
                  <a:lnTo>
                    <a:pt x="4274726" y="628731"/>
                  </a:lnTo>
                  <a:cubicBezTo>
                    <a:pt x="4274726" y="649806"/>
                    <a:pt x="4257641" y="666891"/>
                    <a:pt x="4236566" y="666891"/>
                  </a:cubicBezTo>
                  <a:lnTo>
                    <a:pt x="38160" y="666891"/>
                  </a:lnTo>
                  <a:cubicBezTo>
                    <a:pt x="17085" y="666891"/>
                    <a:pt x="0" y="649806"/>
                    <a:pt x="0" y="628731"/>
                  </a:cubicBezTo>
                  <a:lnTo>
                    <a:pt x="0" y="38160"/>
                  </a:lnTo>
                  <a:cubicBezTo>
                    <a:pt x="0" y="17085"/>
                    <a:pt x="17085" y="0"/>
                    <a:pt x="38160" y="0"/>
                  </a:cubicBezTo>
                  <a:close/>
                </a:path>
              </a:pathLst>
            </a:custGeom>
            <a:gradFill rotWithShape="1">
              <a:gsLst>
                <a:gs pos="0">
                  <a:srgbClr val="E8B793">
                    <a:alpha val="100000"/>
                  </a:srgbClr>
                </a:gs>
                <a:gs pos="100000">
                  <a:srgbClr val="E8B793">
                    <a:alpha val="0"/>
                  </a:srgbClr>
                </a:gs>
              </a:gsLst>
              <a:lin ang="0"/>
            </a:gradFill>
          </p:spPr>
        </p:sp>
        <p:sp>
          <p:nvSpPr>
            <p:cNvPr id="4" name="TextBox 4"/>
            <p:cNvSpPr txBox="1"/>
            <p:nvPr/>
          </p:nvSpPr>
          <p:spPr>
            <a:xfrm>
              <a:off x="0" y="-38100"/>
              <a:ext cx="4274726" cy="704991"/>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902246" y="1844536"/>
            <a:ext cx="12526481" cy="1033781"/>
          </a:xfrm>
          <a:prstGeom prst="rect">
            <a:avLst/>
          </a:prstGeom>
        </p:spPr>
        <p:txBody>
          <a:bodyPr lIns="0" tIns="0" rIns="0" bIns="0" rtlCol="0" anchor="t">
            <a:spAutoFit/>
          </a:bodyPr>
          <a:lstStyle/>
          <a:p>
            <a:pPr algn="l">
              <a:lnSpc>
                <a:spcPts val="7700"/>
              </a:lnSpc>
            </a:pPr>
            <a:r>
              <a:rPr lang="en-US" sz="7700">
                <a:solidFill>
                  <a:srgbClr val="383330"/>
                </a:solidFill>
                <a:latin typeface="Yeseva One"/>
                <a:ea typeface="Yeseva One"/>
                <a:cs typeface="Yeseva One"/>
                <a:sym typeface="Yeseva One"/>
              </a:rPr>
              <a:t>KLASIFIKASI SEWA</a:t>
            </a:r>
          </a:p>
        </p:txBody>
      </p:sp>
      <p:sp>
        <p:nvSpPr>
          <p:cNvPr id="6" name="Freeform 6"/>
          <p:cNvSpPr/>
          <p:nvPr/>
        </p:nvSpPr>
        <p:spPr>
          <a:xfrm rot="-5400000">
            <a:off x="14890641" y="-1353610"/>
            <a:ext cx="2142819" cy="3066646"/>
          </a:xfrm>
          <a:custGeom>
            <a:avLst/>
            <a:gdLst/>
            <a:ahLst/>
            <a:cxnLst/>
            <a:rect l="l" t="t" r="r" b="b"/>
            <a:pathLst>
              <a:path w="2142819" h="3066646">
                <a:moveTo>
                  <a:pt x="0" y="0"/>
                </a:moveTo>
                <a:lnTo>
                  <a:pt x="2142818" y="0"/>
                </a:lnTo>
                <a:lnTo>
                  <a:pt x="2142818" y="3066646"/>
                </a:lnTo>
                <a:lnTo>
                  <a:pt x="0" y="30666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AutoShape 7"/>
          <p:cNvSpPr/>
          <p:nvPr/>
        </p:nvSpPr>
        <p:spPr>
          <a:xfrm>
            <a:off x="1902246" y="4636224"/>
            <a:ext cx="14765946" cy="0"/>
          </a:xfrm>
          <a:prstGeom prst="line">
            <a:avLst/>
          </a:prstGeom>
          <a:ln w="38100" cap="flat">
            <a:solidFill>
              <a:srgbClr val="000000"/>
            </a:solidFill>
            <a:prstDash val="solid"/>
            <a:headEnd type="none" w="sm" len="sm"/>
            <a:tailEnd type="none" w="sm" len="sm"/>
          </a:ln>
        </p:spPr>
      </p:sp>
      <p:grpSp>
        <p:nvGrpSpPr>
          <p:cNvPr id="8" name="Group 8"/>
          <p:cNvGrpSpPr/>
          <p:nvPr/>
        </p:nvGrpSpPr>
        <p:grpSpPr>
          <a:xfrm>
            <a:off x="1384359" y="4118337"/>
            <a:ext cx="1035774" cy="103577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6656"/>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6133732" y="4118337"/>
            <a:ext cx="1035774" cy="103577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6656"/>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0884257" y="4118337"/>
            <a:ext cx="1035774" cy="103577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6656"/>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5632418" y="4107726"/>
            <a:ext cx="1035774" cy="103577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6656"/>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164205" y="5429741"/>
            <a:ext cx="3476082" cy="742950"/>
          </a:xfrm>
          <a:prstGeom prst="rect">
            <a:avLst/>
          </a:prstGeom>
        </p:spPr>
        <p:txBody>
          <a:bodyPr lIns="0" tIns="0" rIns="0" bIns="0" rtlCol="0" anchor="t">
            <a:spAutoFit/>
          </a:bodyPr>
          <a:lstStyle/>
          <a:p>
            <a:pPr algn="ctr">
              <a:lnSpc>
                <a:spcPts val="2999"/>
              </a:lnSpc>
            </a:pPr>
            <a:r>
              <a:rPr lang="en-US" sz="2499" b="1">
                <a:solidFill>
                  <a:srgbClr val="17181B"/>
                </a:solidFill>
                <a:latin typeface="Open Sans Bold"/>
                <a:ea typeface="Open Sans Bold"/>
                <a:cs typeface="Open Sans Bold"/>
                <a:sym typeface="Open Sans Bold"/>
              </a:rPr>
              <a:t>FINANCE LEASE (SEWA  PEMBIAYAAN)</a:t>
            </a:r>
          </a:p>
        </p:txBody>
      </p:sp>
      <p:sp>
        <p:nvSpPr>
          <p:cNvPr id="21" name="TextBox 21"/>
          <p:cNvSpPr txBox="1"/>
          <p:nvPr/>
        </p:nvSpPr>
        <p:spPr>
          <a:xfrm>
            <a:off x="14224009" y="5429741"/>
            <a:ext cx="3476082" cy="371475"/>
          </a:xfrm>
          <a:prstGeom prst="rect">
            <a:avLst/>
          </a:prstGeom>
        </p:spPr>
        <p:txBody>
          <a:bodyPr lIns="0" tIns="0" rIns="0" bIns="0" rtlCol="0" anchor="t">
            <a:spAutoFit/>
          </a:bodyPr>
          <a:lstStyle/>
          <a:p>
            <a:pPr algn="ctr">
              <a:lnSpc>
                <a:spcPts val="2999"/>
              </a:lnSpc>
            </a:pPr>
            <a:r>
              <a:rPr lang="en-US" sz="2499" b="1">
                <a:solidFill>
                  <a:srgbClr val="17181B"/>
                </a:solidFill>
                <a:latin typeface="Open Sans Bold"/>
                <a:ea typeface="Open Sans Bold"/>
                <a:cs typeface="Open Sans Bold"/>
                <a:sym typeface="Open Sans Bold"/>
              </a:rPr>
              <a:t>SALE AND LEASEBACK</a:t>
            </a:r>
          </a:p>
        </p:txBody>
      </p:sp>
      <p:sp>
        <p:nvSpPr>
          <p:cNvPr id="22" name="TextBox 22"/>
          <p:cNvSpPr txBox="1"/>
          <p:nvPr/>
        </p:nvSpPr>
        <p:spPr>
          <a:xfrm>
            <a:off x="9666010" y="5429741"/>
            <a:ext cx="3476082" cy="742950"/>
          </a:xfrm>
          <a:prstGeom prst="rect">
            <a:avLst/>
          </a:prstGeom>
        </p:spPr>
        <p:txBody>
          <a:bodyPr lIns="0" tIns="0" rIns="0" bIns="0" rtlCol="0" anchor="t">
            <a:spAutoFit/>
          </a:bodyPr>
          <a:lstStyle/>
          <a:p>
            <a:pPr algn="ctr">
              <a:lnSpc>
                <a:spcPts val="2999"/>
              </a:lnSpc>
            </a:pPr>
            <a:r>
              <a:rPr lang="en-US" sz="2499" b="1">
                <a:solidFill>
                  <a:srgbClr val="17181B"/>
                </a:solidFill>
                <a:latin typeface="Open Sans Bold"/>
                <a:ea typeface="Open Sans Bold"/>
                <a:cs typeface="Open Sans Bold"/>
                <a:sym typeface="Open Sans Bold"/>
              </a:rPr>
              <a:t>SEWA SYARIAH (IJARAH)</a:t>
            </a:r>
          </a:p>
        </p:txBody>
      </p:sp>
      <p:sp>
        <p:nvSpPr>
          <p:cNvPr id="23" name="TextBox 23"/>
          <p:cNvSpPr txBox="1"/>
          <p:nvPr/>
        </p:nvSpPr>
        <p:spPr>
          <a:xfrm>
            <a:off x="4913578" y="5429741"/>
            <a:ext cx="3476082" cy="742950"/>
          </a:xfrm>
          <a:prstGeom prst="rect">
            <a:avLst/>
          </a:prstGeom>
        </p:spPr>
        <p:txBody>
          <a:bodyPr lIns="0" tIns="0" rIns="0" bIns="0" rtlCol="0" anchor="t">
            <a:spAutoFit/>
          </a:bodyPr>
          <a:lstStyle/>
          <a:p>
            <a:pPr algn="ctr">
              <a:lnSpc>
                <a:spcPts val="2999"/>
              </a:lnSpc>
            </a:pPr>
            <a:r>
              <a:rPr lang="en-US" sz="2499" b="1">
                <a:solidFill>
                  <a:srgbClr val="17181B"/>
                </a:solidFill>
                <a:latin typeface="Open Sans Bold"/>
                <a:ea typeface="Open Sans Bold"/>
                <a:cs typeface="Open Sans Bold"/>
                <a:sym typeface="Open Sans Bold"/>
              </a:rPr>
              <a:t>OPERATING LEASE (SEWA OPERASI)</a:t>
            </a:r>
          </a:p>
        </p:txBody>
      </p:sp>
      <p:grpSp>
        <p:nvGrpSpPr>
          <p:cNvPr id="24" name="Group 24"/>
          <p:cNvGrpSpPr/>
          <p:nvPr/>
        </p:nvGrpSpPr>
        <p:grpSpPr>
          <a:xfrm>
            <a:off x="0" y="6448916"/>
            <a:ext cx="4214297" cy="3607158"/>
            <a:chOff x="0" y="0"/>
            <a:chExt cx="944744" cy="808638"/>
          </a:xfrm>
        </p:grpSpPr>
        <p:sp>
          <p:nvSpPr>
            <p:cNvPr id="25" name="Freeform 25"/>
            <p:cNvSpPr/>
            <p:nvPr/>
          </p:nvSpPr>
          <p:spPr>
            <a:xfrm>
              <a:off x="0" y="0"/>
              <a:ext cx="944744" cy="808638"/>
            </a:xfrm>
            <a:custGeom>
              <a:avLst/>
              <a:gdLst/>
              <a:ahLst/>
              <a:cxnLst/>
              <a:rect l="l" t="t" r="r" b="b"/>
              <a:pathLst>
                <a:path w="944744" h="808638">
                  <a:moveTo>
                    <a:pt x="146965" y="0"/>
                  </a:moveTo>
                  <a:lnTo>
                    <a:pt x="797779" y="0"/>
                  </a:lnTo>
                  <a:cubicBezTo>
                    <a:pt x="836756" y="0"/>
                    <a:pt x="874138" y="15484"/>
                    <a:pt x="901699" y="43045"/>
                  </a:cubicBezTo>
                  <a:cubicBezTo>
                    <a:pt x="929260" y="70606"/>
                    <a:pt x="944744" y="107987"/>
                    <a:pt x="944744" y="146965"/>
                  </a:cubicBezTo>
                  <a:lnTo>
                    <a:pt x="944744" y="661673"/>
                  </a:lnTo>
                  <a:cubicBezTo>
                    <a:pt x="944744" y="700651"/>
                    <a:pt x="929260" y="738032"/>
                    <a:pt x="901699" y="765593"/>
                  </a:cubicBezTo>
                  <a:cubicBezTo>
                    <a:pt x="874138" y="793154"/>
                    <a:pt x="836756" y="808638"/>
                    <a:pt x="797779" y="808638"/>
                  </a:cubicBezTo>
                  <a:lnTo>
                    <a:pt x="146965" y="808638"/>
                  </a:lnTo>
                  <a:cubicBezTo>
                    <a:pt x="107987" y="808638"/>
                    <a:pt x="70606" y="793154"/>
                    <a:pt x="43045" y="765593"/>
                  </a:cubicBezTo>
                  <a:cubicBezTo>
                    <a:pt x="15484" y="738032"/>
                    <a:pt x="0" y="700651"/>
                    <a:pt x="0" y="661673"/>
                  </a:cubicBezTo>
                  <a:lnTo>
                    <a:pt x="0" y="146965"/>
                  </a:lnTo>
                  <a:cubicBezTo>
                    <a:pt x="0" y="107987"/>
                    <a:pt x="15484" y="70606"/>
                    <a:pt x="43045" y="43045"/>
                  </a:cubicBezTo>
                  <a:cubicBezTo>
                    <a:pt x="70606" y="15484"/>
                    <a:pt x="107987" y="0"/>
                    <a:pt x="146965" y="0"/>
                  </a:cubicBezTo>
                  <a:close/>
                </a:path>
              </a:pathLst>
            </a:custGeom>
            <a:solidFill>
              <a:srgbClr val="E8B793"/>
            </a:solidFill>
          </p:spPr>
        </p:sp>
        <p:sp>
          <p:nvSpPr>
            <p:cNvPr id="26" name="TextBox 26"/>
            <p:cNvSpPr txBox="1"/>
            <p:nvPr/>
          </p:nvSpPr>
          <p:spPr>
            <a:xfrm>
              <a:off x="0" y="-38100"/>
              <a:ext cx="944744" cy="846738"/>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3953345" y="6344141"/>
            <a:ext cx="4214297" cy="3454758"/>
            <a:chOff x="0" y="0"/>
            <a:chExt cx="944744" cy="774473"/>
          </a:xfrm>
        </p:grpSpPr>
        <p:sp>
          <p:nvSpPr>
            <p:cNvPr id="28" name="Freeform 28"/>
            <p:cNvSpPr/>
            <p:nvPr/>
          </p:nvSpPr>
          <p:spPr>
            <a:xfrm>
              <a:off x="0" y="0"/>
              <a:ext cx="944744" cy="774473"/>
            </a:xfrm>
            <a:custGeom>
              <a:avLst/>
              <a:gdLst/>
              <a:ahLst/>
              <a:cxnLst/>
              <a:rect l="l" t="t" r="r" b="b"/>
              <a:pathLst>
                <a:path w="944744" h="774473">
                  <a:moveTo>
                    <a:pt x="146965" y="0"/>
                  </a:moveTo>
                  <a:lnTo>
                    <a:pt x="797779" y="0"/>
                  </a:lnTo>
                  <a:cubicBezTo>
                    <a:pt x="836756" y="0"/>
                    <a:pt x="874138" y="15484"/>
                    <a:pt x="901699" y="43045"/>
                  </a:cubicBezTo>
                  <a:cubicBezTo>
                    <a:pt x="929260" y="70606"/>
                    <a:pt x="944744" y="107987"/>
                    <a:pt x="944744" y="146965"/>
                  </a:cubicBezTo>
                  <a:lnTo>
                    <a:pt x="944744" y="627509"/>
                  </a:lnTo>
                  <a:cubicBezTo>
                    <a:pt x="944744" y="666486"/>
                    <a:pt x="929260" y="703867"/>
                    <a:pt x="901699" y="731428"/>
                  </a:cubicBezTo>
                  <a:cubicBezTo>
                    <a:pt x="874138" y="758990"/>
                    <a:pt x="836756" y="774473"/>
                    <a:pt x="797779" y="774473"/>
                  </a:cubicBezTo>
                  <a:lnTo>
                    <a:pt x="146965" y="774473"/>
                  </a:lnTo>
                  <a:cubicBezTo>
                    <a:pt x="107987" y="774473"/>
                    <a:pt x="70606" y="758990"/>
                    <a:pt x="43045" y="731428"/>
                  </a:cubicBezTo>
                  <a:cubicBezTo>
                    <a:pt x="15484" y="703867"/>
                    <a:pt x="0" y="666486"/>
                    <a:pt x="0" y="627509"/>
                  </a:cubicBezTo>
                  <a:lnTo>
                    <a:pt x="0" y="146965"/>
                  </a:lnTo>
                  <a:cubicBezTo>
                    <a:pt x="0" y="107987"/>
                    <a:pt x="15484" y="70606"/>
                    <a:pt x="43045" y="43045"/>
                  </a:cubicBezTo>
                  <a:cubicBezTo>
                    <a:pt x="70606" y="15484"/>
                    <a:pt x="107987" y="0"/>
                    <a:pt x="146965" y="0"/>
                  </a:cubicBezTo>
                  <a:close/>
                </a:path>
              </a:pathLst>
            </a:custGeom>
            <a:solidFill>
              <a:srgbClr val="E8B793"/>
            </a:solidFill>
          </p:spPr>
        </p:sp>
        <p:sp>
          <p:nvSpPr>
            <p:cNvPr id="29" name="TextBox 29"/>
            <p:cNvSpPr txBox="1"/>
            <p:nvPr/>
          </p:nvSpPr>
          <p:spPr>
            <a:xfrm>
              <a:off x="0" y="-38100"/>
              <a:ext cx="944744" cy="812573"/>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9300898" y="6448916"/>
            <a:ext cx="4214297" cy="3454758"/>
            <a:chOff x="0" y="0"/>
            <a:chExt cx="944744" cy="774473"/>
          </a:xfrm>
        </p:grpSpPr>
        <p:sp>
          <p:nvSpPr>
            <p:cNvPr id="31" name="Freeform 31"/>
            <p:cNvSpPr/>
            <p:nvPr/>
          </p:nvSpPr>
          <p:spPr>
            <a:xfrm>
              <a:off x="0" y="0"/>
              <a:ext cx="944744" cy="774473"/>
            </a:xfrm>
            <a:custGeom>
              <a:avLst/>
              <a:gdLst/>
              <a:ahLst/>
              <a:cxnLst/>
              <a:rect l="l" t="t" r="r" b="b"/>
              <a:pathLst>
                <a:path w="944744" h="774473">
                  <a:moveTo>
                    <a:pt x="146965" y="0"/>
                  </a:moveTo>
                  <a:lnTo>
                    <a:pt x="797779" y="0"/>
                  </a:lnTo>
                  <a:cubicBezTo>
                    <a:pt x="836756" y="0"/>
                    <a:pt x="874138" y="15484"/>
                    <a:pt x="901699" y="43045"/>
                  </a:cubicBezTo>
                  <a:cubicBezTo>
                    <a:pt x="929260" y="70606"/>
                    <a:pt x="944744" y="107987"/>
                    <a:pt x="944744" y="146965"/>
                  </a:cubicBezTo>
                  <a:lnTo>
                    <a:pt x="944744" y="627509"/>
                  </a:lnTo>
                  <a:cubicBezTo>
                    <a:pt x="944744" y="666486"/>
                    <a:pt x="929260" y="703867"/>
                    <a:pt x="901699" y="731428"/>
                  </a:cubicBezTo>
                  <a:cubicBezTo>
                    <a:pt x="874138" y="758990"/>
                    <a:pt x="836756" y="774473"/>
                    <a:pt x="797779" y="774473"/>
                  </a:cubicBezTo>
                  <a:lnTo>
                    <a:pt x="146965" y="774473"/>
                  </a:lnTo>
                  <a:cubicBezTo>
                    <a:pt x="107987" y="774473"/>
                    <a:pt x="70606" y="758990"/>
                    <a:pt x="43045" y="731428"/>
                  </a:cubicBezTo>
                  <a:cubicBezTo>
                    <a:pt x="15484" y="703867"/>
                    <a:pt x="0" y="666486"/>
                    <a:pt x="0" y="627509"/>
                  </a:cubicBezTo>
                  <a:lnTo>
                    <a:pt x="0" y="146965"/>
                  </a:lnTo>
                  <a:cubicBezTo>
                    <a:pt x="0" y="107987"/>
                    <a:pt x="15484" y="70606"/>
                    <a:pt x="43045" y="43045"/>
                  </a:cubicBezTo>
                  <a:cubicBezTo>
                    <a:pt x="70606" y="15484"/>
                    <a:pt x="107987" y="0"/>
                    <a:pt x="146965" y="0"/>
                  </a:cubicBezTo>
                  <a:close/>
                </a:path>
              </a:pathLst>
            </a:custGeom>
            <a:solidFill>
              <a:srgbClr val="E8B793"/>
            </a:solidFill>
          </p:spPr>
        </p:sp>
        <p:sp>
          <p:nvSpPr>
            <p:cNvPr id="32" name="TextBox 32"/>
            <p:cNvSpPr txBox="1"/>
            <p:nvPr/>
          </p:nvSpPr>
          <p:spPr>
            <a:xfrm>
              <a:off x="0" y="-38100"/>
              <a:ext cx="944744" cy="812573"/>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4648451" y="6448916"/>
            <a:ext cx="4214297" cy="3454758"/>
            <a:chOff x="0" y="0"/>
            <a:chExt cx="944744" cy="774473"/>
          </a:xfrm>
        </p:grpSpPr>
        <p:sp>
          <p:nvSpPr>
            <p:cNvPr id="34" name="Freeform 34"/>
            <p:cNvSpPr/>
            <p:nvPr/>
          </p:nvSpPr>
          <p:spPr>
            <a:xfrm>
              <a:off x="0" y="0"/>
              <a:ext cx="944744" cy="774473"/>
            </a:xfrm>
            <a:custGeom>
              <a:avLst/>
              <a:gdLst/>
              <a:ahLst/>
              <a:cxnLst/>
              <a:rect l="l" t="t" r="r" b="b"/>
              <a:pathLst>
                <a:path w="944744" h="774473">
                  <a:moveTo>
                    <a:pt x="146965" y="0"/>
                  </a:moveTo>
                  <a:lnTo>
                    <a:pt x="797779" y="0"/>
                  </a:lnTo>
                  <a:cubicBezTo>
                    <a:pt x="836756" y="0"/>
                    <a:pt x="874138" y="15484"/>
                    <a:pt x="901699" y="43045"/>
                  </a:cubicBezTo>
                  <a:cubicBezTo>
                    <a:pt x="929260" y="70606"/>
                    <a:pt x="944744" y="107987"/>
                    <a:pt x="944744" y="146965"/>
                  </a:cubicBezTo>
                  <a:lnTo>
                    <a:pt x="944744" y="627509"/>
                  </a:lnTo>
                  <a:cubicBezTo>
                    <a:pt x="944744" y="666486"/>
                    <a:pt x="929260" y="703867"/>
                    <a:pt x="901699" y="731428"/>
                  </a:cubicBezTo>
                  <a:cubicBezTo>
                    <a:pt x="874138" y="758990"/>
                    <a:pt x="836756" y="774473"/>
                    <a:pt x="797779" y="774473"/>
                  </a:cubicBezTo>
                  <a:lnTo>
                    <a:pt x="146965" y="774473"/>
                  </a:lnTo>
                  <a:cubicBezTo>
                    <a:pt x="107987" y="774473"/>
                    <a:pt x="70606" y="758990"/>
                    <a:pt x="43045" y="731428"/>
                  </a:cubicBezTo>
                  <a:cubicBezTo>
                    <a:pt x="15484" y="703867"/>
                    <a:pt x="0" y="666486"/>
                    <a:pt x="0" y="627509"/>
                  </a:cubicBezTo>
                  <a:lnTo>
                    <a:pt x="0" y="146965"/>
                  </a:lnTo>
                  <a:cubicBezTo>
                    <a:pt x="0" y="107987"/>
                    <a:pt x="15484" y="70606"/>
                    <a:pt x="43045" y="43045"/>
                  </a:cubicBezTo>
                  <a:cubicBezTo>
                    <a:pt x="70606" y="15484"/>
                    <a:pt x="107987" y="0"/>
                    <a:pt x="146965" y="0"/>
                  </a:cubicBezTo>
                  <a:close/>
                </a:path>
              </a:pathLst>
            </a:custGeom>
            <a:solidFill>
              <a:srgbClr val="E8B793"/>
            </a:solidFill>
          </p:spPr>
        </p:sp>
        <p:sp>
          <p:nvSpPr>
            <p:cNvPr id="35" name="TextBox 35"/>
            <p:cNvSpPr txBox="1"/>
            <p:nvPr/>
          </p:nvSpPr>
          <p:spPr>
            <a:xfrm>
              <a:off x="0" y="-38100"/>
              <a:ext cx="944744" cy="812573"/>
            </a:xfrm>
            <a:prstGeom prst="rect">
              <a:avLst/>
            </a:prstGeom>
          </p:spPr>
          <p:txBody>
            <a:bodyPr lIns="50800" tIns="50800" rIns="50800" bIns="50800" rtlCol="0" anchor="ctr"/>
            <a:lstStyle/>
            <a:p>
              <a:pPr algn="ctr">
                <a:lnSpc>
                  <a:spcPts val="2659"/>
                </a:lnSpc>
              </a:pPr>
              <a:endParaRPr/>
            </a:p>
          </p:txBody>
        </p:sp>
      </p:grpSp>
      <p:sp>
        <p:nvSpPr>
          <p:cNvPr id="36" name="TextBox 36"/>
          <p:cNvSpPr txBox="1"/>
          <p:nvPr/>
        </p:nvSpPr>
        <p:spPr>
          <a:xfrm>
            <a:off x="221081" y="6706091"/>
            <a:ext cx="3772135" cy="3919854"/>
          </a:xfrm>
          <a:prstGeom prst="rect">
            <a:avLst/>
          </a:prstGeom>
        </p:spPr>
        <p:txBody>
          <a:bodyPr lIns="0" tIns="0" rIns="0" bIns="0" rtlCol="0" anchor="t">
            <a:spAutoFit/>
          </a:bodyPr>
          <a:lstStyle/>
          <a:p>
            <a:pPr algn="just">
              <a:lnSpc>
                <a:spcPts val="2520"/>
              </a:lnSpc>
            </a:pPr>
            <a:r>
              <a:rPr lang="en-US" sz="1800">
                <a:solidFill>
                  <a:srgbClr val="17181B"/>
                </a:solidFill>
                <a:latin typeface="Open Sans"/>
                <a:ea typeface="Open Sans"/>
                <a:cs typeface="Open Sans"/>
                <a:sym typeface="Open Sans"/>
              </a:rPr>
              <a:t>Sewa dianggap sebagai pembiayaan apabila secara substansi risiko dan manfaat kepemilikan aset dialihkan kepada lessee. Indikatornya antara lain:</a:t>
            </a:r>
          </a:p>
          <a:p>
            <a:pPr marL="388631" lvl="1" indent="-194316" algn="just">
              <a:lnSpc>
                <a:spcPts val="2520"/>
              </a:lnSpc>
              <a:buFont typeface="Arial"/>
              <a:buChar char="•"/>
            </a:pPr>
            <a:r>
              <a:rPr lang="en-US" sz="1800">
                <a:solidFill>
                  <a:srgbClr val="17181B"/>
                </a:solidFill>
                <a:latin typeface="Open Sans"/>
                <a:ea typeface="Open Sans"/>
                <a:cs typeface="Open Sans"/>
                <a:sym typeface="Open Sans"/>
              </a:rPr>
              <a:t>Kepemilikan berpindah pada akhir masa sewa.</a:t>
            </a:r>
          </a:p>
          <a:p>
            <a:pPr marL="388631" lvl="1" indent="-194316" algn="just">
              <a:lnSpc>
                <a:spcPts val="2520"/>
              </a:lnSpc>
              <a:buFont typeface="Arial"/>
              <a:buChar char="•"/>
            </a:pPr>
            <a:r>
              <a:rPr lang="en-US" sz="1800">
                <a:solidFill>
                  <a:srgbClr val="17181B"/>
                </a:solidFill>
                <a:latin typeface="Open Sans"/>
                <a:ea typeface="Open Sans"/>
                <a:cs typeface="Open Sans"/>
                <a:sym typeface="Open Sans"/>
              </a:rPr>
              <a:t>Terdapat opsi pembelian dengan harga yang sangat rendah.</a:t>
            </a:r>
          </a:p>
          <a:p>
            <a:pPr algn="just">
              <a:lnSpc>
                <a:spcPts val="3220"/>
              </a:lnSpc>
            </a:pPr>
            <a:endParaRPr lang="en-US" sz="1800">
              <a:solidFill>
                <a:srgbClr val="17181B"/>
              </a:solidFill>
              <a:latin typeface="Open Sans"/>
              <a:ea typeface="Open Sans"/>
              <a:cs typeface="Open Sans"/>
              <a:sym typeface="Open Sans"/>
            </a:endParaRPr>
          </a:p>
          <a:p>
            <a:pPr algn="just">
              <a:lnSpc>
                <a:spcPts val="3220"/>
              </a:lnSpc>
            </a:pPr>
            <a:endParaRPr lang="en-US" sz="1800">
              <a:solidFill>
                <a:srgbClr val="17181B"/>
              </a:solidFill>
              <a:latin typeface="Open Sans"/>
              <a:ea typeface="Open Sans"/>
              <a:cs typeface="Open Sans"/>
              <a:sym typeface="Open Sans"/>
            </a:endParaRPr>
          </a:p>
        </p:txBody>
      </p:sp>
      <p:sp>
        <p:nvSpPr>
          <p:cNvPr id="37" name="TextBox 37"/>
          <p:cNvSpPr txBox="1"/>
          <p:nvPr/>
        </p:nvSpPr>
        <p:spPr>
          <a:xfrm>
            <a:off x="14481324" y="6525116"/>
            <a:ext cx="3337963" cy="3168649"/>
          </a:xfrm>
          <a:prstGeom prst="rect">
            <a:avLst/>
          </a:prstGeom>
        </p:spPr>
        <p:txBody>
          <a:bodyPr lIns="0" tIns="0" rIns="0" bIns="0" rtlCol="0" anchor="t">
            <a:spAutoFit/>
          </a:bodyPr>
          <a:lstStyle/>
          <a:p>
            <a:pPr algn="just">
              <a:lnSpc>
                <a:spcPts val="2800"/>
              </a:lnSpc>
            </a:pPr>
            <a:r>
              <a:rPr lang="en-US" sz="2000">
                <a:solidFill>
                  <a:srgbClr val="17181B"/>
                </a:solidFill>
                <a:latin typeface="Open Sans"/>
                <a:ea typeface="Open Sans"/>
                <a:cs typeface="Open Sans"/>
                <a:sym typeface="Open Sans"/>
              </a:rPr>
              <a:t>Entitas menjual aset kemudian menyewanya kembali dari pembeli. Transaksi ini sering digunakan untuk memperoleh dana tanpa kehilangan manfaat penggunaan aset.</a:t>
            </a:r>
          </a:p>
          <a:p>
            <a:pPr algn="just">
              <a:lnSpc>
                <a:spcPts val="2800"/>
              </a:lnSpc>
            </a:pPr>
            <a:endParaRPr lang="en-US" sz="2000">
              <a:solidFill>
                <a:srgbClr val="17181B"/>
              </a:solidFill>
              <a:latin typeface="Open Sans"/>
              <a:ea typeface="Open Sans"/>
              <a:cs typeface="Open Sans"/>
              <a:sym typeface="Open Sans"/>
            </a:endParaRPr>
          </a:p>
        </p:txBody>
      </p:sp>
      <p:sp>
        <p:nvSpPr>
          <p:cNvPr id="38" name="TextBox 38"/>
          <p:cNvSpPr txBox="1"/>
          <p:nvPr/>
        </p:nvSpPr>
        <p:spPr>
          <a:xfrm>
            <a:off x="9733162" y="6687041"/>
            <a:ext cx="3337963" cy="2816224"/>
          </a:xfrm>
          <a:prstGeom prst="rect">
            <a:avLst/>
          </a:prstGeom>
        </p:spPr>
        <p:txBody>
          <a:bodyPr lIns="0" tIns="0" rIns="0" bIns="0" rtlCol="0" anchor="t">
            <a:spAutoFit/>
          </a:bodyPr>
          <a:lstStyle/>
          <a:p>
            <a:pPr algn="just">
              <a:lnSpc>
                <a:spcPts val="2800"/>
              </a:lnSpc>
            </a:pPr>
            <a:r>
              <a:rPr lang="en-US" sz="2000">
                <a:solidFill>
                  <a:srgbClr val="17181B"/>
                </a:solidFill>
                <a:latin typeface="Open Sans"/>
                <a:ea typeface="Open Sans"/>
                <a:cs typeface="Open Sans"/>
                <a:sym typeface="Open Sans"/>
              </a:rPr>
              <a:t>Dalam perspektif ekonomi Islam, ijarah merupakan akad pemindahan hak guna atas barang atau jasa dengan pembayaran tanpa mengalihkan kepemilikan. Prinsipnya harus bebas riba, gharar, dan maisir.</a:t>
            </a:r>
          </a:p>
        </p:txBody>
      </p:sp>
      <p:sp>
        <p:nvSpPr>
          <p:cNvPr id="39" name="TextBox 39"/>
          <p:cNvSpPr txBox="1"/>
          <p:nvPr/>
        </p:nvSpPr>
        <p:spPr>
          <a:xfrm>
            <a:off x="5088616" y="6586890"/>
            <a:ext cx="3337963" cy="3521074"/>
          </a:xfrm>
          <a:prstGeom prst="rect">
            <a:avLst/>
          </a:prstGeom>
        </p:spPr>
        <p:txBody>
          <a:bodyPr lIns="0" tIns="0" rIns="0" bIns="0" rtlCol="0" anchor="t">
            <a:spAutoFit/>
          </a:bodyPr>
          <a:lstStyle/>
          <a:p>
            <a:pPr algn="just">
              <a:lnSpc>
                <a:spcPts val="2800"/>
              </a:lnSpc>
            </a:pPr>
            <a:r>
              <a:rPr lang="en-US" sz="2000">
                <a:solidFill>
                  <a:srgbClr val="17181B"/>
                </a:solidFill>
                <a:latin typeface="Open Sans"/>
                <a:ea typeface="Open Sans"/>
                <a:cs typeface="Open Sans"/>
                <a:sym typeface="Open Sans"/>
              </a:rPr>
              <a:t>Risiko dan manfaat kepemilikan tetap berada pada lessor. Aset akan dikembalikan setelah masa sewa berakhir. Jenis sewa ini biasanya memiliki jangka waktu lebih pendek daripada umur ekonomis aset.</a:t>
            </a:r>
          </a:p>
          <a:p>
            <a:pPr algn="just">
              <a:lnSpc>
                <a:spcPts val="2800"/>
              </a:lnSpc>
            </a:pPr>
            <a:endParaRPr lang="en-US" sz="2000">
              <a:solidFill>
                <a:srgbClr val="17181B"/>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FFFFFF">
                <a:alpha val="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4575353" y="5711647"/>
            <a:ext cx="9150707" cy="9150707"/>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46656"/>
            </a:solidFill>
          </p:spPr>
        </p:sp>
        <p:sp>
          <p:nvSpPr>
            <p:cNvPr id="4" name="TextBox 4"/>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1028700"/>
            <a:ext cx="16230600" cy="2532102"/>
            <a:chOff x="0" y="0"/>
            <a:chExt cx="4274726" cy="666891"/>
          </a:xfrm>
        </p:grpSpPr>
        <p:sp>
          <p:nvSpPr>
            <p:cNvPr id="6" name="Freeform 6"/>
            <p:cNvSpPr/>
            <p:nvPr/>
          </p:nvSpPr>
          <p:spPr>
            <a:xfrm>
              <a:off x="0" y="0"/>
              <a:ext cx="4274726" cy="666891"/>
            </a:xfrm>
            <a:custGeom>
              <a:avLst/>
              <a:gdLst/>
              <a:ahLst/>
              <a:cxnLst/>
              <a:rect l="l" t="t" r="r" b="b"/>
              <a:pathLst>
                <a:path w="4274726" h="666891">
                  <a:moveTo>
                    <a:pt x="38160" y="0"/>
                  </a:moveTo>
                  <a:lnTo>
                    <a:pt x="4236566" y="0"/>
                  </a:lnTo>
                  <a:cubicBezTo>
                    <a:pt x="4257641" y="0"/>
                    <a:pt x="4274726" y="17085"/>
                    <a:pt x="4274726" y="38160"/>
                  </a:cubicBezTo>
                  <a:lnTo>
                    <a:pt x="4274726" y="628731"/>
                  </a:lnTo>
                  <a:cubicBezTo>
                    <a:pt x="4274726" y="649806"/>
                    <a:pt x="4257641" y="666891"/>
                    <a:pt x="4236566" y="666891"/>
                  </a:cubicBezTo>
                  <a:lnTo>
                    <a:pt x="38160" y="666891"/>
                  </a:lnTo>
                  <a:cubicBezTo>
                    <a:pt x="17085" y="666891"/>
                    <a:pt x="0" y="649806"/>
                    <a:pt x="0" y="628731"/>
                  </a:cubicBezTo>
                  <a:lnTo>
                    <a:pt x="0" y="38160"/>
                  </a:lnTo>
                  <a:cubicBezTo>
                    <a:pt x="0" y="17085"/>
                    <a:pt x="17085" y="0"/>
                    <a:pt x="38160" y="0"/>
                  </a:cubicBezTo>
                  <a:close/>
                </a:path>
              </a:pathLst>
            </a:custGeom>
            <a:gradFill rotWithShape="1">
              <a:gsLst>
                <a:gs pos="0">
                  <a:srgbClr val="E8B793">
                    <a:alpha val="100000"/>
                  </a:srgbClr>
                </a:gs>
                <a:gs pos="100000">
                  <a:srgbClr val="E8B793">
                    <a:alpha val="0"/>
                  </a:srgbClr>
                </a:gs>
              </a:gsLst>
              <a:lin ang="0"/>
            </a:gradFill>
          </p:spPr>
        </p:sp>
        <p:sp>
          <p:nvSpPr>
            <p:cNvPr id="7" name="TextBox 7"/>
            <p:cNvSpPr txBox="1"/>
            <p:nvPr/>
          </p:nvSpPr>
          <p:spPr>
            <a:xfrm>
              <a:off x="0" y="-38100"/>
              <a:ext cx="4274726" cy="70499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902246" y="1384473"/>
            <a:ext cx="12526481" cy="2005331"/>
          </a:xfrm>
          <a:prstGeom prst="rect">
            <a:avLst/>
          </a:prstGeom>
        </p:spPr>
        <p:txBody>
          <a:bodyPr lIns="0" tIns="0" rIns="0" bIns="0" rtlCol="0" anchor="t">
            <a:spAutoFit/>
          </a:bodyPr>
          <a:lstStyle/>
          <a:p>
            <a:pPr algn="l">
              <a:lnSpc>
                <a:spcPts val="7700"/>
              </a:lnSpc>
            </a:pPr>
            <a:r>
              <a:rPr lang="en-US" sz="7700">
                <a:solidFill>
                  <a:srgbClr val="383330"/>
                </a:solidFill>
                <a:latin typeface="Yeseva One"/>
                <a:ea typeface="Yeseva One"/>
                <a:cs typeface="Yeseva One"/>
                <a:sym typeface="Yeseva One"/>
              </a:rPr>
              <a:t>PERLAKUAN AKUNTANSI SEWA BAGI LEASEE</a:t>
            </a:r>
          </a:p>
        </p:txBody>
      </p:sp>
      <p:sp>
        <p:nvSpPr>
          <p:cNvPr id="9" name="Freeform 9"/>
          <p:cNvSpPr/>
          <p:nvPr/>
        </p:nvSpPr>
        <p:spPr>
          <a:xfrm rot="-5400000">
            <a:off x="14890641" y="-1353610"/>
            <a:ext cx="2142819" cy="3066646"/>
          </a:xfrm>
          <a:custGeom>
            <a:avLst/>
            <a:gdLst/>
            <a:ahLst/>
            <a:cxnLst/>
            <a:rect l="l" t="t" r="r" b="b"/>
            <a:pathLst>
              <a:path w="2142819" h="3066646">
                <a:moveTo>
                  <a:pt x="0" y="0"/>
                </a:moveTo>
                <a:lnTo>
                  <a:pt x="2142818" y="0"/>
                </a:lnTo>
                <a:lnTo>
                  <a:pt x="2142818" y="3066646"/>
                </a:lnTo>
                <a:lnTo>
                  <a:pt x="0" y="30666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a:off x="867923" y="4050854"/>
            <a:ext cx="5268881" cy="5414492"/>
            <a:chOff x="0" y="0"/>
            <a:chExt cx="1181156" cy="1213799"/>
          </a:xfrm>
        </p:grpSpPr>
        <p:sp>
          <p:nvSpPr>
            <p:cNvPr id="11" name="Freeform 11"/>
            <p:cNvSpPr/>
            <p:nvPr/>
          </p:nvSpPr>
          <p:spPr>
            <a:xfrm>
              <a:off x="0" y="0"/>
              <a:ext cx="1181156" cy="1213799"/>
            </a:xfrm>
            <a:custGeom>
              <a:avLst/>
              <a:gdLst/>
              <a:ahLst/>
              <a:cxnLst/>
              <a:rect l="l" t="t" r="r" b="b"/>
              <a:pathLst>
                <a:path w="1181156" h="1213799">
                  <a:moveTo>
                    <a:pt x="117549" y="0"/>
                  </a:moveTo>
                  <a:lnTo>
                    <a:pt x="1063607" y="0"/>
                  </a:lnTo>
                  <a:cubicBezTo>
                    <a:pt x="1094783" y="0"/>
                    <a:pt x="1124682" y="12385"/>
                    <a:pt x="1146727" y="34429"/>
                  </a:cubicBezTo>
                  <a:cubicBezTo>
                    <a:pt x="1168772" y="56474"/>
                    <a:pt x="1181156" y="86373"/>
                    <a:pt x="1181156" y="117549"/>
                  </a:cubicBezTo>
                  <a:lnTo>
                    <a:pt x="1181156" y="1096249"/>
                  </a:lnTo>
                  <a:cubicBezTo>
                    <a:pt x="1181156" y="1161170"/>
                    <a:pt x="1128528" y="1213799"/>
                    <a:pt x="1063607" y="1213799"/>
                  </a:cubicBezTo>
                  <a:lnTo>
                    <a:pt x="117549" y="1213799"/>
                  </a:lnTo>
                  <a:cubicBezTo>
                    <a:pt x="86373" y="1213799"/>
                    <a:pt x="56474" y="1201414"/>
                    <a:pt x="34429" y="1179369"/>
                  </a:cubicBezTo>
                  <a:cubicBezTo>
                    <a:pt x="12385" y="1157325"/>
                    <a:pt x="0" y="1127425"/>
                    <a:pt x="0" y="1096249"/>
                  </a:cubicBezTo>
                  <a:lnTo>
                    <a:pt x="0" y="117549"/>
                  </a:lnTo>
                  <a:cubicBezTo>
                    <a:pt x="0" y="52629"/>
                    <a:pt x="52629" y="0"/>
                    <a:pt x="117549" y="0"/>
                  </a:cubicBezTo>
                  <a:close/>
                </a:path>
              </a:pathLst>
            </a:custGeom>
            <a:solidFill>
              <a:srgbClr val="E8B793">
                <a:alpha val="70980"/>
              </a:srgbClr>
            </a:solidFill>
          </p:spPr>
        </p:sp>
        <p:sp>
          <p:nvSpPr>
            <p:cNvPr id="12" name="TextBox 12"/>
            <p:cNvSpPr txBox="1"/>
            <p:nvPr/>
          </p:nvSpPr>
          <p:spPr>
            <a:xfrm>
              <a:off x="0" y="-38100"/>
              <a:ext cx="1181156" cy="1251899"/>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rot="-5400000" flipH="1" flipV="1">
            <a:off x="-14927" y="6321510"/>
            <a:ext cx="3980416" cy="3950563"/>
          </a:xfrm>
          <a:custGeom>
            <a:avLst/>
            <a:gdLst/>
            <a:ahLst/>
            <a:cxnLst/>
            <a:rect l="l" t="t" r="r" b="b"/>
            <a:pathLst>
              <a:path w="3980416" h="3950563">
                <a:moveTo>
                  <a:pt x="3980417" y="3950563"/>
                </a:moveTo>
                <a:lnTo>
                  <a:pt x="0" y="3950563"/>
                </a:lnTo>
                <a:lnTo>
                  <a:pt x="0" y="0"/>
                </a:lnTo>
                <a:lnTo>
                  <a:pt x="3980417" y="0"/>
                </a:lnTo>
                <a:lnTo>
                  <a:pt x="3980417" y="3950563"/>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TextBox 14"/>
          <p:cNvSpPr txBox="1"/>
          <p:nvPr/>
        </p:nvSpPr>
        <p:spPr>
          <a:xfrm>
            <a:off x="1316123" y="4509128"/>
            <a:ext cx="4372481" cy="4695825"/>
          </a:xfrm>
          <a:prstGeom prst="rect">
            <a:avLst/>
          </a:prstGeom>
        </p:spPr>
        <p:txBody>
          <a:bodyPr lIns="0" tIns="0" rIns="0" bIns="0" rtlCol="0" anchor="t">
            <a:spAutoFit/>
          </a:bodyPr>
          <a:lstStyle/>
          <a:p>
            <a:pPr algn="just">
              <a:lnSpc>
                <a:spcPts val="2879"/>
              </a:lnSpc>
            </a:pPr>
            <a:r>
              <a:rPr lang="en-US" sz="2400" b="1">
                <a:solidFill>
                  <a:srgbClr val="17181B"/>
                </a:solidFill>
                <a:latin typeface="Open Sans Bold"/>
                <a:ea typeface="Open Sans Bold"/>
                <a:cs typeface="Open Sans Bold"/>
                <a:sym typeface="Open Sans Bold"/>
              </a:rPr>
              <a:t>A. Pengakuan Awal</a:t>
            </a:r>
          </a:p>
          <a:p>
            <a:pPr algn="just">
              <a:lnSpc>
                <a:spcPts val="2879"/>
              </a:lnSpc>
            </a:pPr>
            <a:r>
              <a:rPr lang="en-US" sz="2400">
                <a:solidFill>
                  <a:srgbClr val="17181B"/>
                </a:solidFill>
                <a:latin typeface="Open Sans"/>
                <a:ea typeface="Open Sans"/>
                <a:cs typeface="Open Sans"/>
                <a:sym typeface="Open Sans"/>
              </a:rPr>
              <a:t>Lessee mengakui:</a:t>
            </a:r>
          </a:p>
          <a:p>
            <a:pPr marL="518160" lvl="1" indent="-259080" algn="just">
              <a:lnSpc>
                <a:spcPts val="2879"/>
              </a:lnSpc>
              <a:buAutoNum type="arabicPeriod"/>
            </a:pPr>
            <a:r>
              <a:rPr lang="en-US" sz="2400">
                <a:solidFill>
                  <a:srgbClr val="17181B"/>
                </a:solidFill>
                <a:latin typeface="Open Sans"/>
                <a:ea typeface="Open Sans"/>
                <a:cs typeface="Open Sans"/>
                <a:sym typeface="Open Sans"/>
              </a:rPr>
              <a:t>Aset hak guna</a:t>
            </a:r>
          </a:p>
          <a:p>
            <a:pPr marL="518160" lvl="1" indent="-259080" algn="just">
              <a:lnSpc>
                <a:spcPts val="2879"/>
              </a:lnSpc>
              <a:buAutoNum type="arabicPeriod"/>
            </a:pPr>
            <a:r>
              <a:rPr lang="en-US" sz="2400">
                <a:solidFill>
                  <a:srgbClr val="17181B"/>
                </a:solidFill>
                <a:latin typeface="Open Sans"/>
                <a:ea typeface="Open Sans"/>
                <a:cs typeface="Open Sans"/>
                <a:sym typeface="Open Sans"/>
              </a:rPr>
              <a:t>Liabilitas sewa</a:t>
            </a:r>
          </a:p>
          <a:p>
            <a:pPr algn="just">
              <a:lnSpc>
                <a:spcPts val="2879"/>
              </a:lnSpc>
            </a:pPr>
            <a:r>
              <a:rPr lang="en-US" sz="2400">
                <a:solidFill>
                  <a:srgbClr val="17181B"/>
                </a:solidFill>
                <a:latin typeface="Open Sans"/>
                <a:ea typeface="Open Sans"/>
                <a:cs typeface="Open Sans"/>
                <a:sym typeface="Open Sans"/>
              </a:rPr>
              <a:t>Liabilitas sewa diukur sebesar nilai kini pembayaran sewa masa depan menggunakan tingkat diskonto implisit dalam kontrak atau incremental borrowing rate.</a:t>
            </a:r>
          </a:p>
          <a:p>
            <a:pPr algn="just">
              <a:lnSpc>
                <a:spcPts val="2879"/>
              </a:lnSpc>
            </a:pPr>
            <a:r>
              <a:rPr lang="en-US" sz="2400">
                <a:solidFill>
                  <a:srgbClr val="17181B"/>
                </a:solidFill>
                <a:latin typeface="Open Sans"/>
                <a:ea typeface="Open Sans"/>
                <a:cs typeface="Open Sans"/>
                <a:sym typeface="Open Sans"/>
              </a:rPr>
              <a:t>Jurnal:</a:t>
            </a:r>
          </a:p>
          <a:p>
            <a:pPr algn="just">
              <a:lnSpc>
                <a:spcPts val="2879"/>
              </a:lnSpc>
            </a:pPr>
            <a:r>
              <a:rPr lang="en-US" sz="2400">
                <a:solidFill>
                  <a:srgbClr val="17181B"/>
                </a:solidFill>
                <a:latin typeface="Open Sans"/>
                <a:ea typeface="Open Sans"/>
                <a:cs typeface="Open Sans"/>
                <a:sym typeface="Open Sans"/>
              </a:rPr>
              <a:t>D Aset Hak GUna</a:t>
            </a:r>
          </a:p>
          <a:p>
            <a:pPr algn="just">
              <a:lnSpc>
                <a:spcPts val="2879"/>
              </a:lnSpc>
            </a:pPr>
            <a:r>
              <a:rPr lang="en-US" sz="2400">
                <a:solidFill>
                  <a:srgbClr val="17181B"/>
                </a:solidFill>
                <a:latin typeface="Open Sans"/>
                <a:ea typeface="Open Sans"/>
                <a:cs typeface="Open Sans"/>
                <a:sym typeface="Open Sans"/>
              </a:rPr>
              <a:t>     K  Liabititas Sewa</a:t>
            </a:r>
          </a:p>
        </p:txBody>
      </p:sp>
      <p:grpSp>
        <p:nvGrpSpPr>
          <p:cNvPr id="15" name="Group 15"/>
          <p:cNvGrpSpPr/>
          <p:nvPr/>
        </p:nvGrpSpPr>
        <p:grpSpPr>
          <a:xfrm>
            <a:off x="12226492" y="4050854"/>
            <a:ext cx="5268881" cy="5414492"/>
            <a:chOff x="0" y="0"/>
            <a:chExt cx="1181156" cy="1213799"/>
          </a:xfrm>
        </p:grpSpPr>
        <p:sp>
          <p:nvSpPr>
            <p:cNvPr id="16" name="Freeform 16"/>
            <p:cNvSpPr/>
            <p:nvPr/>
          </p:nvSpPr>
          <p:spPr>
            <a:xfrm>
              <a:off x="0" y="0"/>
              <a:ext cx="1181156" cy="1213799"/>
            </a:xfrm>
            <a:custGeom>
              <a:avLst/>
              <a:gdLst/>
              <a:ahLst/>
              <a:cxnLst/>
              <a:rect l="l" t="t" r="r" b="b"/>
              <a:pathLst>
                <a:path w="1181156" h="1213799">
                  <a:moveTo>
                    <a:pt x="117549" y="0"/>
                  </a:moveTo>
                  <a:lnTo>
                    <a:pt x="1063607" y="0"/>
                  </a:lnTo>
                  <a:cubicBezTo>
                    <a:pt x="1094783" y="0"/>
                    <a:pt x="1124682" y="12385"/>
                    <a:pt x="1146727" y="34429"/>
                  </a:cubicBezTo>
                  <a:cubicBezTo>
                    <a:pt x="1168772" y="56474"/>
                    <a:pt x="1181156" y="86373"/>
                    <a:pt x="1181156" y="117549"/>
                  </a:cubicBezTo>
                  <a:lnTo>
                    <a:pt x="1181156" y="1096249"/>
                  </a:lnTo>
                  <a:cubicBezTo>
                    <a:pt x="1181156" y="1161170"/>
                    <a:pt x="1128528" y="1213799"/>
                    <a:pt x="1063607" y="1213799"/>
                  </a:cubicBezTo>
                  <a:lnTo>
                    <a:pt x="117549" y="1213799"/>
                  </a:lnTo>
                  <a:cubicBezTo>
                    <a:pt x="86373" y="1213799"/>
                    <a:pt x="56474" y="1201414"/>
                    <a:pt x="34429" y="1179369"/>
                  </a:cubicBezTo>
                  <a:cubicBezTo>
                    <a:pt x="12385" y="1157325"/>
                    <a:pt x="0" y="1127425"/>
                    <a:pt x="0" y="1096249"/>
                  </a:cubicBezTo>
                  <a:lnTo>
                    <a:pt x="0" y="117549"/>
                  </a:lnTo>
                  <a:cubicBezTo>
                    <a:pt x="0" y="52629"/>
                    <a:pt x="52629" y="0"/>
                    <a:pt x="117549" y="0"/>
                  </a:cubicBezTo>
                  <a:close/>
                </a:path>
              </a:pathLst>
            </a:custGeom>
            <a:solidFill>
              <a:srgbClr val="E8B793">
                <a:alpha val="70980"/>
              </a:srgbClr>
            </a:solidFill>
          </p:spPr>
        </p:sp>
        <p:sp>
          <p:nvSpPr>
            <p:cNvPr id="17" name="TextBox 17"/>
            <p:cNvSpPr txBox="1"/>
            <p:nvPr/>
          </p:nvSpPr>
          <p:spPr>
            <a:xfrm>
              <a:off x="0" y="-38100"/>
              <a:ext cx="1181156" cy="1251899"/>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6509560" y="4050854"/>
            <a:ext cx="5268881" cy="5414492"/>
            <a:chOff x="0" y="0"/>
            <a:chExt cx="1181156" cy="1213799"/>
          </a:xfrm>
        </p:grpSpPr>
        <p:sp>
          <p:nvSpPr>
            <p:cNvPr id="19" name="Freeform 19"/>
            <p:cNvSpPr/>
            <p:nvPr/>
          </p:nvSpPr>
          <p:spPr>
            <a:xfrm>
              <a:off x="0" y="0"/>
              <a:ext cx="1181156" cy="1213799"/>
            </a:xfrm>
            <a:custGeom>
              <a:avLst/>
              <a:gdLst/>
              <a:ahLst/>
              <a:cxnLst/>
              <a:rect l="l" t="t" r="r" b="b"/>
              <a:pathLst>
                <a:path w="1181156" h="1213799">
                  <a:moveTo>
                    <a:pt x="117549" y="0"/>
                  </a:moveTo>
                  <a:lnTo>
                    <a:pt x="1063607" y="0"/>
                  </a:lnTo>
                  <a:cubicBezTo>
                    <a:pt x="1094783" y="0"/>
                    <a:pt x="1124682" y="12385"/>
                    <a:pt x="1146727" y="34429"/>
                  </a:cubicBezTo>
                  <a:cubicBezTo>
                    <a:pt x="1168772" y="56474"/>
                    <a:pt x="1181156" y="86373"/>
                    <a:pt x="1181156" y="117549"/>
                  </a:cubicBezTo>
                  <a:lnTo>
                    <a:pt x="1181156" y="1096249"/>
                  </a:lnTo>
                  <a:cubicBezTo>
                    <a:pt x="1181156" y="1161170"/>
                    <a:pt x="1128528" y="1213799"/>
                    <a:pt x="1063607" y="1213799"/>
                  </a:cubicBezTo>
                  <a:lnTo>
                    <a:pt x="117549" y="1213799"/>
                  </a:lnTo>
                  <a:cubicBezTo>
                    <a:pt x="86373" y="1213799"/>
                    <a:pt x="56474" y="1201414"/>
                    <a:pt x="34429" y="1179369"/>
                  </a:cubicBezTo>
                  <a:cubicBezTo>
                    <a:pt x="12385" y="1157325"/>
                    <a:pt x="0" y="1127425"/>
                    <a:pt x="0" y="1096249"/>
                  </a:cubicBezTo>
                  <a:lnTo>
                    <a:pt x="0" y="117549"/>
                  </a:lnTo>
                  <a:cubicBezTo>
                    <a:pt x="0" y="52629"/>
                    <a:pt x="52629" y="0"/>
                    <a:pt x="117549" y="0"/>
                  </a:cubicBezTo>
                  <a:close/>
                </a:path>
              </a:pathLst>
            </a:custGeom>
            <a:solidFill>
              <a:srgbClr val="E8B793">
                <a:alpha val="70980"/>
              </a:srgbClr>
            </a:solidFill>
          </p:spPr>
        </p:sp>
        <p:sp>
          <p:nvSpPr>
            <p:cNvPr id="20" name="TextBox 20"/>
            <p:cNvSpPr txBox="1"/>
            <p:nvPr/>
          </p:nvSpPr>
          <p:spPr>
            <a:xfrm>
              <a:off x="0" y="-38100"/>
              <a:ext cx="1181156" cy="1251899"/>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6790131" y="4400662"/>
            <a:ext cx="4783033" cy="4714875"/>
          </a:xfrm>
          <a:prstGeom prst="rect">
            <a:avLst/>
          </a:prstGeom>
        </p:spPr>
        <p:txBody>
          <a:bodyPr lIns="0" tIns="0" rIns="0" bIns="0" rtlCol="0" anchor="t">
            <a:spAutoFit/>
          </a:bodyPr>
          <a:lstStyle/>
          <a:p>
            <a:pPr algn="just">
              <a:lnSpc>
                <a:spcPts val="2520"/>
              </a:lnSpc>
            </a:pPr>
            <a:r>
              <a:rPr lang="en-US" sz="2100" b="1">
                <a:solidFill>
                  <a:srgbClr val="17181B"/>
                </a:solidFill>
                <a:latin typeface="Open Sans Bold"/>
                <a:ea typeface="Open Sans Bold"/>
                <a:cs typeface="Open Sans Bold"/>
                <a:sym typeface="Open Sans Bold"/>
              </a:rPr>
              <a:t>B.Pengukuran Setelah Pengakuan</a:t>
            </a:r>
          </a:p>
          <a:p>
            <a:pPr marL="453392" lvl="1" indent="-226696" algn="just">
              <a:lnSpc>
                <a:spcPts val="2520"/>
              </a:lnSpc>
              <a:buFont typeface="Arial"/>
              <a:buChar char="•"/>
            </a:pPr>
            <a:r>
              <a:rPr lang="en-US" sz="2100">
                <a:solidFill>
                  <a:srgbClr val="17181B"/>
                </a:solidFill>
                <a:latin typeface="Open Sans"/>
                <a:ea typeface="Open Sans"/>
                <a:cs typeface="Open Sans"/>
                <a:sym typeface="Open Sans"/>
              </a:rPr>
              <a:t>Aset hak guna → disusutkan secara sistematis selama masa sewa.</a:t>
            </a:r>
          </a:p>
          <a:p>
            <a:pPr marL="453392" lvl="1" indent="-226696" algn="just">
              <a:lnSpc>
                <a:spcPts val="2520"/>
              </a:lnSpc>
              <a:buFont typeface="Arial"/>
              <a:buChar char="•"/>
            </a:pPr>
            <a:r>
              <a:rPr lang="en-US" sz="2100">
                <a:solidFill>
                  <a:srgbClr val="17181B"/>
                </a:solidFill>
                <a:latin typeface="Open Sans"/>
                <a:ea typeface="Open Sans"/>
                <a:cs typeface="Open Sans"/>
                <a:sym typeface="Open Sans"/>
              </a:rPr>
              <a:t>Liabilitas sewa → diamortisasi menggunakan suku bunga efektif.</a:t>
            </a:r>
          </a:p>
          <a:p>
            <a:pPr algn="just">
              <a:lnSpc>
                <a:spcPts val="2520"/>
              </a:lnSpc>
            </a:pPr>
            <a:r>
              <a:rPr lang="en-US" sz="2100">
                <a:solidFill>
                  <a:srgbClr val="17181B"/>
                </a:solidFill>
                <a:latin typeface="Open Sans"/>
                <a:ea typeface="Open Sans"/>
                <a:cs typeface="Open Sans"/>
                <a:sym typeface="Open Sans"/>
              </a:rPr>
              <a:t>Jurnal Penyusutan:</a:t>
            </a:r>
          </a:p>
          <a:p>
            <a:pPr algn="just">
              <a:lnSpc>
                <a:spcPts val="2520"/>
              </a:lnSpc>
            </a:pPr>
            <a:r>
              <a:rPr lang="en-US" sz="2100">
                <a:solidFill>
                  <a:srgbClr val="17181B"/>
                </a:solidFill>
                <a:latin typeface="Open Sans"/>
                <a:ea typeface="Open Sans"/>
                <a:cs typeface="Open Sans"/>
                <a:sym typeface="Open Sans"/>
              </a:rPr>
              <a:t>D Beban Peny. Aset Hak Guna</a:t>
            </a:r>
          </a:p>
          <a:p>
            <a:pPr algn="just">
              <a:lnSpc>
                <a:spcPts val="2520"/>
              </a:lnSpc>
            </a:pPr>
            <a:r>
              <a:rPr lang="en-US" sz="2100">
                <a:solidFill>
                  <a:srgbClr val="17181B"/>
                </a:solidFill>
                <a:latin typeface="Open Sans"/>
                <a:ea typeface="Open Sans"/>
                <a:cs typeface="Open Sans"/>
                <a:sym typeface="Open Sans"/>
              </a:rPr>
              <a:t>    K  Akumulasi Penyusutan</a:t>
            </a:r>
          </a:p>
          <a:p>
            <a:pPr algn="just">
              <a:lnSpc>
                <a:spcPts val="2520"/>
              </a:lnSpc>
            </a:pPr>
            <a:endParaRPr lang="en-US" sz="2100">
              <a:solidFill>
                <a:srgbClr val="17181B"/>
              </a:solidFill>
              <a:latin typeface="Open Sans"/>
              <a:ea typeface="Open Sans"/>
              <a:cs typeface="Open Sans"/>
              <a:sym typeface="Open Sans"/>
            </a:endParaRPr>
          </a:p>
          <a:p>
            <a:pPr algn="just">
              <a:lnSpc>
                <a:spcPts val="2520"/>
              </a:lnSpc>
            </a:pPr>
            <a:r>
              <a:rPr lang="en-US" sz="2100">
                <a:solidFill>
                  <a:srgbClr val="17181B"/>
                </a:solidFill>
                <a:latin typeface="Open Sans"/>
                <a:ea typeface="Open Sans"/>
                <a:cs typeface="Open Sans"/>
                <a:sym typeface="Open Sans"/>
              </a:rPr>
              <a:t>Jurnal Pembayaran Sewa:</a:t>
            </a:r>
          </a:p>
          <a:p>
            <a:pPr algn="just">
              <a:lnSpc>
                <a:spcPts val="2520"/>
              </a:lnSpc>
            </a:pPr>
            <a:r>
              <a:rPr lang="en-US" sz="2100">
                <a:solidFill>
                  <a:srgbClr val="17181B"/>
                </a:solidFill>
                <a:latin typeface="Open Sans"/>
                <a:ea typeface="Open Sans"/>
                <a:cs typeface="Open Sans"/>
                <a:sym typeface="Open Sans"/>
              </a:rPr>
              <a:t>D Liabilitas Sewa</a:t>
            </a:r>
          </a:p>
          <a:p>
            <a:pPr algn="just">
              <a:lnSpc>
                <a:spcPts val="2520"/>
              </a:lnSpc>
            </a:pPr>
            <a:r>
              <a:rPr lang="en-US" sz="2100">
                <a:solidFill>
                  <a:srgbClr val="17181B"/>
                </a:solidFill>
                <a:latin typeface="Open Sans"/>
                <a:ea typeface="Open Sans"/>
                <a:cs typeface="Open Sans"/>
                <a:sym typeface="Open Sans"/>
              </a:rPr>
              <a:t>D Beban Bunga</a:t>
            </a:r>
          </a:p>
          <a:p>
            <a:pPr algn="just">
              <a:lnSpc>
                <a:spcPts val="2520"/>
              </a:lnSpc>
            </a:pPr>
            <a:r>
              <a:rPr lang="en-US" sz="2100">
                <a:solidFill>
                  <a:srgbClr val="17181B"/>
                </a:solidFill>
                <a:latin typeface="Open Sans"/>
                <a:ea typeface="Open Sans"/>
                <a:cs typeface="Open Sans"/>
                <a:sym typeface="Open Sans"/>
              </a:rPr>
              <a:t>    K  Kas/ Bank</a:t>
            </a:r>
          </a:p>
          <a:p>
            <a:pPr algn="ctr">
              <a:lnSpc>
                <a:spcPts val="2520"/>
              </a:lnSpc>
            </a:pPr>
            <a:endParaRPr lang="en-US" sz="2100">
              <a:solidFill>
                <a:srgbClr val="17181B"/>
              </a:solidFill>
              <a:latin typeface="Open Sans"/>
              <a:ea typeface="Open Sans"/>
              <a:cs typeface="Open Sans"/>
              <a:sym typeface="Open Sans"/>
            </a:endParaRPr>
          </a:p>
        </p:txBody>
      </p:sp>
      <p:sp>
        <p:nvSpPr>
          <p:cNvPr id="22" name="TextBox 22"/>
          <p:cNvSpPr txBox="1"/>
          <p:nvPr/>
        </p:nvSpPr>
        <p:spPr>
          <a:xfrm>
            <a:off x="12674692" y="4499603"/>
            <a:ext cx="4372481" cy="4086225"/>
          </a:xfrm>
          <a:prstGeom prst="rect">
            <a:avLst/>
          </a:prstGeom>
        </p:spPr>
        <p:txBody>
          <a:bodyPr lIns="0" tIns="0" rIns="0" bIns="0" rtlCol="0" anchor="t">
            <a:spAutoFit/>
          </a:bodyPr>
          <a:lstStyle/>
          <a:p>
            <a:pPr algn="just">
              <a:lnSpc>
                <a:spcPts val="2999"/>
              </a:lnSpc>
            </a:pPr>
            <a:r>
              <a:rPr lang="en-US" sz="2499" b="1">
                <a:solidFill>
                  <a:srgbClr val="17181B"/>
                </a:solidFill>
                <a:latin typeface="Open Sans Bold"/>
                <a:ea typeface="Open Sans Bold"/>
                <a:cs typeface="Open Sans Bold"/>
                <a:sym typeface="Open Sans Bold"/>
              </a:rPr>
              <a:t>C.. Pengecualian</a:t>
            </a:r>
          </a:p>
          <a:p>
            <a:pPr algn="just">
              <a:lnSpc>
                <a:spcPts val="2999"/>
              </a:lnSpc>
            </a:pPr>
            <a:r>
              <a:rPr lang="en-US" sz="2499">
                <a:solidFill>
                  <a:srgbClr val="17181B"/>
                </a:solidFill>
                <a:latin typeface="Open Sans"/>
                <a:ea typeface="Open Sans"/>
                <a:cs typeface="Open Sans"/>
                <a:sym typeface="Open Sans"/>
              </a:rPr>
              <a:t>Lessee dapat tidak mengakui aset dan liabilitas bila:</a:t>
            </a:r>
          </a:p>
          <a:p>
            <a:pPr marL="539749" lvl="1" indent="-269875" algn="just">
              <a:lnSpc>
                <a:spcPts val="2999"/>
              </a:lnSpc>
              <a:buFont typeface="Arial"/>
              <a:buChar char="•"/>
            </a:pPr>
            <a:r>
              <a:rPr lang="en-US" sz="2499">
                <a:solidFill>
                  <a:srgbClr val="17181B"/>
                </a:solidFill>
                <a:latin typeface="Open Sans"/>
                <a:ea typeface="Open Sans"/>
                <a:cs typeface="Open Sans"/>
                <a:sym typeface="Open Sans"/>
              </a:rPr>
              <a:t>Masa sewa kurang dari 12 bulan (short-term lease).</a:t>
            </a:r>
          </a:p>
          <a:p>
            <a:pPr marL="539749" lvl="1" indent="-269875" algn="just">
              <a:lnSpc>
                <a:spcPts val="2999"/>
              </a:lnSpc>
              <a:buFont typeface="Arial"/>
              <a:buChar char="•"/>
            </a:pPr>
            <a:r>
              <a:rPr lang="en-US" sz="2499">
                <a:solidFill>
                  <a:srgbClr val="17181B"/>
                </a:solidFill>
                <a:latin typeface="Open Sans"/>
                <a:ea typeface="Open Sans"/>
                <a:cs typeface="Open Sans"/>
                <a:sym typeface="Open Sans"/>
              </a:rPr>
              <a:t>Aset bernilai rendah, misalnya laptop atau printer kecil.</a:t>
            </a:r>
          </a:p>
          <a:p>
            <a:pPr algn="just">
              <a:lnSpc>
                <a:spcPts val="2999"/>
              </a:lnSpc>
            </a:pPr>
            <a:endParaRPr lang="en-US" sz="2499">
              <a:solidFill>
                <a:srgbClr val="17181B"/>
              </a:solidFill>
              <a:latin typeface="Open Sans"/>
              <a:ea typeface="Open Sans"/>
              <a:cs typeface="Open Sans"/>
              <a:sym typeface="Open Sans"/>
            </a:endParaRPr>
          </a:p>
          <a:p>
            <a:pPr algn="ctr">
              <a:lnSpc>
                <a:spcPts val="2999"/>
              </a:lnSpc>
            </a:pPr>
            <a:endParaRPr lang="en-US" sz="2499">
              <a:solidFill>
                <a:srgbClr val="17181B"/>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FFFFFF">
                <a:alpha val="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3928153" y="-1905699"/>
            <a:ext cx="16230600" cy="14098397"/>
            <a:chOff x="0" y="0"/>
            <a:chExt cx="4274726" cy="3713158"/>
          </a:xfrm>
        </p:grpSpPr>
        <p:sp>
          <p:nvSpPr>
            <p:cNvPr id="3" name="Freeform 3"/>
            <p:cNvSpPr/>
            <p:nvPr/>
          </p:nvSpPr>
          <p:spPr>
            <a:xfrm>
              <a:off x="0" y="0"/>
              <a:ext cx="4274726" cy="3713158"/>
            </a:xfrm>
            <a:custGeom>
              <a:avLst/>
              <a:gdLst/>
              <a:ahLst/>
              <a:cxnLst/>
              <a:rect l="l" t="t" r="r" b="b"/>
              <a:pathLst>
                <a:path w="4274726" h="3713158">
                  <a:moveTo>
                    <a:pt x="38160" y="0"/>
                  </a:moveTo>
                  <a:lnTo>
                    <a:pt x="4236566" y="0"/>
                  </a:lnTo>
                  <a:cubicBezTo>
                    <a:pt x="4257641" y="0"/>
                    <a:pt x="4274726" y="17085"/>
                    <a:pt x="4274726" y="38160"/>
                  </a:cubicBezTo>
                  <a:lnTo>
                    <a:pt x="4274726" y="3674999"/>
                  </a:lnTo>
                  <a:cubicBezTo>
                    <a:pt x="4274726" y="3696074"/>
                    <a:pt x="4257641" y="3713158"/>
                    <a:pt x="4236566" y="3713158"/>
                  </a:cubicBezTo>
                  <a:lnTo>
                    <a:pt x="38160" y="3713158"/>
                  </a:lnTo>
                  <a:cubicBezTo>
                    <a:pt x="17085" y="3713158"/>
                    <a:pt x="0" y="3696074"/>
                    <a:pt x="0" y="3674999"/>
                  </a:cubicBezTo>
                  <a:lnTo>
                    <a:pt x="0" y="38160"/>
                  </a:lnTo>
                  <a:cubicBezTo>
                    <a:pt x="0" y="17085"/>
                    <a:pt x="17085" y="0"/>
                    <a:pt x="38160" y="0"/>
                  </a:cubicBezTo>
                  <a:close/>
                </a:path>
              </a:pathLst>
            </a:custGeom>
            <a:solidFill>
              <a:srgbClr val="946656"/>
            </a:solidFill>
          </p:spPr>
        </p:sp>
        <p:sp>
          <p:nvSpPr>
            <p:cNvPr id="4" name="TextBox 4"/>
            <p:cNvSpPr txBox="1"/>
            <p:nvPr/>
          </p:nvSpPr>
          <p:spPr>
            <a:xfrm>
              <a:off x="0" y="-38100"/>
              <a:ext cx="4274726" cy="375125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847317"/>
            <a:ext cx="5133935" cy="8592367"/>
            <a:chOff x="0" y="0"/>
            <a:chExt cx="867035" cy="1451106"/>
          </a:xfrm>
        </p:grpSpPr>
        <p:sp>
          <p:nvSpPr>
            <p:cNvPr id="6" name="Freeform 6"/>
            <p:cNvSpPr/>
            <p:nvPr/>
          </p:nvSpPr>
          <p:spPr>
            <a:xfrm>
              <a:off x="0" y="0"/>
              <a:ext cx="867035" cy="1451106"/>
            </a:xfrm>
            <a:custGeom>
              <a:avLst/>
              <a:gdLst/>
              <a:ahLst/>
              <a:cxnLst/>
              <a:rect l="l" t="t" r="r" b="b"/>
              <a:pathLst>
                <a:path w="867035" h="1451106">
                  <a:moveTo>
                    <a:pt x="75399" y="0"/>
                  </a:moveTo>
                  <a:lnTo>
                    <a:pt x="791636" y="0"/>
                  </a:lnTo>
                  <a:cubicBezTo>
                    <a:pt x="833278" y="0"/>
                    <a:pt x="867035" y="33757"/>
                    <a:pt x="867035" y="75399"/>
                  </a:cubicBezTo>
                  <a:lnTo>
                    <a:pt x="867035" y="1375706"/>
                  </a:lnTo>
                  <a:cubicBezTo>
                    <a:pt x="867035" y="1417348"/>
                    <a:pt x="833278" y="1451106"/>
                    <a:pt x="791636" y="1451106"/>
                  </a:cubicBezTo>
                  <a:lnTo>
                    <a:pt x="75399" y="1451106"/>
                  </a:lnTo>
                  <a:cubicBezTo>
                    <a:pt x="33757" y="1451106"/>
                    <a:pt x="0" y="1417348"/>
                    <a:pt x="0" y="1375706"/>
                  </a:cubicBezTo>
                  <a:lnTo>
                    <a:pt x="0" y="75399"/>
                  </a:lnTo>
                  <a:cubicBezTo>
                    <a:pt x="0" y="33757"/>
                    <a:pt x="33757" y="0"/>
                    <a:pt x="75399" y="0"/>
                  </a:cubicBezTo>
                  <a:close/>
                </a:path>
              </a:pathLst>
            </a:custGeom>
            <a:solidFill>
              <a:srgbClr val="946656"/>
            </a:solidFill>
          </p:spPr>
        </p:sp>
        <p:sp>
          <p:nvSpPr>
            <p:cNvPr id="7" name="TextBox 7"/>
            <p:cNvSpPr txBox="1"/>
            <p:nvPr/>
          </p:nvSpPr>
          <p:spPr>
            <a:xfrm>
              <a:off x="0" y="-38100"/>
              <a:ext cx="867035" cy="1489206"/>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382821" y="1202903"/>
            <a:ext cx="4458674" cy="7881195"/>
            <a:chOff x="0" y="0"/>
            <a:chExt cx="690765" cy="1221003"/>
          </a:xfrm>
        </p:grpSpPr>
        <p:sp>
          <p:nvSpPr>
            <p:cNvPr id="9" name="Freeform 9"/>
            <p:cNvSpPr/>
            <p:nvPr/>
          </p:nvSpPr>
          <p:spPr>
            <a:xfrm>
              <a:off x="0" y="0"/>
              <a:ext cx="690765" cy="1221003"/>
            </a:xfrm>
            <a:custGeom>
              <a:avLst/>
              <a:gdLst/>
              <a:ahLst/>
              <a:cxnLst/>
              <a:rect l="l" t="t" r="r" b="b"/>
              <a:pathLst>
                <a:path w="690765" h="1221003">
                  <a:moveTo>
                    <a:pt x="86819" y="0"/>
                  </a:moveTo>
                  <a:lnTo>
                    <a:pt x="603947" y="0"/>
                  </a:lnTo>
                  <a:cubicBezTo>
                    <a:pt x="651895" y="0"/>
                    <a:pt x="690765" y="38870"/>
                    <a:pt x="690765" y="86819"/>
                  </a:cubicBezTo>
                  <a:lnTo>
                    <a:pt x="690765" y="1134185"/>
                  </a:lnTo>
                  <a:cubicBezTo>
                    <a:pt x="690765" y="1182133"/>
                    <a:pt x="651895" y="1221003"/>
                    <a:pt x="603947" y="1221003"/>
                  </a:cubicBezTo>
                  <a:lnTo>
                    <a:pt x="86819" y="1221003"/>
                  </a:lnTo>
                  <a:cubicBezTo>
                    <a:pt x="38870" y="1221003"/>
                    <a:pt x="0" y="1182133"/>
                    <a:pt x="0" y="1134185"/>
                  </a:cubicBezTo>
                  <a:lnTo>
                    <a:pt x="0" y="86819"/>
                  </a:lnTo>
                  <a:cubicBezTo>
                    <a:pt x="0" y="38870"/>
                    <a:pt x="38870" y="0"/>
                    <a:pt x="86819" y="0"/>
                  </a:cubicBezTo>
                  <a:close/>
                </a:path>
              </a:pathLst>
            </a:custGeom>
            <a:blipFill>
              <a:blip r:embed="rId2"/>
              <a:stretch>
                <a:fillRect l="-67840" r="-67840"/>
              </a:stretch>
            </a:blipFill>
            <a:ln w="95250" cap="rnd">
              <a:solidFill>
                <a:srgbClr val="EEF0F4"/>
              </a:solidFill>
              <a:prstDash val="solid"/>
              <a:round/>
            </a:ln>
          </p:spPr>
        </p:sp>
      </p:grpSp>
      <p:grpSp>
        <p:nvGrpSpPr>
          <p:cNvPr id="10" name="Group 10"/>
          <p:cNvGrpSpPr/>
          <p:nvPr/>
        </p:nvGrpSpPr>
        <p:grpSpPr>
          <a:xfrm>
            <a:off x="3435098" y="2737102"/>
            <a:ext cx="4812795" cy="4812795"/>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6656"/>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3811620" y="3113625"/>
            <a:ext cx="4059751" cy="405975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25046" r="-25046"/>
              </a:stretch>
            </a:blipFill>
            <a:ln w="95250" cap="sq">
              <a:solidFill>
                <a:srgbClr val="EEF0F4"/>
              </a:solidFill>
              <a:prstDash val="solid"/>
              <a:miter/>
            </a:ln>
          </p:spPr>
        </p:sp>
      </p:grpSp>
      <p:sp>
        <p:nvSpPr>
          <p:cNvPr id="15" name="Freeform 15"/>
          <p:cNvSpPr/>
          <p:nvPr/>
        </p:nvSpPr>
        <p:spPr>
          <a:xfrm>
            <a:off x="8911752" y="9258300"/>
            <a:ext cx="4383276" cy="4114800"/>
          </a:xfrm>
          <a:custGeom>
            <a:avLst/>
            <a:gdLst/>
            <a:ahLst/>
            <a:cxnLst/>
            <a:rect l="l" t="t" r="r" b="b"/>
            <a:pathLst>
              <a:path w="4383276" h="4114800">
                <a:moveTo>
                  <a:pt x="0" y="0"/>
                </a:moveTo>
                <a:lnTo>
                  <a:pt x="4383275" y="0"/>
                </a:lnTo>
                <a:lnTo>
                  <a:pt x="438327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6" name="Group 16"/>
          <p:cNvGrpSpPr/>
          <p:nvPr/>
        </p:nvGrpSpPr>
        <p:grpSpPr>
          <a:xfrm>
            <a:off x="8800604" y="1028700"/>
            <a:ext cx="16230600" cy="2532102"/>
            <a:chOff x="0" y="0"/>
            <a:chExt cx="4274726" cy="666891"/>
          </a:xfrm>
        </p:grpSpPr>
        <p:sp>
          <p:nvSpPr>
            <p:cNvPr id="17" name="Freeform 17"/>
            <p:cNvSpPr/>
            <p:nvPr/>
          </p:nvSpPr>
          <p:spPr>
            <a:xfrm>
              <a:off x="0" y="0"/>
              <a:ext cx="4274726" cy="666891"/>
            </a:xfrm>
            <a:custGeom>
              <a:avLst/>
              <a:gdLst/>
              <a:ahLst/>
              <a:cxnLst/>
              <a:rect l="l" t="t" r="r" b="b"/>
              <a:pathLst>
                <a:path w="4274726" h="666891">
                  <a:moveTo>
                    <a:pt x="38160" y="0"/>
                  </a:moveTo>
                  <a:lnTo>
                    <a:pt x="4236566" y="0"/>
                  </a:lnTo>
                  <a:cubicBezTo>
                    <a:pt x="4257641" y="0"/>
                    <a:pt x="4274726" y="17085"/>
                    <a:pt x="4274726" y="38160"/>
                  </a:cubicBezTo>
                  <a:lnTo>
                    <a:pt x="4274726" y="628731"/>
                  </a:lnTo>
                  <a:cubicBezTo>
                    <a:pt x="4274726" y="649806"/>
                    <a:pt x="4257641" y="666891"/>
                    <a:pt x="4236566" y="666891"/>
                  </a:cubicBezTo>
                  <a:lnTo>
                    <a:pt x="38160" y="666891"/>
                  </a:lnTo>
                  <a:cubicBezTo>
                    <a:pt x="17085" y="666891"/>
                    <a:pt x="0" y="649806"/>
                    <a:pt x="0" y="628731"/>
                  </a:cubicBezTo>
                  <a:lnTo>
                    <a:pt x="0" y="38160"/>
                  </a:lnTo>
                  <a:cubicBezTo>
                    <a:pt x="0" y="17085"/>
                    <a:pt x="17085" y="0"/>
                    <a:pt x="38160" y="0"/>
                  </a:cubicBezTo>
                  <a:close/>
                </a:path>
              </a:pathLst>
            </a:custGeom>
            <a:gradFill rotWithShape="1">
              <a:gsLst>
                <a:gs pos="0">
                  <a:srgbClr val="E8B793">
                    <a:alpha val="100000"/>
                  </a:srgbClr>
                </a:gs>
                <a:gs pos="100000">
                  <a:srgbClr val="E8B793">
                    <a:alpha val="0"/>
                  </a:srgbClr>
                </a:gs>
              </a:gsLst>
              <a:lin ang="0"/>
            </a:gradFill>
          </p:spPr>
        </p:sp>
        <p:sp>
          <p:nvSpPr>
            <p:cNvPr id="18" name="TextBox 18"/>
            <p:cNvSpPr txBox="1"/>
            <p:nvPr/>
          </p:nvSpPr>
          <p:spPr>
            <a:xfrm>
              <a:off x="0" y="-38100"/>
              <a:ext cx="4274726" cy="704991"/>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8800604" y="3988220"/>
            <a:ext cx="4191233" cy="5095878"/>
            <a:chOff x="0" y="0"/>
            <a:chExt cx="1181156" cy="1436099"/>
          </a:xfrm>
        </p:grpSpPr>
        <p:sp>
          <p:nvSpPr>
            <p:cNvPr id="20" name="Freeform 20"/>
            <p:cNvSpPr/>
            <p:nvPr/>
          </p:nvSpPr>
          <p:spPr>
            <a:xfrm>
              <a:off x="0" y="0"/>
              <a:ext cx="1181156" cy="1436099"/>
            </a:xfrm>
            <a:custGeom>
              <a:avLst/>
              <a:gdLst/>
              <a:ahLst/>
              <a:cxnLst/>
              <a:rect l="l" t="t" r="r" b="b"/>
              <a:pathLst>
                <a:path w="1181156" h="1436099">
                  <a:moveTo>
                    <a:pt x="147774" y="0"/>
                  </a:moveTo>
                  <a:lnTo>
                    <a:pt x="1033383" y="0"/>
                  </a:lnTo>
                  <a:cubicBezTo>
                    <a:pt x="1072575" y="0"/>
                    <a:pt x="1110161" y="15569"/>
                    <a:pt x="1137874" y="43282"/>
                  </a:cubicBezTo>
                  <a:cubicBezTo>
                    <a:pt x="1165587" y="70995"/>
                    <a:pt x="1181156" y="108582"/>
                    <a:pt x="1181156" y="147774"/>
                  </a:cubicBezTo>
                  <a:lnTo>
                    <a:pt x="1181156" y="1288326"/>
                  </a:lnTo>
                  <a:cubicBezTo>
                    <a:pt x="1181156" y="1369939"/>
                    <a:pt x="1114996" y="1436099"/>
                    <a:pt x="1033383" y="1436099"/>
                  </a:cubicBezTo>
                  <a:lnTo>
                    <a:pt x="147774" y="1436099"/>
                  </a:lnTo>
                  <a:cubicBezTo>
                    <a:pt x="108582" y="1436099"/>
                    <a:pt x="70995" y="1420531"/>
                    <a:pt x="43282" y="1392818"/>
                  </a:cubicBezTo>
                  <a:cubicBezTo>
                    <a:pt x="15569" y="1365105"/>
                    <a:pt x="0" y="1327518"/>
                    <a:pt x="0" y="1288326"/>
                  </a:cubicBezTo>
                  <a:lnTo>
                    <a:pt x="0" y="147774"/>
                  </a:lnTo>
                  <a:cubicBezTo>
                    <a:pt x="0" y="108582"/>
                    <a:pt x="15569" y="70995"/>
                    <a:pt x="43282" y="43282"/>
                  </a:cubicBezTo>
                  <a:cubicBezTo>
                    <a:pt x="70995" y="15569"/>
                    <a:pt x="108582" y="0"/>
                    <a:pt x="147774" y="0"/>
                  </a:cubicBezTo>
                  <a:close/>
                </a:path>
              </a:pathLst>
            </a:custGeom>
            <a:solidFill>
              <a:srgbClr val="E8B793"/>
            </a:solidFill>
          </p:spPr>
        </p:sp>
        <p:sp>
          <p:nvSpPr>
            <p:cNvPr id="21" name="TextBox 21"/>
            <p:cNvSpPr txBox="1"/>
            <p:nvPr/>
          </p:nvSpPr>
          <p:spPr>
            <a:xfrm>
              <a:off x="0" y="-38100"/>
              <a:ext cx="1181156" cy="1474199"/>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13544288" y="3988220"/>
            <a:ext cx="4191233" cy="5095878"/>
            <a:chOff x="0" y="0"/>
            <a:chExt cx="1181156" cy="1436099"/>
          </a:xfrm>
        </p:grpSpPr>
        <p:sp>
          <p:nvSpPr>
            <p:cNvPr id="23" name="Freeform 23"/>
            <p:cNvSpPr/>
            <p:nvPr/>
          </p:nvSpPr>
          <p:spPr>
            <a:xfrm>
              <a:off x="0" y="0"/>
              <a:ext cx="1181156" cy="1436099"/>
            </a:xfrm>
            <a:custGeom>
              <a:avLst/>
              <a:gdLst/>
              <a:ahLst/>
              <a:cxnLst/>
              <a:rect l="l" t="t" r="r" b="b"/>
              <a:pathLst>
                <a:path w="1181156" h="1436099">
                  <a:moveTo>
                    <a:pt x="147774" y="0"/>
                  </a:moveTo>
                  <a:lnTo>
                    <a:pt x="1033383" y="0"/>
                  </a:lnTo>
                  <a:cubicBezTo>
                    <a:pt x="1072575" y="0"/>
                    <a:pt x="1110161" y="15569"/>
                    <a:pt x="1137874" y="43282"/>
                  </a:cubicBezTo>
                  <a:cubicBezTo>
                    <a:pt x="1165587" y="70995"/>
                    <a:pt x="1181156" y="108582"/>
                    <a:pt x="1181156" y="147774"/>
                  </a:cubicBezTo>
                  <a:lnTo>
                    <a:pt x="1181156" y="1288326"/>
                  </a:lnTo>
                  <a:cubicBezTo>
                    <a:pt x="1181156" y="1369939"/>
                    <a:pt x="1114996" y="1436099"/>
                    <a:pt x="1033383" y="1436099"/>
                  </a:cubicBezTo>
                  <a:lnTo>
                    <a:pt x="147774" y="1436099"/>
                  </a:lnTo>
                  <a:cubicBezTo>
                    <a:pt x="108582" y="1436099"/>
                    <a:pt x="70995" y="1420531"/>
                    <a:pt x="43282" y="1392818"/>
                  </a:cubicBezTo>
                  <a:cubicBezTo>
                    <a:pt x="15569" y="1365105"/>
                    <a:pt x="0" y="1327518"/>
                    <a:pt x="0" y="1288326"/>
                  </a:cubicBezTo>
                  <a:lnTo>
                    <a:pt x="0" y="147774"/>
                  </a:lnTo>
                  <a:cubicBezTo>
                    <a:pt x="0" y="108582"/>
                    <a:pt x="15569" y="70995"/>
                    <a:pt x="43282" y="43282"/>
                  </a:cubicBezTo>
                  <a:cubicBezTo>
                    <a:pt x="70995" y="15569"/>
                    <a:pt x="108582" y="0"/>
                    <a:pt x="147774" y="0"/>
                  </a:cubicBezTo>
                  <a:close/>
                </a:path>
              </a:pathLst>
            </a:custGeom>
            <a:solidFill>
              <a:srgbClr val="E8B793"/>
            </a:solidFill>
          </p:spPr>
        </p:sp>
        <p:sp>
          <p:nvSpPr>
            <p:cNvPr id="24" name="TextBox 24"/>
            <p:cNvSpPr txBox="1"/>
            <p:nvPr/>
          </p:nvSpPr>
          <p:spPr>
            <a:xfrm>
              <a:off x="0" y="-38100"/>
              <a:ext cx="1181156" cy="1474199"/>
            </a:xfrm>
            <a:prstGeom prst="rect">
              <a:avLst/>
            </a:prstGeom>
          </p:spPr>
          <p:txBody>
            <a:bodyPr lIns="50800" tIns="50800" rIns="50800" bIns="50800" rtlCol="0" anchor="ctr"/>
            <a:lstStyle/>
            <a:p>
              <a:pPr algn="ctr">
                <a:lnSpc>
                  <a:spcPts val="2659"/>
                </a:lnSpc>
              </a:pPr>
              <a:endParaRPr/>
            </a:p>
          </p:txBody>
        </p:sp>
      </p:grpSp>
      <p:sp>
        <p:nvSpPr>
          <p:cNvPr id="25" name="TextBox 25"/>
          <p:cNvSpPr txBox="1"/>
          <p:nvPr/>
        </p:nvSpPr>
        <p:spPr>
          <a:xfrm>
            <a:off x="9674150" y="1346373"/>
            <a:ext cx="7241754" cy="2221233"/>
          </a:xfrm>
          <a:prstGeom prst="rect">
            <a:avLst/>
          </a:prstGeom>
        </p:spPr>
        <p:txBody>
          <a:bodyPr lIns="0" tIns="0" rIns="0" bIns="0" rtlCol="0" anchor="t">
            <a:spAutoFit/>
          </a:bodyPr>
          <a:lstStyle/>
          <a:p>
            <a:pPr algn="l">
              <a:lnSpc>
                <a:spcPts val="5700"/>
              </a:lnSpc>
            </a:pPr>
            <a:r>
              <a:rPr lang="en-US" sz="5700">
                <a:solidFill>
                  <a:srgbClr val="383330"/>
                </a:solidFill>
                <a:latin typeface="Yeseva One"/>
                <a:ea typeface="Yeseva One"/>
                <a:cs typeface="Yeseva One"/>
                <a:sym typeface="Yeseva One"/>
              </a:rPr>
              <a:t>PERLAKUAN AKUNTANSI SEWA BAGI LEASOR</a:t>
            </a:r>
          </a:p>
        </p:txBody>
      </p:sp>
      <p:sp>
        <p:nvSpPr>
          <p:cNvPr id="26" name="TextBox 26"/>
          <p:cNvSpPr txBox="1"/>
          <p:nvPr/>
        </p:nvSpPr>
        <p:spPr>
          <a:xfrm>
            <a:off x="8964028" y="4400442"/>
            <a:ext cx="3864387" cy="4086225"/>
          </a:xfrm>
          <a:prstGeom prst="rect">
            <a:avLst/>
          </a:prstGeom>
        </p:spPr>
        <p:txBody>
          <a:bodyPr lIns="0" tIns="0" rIns="0" bIns="0" rtlCol="0" anchor="t">
            <a:spAutoFit/>
          </a:bodyPr>
          <a:lstStyle/>
          <a:p>
            <a:pPr algn="just">
              <a:lnSpc>
                <a:spcPts val="2999"/>
              </a:lnSpc>
            </a:pPr>
            <a:r>
              <a:rPr lang="en-US" sz="2499">
                <a:solidFill>
                  <a:srgbClr val="17181B"/>
                </a:solidFill>
                <a:latin typeface="Open Sans"/>
                <a:ea typeface="Open Sans"/>
                <a:cs typeface="Open Sans"/>
                <a:sym typeface="Open Sans"/>
              </a:rPr>
              <a:t>A. Finance Lease</a:t>
            </a:r>
          </a:p>
          <a:p>
            <a:pPr algn="just">
              <a:lnSpc>
                <a:spcPts val="2999"/>
              </a:lnSpc>
            </a:pPr>
            <a:r>
              <a:rPr lang="en-US" sz="2499">
                <a:solidFill>
                  <a:srgbClr val="17181B"/>
                </a:solidFill>
                <a:latin typeface="Open Sans"/>
                <a:ea typeface="Open Sans"/>
                <a:cs typeface="Open Sans"/>
                <a:sym typeface="Open Sans"/>
              </a:rPr>
              <a:t>Lessor mengakui piutang sewa sebesar investasi bersih dalam sewa</a:t>
            </a:r>
          </a:p>
          <a:p>
            <a:pPr algn="just">
              <a:lnSpc>
                <a:spcPts val="2999"/>
              </a:lnSpc>
            </a:pPr>
            <a:endParaRPr lang="en-US" sz="2499">
              <a:solidFill>
                <a:srgbClr val="17181B"/>
              </a:solidFill>
              <a:latin typeface="Open Sans"/>
              <a:ea typeface="Open Sans"/>
              <a:cs typeface="Open Sans"/>
              <a:sym typeface="Open Sans"/>
            </a:endParaRPr>
          </a:p>
          <a:p>
            <a:pPr algn="just">
              <a:lnSpc>
                <a:spcPts val="2999"/>
              </a:lnSpc>
            </a:pPr>
            <a:r>
              <a:rPr lang="en-US" sz="2499">
                <a:solidFill>
                  <a:srgbClr val="17181B"/>
                </a:solidFill>
                <a:latin typeface="Open Sans"/>
                <a:ea typeface="Open Sans"/>
                <a:cs typeface="Open Sans"/>
                <a:sym typeface="Open Sans"/>
              </a:rPr>
              <a:t>Jurnal Awal:</a:t>
            </a:r>
          </a:p>
          <a:p>
            <a:pPr algn="just">
              <a:lnSpc>
                <a:spcPts val="2999"/>
              </a:lnSpc>
            </a:pPr>
            <a:r>
              <a:rPr lang="en-US" sz="2499">
                <a:solidFill>
                  <a:srgbClr val="17181B"/>
                </a:solidFill>
                <a:latin typeface="Open Sans"/>
                <a:ea typeface="Open Sans"/>
                <a:cs typeface="Open Sans"/>
                <a:sym typeface="Open Sans"/>
              </a:rPr>
              <a:t>D Piutang Usaha</a:t>
            </a:r>
          </a:p>
          <a:p>
            <a:pPr algn="just">
              <a:lnSpc>
                <a:spcPts val="2999"/>
              </a:lnSpc>
            </a:pPr>
            <a:r>
              <a:rPr lang="en-US" sz="2499">
                <a:solidFill>
                  <a:srgbClr val="17181B"/>
                </a:solidFill>
                <a:latin typeface="Open Sans"/>
                <a:ea typeface="Open Sans"/>
                <a:cs typeface="Open Sans"/>
                <a:sym typeface="Open Sans"/>
              </a:rPr>
              <a:t>    K  Aset Tersewa</a:t>
            </a:r>
          </a:p>
          <a:p>
            <a:pPr algn="just">
              <a:lnSpc>
                <a:spcPts val="2999"/>
              </a:lnSpc>
            </a:pPr>
            <a:endParaRPr lang="en-US" sz="2499">
              <a:solidFill>
                <a:srgbClr val="17181B"/>
              </a:solidFill>
              <a:latin typeface="Open Sans"/>
              <a:ea typeface="Open Sans"/>
              <a:cs typeface="Open Sans"/>
              <a:sym typeface="Open Sans"/>
            </a:endParaRPr>
          </a:p>
          <a:p>
            <a:pPr algn="just">
              <a:lnSpc>
                <a:spcPts val="2999"/>
              </a:lnSpc>
            </a:pPr>
            <a:r>
              <a:rPr lang="en-US" sz="2499">
                <a:solidFill>
                  <a:srgbClr val="17181B"/>
                </a:solidFill>
                <a:latin typeface="Open Sans"/>
                <a:ea typeface="Open Sans"/>
                <a:cs typeface="Open Sans"/>
                <a:sym typeface="Open Sans"/>
              </a:rPr>
              <a:t>Pendapatan bunga diakui sepanjang masa sewa.</a:t>
            </a:r>
          </a:p>
        </p:txBody>
      </p:sp>
      <p:sp>
        <p:nvSpPr>
          <p:cNvPr id="27" name="TextBox 27"/>
          <p:cNvSpPr txBox="1"/>
          <p:nvPr/>
        </p:nvSpPr>
        <p:spPr>
          <a:xfrm>
            <a:off x="13707711" y="4400442"/>
            <a:ext cx="3864387" cy="3343275"/>
          </a:xfrm>
          <a:prstGeom prst="rect">
            <a:avLst/>
          </a:prstGeom>
        </p:spPr>
        <p:txBody>
          <a:bodyPr lIns="0" tIns="0" rIns="0" bIns="0" rtlCol="0" anchor="t">
            <a:spAutoFit/>
          </a:bodyPr>
          <a:lstStyle/>
          <a:p>
            <a:pPr algn="just">
              <a:lnSpc>
                <a:spcPts val="2999"/>
              </a:lnSpc>
            </a:pPr>
            <a:r>
              <a:rPr lang="en-US" sz="2499">
                <a:solidFill>
                  <a:srgbClr val="17181B"/>
                </a:solidFill>
                <a:latin typeface="Open Sans"/>
                <a:ea typeface="Open Sans"/>
                <a:cs typeface="Open Sans"/>
                <a:sym typeface="Open Sans"/>
              </a:rPr>
              <a:t>B. Operating Lease</a:t>
            </a:r>
          </a:p>
          <a:p>
            <a:pPr algn="just">
              <a:lnSpc>
                <a:spcPts val="2999"/>
              </a:lnSpc>
            </a:pPr>
            <a:r>
              <a:rPr lang="en-US" sz="2499">
                <a:solidFill>
                  <a:srgbClr val="17181B"/>
                </a:solidFill>
                <a:latin typeface="Open Sans"/>
                <a:ea typeface="Open Sans"/>
                <a:cs typeface="Open Sans"/>
                <a:sym typeface="Open Sans"/>
              </a:rPr>
              <a:t>Aset tetap tetap di neraca lessor dan disusutkan. Pendapatan sewa diakui secara garis lurus.</a:t>
            </a:r>
          </a:p>
          <a:p>
            <a:pPr algn="just">
              <a:lnSpc>
                <a:spcPts val="2999"/>
              </a:lnSpc>
            </a:pPr>
            <a:endParaRPr lang="en-US" sz="2499">
              <a:solidFill>
                <a:srgbClr val="17181B"/>
              </a:solidFill>
              <a:latin typeface="Open Sans"/>
              <a:ea typeface="Open Sans"/>
              <a:cs typeface="Open Sans"/>
              <a:sym typeface="Open Sans"/>
            </a:endParaRPr>
          </a:p>
          <a:p>
            <a:pPr algn="just">
              <a:lnSpc>
                <a:spcPts val="2999"/>
              </a:lnSpc>
            </a:pPr>
            <a:r>
              <a:rPr lang="en-US" sz="2499">
                <a:solidFill>
                  <a:srgbClr val="17181B"/>
                </a:solidFill>
                <a:latin typeface="Open Sans"/>
                <a:ea typeface="Open Sans"/>
                <a:cs typeface="Open Sans"/>
                <a:sym typeface="Open Sans"/>
              </a:rPr>
              <a:t>Jurnal pendapatan sewa:</a:t>
            </a:r>
          </a:p>
          <a:p>
            <a:pPr algn="just">
              <a:lnSpc>
                <a:spcPts val="2999"/>
              </a:lnSpc>
            </a:pPr>
            <a:r>
              <a:rPr lang="en-US" sz="2499">
                <a:solidFill>
                  <a:srgbClr val="17181B"/>
                </a:solidFill>
                <a:latin typeface="Open Sans"/>
                <a:ea typeface="Open Sans"/>
                <a:cs typeface="Open Sans"/>
                <a:sym typeface="Open Sans"/>
              </a:rPr>
              <a:t>D Kas/Bank</a:t>
            </a:r>
          </a:p>
          <a:p>
            <a:pPr algn="just">
              <a:lnSpc>
                <a:spcPts val="2999"/>
              </a:lnSpc>
            </a:pPr>
            <a:r>
              <a:rPr lang="en-US" sz="2499">
                <a:solidFill>
                  <a:srgbClr val="17181B"/>
                </a:solidFill>
                <a:latin typeface="Open Sans"/>
                <a:ea typeface="Open Sans"/>
                <a:cs typeface="Open Sans"/>
                <a:sym typeface="Open Sans"/>
              </a:rPr>
              <a:t>    K  Pendapatan Sewa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FFFFFF">
                <a:alpha val="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28700" y="6279645"/>
            <a:ext cx="16230600" cy="2532102"/>
            <a:chOff x="0" y="0"/>
            <a:chExt cx="4274726" cy="666891"/>
          </a:xfrm>
        </p:grpSpPr>
        <p:sp>
          <p:nvSpPr>
            <p:cNvPr id="3" name="Freeform 3"/>
            <p:cNvSpPr/>
            <p:nvPr/>
          </p:nvSpPr>
          <p:spPr>
            <a:xfrm>
              <a:off x="0" y="0"/>
              <a:ext cx="4274726" cy="666891"/>
            </a:xfrm>
            <a:custGeom>
              <a:avLst/>
              <a:gdLst/>
              <a:ahLst/>
              <a:cxnLst/>
              <a:rect l="l" t="t" r="r" b="b"/>
              <a:pathLst>
                <a:path w="4274726" h="666891">
                  <a:moveTo>
                    <a:pt x="38160" y="0"/>
                  </a:moveTo>
                  <a:lnTo>
                    <a:pt x="4236566" y="0"/>
                  </a:lnTo>
                  <a:cubicBezTo>
                    <a:pt x="4257641" y="0"/>
                    <a:pt x="4274726" y="17085"/>
                    <a:pt x="4274726" y="38160"/>
                  </a:cubicBezTo>
                  <a:lnTo>
                    <a:pt x="4274726" y="628731"/>
                  </a:lnTo>
                  <a:cubicBezTo>
                    <a:pt x="4274726" y="649806"/>
                    <a:pt x="4257641" y="666891"/>
                    <a:pt x="4236566" y="666891"/>
                  </a:cubicBezTo>
                  <a:lnTo>
                    <a:pt x="38160" y="666891"/>
                  </a:lnTo>
                  <a:cubicBezTo>
                    <a:pt x="17085" y="666891"/>
                    <a:pt x="0" y="649806"/>
                    <a:pt x="0" y="628731"/>
                  </a:cubicBezTo>
                  <a:lnTo>
                    <a:pt x="0" y="38160"/>
                  </a:lnTo>
                  <a:cubicBezTo>
                    <a:pt x="0" y="17085"/>
                    <a:pt x="17085" y="0"/>
                    <a:pt x="38160" y="0"/>
                  </a:cubicBezTo>
                  <a:close/>
                </a:path>
              </a:pathLst>
            </a:custGeom>
            <a:gradFill rotWithShape="1">
              <a:gsLst>
                <a:gs pos="0">
                  <a:srgbClr val="E8B793">
                    <a:alpha val="100000"/>
                  </a:srgbClr>
                </a:gs>
                <a:gs pos="100000">
                  <a:srgbClr val="E8B793">
                    <a:alpha val="0"/>
                  </a:srgbClr>
                </a:gs>
              </a:gsLst>
              <a:lin ang="0"/>
            </a:gradFill>
          </p:spPr>
        </p:sp>
        <p:sp>
          <p:nvSpPr>
            <p:cNvPr id="4" name="TextBox 4"/>
            <p:cNvSpPr txBox="1"/>
            <p:nvPr/>
          </p:nvSpPr>
          <p:spPr>
            <a:xfrm>
              <a:off x="0" y="-38100"/>
              <a:ext cx="4274726" cy="70499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7259300" y="1350173"/>
            <a:ext cx="4383276" cy="4114800"/>
          </a:xfrm>
          <a:custGeom>
            <a:avLst/>
            <a:gdLst/>
            <a:ahLst/>
            <a:cxnLst/>
            <a:rect l="l" t="t" r="r" b="b"/>
            <a:pathLst>
              <a:path w="4383276" h="4114800">
                <a:moveTo>
                  <a:pt x="0" y="0"/>
                </a:moveTo>
                <a:lnTo>
                  <a:pt x="4383276" y="0"/>
                </a:lnTo>
                <a:lnTo>
                  <a:pt x="438327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rot="-10800000">
            <a:off x="13712647" y="5711647"/>
            <a:ext cx="9150707" cy="915070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46656"/>
            </a:solidFill>
          </p:spPr>
        </p:sp>
        <p:sp>
          <p:nvSpPr>
            <p:cNvPr id="8" name="TextBox 8"/>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rot="5400000" flipV="1">
            <a:off x="14322510" y="6321510"/>
            <a:ext cx="3980416" cy="3950563"/>
          </a:xfrm>
          <a:custGeom>
            <a:avLst/>
            <a:gdLst/>
            <a:ahLst/>
            <a:cxnLst/>
            <a:rect l="l" t="t" r="r" b="b"/>
            <a:pathLst>
              <a:path w="3980416" h="3950563">
                <a:moveTo>
                  <a:pt x="0" y="3950563"/>
                </a:moveTo>
                <a:lnTo>
                  <a:pt x="3980417" y="3950563"/>
                </a:lnTo>
                <a:lnTo>
                  <a:pt x="3980417" y="0"/>
                </a:lnTo>
                <a:lnTo>
                  <a:pt x="0" y="0"/>
                </a:lnTo>
                <a:lnTo>
                  <a:pt x="0" y="3950563"/>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0" name="Group 10"/>
          <p:cNvGrpSpPr/>
          <p:nvPr/>
        </p:nvGrpSpPr>
        <p:grpSpPr>
          <a:xfrm>
            <a:off x="11931039" y="847317"/>
            <a:ext cx="5133935" cy="8592367"/>
            <a:chOff x="0" y="0"/>
            <a:chExt cx="867035" cy="1451106"/>
          </a:xfrm>
        </p:grpSpPr>
        <p:sp>
          <p:nvSpPr>
            <p:cNvPr id="11" name="Freeform 11"/>
            <p:cNvSpPr/>
            <p:nvPr/>
          </p:nvSpPr>
          <p:spPr>
            <a:xfrm>
              <a:off x="0" y="0"/>
              <a:ext cx="867035" cy="1451106"/>
            </a:xfrm>
            <a:custGeom>
              <a:avLst/>
              <a:gdLst/>
              <a:ahLst/>
              <a:cxnLst/>
              <a:rect l="l" t="t" r="r" b="b"/>
              <a:pathLst>
                <a:path w="867035" h="1451106">
                  <a:moveTo>
                    <a:pt x="75399" y="0"/>
                  </a:moveTo>
                  <a:lnTo>
                    <a:pt x="791636" y="0"/>
                  </a:lnTo>
                  <a:cubicBezTo>
                    <a:pt x="833278" y="0"/>
                    <a:pt x="867035" y="33757"/>
                    <a:pt x="867035" y="75399"/>
                  </a:cubicBezTo>
                  <a:lnTo>
                    <a:pt x="867035" y="1375706"/>
                  </a:lnTo>
                  <a:cubicBezTo>
                    <a:pt x="867035" y="1417348"/>
                    <a:pt x="833278" y="1451106"/>
                    <a:pt x="791636" y="1451106"/>
                  </a:cubicBezTo>
                  <a:lnTo>
                    <a:pt x="75399" y="1451106"/>
                  </a:lnTo>
                  <a:cubicBezTo>
                    <a:pt x="33757" y="1451106"/>
                    <a:pt x="0" y="1417348"/>
                    <a:pt x="0" y="1375706"/>
                  </a:cubicBezTo>
                  <a:lnTo>
                    <a:pt x="0" y="75399"/>
                  </a:lnTo>
                  <a:cubicBezTo>
                    <a:pt x="0" y="33757"/>
                    <a:pt x="33757" y="0"/>
                    <a:pt x="75399" y="0"/>
                  </a:cubicBezTo>
                  <a:close/>
                </a:path>
              </a:pathLst>
            </a:custGeom>
            <a:solidFill>
              <a:srgbClr val="946656"/>
            </a:solidFill>
          </p:spPr>
        </p:sp>
        <p:sp>
          <p:nvSpPr>
            <p:cNvPr id="12" name="TextBox 12"/>
            <p:cNvSpPr txBox="1"/>
            <p:nvPr/>
          </p:nvSpPr>
          <p:spPr>
            <a:xfrm>
              <a:off x="0" y="-38100"/>
              <a:ext cx="867035" cy="148920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12285160" y="1202903"/>
            <a:ext cx="4458674" cy="7881195"/>
            <a:chOff x="0" y="0"/>
            <a:chExt cx="690765" cy="1221003"/>
          </a:xfrm>
        </p:grpSpPr>
        <p:sp>
          <p:nvSpPr>
            <p:cNvPr id="14" name="Freeform 14"/>
            <p:cNvSpPr/>
            <p:nvPr/>
          </p:nvSpPr>
          <p:spPr>
            <a:xfrm>
              <a:off x="0" y="0"/>
              <a:ext cx="690765" cy="1221003"/>
            </a:xfrm>
            <a:custGeom>
              <a:avLst/>
              <a:gdLst/>
              <a:ahLst/>
              <a:cxnLst/>
              <a:rect l="l" t="t" r="r" b="b"/>
              <a:pathLst>
                <a:path w="690765" h="1221003">
                  <a:moveTo>
                    <a:pt x="86819" y="0"/>
                  </a:moveTo>
                  <a:lnTo>
                    <a:pt x="603947" y="0"/>
                  </a:lnTo>
                  <a:cubicBezTo>
                    <a:pt x="651895" y="0"/>
                    <a:pt x="690765" y="38870"/>
                    <a:pt x="690765" y="86819"/>
                  </a:cubicBezTo>
                  <a:lnTo>
                    <a:pt x="690765" y="1134185"/>
                  </a:lnTo>
                  <a:cubicBezTo>
                    <a:pt x="690765" y="1182133"/>
                    <a:pt x="651895" y="1221003"/>
                    <a:pt x="603947" y="1221003"/>
                  </a:cubicBezTo>
                  <a:lnTo>
                    <a:pt x="86819" y="1221003"/>
                  </a:lnTo>
                  <a:cubicBezTo>
                    <a:pt x="38870" y="1221003"/>
                    <a:pt x="0" y="1182133"/>
                    <a:pt x="0" y="1134185"/>
                  </a:cubicBezTo>
                  <a:lnTo>
                    <a:pt x="0" y="86819"/>
                  </a:lnTo>
                  <a:cubicBezTo>
                    <a:pt x="0" y="38870"/>
                    <a:pt x="38870" y="0"/>
                    <a:pt x="86819" y="0"/>
                  </a:cubicBezTo>
                  <a:close/>
                </a:path>
              </a:pathLst>
            </a:custGeom>
            <a:blipFill>
              <a:blip r:embed="rId6"/>
              <a:stretch>
                <a:fillRect l="-82405" r="-82405"/>
              </a:stretch>
            </a:blipFill>
            <a:ln w="95250" cap="rnd">
              <a:solidFill>
                <a:srgbClr val="EEF0F4"/>
              </a:solidFill>
              <a:prstDash val="solid"/>
              <a:round/>
            </a:ln>
          </p:spPr>
        </p:sp>
      </p:grpSp>
      <p:sp>
        <p:nvSpPr>
          <p:cNvPr id="15" name="TextBox 15"/>
          <p:cNvSpPr txBox="1"/>
          <p:nvPr/>
        </p:nvSpPr>
        <p:spPr>
          <a:xfrm>
            <a:off x="1902246" y="6840099"/>
            <a:ext cx="9005897" cy="1456693"/>
          </a:xfrm>
          <a:prstGeom prst="rect">
            <a:avLst/>
          </a:prstGeom>
        </p:spPr>
        <p:txBody>
          <a:bodyPr lIns="0" tIns="0" rIns="0" bIns="0" rtlCol="0" anchor="t">
            <a:spAutoFit/>
          </a:bodyPr>
          <a:lstStyle/>
          <a:p>
            <a:pPr algn="l">
              <a:lnSpc>
                <a:spcPts val="5600"/>
              </a:lnSpc>
            </a:pPr>
            <a:r>
              <a:rPr lang="en-US" sz="5600">
                <a:solidFill>
                  <a:srgbClr val="383330"/>
                </a:solidFill>
                <a:latin typeface="Yeseva One"/>
                <a:ea typeface="Yeseva One"/>
                <a:cs typeface="Yeseva One"/>
                <a:sym typeface="Yeseva One"/>
              </a:rPr>
              <a:t>PENGUNGKAPAN DALAM LAPORAN KEUANGAN</a:t>
            </a:r>
          </a:p>
        </p:txBody>
      </p:sp>
      <p:sp>
        <p:nvSpPr>
          <p:cNvPr id="16" name="TextBox 16"/>
          <p:cNvSpPr txBox="1"/>
          <p:nvPr/>
        </p:nvSpPr>
        <p:spPr>
          <a:xfrm>
            <a:off x="1028700" y="2470103"/>
            <a:ext cx="4841874" cy="3699509"/>
          </a:xfrm>
          <a:prstGeom prst="rect">
            <a:avLst/>
          </a:prstGeom>
        </p:spPr>
        <p:txBody>
          <a:bodyPr lIns="0" tIns="0" rIns="0" bIns="0" rtlCol="0" anchor="t">
            <a:spAutoFit/>
          </a:bodyPr>
          <a:lstStyle/>
          <a:p>
            <a:pPr marL="453400" lvl="1" indent="-226700" algn="just">
              <a:lnSpc>
                <a:spcPts val="2940"/>
              </a:lnSpc>
              <a:buFont typeface="Arial"/>
              <a:buChar char="•"/>
            </a:pPr>
            <a:r>
              <a:rPr lang="en-US" sz="2100">
                <a:solidFill>
                  <a:srgbClr val="17181B"/>
                </a:solidFill>
                <a:latin typeface="Open Sans"/>
                <a:ea typeface="Open Sans"/>
                <a:cs typeface="Open Sans"/>
                <a:sym typeface="Open Sans"/>
              </a:rPr>
              <a:t>Nilai aset hak guna per kategori aset</a:t>
            </a:r>
          </a:p>
          <a:p>
            <a:pPr marL="453400" lvl="1" indent="-226700" algn="just">
              <a:lnSpc>
                <a:spcPts val="2940"/>
              </a:lnSpc>
              <a:buFont typeface="Arial"/>
              <a:buChar char="•"/>
            </a:pPr>
            <a:r>
              <a:rPr lang="en-US" sz="2100">
                <a:solidFill>
                  <a:srgbClr val="17181B"/>
                </a:solidFill>
                <a:latin typeface="Open Sans"/>
                <a:ea typeface="Open Sans"/>
                <a:cs typeface="Open Sans"/>
                <a:sym typeface="Open Sans"/>
              </a:rPr>
              <a:t>Rekonsiliasi perubahan liabilitas sewa</a:t>
            </a:r>
          </a:p>
          <a:p>
            <a:pPr marL="453400" lvl="1" indent="-226700" algn="just">
              <a:lnSpc>
                <a:spcPts val="2940"/>
              </a:lnSpc>
              <a:buFont typeface="Arial"/>
              <a:buChar char="•"/>
            </a:pPr>
            <a:r>
              <a:rPr lang="en-US" sz="2100">
                <a:solidFill>
                  <a:srgbClr val="17181B"/>
                </a:solidFill>
                <a:latin typeface="Open Sans"/>
                <a:ea typeface="Open Sans"/>
                <a:cs typeface="Open Sans"/>
                <a:sym typeface="Open Sans"/>
              </a:rPr>
              <a:t>Beban bunga, penyusutan, dan variabel rental</a:t>
            </a:r>
          </a:p>
          <a:p>
            <a:pPr marL="453400" lvl="1" indent="-226700" algn="just">
              <a:lnSpc>
                <a:spcPts val="2940"/>
              </a:lnSpc>
              <a:buFont typeface="Arial"/>
              <a:buChar char="•"/>
            </a:pPr>
            <a:r>
              <a:rPr lang="en-US" sz="2100">
                <a:solidFill>
                  <a:srgbClr val="17181B"/>
                </a:solidFill>
                <a:latin typeface="Open Sans"/>
                <a:ea typeface="Open Sans"/>
                <a:cs typeface="Open Sans"/>
                <a:sym typeface="Open Sans"/>
              </a:rPr>
              <a:t>Kebijakan penentuan diskonto dan masa sewa</a:t>
            </a:r>
          </a:p>
          <a:p>
            <a:pPr marL="453400" lvl="1" indent="-226700" algn="just">
              <a:lnSpc>
                <a:spcPts val="2940"/>
              </a:lnSpc>
              <a:buFont typeface="Arial"/>
              <a:buChar char="•"/>
            </a:pPr>
            <a:r>
              <a:rPr lang="en-US" sz="2100">
                <a:solidFill>
                  <a:srgbClr val="17181B"/>
                </a:solidFill>
                <a:latin typeface="Open Sans"/>
                <a:ea typeface="Open Sans"/>
                <a:cs typeface="Open Sans"/>
                <a:sym typeface="Open Sans"/>
              </a:rPr>
              <a:t>Risiko likuiditas dan komitmen sewa</a:t>
            </a:r>
          </a:p>
        </p:txBody>
      </p:sp>
      <p:sp>
        <p:nvSpPr>
          <p:cNvPr id="17" name="TextBox 17"/>
          <p:cNvSpPr txBox="1"/>
          <p:nvPr/>
        </p:nvSpPr>
        <p:spPr>
          <a:xfrm>
            <a:off x="1071034" y="1478795"/>
            <a:ext cx="3476082" cy="742950"/>
          </a:xfrm>
          <a:prstGeom prst="rect">
            <a:avLst/>
          </a:prstGeom>
        </p:spPr>
        <p:txBody>
          <a:bodyPr lIns="0" tIns="0" rIns="0" bIns="0" rtlCol="0" anchor="t">
            <a:spAutoFit/>
          </a:bodyPr>
          <a:lstStyle/>
          <a:p>
            <a:pPr algn="l">
              <a:lnSpc>
                <a:spcPts val="2999"/>
              </a:lnSpc>
            </a:pPr>
            <a:r>
              <a:rPr lang="en-US" sz="2499" b="1">
                <a:solidFill>
                  <a:srgbClr val="17181B"/>
                </a:solidFill>
                <a:latin typeface="Open Sans Bold"/>
                <a:ea typeface="Open Sans Bold"/>
                <a:cs typeface="Open Sans Bold"/>
                <a:sym typeface="Open Sans Bold"/>
              </a:rPr>
              <a:t>LESSEE WAJIB MENGUNGKAPKAN:</a:t>
            </a:r>
          </a:p>
        </p:txBody>
      </p:sp>
      <p:sp>
        <p:nvSpPr>
          <p:cNvPr id="18" name="TextBox 18"/>
          <p:cNvSpPr txBox="1"/>
          <p:nvPr/>
        </p:nvSpPr>
        <p:spPr>
          <a:xfrm>
            <a:off x="6499741" y="2470103"/>
            <a:ext cx="5288519" cy="3389629"/>
          </a:xfrm>
          <a:prstGeom prst="rect">
            <a:avLst/>
          </a:prstGeom>
        </p:spPr>
        <p:txBody>
          <a:bodyPr lIns="0" tIns="0" rIns="0" bIns="0" rtlCol="0" anchor="t">
            <a:spAutoFit/>
          </a:bodyPr>
          <a:lstStyle/>
          <a:p>
            <a:pPr marL="453400" lvl="1" indent="-226700" algn="just">
              <a:lnSpc>
                <a:spcPts val="2940"/>
              </a:lnSpc>
              <a:buFont typeface="Arial"/>
              <a:buChar char="•"/>
            </a:pPr>
            <a:r>
              <a:rPr lang="en-US" sz="2100">
                <a:solidFill>
                  <a:srgbClr val="17181B"/>
                </a:solidFill>
                <a:latin typeface="Open Sans"/>
                <a:ea typeface="Open Sans"/>
                <a:cs typeface="Open Sans"/>
                <a:sym typeface="Open Sans"/>
              </a:rPr>
              <a:t>Pendapatan sewa yang diperoleh</a:t>
            </a:r>
          </a:p>
          <a:p>
            <a:pPr marL="453400" lvl="1" indent="-226700" algn="just">
              <a:lnSpc>
                <a:spcPts val="2940"/>
              </a:lnSpc>
              <a:buFont typeface="Arial"/>
              <a:buChar char="•"/>
            </a:pPr>
            <a:r>
              <a:rPr lang="en-US" sz="2100">
                <a:solidFill>
                  <a:srgbClr val="17181B"/>
                </a:solidFill>
                <a:latin typeface="Open Sans"/>
                <a:ea typeface="Open Sans"/>
                <a:cs typeface="Open Sans"/>
                <a:sym typeface="Open Sans"/>
              </a:rPr>
              <a:t>Rincian aset disewakan</a:t>
            </a:r>
          </a:p>
          <a:p>
            <a:pPr marL="453400" lvl="1" indent="-226700" algn="just">
              <a:lnSpc>
                <a:spcPts val="2940"/>
              </a:lnSpc>
              <a:buFont typeface="Arial"/>
              <a:buChar char="•"/>
            </a:pPr>
            <a:r>
              <a:rPr lang="en-US" sz="2100">
                <a:solidFill>
                  <a:srgbClr val="17181B"/>
                </a:solidFill>
                <a:latin typeface="Open Sans"/>
                <a:ea typeface="Open Sans"/>
                <a:cs typeface="Open Sans"/>
                <a:sym typeface="Open Sans"/>
              </a:rPr>
              <a:t>Analisis jatuh tempo piutang sewa (finance lease)</a:t>
            </a:r>
          </a:p>
          <a:p>
            <a:pPr marL="453400" lvl="1" indent="-226700" algn="just">
              <a:lnSpc>
                <a:spcPts val="2940"/>
              </a:lnSpc>
              <a:buFont typeface="Arial"/>
              <a:buChar char="•"/>
            </a:pPr>
            <a:r>
              <a:rPr lang="en-US" sz="2100">
                <a:solidFill>
                  <a:srgbClr val="17181B"/>
                </a:solidFill>
                <a:latin typeface="Open Sans"/>
                <a:ea typeface="Open Sans"/>
                <a:cs typeface="Open Sans"/>
                <a:sym typeface="Open Sans"/>
              </a:rPr>
              <a:t>Informasi nilai residu aset</a:t>
            </a:r>
          </a:p>
          <a:p>
            <a:pPr algn="just">
              <a:lnSpc>
                <a:spcPts val="2940"/>
              </a:lnSpc>
            </a:pPr>
            <a:r>
              <a:rPr lang="en-US" sz="2100">
                <a:solidFill>
                  <a:srgbClr val="17181B"/>
                </a:solidFill>
                <a:latin typeface="Open Sans"/>
                <a:ea typeface="Open Sans"/>
                <a:cs typeface="Open Sans"/>
                <a:sym typeface="Open Sans"/>
              </a:rPr>
              <a:t>Pengungkapan bertujuan meningkatkan transparansi, akuntabilitas, dan relevansi informasi bagi investor.</a:t>
            </a:r>
          </a:p>
          <a:p>
            <a:pPr algn="just">
              <a:lnSpc>
                <a:spcPts val="3500"/>
              </a:lnSpc>
            </a:pPr>
            <a:endParaRPr lang="en-US" sz="2100">
              <a:solidFill>
                <a:srgbClr val="17181B"/>
              </a:solidFill>
              <a:latin typeface="Open Sans"/>
              <a:ea typeface="Open Sans"/>
              <a:cs typeface="Open Sans"/>
              <a:sym typeface="Open Sans"/>
            </a:endParaRPr>
          </a:p>
        </p:txBody>
      </p:sp>
      <p:sp>
        <p:nvSpPr>
          <p:cNvPr id="19" name="TextBox 19"/>
          <p:cNvSpPr txBox="1"/>
          <p:nvPr/>
        </p:nvSpPr>
        <p:spPr>
          <a:xfrm>
            <a:off x="6499741" y="1478795"/>
            <a:ext cx="3476082" cy="742950"/>
          </a:xfrm>
          <a:prstGeom prst="rect">
            <a:avLst/>
          </a:prstGeom>
        </p:spPr>
        <p:txBody>
          <a:bodyPr lIns="0" tIns="0" rIns="0" bIns="0" rtlCol="0" anchor="t">
            <a:spAutoFit/>
          </a:bodyPr>
          <a:lstStyle/>
          <a:p>
            <a:pPr algn="l">
              <a:lnSpc>
                <a:spcPts val="2999"/>
              </a:lnSpc>
            </a:pPr>
            <a:r>
              <a:rPr lang="en-US" sz="2499" b="1">
                <a:solidFill>
                  <a:srgbClr val="17181B"/>
                </a:solidFill>
                <a:latin typeface="Open Sans Bold"/>
                <a:ea typeface="Open Sans Bold"/>
                <a:cs typeface="Open Sans Bold"/>
                <a:sym typeface="Open Sans Bold"/>
              </a:rPr>
              <a:t>LESSOR WAJIB MENGUNGKAPKAN: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FFFFFF">
                <a:alpha val="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4575353" y="5711647"/>
            <a:ext cx="9150707" cy="9150707"/>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46656"/>
            </a:solidFill>
          </p:spPr>
        </p:sp>
        <p:sp>
          <p:nvSpPr>
            <p:cNvPr id="4" name="TextBox 4"/>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1028700"/>
            <a:ext cx="16230600" cy="2532102"/>
            <a:chOff x="0" y="0"/>
            <a:chExt cx="4274726" cy="666891"/>
          </a:xfrm>
        </p:grpSpPr>
        <p:sp>
          <p:nvSpPr>
            <p:cNvPr id="6" name="Freeform 6"/>
            <p:cNvSpPr/>
            <p:nvPr/>
          </p:nvSpPr>
          <p:spPr>
            <a:xfrm>
              <a:off x="0" y="0"/>
              <a:ext cx="4274726" cy="666891"/>
            </a:xfrm>
            <a:custGeom>
              <a:avLst/>
              <a:gdLst/>
              <a:ahLst/>
              <a:cxnLst/>
              <a:rect l="l" t="t" r="r" b="b"/>
              <a:pathLst>
                <a:path w="4274726" h="666891">
                  <a:moveTo>
                    <a:pt x="38160" y="0"/>
                  </a:moveTo>
                  <a:lnTo>
                    <a:pt x="4236566" y="0"/>
                  </a:lnTo>
                  <a:cubicBezTo>
                    <a:pt x="4257641" y="0"/>
                    <a:pt x="4274726" y="17085"/>
                    <a:pt x="4274726" y="38160"/>
                  </a:cubicBezTo>
                  <a:lnTo>
                    <a:pt x="4274726" y="628731"/>
                  </a:lnTo>
                  <a:cubicBezTo>
                    <a:pt x="4274726" y="649806"/>
                    <a:pt x="4257641" y="666891"/>
                    <a:pt x="4236566" y="666891"/>
                  </a:cubicBezTo>
                  <a:lnTo>
                    <a:pt x="38160" y="666891"/>
                  </a:lnTo>
                  <a:cubicBezTo>
                    <a:pt x="17085" y="666891"/>
                    <a:pt x="0" y="649806"/>
                    <a:pt x="0" y="628731"/>
                  </a:cubicBezTo>
                  <a:lnTo>
                    <a:pt x="0" y="38160"/>
                  </a:lnTo>
                  <a:cubicBezTo>
                    <a:pt x="0" y="17085"/>
                    <a:pt x="17085" y="0"/>
                    <a:pt x="38160" y="0"/>
                  </a:cubicBezTo>
                  <a:close/>
                </a:path>
              </a:pathLst>
            </a:custGeom>
            <a:gradFill rotWithShape="1">
              <a:gsLst>
                <a:gs pos="0">
                  <a:srgbClr val="E8B793">
                    <a:alpha val="100000"/>
                  </a:srgbClr>
                </a:gs>
                <a:gs pos="100000">
                  <a:srgbClr val="E8B793">
                    <a:alpha val="0"/>
                  </a:srgbClr>
                </a:gs>
              </a:gsLst>
              <a:lin ang="0"/>
            </a:gradFill>
          </p:spPr>
        </p:sp>
        <p:sp>
          <p:nvSpPr>
            <p:cNvPr id="7" name="TextBox 7"/>
            <p:cNvSpPr txBox="1"/>
            <p:nvPr/>
          </p:nvSpPr>
          <p:spPr>
            <a:xfrm>
              <a:off x="0" y="-38100"/>
              <a:ext cx="4274726" cy="70499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902246" y="1384473"/>
            <a:ext cx="12526481" cy="2005331"/>
          </a:xfrm>
          <a:prstGeom prst="rect">
            <a:avLst/>
          </a:prstGeom>
        </p:spPr>
        <p:txBody>
          <a:bodyPr lIns="0" tIns="0" rIns="0" bIns="0" rtlCol="0" anchor="t">
            <a:spAutoFit/>
          </a:bodyPr>
          <a:lstStyle/>
          <a:p>
            <a:pPr algn="l">
              <a:lnSpc>
                <a:spcPts val="7700"/>
              </a:lnSpc>
            </a:pPr>
            <a:r>
              <a:rPr lang="en-US" sz="7700">
                <a:solidFill>
                  <a:srgbClr val="383330"/>
                </a:solidFill>
                <a:latin typeface="Yeseva One"/>
                <a:ea typeface="Yeseva One"/>
                <a:cs typeface="Yeseva One"/>
                <a:sym typeface="Yeseva One"/>
              </a:rPr>
              <a:t>PERLAKUAN AKUNTANSI SEWA BAGI LESSEE</a:t>
            </a:r>
          </a:p>
        </p:txBody>
      </p:sp>
      <p:sp>
        <p:nvSpPr>
          <p:cNvPr id="9" name="Freeform 9"/>
          <p:cNvSpPr/>
          <p:nvPr/>
        </p:nvSpPr>
        <p:spPr>
          <a:xfrm rot="-5400000">
            <a:off x="14890641" y="-1353610"/>
            <a:ext cx="2142819" cy="3066646"/>
          </a:xfrm>
          <a:custGeom>
            <a:avLst/>
            <a:gdLst/>
            <a:ahLst/>
            <a:cxnLst/>
            <a:rect l="l" t="t" r="r" b="b"/>
            <a:pathLst>
              <a:path w="2142819" h="3066646">
                <a:moveTo>
                  <a:pt x="0" y="0"/>
                </a:moveTo>
                <a:lnTo>
                  <a:pt x="2142818" y="0"/>
                </a:lnTo>
                <a:lnTo>
                  <a:pt x="2142818" y="3066646"/>
                </a:lnTo>
                <a:lnTo>
                  <a:pt x="0" y="30666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rot="-5400000" flipH="1" flipV="1">
            <a:off x="-14927" y="6321510"/>
            <a:ext cx="3980416" cy="3950563"/>
          </a:xfrm>
          <a:custGeom>
            <a:avLst/>
            <a:gdLst/>
            <a:ahLst/>
            <a:cxnLst/>
            <a:rect l="l" t="t" r="r" b="b"/>
            <a:pathLst>
              <a:path w="3980416" h="3950563">
                <a:moveTo>
                  <a:pt x="3980417" y="3950563"/>
                </a:moveTo>
                <a:lnTo>
                  <a:pt x="0" y="3950563"/>
                </a:lnTo>
                <a:lnTo>
                  <a:pt x="0" y="0"/>
                </a:lnTo>
                <a:lnTo>
                  <a:pt x="3980417" y="0"/>
                </a:lnTo>
                <a:lnTo>
                  <a:pt x="3980417" y="3950563"/>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1" name="Group 11"/>
          <p:cNvGrpSpPr/>
          <p:nvPr/>
        </p:nvGrpSpPr>
        <p:grpSpPr>
          <a:xfrm>
            <a:off x="1543085" y="3843224"/>
            <a:ext cx="7289053" cy="4790735"/>
            <a:chOff x="0" y="0"/>
            <a:chExt cx="2054171" cy="1350105"/>
          </a:xfrm>
        </p:grpSpPr>
        <p:sp>
          <p:nvSpPr>
            <p:cNvPr id="12" name="Freeform 12"/>
            <p:cNvSpPr/>
            <p:nvPr/>
          </p:nvSpPr>
          <p:spPr>
            <a:xfrm>
              <a:off x="0" y="0"/>
              <a:ext cx="2054171" cy="1350105"/>
            </a:xfrm>
            <a:custGeom>
              <a:avLst/>
              <a:gdLst/>
              <a:ahLst/>
              <a:cxnLst/>
              <a:rect l="l" t="t" r="r" b="b"/>
              <a:pathLst>
                <a:path w="2054171" h="1350105">
                  <a:moveTo>
                    <a:pt x="84970" y="0"/>
                  </a:moveTo>
                  <a:lnTo>
                    <a:pt x="1969201" y="0"/>
                  </a:lnTo>
                  <a:cubicBezTo>
                    <a:pt x="1991737" y="0"/>
                    <a:pt x="2013349" y="8952"/>
                    <a:pt x="2029284" y="24887"/>
                  </a:cubicBezTo>
                  <a:cubicBezTo>
                    <a:pt x="2045219" y="40822"/>
                    <a:pt x="2054171" y="62435"/>
                    <a:pt x="2054171" y="84970"/>
                  </a:cubicBezTo>
                  <a:lnTo>
                    <a:pt x="2054171" y="1265135"/>
                  </a:lnTo>
                  <a:cubicBezTo>
                    <a:pt x="2054171" y="1287671"/>
                    <a:pt x="2045219" y="1309283"/>
                    <a:pt x="2029284" y="1325218"/>
                  </a:cubicBezTo>
                  <a:cubicBezTo>
                    <a:pt x="2013349" y="1341153"/>
                    <a:pt x="1991737" y="1350105"/>
                    <a:pt x="1969201" y="1350105"/>
                  </a:cubicBezTo>
                  <a:lnTo>
                    <a:pt x="84970" y="1350105"/>
                  </a:lnTo>
                  <a:cubicBezTo>
                    <a:pt x="62435" y="1350105"/>
                    <a:pt x="40822" y="1341153"/>
                    <a:pt x="24887" y="1325218"/>
                  </a:cubicBezTo>
                  <a:cubicBezTo>
                    <a:pt x="8952" y="1309283"/>
                    <a:pt x="0" y="1287671"/>
                    <a:pt x="0" y="1265135"/>
                  </a:cubicBezTo>
                  <a:lnTo>
                    <a:pt x="0" y="84970"/>
                  </a:lnTo>
                  <a:cubicBezTo>
                    <a:pt x="0" y="62435"/>
                    <a:pt x="8952" y="40822"/>
                    <a:pt x="24887" y="24887"/>
                  </a:cubicBezTo>
                  <a:cubicBezTo>
                    <a:pt x="40822" y="8952"/>
                    <a:pt x="62435" y="0"/>
                    <a:pt x="84970" y="0"/>
                  </a:cubicBezTo>
                  <a:close/>
                </a:path>
              </a:pathLst>
            </a:custGeom>
            <a:solidFill>
              <a:srgbClr val="E8B793">
                <a:alpha val="74902"/>
              </a:srgbClr>
            </a:solidFill>
          </p:spPr>
        </p:sp>
        <p:sp>
          <p:nvSpPr>
            <p:cNvPr id="13" name="TextBox 13"/>
            <p:cNvSpPr txBox="1"/>
            <p:nvPr/>
          </p:nvSpPr>
          <p:spPr>
            <a:xfrm>
              <a:off x="0" y="-38100"/>
              <a:ext cx="2054171" cy="1388205"/>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9435626" y="3843224"/>
            <a:ext cx="7823674" cy="2646326"/>
            <a:chOff x="0" y="0"/>
            <a:chExt cx="2204836" cy="745777"/>
          </a:xfrm>
        </p:grpSpPr>
        <p:sp>
          <p:nvSpPr>
            <p:cNvPr id="15" name="Freeform 15"/>
            <p:cNvSpPr/>
            <p:nvPr/>
          </p:nvSpPr>
          <p:spPr>
            <a:xfrm>
              <a:off x="0" y="0"/>
              <a:ext cx="2204836" cy="745777"/>
            </a:xfrm>
            <a:custGeom>
              <a:avLst/>
              <a:gdLst/>
              <a:ahLst/>
              <a:cxnLst/>
              <a:rect l="l" t="t" r="r" b="b"/>
              <a:pathLst>
                <a:path w="2204836" h="745777">
                  <a:moveTo>
                    <a:pt x="79164" y="0"/>
                  </a:moveTo>
                  <a:lnTo>
                    <a:pt x="2125672" y="0"/>
                  </a:lnTo>
                  <a:cubicBezTo>
                    <a:pt x="2169393" y="0"/>
                    <a:pt x="2204836" y="35443"/>
                    <a:pt x="2204836" y="79164"/>
                  </a:cubicBezTo>
                  <a:lnTo>
                    <a:pt x="2204836" y="666613"/>
                  </a:lnTo>
                  <a:cubicBezTo>
                    <a:pt x="2204836" y="710334"/>
                    <a:pt x="2169393" y="745777"/>
                    <a:pt x="2125672" y="745777"/>
                  </a:cubicBezTo>
                  <a:lnTo>
                    <a:pt x="79164" y="745777"/>
                  </a:lnTo>
                  <a:cubicBezTo>
                    <a:pt x="35443" y="745777"/>
                    <a:pt x="0" y="710334"/>
                    <a:pt x="0" y="666613"/>
                  </a:cubicBezTo>
                  <a:lnTo>
                    <a:pt x="0" y="79164"/>
                  </a:lnTo>
                  <a:cubicBezTo>
                    <a:pt x="0" y="35443"/>
                    <a:pt x="35443" y="0"/>
                    <a:pt x="79164" y="0"/>
                  </a:cubicBezTo>
                  <a:close/>
                </a:path>
              </a:pathLst>
            </a:custGeom>
            <a:solidFill>
              <a:srgbClr val="E8B793">
                <a:alpha val="74902"/>
              </a:srgbClr>
            </a:solidFill>
          </p:spPr>
        </p:sp>
        <p:sp>
          <p:nvSpPr>
            <p:cNvPr id="16" name="TextBox 16"/>
            <p:cNvSpPr txBox="1"/>
            <p:nvPr/>
          </p:nvSpPr>
          <p:spPr>
            <a:xfrm>
              <a:off x="0" y="-38100"/>
              <a:ext cx="2204836" cy="783877"/>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9435626" y="6775300"/>
            <a:ext cx="7823674" cy="3303172"/>
            <a:chOff x="0" y="0"/>
            <a:chExt cx="2204836" cy="930886"/>
          </a:xfrm>
        </p:grpSpPr>
        <p:sp>
          <p:nvSpPr>
            <p:cNvPr id="18" name="Freeform 18"/>
            <p:cNvSpPr/>
            <p:nvPr/>
          </p:nvSpPr>
          <p:spPr>
            <a:xfrm>
              <a:off x="0" y="0"/>
              <a:ext cx="2204836" cy="930886"/>
            </a:xfrm>
            <a:custGeom>
              <a:avLst/>
              <a:gdLst/>
              <a:ahLst/>
              <a:cxnLst/>
              <a:rect l="l" t="t" r="r" b="b"/>
              <a:pathLst>
                <a:path w="2204836" h="930886">
                  <a:moveTo>
                    <a:pt x="79164" y="0"/>
                  </a:moveTo>
                  <a:lnTo>
                    <a:pt x="2125672" y="0"/>
                  </a:lnTo>
                  <a:cubicBezTo>
                    <a:pt x="2169393" y="0"/>
                    <a:pt x="2204836" y="35443"/>
                    <a:pt x="2204836" y="79164"/>
                  </a:cubicBezTo>
                  <a:lnTo>
                    <a:pt x="2204836" y="851722"/>
                  </a:lnTo>
                  <a:cubicBezTo>
                    <a:pt x="2204836" y="895443"/>
                    <a:pt x="2169393" y="930886"/>
                    <a:pt x="2125672" y="930886"/>
                  </a:cubicBezTo>
                  <a:lnTo>
                    <a:pt x="79164" y="930886"/>
                  </a:lnTo>
                  <a:cubicBezTo>
                    <a:pt x="35443" y="930886"/>
                    <a:pt x="0" y="895443"/>
                    <a:pt x="0" y="851722"/>
                  </a:cubicBezTo>
                  <a:lnTo>
                    <a:pt x="0" y="79164"/>
                  </a:lnTo>
                  <a:cubicBezTo>
                    <a:pt x="0" y="35443"/>
                    <a:pt x="35443" y="0"/>
                    <a:pt x="79164" y="0"/>
                  </a:cubicBezTo>
                  <a:close/>
                </a:path>
              </a:pathLst>
            </a:custGeom>
            <a:solidFill>
              <a:srgbClr val="E8B793">
                <a:alpha val="74902"/>
              </a:srgbClr>
            </a:solidFill>
          </p:spPr>
        </p:sp>
        <p:sp>
          <p:nvSpPr>
            <p:cNvPr id="19" name="TextBox 19"/>
            <p:cNvSpPr txBox="1"/>
            <p:nvPr/>
          </p:nvSpPr>
          <p:spPr>
            <a:xfrm>
              <a:off x="0" y="-38100"/>
              <a:ext cx="2204836" cy="968986"/>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1902246" y="4381217"/>
            <a:ext cx="6556857" cy="3714750"/>
          </a:xfrm>
          <a:prstGeom prst="rect">
            <a:avLst/>
          </a:prstGeom>
        </p:spPr>
        <p:txBody>
          <a:bodyPr lIns="0" tIns="0" rIns="0" bIns="0" rtlCol="0" anchor="t">
            <a:spAutoFit/>
          </a:bodyPr>
          <a:lstStyle/>
          <a:p>
            <a:pPr algn="just">
              <a:lnSpc>
                <a:spcPts val="2999"/>
              </a:lnSpc>
            </a:pPr>
            <a:r>
              <a:rPr lang="en-US" sz="2499">
                <a:solidFill>
                  <a:srgbClr val="17181B"/>
                </a:solidFill>
                <a:latin typeface="Open Sans"/>
                <a:ea typeface="Open Sans"/>
                <a:cs typeface="Open Sans"/>
                <a:sym typeface="Open Sans"/>
              </a:rPr>
              <a:t>Pajak bagi Lessee</a:t>
            </a:r>
          </a:p>
          <a:p>
            <a:pPr marL="539749" lvl="1" indent="-269875" algn="just">
              <a:lnSpc>
                <a:spcPts val="2999"/>
              </a:lnSpc>
              <a:buFont typeface="Arial"/>
              <a:buChar char="•"/>
            </a:pPr>
            <a:r>
              <a:rPr lang="en-US" sz="2499">
                <a:solidFill>
                  <a:srgbClr val="17181B"/>
                </a:solidFill>
                <a:latin typeface="Open Sans"/>
                <a:ea typeface="Open Sans"/>
                <a:cs typeface="Open Sans"/>
                <a:sym typeface="Open Sans"/>
              </a:rPr>
              <a:t>Operating lease → biaya sewa dapat menjadi biaya fiskal.</a:t>
            </a:r>
          </a:p>
          <a:p>
            <a:pPr marL="539749" lvl="1" indent="-269875" algn="just">
              <a:lnSpc>
                <a:spcPts val="2999"/>
              </a:lnSpc>
              <a:buFont typeface="Arial"/>
              <a:buChar char="•"/>
            </a:pPr>
            <a:r>
              <a:rPr lang="en-US" sz="2499">
                <a:solidFill>
                  <a:srgbClr val="17181B"/>
                </a:solidFill>
                <a:latin typeface="Open Sans"/>
                <a:ea typeface="Open Sans"/>
                <a:cs typeface="Open Sans"/>
                <a:sym typeface="Open Sans"/>
              </a:rPr>
              <a:t>Finance lease → biaya bunga dapat dikurangkan, sementara penyusutan dilakukan oleh pihak yang mempunyai kepemilikan fiskal.</a:t>
            </a:r>
          </a:p>
          <a:p>
            <a:pPr marL="539749" lvl="1" indent="-269875" algn="just">
              <a:lnSpc>
                <a:spcPts val="2999"/>
              </a:lnSpc>
              <a:buFont typeface="Arial"/>
              <a:buChar char="•"/>
            </a:pPr>
            <a:r>
              <a:rPr lang="en-US" sz="2499">
                <a:solidFill>
                  <a:srgbClr val="17181B"/>
                </a:solidFill>
                <a:latin typeface="Open Sans"/>
                <a:ea typeface="Open Sans"/>
                <a:cs typeface="Open Sans"/>
                <a:sym typeface="Open Sans"/>
              </a:rPr>
              <a:t>PPh 23 → dipotong 2% atas sewa selain tanah/bangunan.</a:t>
            </a:r>
          </a:p>
          <a:p>
            <a:pPr algn="just">
              <a:lnSpc>
                <a:spcPts val="2999"/>
              </a:lnSpc>
            </a:pPr>
            <a:endParaRPr lang="en-US" sz="2499">
              <a:solidFill>
                <a:srgbClr val="17181B"/>
              </a:solidFill>
              <a:latin typeface="Open Sans"/>
              <a:ea typeface="Open Sans"/>
              <a:cs typeface="Open Sans"/>
              <a:sym typeface="Open Sans"/>
            </a:endParaRPr>
          </a:p>
        </p:txBody>
      </p:sp>
      <p:sp>
        <p:nvSpPr>
          <p:cNvPr id="21" name="TextBox 21"/>
          <p:cNvSpPr txBox="1"/>
          <p:nvPr/>
        </p:nvSpPr>
        <p:spPr>
          <a:xfrm>
            <a:off x="9970247" y="6962322"/>
            <a:ext cx="6789946" cy="2971800"/>
          </a:xfrm>
          <a:prstGeom prst="rect">
            <a:avLst/>
          </a:prstGeom>
        </p:spPr>
        <p:txBody>
          <a:bodyPr lIns="0" tIns="0" rIns="0" bIns="0" rtlCol="0" anchor="t">
            <a:spAutoFit/>
          </a:bodyPr>
          <a:lstStyle/>
          <a:p>
            <a:pPr algn="just">
              <a:lnSpc>
                <a:spcPts val="2999"/>
              </a:lnSpc>
            </a:pPr>
            <a:r>
              <a:rPr lang="en-US" sz="2499">
                <a:solidFill>
                  <a:srgbClr val="17181B"/>
                </a:solidFill>
                <a:latin typeface="Open Sans"/>
                <a:ea typeface="Open Sans"/>
                <a:cs typeface="Open Sans"/>
                <a:sym typeface="Open Sans"/>
              </a:rPr>
              <a:t>PPN</a:t>
            </a:r>
          </a:p>
          <a:p>
            <a:pPr marL="539749" lvl="1" indent="-269875" algn="just">
              <a:lnSpc>
                <a:spcPts val="2999"/>
              </a:lnSpc>
              <a:buFont typeface="Arial"/>
              <a:buChar char="•"/>
            </a:pPr>
            <a:r>
              <a:rPr lang="en-US" sz="2499">
                <a:solidFill>
                  <a:srgbClr val="17181B"/>
                </a:solidFill>
                <a:latin typeface="Open Sans"/>
                <a:ea typeface="Open Sans"/>
                <a:cs typeface="Open Sans"/>
                <a:sym typeface="Open Sans"/>
              </a:rPr>
              <a:t>Finance lease dengan hak opsi → dianggap penyerahan barang kena PPN.</a:t>
            </a:r>
          </a:p>
          <a:p>
            <a:pPr marL="539749" lvl="1" indent="-269875" algn="just">
              <a:lnSpc>
                <a:spcPts val="2999"/>
              </a:lnSpc>
              <a:buFont typeface="Arial"/>
              <a:buChar char="•"/>
            </a:pPr>
            <a:r>
              <a:rPr lang="en-US" sz="2499">
                <a:solidFill>
                  <a:srgbClr val="17181B"/>
                </a:solidFill>
                <a:latin typeface="Open Sans"/>
                <a:ea typeface="Open Sans"/>
                <a:cs typeface="Open Sans"/>
                <a:sym typeface="Open Sans"/>
              </a:rPr>
              <a:t>Operating lease barang kena pajak → terutang PPN atas jasa penyewaan.</a:t>
            </a:r>
          </a:p>
          <a:p>
            <a:pPr algn="just">
              <a:lnSpc>
                <a:spcPts val="2999"/>
              </a:lnSpc>
            </a:pPr>
            <a:r>
              <a:rPr lang="en-US" sz="2499">
                <a:solidFill>
                  <a:srgbClr val="17181B"/>
                </a:solidFill>
                <a:latin typeface="Open Sans"/>
                <a:ea typeface="Open Sans"/>
                <a:cs typeface="Open Sans"/>
                <a:sym typeface="Open Sans"/>
              </a:rPr>
              <a:t>Konsekuensi pajak ini harus dipertimbangkan sebelum pemilihan skema leasing.</a:t>
            </a:r>
          </a:p>
          <a:p>
            <a:pPr algn="just">
              <a:lnSpc>
                <a:spcPts val="2999"/>
              </a:lnSpc>
            </a:pPr>
            <a:endParaRPr lang="en-US" sz="2499">
              <a:solidFill>
                <a:srgbClr val="17181B"/>
              </a:solidFill>
              <a:latin typeface="Open Sans"/>
              <a:ea typeface="Open Sans"/>
              <a:cs typeface="Open Sans"/>
              <a:sym typeface="Open Sans"/>
            </a:endParaRPr>
          </a:p>
        </p:txBody>
      </p:sp>
      <p:sp>
        <p:nvSpPr>
          <p:cNvPr id="22" name="TextBox 22"/>
          <p:cNvSpPr txBox="1"/>
          <p:nvPr/>
        </p:nvSpPr>
        <p:spPr>
          <a:xfrm>
            <a:off x="9952490" y="4077734"/>
            <a:ext cx="6789946" cy="2228850"/>
          </a:xfrm>
          <a:prstGeom prst="rect">
            <a:avLst/>
          </a:prstGeom>
        </p:spPr>
        <p:txBody>
          <a:bodyPr lIns="0" tIns="0" rIns="0" bIns="0" rtlCol="0" anchor="t">
            <a:spAutoFit/>
          </a:bodyPr>
          <a:lstStyle/>
          <a:p>
            <a:pPr algn="just">
              <a:lnSpc>
                <a:spcPts val="2999"/>
              </a:lnSpc>
            </a:pPr>
            <a:r>
              <a:rPr lang="en-US" sz="2499">
                <a:solidFill>
                  <a:srgbClr val="17181B"/>
                </a:solidFill>
                <a:latin typeface="Open Sans"/>
                <a:ea typeface="Open Sans"/>
                <a:cs typeface="Open Sans"/>
                <a:sym typeface="Open Sans"/>
              </a:rPr>
              <a:t>Pajak bagi Lessor</a:t>
            </a:r>
          </a:p>
          <a:p>
            <a:pPr marL="539749" lvl="1" indent="-269875" algn="just">
              <a:lnSpc>
                <a:spcPts val="2999"/>
              </a:lnSpc>
              <a:buFont typeface="Arial"/>
              <a:buChar char="•"/>
            </a:pPr>
            <a:r>
              <a:rPr lang="en-US" sz="2499">
                <a:solidFill>
                  <a:srgbClr val="17181B"/>
                </a:solidFill>
                <a:latin typeface="Open Sans"/>
                <a:ea typeface="Open Sans"/>
                <a:cs typeface="Open Sans"/>
                <a:sym typeface="Open Sans"/>
              </a:rPr>
              <a:t>Pendapatan sewa menjadi objek PPh Badan.</a:t>
            </a:r>
          </a:p>
          <a:p>
            <a:pPr marL="539749" lvl="1" indent="-269875" algn="just">
              <a:lnSpc>
                <a:spcPts val="2999"/>
              </a:lnSpc>
              <a:buFont typeface="Arial"/>
              <a:buChar char="•"/>
            </a:pPr>
            <a:r>
              <a:rPr lang="en-US" sz="2499">
                <a:solidFill>
                  <a:srgbClr val="17181B"/>
                </a:solidFill>
                <a:latin typeface="Open Sans"/>
                <a:ea typeface="Open Sans"/>
                <a:cs typeface="Open Sans"/>
                <a:sym typeface="Open Sans"/>
              </a:rPr>
              <a:t>Sewa tanah dan bangunan dikenakan PPh final 10% sesuai PPh 4 ayat (2).</a:t>
            </a:r>
          </a:p>
          <a:p>
            <a:pPr algn="just">
              <a:lnSpc>
                <a:spcPts val="2999"/>
              </a:lnSpc>
            </a:pPr>
            <a:endParaRPr lang="en-US" sz="2499">
              <a:solidFill>
                <a:srgbClr val="17181B"/>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FFFFFF">
                <a:alpha val="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3095484" y="7874771"/>
            <a:ext cx="24478969" cy="1383529"/>
            <a:chOff x="0" y="0"/>
            <a:chExt cx="6447136" cy="364386"/>
          </a:xfrm>
        </p:grpSpPr>
        <p:sp>
          <p:nvSpPr>
            <p:cNvPr id="3" name="Freeform 3"/>
            <p:cNvSpPr/>
            <p:nvPr/>
          </p:nvSpPr>
          <p:spPr>
            <a:xfrm>
              <a:off x="0" y="0"/>
              <a:ext cx="6447136" cy="364386"/>
            </a:xfrm>
            <a:custGeom>
              <a:avLst/>
              <a:gdLst/>
              <a:ahLst/>
              <a:cxnLst/>
              <a:rect l="l" t="t" r="r" b="b"/>
              <a:pathLst>
                <a:path w="6447136" h="364386">
                  <a:moveTo>
                    <a:pt x="0" y="0"/>
                  </a:moveTo>
                  <a:lnTo>
                    <a:pt x="6447136" y="0"/>
                  </a:lnTo>
                  <a:lnTo>
                    <a:pt x="6447136" y="364386"/>
                  </a:lnTo>
                  <a:lnTo>
                    <a:pt x="0" y="364386"/>
                  </a:lnTo>
                  <a:close/>
                </a:path>
              </a:pathLst>
            </a:custGeom>
            <a:solidFill>
              <a:srgbClr val="946656"/>
            </a:solidFill>
          </p:spPr>
        </p:sp>
        <p:sp>
          <p:nvSpPr>
            <p:cNvPr id="4" name="TextBox 4"/>
            <p:cNvSpPr txBox="1"/>
            <p:nvPr/>
          </p:nvSpPr>
          <p:spPr>
            <a:xfrm>
              <a:off x="0" y="-38100"/>
              <a:ext cx="6447136" cy="40248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3354576" y="2437508"/>
            <a:ext cx="4383276" cy="4114800"/>
          </a:xfrm>
          <a:custGeom>
            <a:avLst/>
            <a:gdLst/>
            <a:ahLst/>
            <a:cxnLst/>
            <a:rect l="l" t="t" r="r" b="b"/>
            <a:pathLst>
              <a:path w="4383276" h="4114800">
                <a:moveTo>
                  <a:pt x="0" y="0"/>
                </a:moveTo>
                <a:lnTo>
                  <a:pt x="4383276" y="0"/>
                </a:lnTo>
                <a:lnTo>
                  <a:pt x="438327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5400000">
            <a:off x="15046521" y="-1576032"/>
            <a:ext cx="2142819" cy="3066646"/>
          </a:xfrm>
          <a:custGeom>
            <a:avLst/>
            <a:gdLst/>
            <a:ahLst/>
            <a:cxnLst/>
            <a:rect l="l" t="t" r="r" b="b"/>
            <a:pathLst>
              <a:path w="2142819" h="3066646">
                <a:moveTo>
                  <a:pt x="0" y="0"/>
                </a:moveTo>
                <a:lnTo>
                  <a:pt x="2142818" y="0"/>
                </a:lnTo>
                <a:lnTo>
                  <a:pt x="2142818" y="3066646"/>
                </a:lnTo>
                <a:lnTo>
                  <a:pt x="0" y="30666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7" name="Group 7"/>
          <p:cNvGrpSpPr/>
          <p:nvPr/>
        </p:nvGrpSpPr>
        <p:grpSpPr>
          <a:xfrm>
            <a:off x="1543050" y="1652220"/>
            <a:ext cx="15201900" cy="4620894"/>
            <a:chOff x="0" y="0"/>
            <a:chExt cx="4003793" cy="1217026"/>
          </a:xfrm>
        </p:grpSpPr>
        <p:sp>
          <p:nvSpPr>
            <p:cNvPr id="8" name="Freeform 8"/>
            <p:cNvSpPr/>
            <p:nvPr/>
          </p:nvSpPr>
          <p:spPr>
            <a:xfrm>
              <a:off x="0" y="0"/>
              <a:ext cx="4003792" cy="1217026"/>
            </a:xfrm>
            <a:custGeom>
              <a:avLst/>
              <a:gdLst/>
              <a:ahLst/>
              <a:cxnLst/>
              <a:rect l="l" t="t" r="r" b="b"/>
              <a:pathLst>
                <a:path w="4003792" h="1217026">
                  <a:moveTo>
                    <a:pt x="40742" y="0"/>
                  </a:moveTo>
                  <a:lnTo>
                    <a:pt x="3963051" y="0"/>
                  </a:lnTo>
                  <a:cubicBezTo>
                    <a:pt x="3973856" y="0"/>
                    <a:pt x="3984219" y="4292"/>
                    <a:pt x="3991859" y="11933"/>
                  </a:cubicBezTo>
                  <a:cubicBezTo>
                    <a:pt x="3999500" y="19574"/>
                    <a:pt x="4003792" y="29936"/>
                    <a:pt x="4003792" y="40742"/>
                  </a:cubicBezTo>
                  <a:lnTo>
                    <a:pt x="4003792" y="1176284"/>
                  </a:lnTo>
                  <a:cubicBezTo>
                    <a:pt x="4003792" y="1198785"/>
                    <a:pt x="3985552" y="1217026"/>
                    <a:pt x="3963051" y="1217026"/>
                  </a:cubicBezTo>
                  <a:lnTo>
                    <a:pt x="40742" y="1217026"/>
                  </a:lnTo>
                  <a:cubicBezTo>
                    <a:pt x="18241" y="1217026"/>
                    <a:pt x="0" y="1198785"/>
                    <a:pt x="0" y="1176284"/>
                  </a:cubicBezTo>
                  <a:lnTo>
                    <a:pt x="0" y="40742"/>
                  </a:lnTo>
                  <a:cubicBezTo>
                    <a:pt x="0" y="29936"/>
                    <a:pt x="4292" y="19574"/>
                    <a:pt x="11933" y="11933"/>
                  </a:cubicBezTo>
                  <a:cubicBezTo>
                    <a:pt x="19574" y="4292"/>
                    <a:pt x="29936" y="0"/>
                    <a:pt x="40742" y="0"/>
                  </a:cubicBezTo>
                  <a:close/>
                </a:path>
              </a:pathLst>
            </a:custGeom>
            <a:gradFill rotWithShape="1">
              <a:gsLst>
                <a:gs pos="0">
                  <a:srgbClr val="E8B793">
                    <a:alpha val="62000"/>
                  </a:srgbClr>
                </a:gs>
                <a:gs pos="100000">
                  <a:srgbClr val="E8B793">
                    <a:alpha val="0"/>
                  </a:srgbClr>
                </a:gs>
              </a:gsLst>
              <a:lin ang="0"/>
            </a:gradFill>
          </p:spPr>
        </p:sp>
        <p:sp>
          <p:nvSpPr>
            <p:cNvPr id="9" name="TextBox 9"/>
            <p:cNvSpPr txBox="1"/>
            <p:nvPr/>
          </p:nvSpPr>
          <p:spPr>
            <a:xfrm>
              <a:off x="0" y="-38100"/>
              <a:ext cx="4003793" cy="1255126"/>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2009748" y="3962641"/>
            <a:ext cx="14268503" cy="4381260"/>
            <a:chOff x="0" y="0"/>
            <a:chExt cx="2409710" cy="740280"/>
          </a:xfrm>
        </p:grpSpPr>
        <p:sp>
          <p:nvSpPr>
            <p:cNvPr id="11" name="Freeform 11"/>
            <p:cNvSpPr/>
            <p:nvPr/>
          </p:nvSpPr>
          <p:spPr>
            <a:xfrm>
              <a:off x="0" y="0"/>
              <a:ext cx="2409710" cy="740280"/>
            </a:xfrm>
            <a:custGeom>
              <a:avLst/>
              <a:gdLst/>
              <a:ahLst/>
              <a:cxnLst/>
              <a:rect l="l" t="t" r="r" b="b"/>
              <a:pathLst>
                <a:path w="2409710" h="740280">
                  <a:moveTo>
                    <a:pt x="27129" y="0"/>
                  </a:moveTo>
                  <a:lnTo>
                    <a:pt x="2382580" y="0"/>
                  </a:lnTo>
                  <a:cubicBezTo>
                    <a:pt x="2389775" y="0"/>
                    <a:pt x="2396676" y="2858"/>
                    <a:pt x="2401764" y="7946"/>
                  </a:cubicBezTo>
                  <a:cubicBezTo>
                    <a:pt x="2406851" y="13034"/>
                    <a:pt x="2409710" y="19934"/>
                    <a:pt x="2409710" y="27129"/>
                  </a:cubicBezTo>
                  <a:lnTo>
                    <a:pt x="2409710" y="713151"/>
                  </a:lnTo>
                  <a:cubicBezTo>
                    <a:pt x="2409710" y="720346"/>
                    <a:pt x="2406851" y="727246"/>
                    <a:pt x="2401764" y="732334"/>
                  </a:cubicBezTo>
                  <a:cubicBezTo>
                    <a:pt x="2396676" y="737422"/>
                    <a:pt x="2389775" y="740280"/>
                    <a:pt x="2382580" y="740280"/>
                  </a:cubicBezTo>
                  <a:lnTo>
                    <a:pt x="27129" y="740280"/>
                  </a:lnTo>
                  <a:cubicBezTo>
                    <a:pt x="12146" y="740280"/>
                    <a:pt x="0" y="728134"/>
                    <a:pt x="0" y="713151"/>
                  </a:cubicBezTo>
                  <a:lnTo>
                    <a:pt x="0" y="27129"/>
                  </a:lnTo>
                  <a:cubicBezTo>
                    <a:pt x="0" y="19934"/>
                    <a:pt x="2858" y="13034"/>
                    <a:pt x="7946" y="7946"/>
                  </a:cubicBezTo>
                  <a:cubicBezTo>
                    <a:pt x="13034" y="2858"/>
                    <a:pt x="19934" y="0"/>
                    <a:pt x="27129" y="0"/>
                  </a:cubicBezTo>
                  <a:close/>
                </a:path>
              </a:pathLst>
            </a:custGeom>
            <a:solidFill>
              <a:srgbClr val="946656">
                <a:alpha val="42745"/>
              </a:srgbClr>
            </a:solidFill>
          </p:spPr>
        </p:sp>
        <p:sp>
          <p:nvSpPr>
            <p:cNvPr id="12" name="TextBox 12"/>
            <p:cNvSpPr txBox="1"/>
            <p:nvPr/>
          </p:nvSpPr>
          <p:spPr>
            <a:xfrm>
              <a:off x="0" y="-38100"/>
              <a:ext cx="2409710" cy="77838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2399966" y="1120939"/>
            <a:ext cx="1062561" cy="106256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6656"/>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5811553" y="2814904"/>
            <a:ext cx="466698" cy="46669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6656"/>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3462527" y="2114790"/>
            <a:ext cx="11362947" cy="1847850"/>
          </a:xfrm>
          <a:prstGeom prst="rect">
            <a:avLst/>
          </a:prstGeom>
        </p:spPr>
        <p:txBody>
          <a:bodyPr lIns="0" tIns="0" rIns="0" bIns="0" rtlCol="0" anchor="t">
            <a:spAutoFit/>
          </a:bodyPr>
          <a:lstStyle/>
          <a:p>
            <a:pPr algn="ctr">
              <a:lnSpc>
                <a:spcPts val="14400"/>
              </a:lnSpc>
            </a:pPr>
            <a:r>
              <a:rPr lang="en-US" sz="12000">
                <a:solidFill>
                  <a:srgbClr val="383330"/>
                </a:solidFill>
                <a:latin typeface="Yeseva One"/>
                <a:ea typeface="Yeseva One"/>
                <a:cs typeface="Yeseva One"/>
                <a:sym typeface="Yeseva One"/>
              </a:rPr>
              <a:t>KESIMPULAN</a:t>
            </a:r>
          </a:p>
        </p:txBody>
      </p:sp>
      <p:sp>
        <p:nvSpPr>
          <p:cNvPr id="20" name="TextBox 20"/>
          <p:cNvSpPr txBox="1"/>
          <p:nvPr/>
        </p:nvSpPr>
        <p:spPr>
          <a:xfrm>
            <a:off x="2438206" y="4600815"/>
            <a:ext cx="13411588" cy="3677160"/>
          </a:xfrm>
          <a:prstGeom prst="rect">
            <a:avLst/>
          </a:prstGeom>
        </p:spPr>
        <p:txBody>
          <a:bodyPr lIns="0" tIns="0" rIns="0" bIns="0" rtlCol="0" anchor="t">
            <a:spAutoFit/>
          </a:bodyPr>
          <a:lstStyle/>
          <a:p>
            <a:pPr algn="ctr">
              <a:lnSpc>
                <a:spcPts val="3599"/>
              </a:lnSpc>
            </a:pPr>
            <a:r>
              <a:rPr lang="en-US" sz="2999" b="1" dirty="0">
                <a:solidFill>
                  <a:srgbClr val="17181B"/>
                </a:solidFill>
                <a:latin typeface="Open Sans Bold"/>
                <a:ea typeface="Open Sans Bold"/>
                <a:cs typeface="Open Sans Bold"/>
                <a:sym typeface="Open Sans Bold"/>
              </a:rPr>
              <a:t>Sewa ( Leasing ) </a:t>
            </a:r>
            <a:r>
              <a:rPr lang="en-US" sz="2999" b="1" dirty="0" err="1">
                <a:solidFill>
                  <a:srgbClr val="17181B"/>
                </a:solidFill>
                <a:latin typeface="Open Sans Bold"/>
                <a:ea typeface="Open Sans Bold"/>
                <a:cs typeface="Open Sans Bold"/>
                <a:sym typeface="Open Sans Bold"/>
              </a:rPr>
              <a:t>merupakan</a:t>
            </a:r>
            <a:r>
              <a:rPr lang="en-US" sz="2999" b="1" dirty="0">
                <a:solidFill>
                  <a:srgbClr val="17181B"/>
                </a:solidFill>
                <a:latin typeface="Open Sans Bold"/>
                <a:ea typeface="Open Sans Bold"/>
                <a:cs typeface="Open Sans Bold"/>
                <a:sym typeface="Open Sans Bold"/>
              </a:rPr>
              <a:t> </a:t>
            </a:r>
            <a:r>
              <a:rPr lang="en-US" sz="2999" b="1" dirty="0" err="1">
                <a:solidFill>
                  <a:srgbClr val="17181B"/>
                </a:solidFill>
                <a:latin typeface="Open Sans Bold"/>
                <a:ea typeface="Open Sans Bold"/>
                <a:cs typeface="Open Sans Bold"/>
                <a:sym typeface="Open Sans Bold"/>
              </a:rPr>
              <a:t>alternatif</a:t>
            </a:r>
            <a:r>
              <a:rPr lang="en-US" sz="2999" b="1" dirty="0">
                <a:solidFill>
                  <a:srgbClr val="17181B"/>
                </a:solidFill>
                <a:latin typeface="Open Sans Bold"/>
                <a:ea typeface="Open Sans Bold"/>
                <a:cs typeface="Open Sans Bold"/>
                <a:sym typeface="Open Sans Bold"/>
              </a:rPr>
              <a:t> </a:t>
            </a:r>
            <a:r>
              <a:rPr lang="en-US" sz="2999" b="1" dirty="0" err="1">
                <a:solidFill>
                  <a:srgbClr val="17181B"/>
                </a:solidFill>
                <a:latin typeface="Open Sans Bold"/>
                <a:ea typeface="Open Sans Bold"/>
                <a:cs typeface="Open Sans Bold"/>
                <a:sym typeface="Open Sans Bold"/>
              </a:rPr>
              <a:t>pembiayaan</a:t>
            </a:r>
            <a:r>
              <a:rPr lang="en-US" sz="2999" b="1" dirty="0">
                <a:solidFill>
                  <a:srgbClr val="17181B"/>
                </a:solidFill>
                <a:latin typeface="Open Sans Bold"/>
                <a:ea typeface="Open Sans Bold"/>
                <a:cs typeface="Open Sans Bold"/>
                <a:sym typeface="Open Sans Bold"/>
              </a:rPr>
              <a:t> </a:t>
            </a:r>
            <a:r>
              <a:rPr lang="en-US" sz="2999" b="1" dirty="0" err="1">
                <a:solidFill>
                  <a:srgbClr val="17181B"/>
                </a:solidFill>
                <a:latin typeface="Open Sans Bold"/>
                <a:ea typeface="Open Sans Bold"/>
                <a:cs typeface="Open Sans Bold"/>
                <a:sym typeface="Open Sans Bold"/>
              </a:rPr>
              <a:t>aset</a:t>
            </a:r>
            <a:r>
              <a:rPr lang="en-US" sz="2999" b="1" dirty="0">
                <a:solidFill>
                  <a:srgbClr val="17181B"/>
                </a:solidFill>
                <a:latin typeface="Open Sans Bold"/>
                <a:ea typeface="Open Sans Bold"/>
                <a:cs typeface="Open Sans Bold"/>
                <a:sym typeface="Open Sans Bold"/>
              </a:rPr>
              <a:t> yang </a:t>
            </a:r>
            <a:r>
              <a:rPr lang="en-US" sz="2999" b="1" dirty="0" err="1">
                <a:solidFill>
                  <a:srgbClr val="17181B"/>
                </a:solidFill>
                <a:latin typeface="Open Sans Bold"/>
                <a:ea typeface="Open Sans Bold"/>
                <a:cs typeface="Open Sans Bold"/>
                <a:sym typeface="Open Sans Bold"/>
              </a:rPr>
              <a:t>memberikan</a:t>
            </a:r>
            <a:r>
              <a:rPr lang="en-US" sz="2999" b="1" dirty="0">
                <a:solidFill>
                  <a:srgbClr val="17181B"/>
                </a:solidFill>
                <a:latin typeface="Open Sans Bold"/>
                <a:ea typeface="Open Sans Bold"/>
                <a:cs typeface="Open Sans Bold"/>
                <a:sym typeface="Open Sans Bold"/>
              </a:rPr>
              <a:t> </a:t>
            </a:r>
            <a:r>
              <a:rPr lang="en-US" sz="2999" b="1" dirty="0" err="1">
                <a:solidFill>
                  <a:srgbClr val="17181B"/>
                </a:solidFill>
                <a:latin typeface="Open Sans Bold"/>
                <a:ea typeface="Open Sans Bold"/>
                <a:cs typeface="Open Sans Bold"/>
                <a:sym typeface="Open Sans Bold"/>
              </a:rPr>
              <a:t>fleksibilitas</a:t>
            </a:r>
            <a:r>
              <a:rPr lang="en-US" sz="2999" b="1" dirty="0">
                <a:solidFill>
                  <a:srgbClr val="17181B"/>
                </a:solidFill>
                <a:latin typeface="Open Sans Bold"/>
                <a:ea typeface="Open Sans Bold"/>
                <a:cs typeface="Open Sans Bold"/>
                <a:sym typeface="Open Sans Bold"/>
              </a:rPr>
              <a:t> </a:t>
            </a:r>
            <a:r>
              <a:rPr lang="en-US" sz="2999" b="1" dirty="0" err="1">
                <a:solidFill>
                  <a:srgbClr val="17181B"/>
                </a:solidFill>
                <a:latin typeface="Open Sans Bold"/>
                <a:ea typeface="Open Sans Bold"/>
                <a:cs typeface="Open Sans Bold"/>
                <a:sym typeface="Open Sans Bold"/>
              </a:rPr>
              <a:t>bagi</a:t>
            </a:r>
            <a:r>
              <a:rPr lang="en-US" sz="2999" b="1" dirty="0">
                <a:solidFill>
                  <a:srgbClr val="17181B"/>
                </a:solidFill>
                <a:latin typeface="Open Sans Bold"/>
                <a:ea typeface="Open Sans Bold"/>
                <a:cs typeface="Open Sans Bold"/>
                <a:sym typeface="Open Sans Bold"/>
              </a:rPr>
              <a:t> </a:t>
            </a:r>
            <a:r>
              <a:rPr lang="en-US" sz="2999" b="1" dirty="0" err="1">
                <a:solidFill>
                  <a:srgbClr val="17181B"/>
                </a:solidFill>
                <a:latin typeface="Open Sans Bold"/>
                <a:ea typeface="Open Sans Bold"/>
                <a:cs typeface="Open Sans Bold"/>
                <a:sym typeface="Open Sans Bold"/>
              </a:rPr>
              <a:t>perusahaan</a:t>
            </a:r>
            <a:r>
              <a:rPr lang="en-US" sz="2999" b="1" dirty="0">
                <a:solidFill>
                  <a:srgbClr val="17181B"/>
                </a:solidFill>
                <a:latin typeface="Open Sans Bold"/>
                <a:ea typeface="Open Sans Bold"/>
                <a:cs typeface="Open Sans Bold"/>
                <a:sym typeface="Open Sans Bold"/>
              </a:rPr>
              <a:t> </a:t>
            </a:r>
            <a:r>
              <a:rPr lang="en-US" sz="2999" b="1" dirty="0" err="1">
                <a:solidFill>
                  <a:srgbClr val="17181B"/>
                </a:solidFill>
                <a:latin typeface="Open Sans Bold"/>
                <a:ea typeface="Open Sans Bold"/>
                <a:cs typeface="Open Sans Bold"/>
                <a:sym typeface="Open Sans Bold"/>
              </a:rPr>
              <a:t>dalam</a:t>
            </a:r>
            <a:r>
              <a:rPr lang="en-US" sz="2999" b="1" dirty="0">
                <a:solidFill>
                  <a:srgbClr val="17181B"/>
                </a:solidFill>
                <a:latin typeface="Open Sans Bold"/>
                <a:ea typeface="Open Sans Bold"/>
                <a:cs typeface="Open Sans Bold"/>
                <a:sym typeface="Open Sans Bold"/>
              </a:rPr>
              <a:t> </a:t>
            </a:r>
            <a:r>
              <a:rPr lang="en-US" sz="2999" b="1" dirty="0" err="1">
                <a:solidFill>
                  <a:srgbClr val="17181B"/>
                </a:solidFill>
                <a:latin typeface="Open Sans Bold"/>
                <a:ea typeface="Open Sans Bold"/>
                <a:cs typeface="Open Sans Bold"/>
                <a:sym typeface="Open Sans Bold"/>
              </a:rPr>
              <a:t>mengelola</a:t>
            </a:r>
            <a:r>
              <a:rPr lang="en-US" sz="2999" b="1" dirty="0">
                <a:solidFill>
                  <a:srgbClr val="17181B"/>
                </a:solidFill>
                <a:latin typeface="Open Sans Bold"/>
                <a:ea typeface="Open Sans Bold"/>
                <a:cs typeface="Open Sans Bold"/>
                <a:sym typeface="Open Sans Bold"/>
              </a:rPr>
              <a:t> </a:t>
            </a:r>
            <a:r>
              <a:rPr lang="en-US" sz="2999" b="1" dirty="0" err="1">
                <a:solidFill>
                  <a:srgbClr val="17181B"/>
                </a:solidFill>
                <a:latin typeface="Open Sans Bold"/>
                <a:ea typeface="Open Sans Bold"/>
                <a:cs typeface="Open Sans Bold"/>
                <a:sym typeface="Open Sans Bold"/>
              </a:rPr>
              <a:t>kebutuhan</a:t>
            </a:r>
            <a:r>
              <a:rPr lang="en-US" sz="2999" b="1" dirty="0">
                <a:solidFill>
                  <a:srgbClr val="17181B"/>
                </a:solidFill>
                <a:latin typeface="Open Sans Bold"/>
                <a:ea typeface="Open Sans Bold"/>
                <a:cs typeface="Open Sans Bold"/>
                <a:sym typeface="Open Sans Bold"/>
              </a:rPr>
              <a:t> </a:t>
            </a:r>
            <a:r>
              <a:rPr lang="en-US" sz="2999" b="1" dirty="0" err="1">
                <a:solidFill>
                  <a:srgbClr val="17181B"/>
                </a:solidFill>
                <a:latin typeface="Open Sans Bold"/>
                <a:ea typeface="Open Sans Bold"/>
                <a:cs typeface="Open Sans Bold"/>
                <a:sym typeface="Open Sans Bold"/>
              </a:rPr>
              <a:t>ekonomi</a:t>
            </a:r>
            <a:r>
              <a:rPr lang="en-US" sz="2999" b="1" dirty="0">
                <a:solidFill>
                  <a:srgbClr val="17181B"/>
                </a:solidFill>
                <a:latin typeface="Open Sans Bold"/>
                <a:ea typeface="Open Sans Bold"/>
                <a:cs typeface="Open Sans Bold"/>
                <a:sym typeface="Open Sans Bold"/>
              </a:rPr>
              <a:t>. </a:t>
            </a:r>
            <a:r>
              <a:rPr lang="en-US" sz="2999" b="1" dirty="0" err="1">
                <a:solidFill>
                  <a:srgbClr val="17181B"/>
                </a:solidFill>
                <a:latin typeface="Open Sans Bold"/>
                <a:ea typeface="Open Sans Bold"/>
                <a:cs typeface="Open Sans Bold"/>
                <a:sym typeface="Open Sans Bold"/>
              </a:rPr>
              <a:t>Klasifikasi</a:t>
            </a:r>
            <a:r>
              <a:rPr lang="en-US" sz="2999" b="1" dirty="0">
                <a:solidFill>
                  <a:srgbClr val="17181B"/>
                </a:solidFill>
                <a:latin typeface="Open Sans Bold"/>
                <a:ea typeface="Open Sans Bold"/>
                <a:cs typeface="Open Sans Bold"/>
                <a:sym typeface="Open Sans Bold"/>
              </a:rPr>
              <a:t> </a:t>
            </a:r>
            <a:r>
              <a:rPr lang="en-US" sz="2999" b="1" dirty="0" err="1">
                <a:solidFill>
                  <a:srgbClr val="17181B"/>
                </a:solidFill>
                <a:latin typeface="Open Sans Bold"/>
                <a:ea typeface="Open Sans Bold"/>
                <a:cs typeface="Open Sans Bold"/>
                <a:sym typeface="Open Sans Bold"/>
              </a:rPr>
              <a:t>sewa</a:t>
            </a:r>
            <a:r>
              <a:rPr lang="en-US" sz="2999" b="1" dirty="0">
                <a:solidFill>
                  <a:srgbClr val="17181B"/>
                </a:solidFill>
                <a:latin typeface="Open Sans Bold"/>
                <a:ea typeface="Open Sans Bold"/>
                <a:cs typeface="Open Sans Bold"/>
                <a:sym typeface="Open Sans Bold"/>
              </a:rPr>
              <a:t> </a:t>
            </a:r>
            <a:r>
              <a:rPr lang="en-US" sz="2999" b="1" dirty="0" err="1">
                <a:solidFill>
                  <a:srgbClr val="17181B"/>
                </a:solidFill>
                <a:latin typeface="Open Sans Bold"/>
                <a:ea typeface="Open Sans Bold"/>
                <a:cs typeface="Open Sans Bold"/>
                <a:sym typeface="Open Sans Bold"/>
              </a:rPr>
              <a:t>terdiri</a:t>
            </a:r>
            <a:r>
              <a:rPr lang="en-US" sz="2999" b="1" dirty="0">
                <a:solidFill>
                  <a:srgbClr val="17181B"/>
                </a:solidFill>
                <a:latin typeface="Open Sans Bold"/>
                <a:ea typeface="Open Sans Bold"/>
                <a:cs typeface="Open Sans Bold"/>
                <a:sym typeface="Open Sans Bold"/>
              </a:rPr>
              <a:t> </a:t>
            </a:r>
            <a:r>
              <a:rPr lang="en-US" sz="2999" b="1" dirty="0" err="1">
                <a:solidFill>
                  <a:srgbClr val="17181B"/>
                </a:solidFill>
                <a:latin typeface="Open Sans Bold"/>
                <a:ea typeface="Open Sans Bold"/>
                <a:cs typeface="Open Sans Bold"/>
                <a:sym typeface="Open Sans Bold"/>
              </a:rPr>
              <a:t>atas</a:t>
            </a:r>
            <a:r>
              <a:rPr lang="en-US" sz="2999" b="1" dirty="0">
                <a:solidFill>
                  <a:srgbClr val="17181B"/>
                </a:solidFill>
                <a:latin typeface="Open Sans Bold"/>
                <a:ea typeface="Open Sans Bold"/>
                <a:cs typeface="Open Sans Bold"/>
                <a:sym typeface="Open Sans Bold"/>
              </a:rPr>
              <a:t> finance lease, operating lease, </a:t>
            </a:r>
            <a:r>
              <a:rPr lang="en-US" sz="2999" b="1" dirty="0" err="1">
                <a:solidFill>
                  <a:srgbClr val="17181B"/>
                </a:solidFill>
                <a:latin typeface="Open Sans Bold"/>
                <a:ea typeface="Open Sans Bold"/>
                <a:cs typeface="Open Sans Bold"/>
                <a:sym typeface="Open Sans Bold"/>
              </a:rPr>
              <a:t>sewa</a:t>
            </a:r>
            <a:r>
              <a:rPr lang="en-US" sz="2999" b="1" dirty="0">
                <a:solidFill>
                  <a:srgbClr val="17181B"/>
                </a:solidFill>
                <a:latin typeface="Open Sans Bold"/>
                <a:ea typeface="Open Sans Bold"/>
                <a:cs typeface="Open Sans Bold"/>
                <a:sym typeface="Open Sans Bold"/>
              </a:rPr>
              <a:t> syariah, dan sale and leaseback. PSAK 73 </a:t>
            </a:r>
            <a:r>
              <a:rPr lang="en-US" sz="2999" b="1" dirty="0" err="1">
                <a:solidFill>
                  <a:srgbClr val="17181B"/>
                </a:solidFill>
                <a:latin typeface="Open Sans Bold"/>
                <a:ea typeface="Open Sans Bold"/>
                <a:cs typeface="Open Sans Bold"/>
                <a:sym typeface="Open Sans Bold"/>
              </a:rPr>
              <a:t>mengharuskan</a:t>
            </a:r>
            <a:r>
              <a:rPr lang="en-US" sz="2999" b="1" dirty="0">
                <a:solidFill>
                  <a:srgbClr val="17181B"/>
                </a:solidFill>
                <a:latin typeface="Open Sans Bold"/>
                <a:ea typeface="Open Sans Bold"/>
                <a:cs typeface="Open Sans Bold"/>
                <a:sym typeface="Open Sans Bold"/>
              </a:rPr>
              <a:t> lessee </a:t>
            </a:r>
            <a:r>
              <a:rPr lang="en-US" sz="2999" b="1" dirty="0" err="1">
                <a:solidFill>
                  <a:srgbClr val="17181B"/>
                </a:solidFill>
                <a:latin typeface="Open Sans Bold"/>
                <a:ea typeface="Open Sans Bold"/>
                <a:cs typeface="Open Sans Bold"/>
                <a:sym typeface="Open Sans Bold"/>
              </a:rPr>
              <a:t>mengakui</a:t>
            </a:r>
            <a:r>
              <a:rPr lang="en-US" sz="2999" b="1" dirty="0">
                <a:solidFill>
                  <a:srgbClr val="17181B"/>
                </a:solidFill>
                <a:latin typeface="Open Sans Bold"/>
                <a:ea typeface="Open Sans Bold"/>
                <a:cs typeface="Open Sans Bold"/>
                <a:sym typeface="Open Sans Bold"/>
              </a:rPr>
              <a:t> </a:t>
            </a:r>
            <a:r>
              <a:rPr lang="en-US" sz="2999" b="1" dirty="0" err="1">
                <a:solidFill>
                  <a:srgbClr val="17181B"/>
                </a:solidFill>
                <a:latin typeface="Open Sans Bold"/>
                <a:ea typeface="Open Sans Bold"/>
                <a:cs typeface="Open Sans Bold"/>
                <a:sym typeface="Open Sans Bold"/>
              </a:rPr>
              <a:t>hampir</a:t>
            </a:r>
            <a:r>
              <a:rPr lang="en-US" sz="2999" b="1" dirty="0">
                <a:solidFill>
                  <a:srgbClr val="17181B"/>
                </a:solidFill>
                <a:latin typeface="Open Sans Bold"/>
                <a:ea typeface="Open Sans Bold"/>
                <a:cs typeface="Open Sans Bold"/>
                <a:sym typeface="Open Sans Bold"/>
              </a:rPr>
              <a:t> </a:t>
            </a:r>
            <a:r>
              <a:rPr lang="en-US" sz="2999" b="1" dirty="0" err="1">
                <a:solidFill>
                  <a:srgbClr val="17181B"/>
                </a:solidFill>
                <a:latin typeface="Open Sans Bold"/>
                <a:ea typeface="Open Sans Bold"/>
                <a:cs typeface="Open Sans Bold"/>
                <a:sym typeface="Open Sans Bold"/>
              </a:rPr>
              <a:t>seluruh</a:t>
            </a:r>
            <a:r>
              <a:rPr lang="en-US" sz="2999" b="1" dirty="0">
                <a:solidFill>
                  <a:srgbClr val="17181B"/>
                </a:solidFill>
                <a:latin typeface="Open Sans Bold"/>
                <a:ea typeface="Open Sans Bold"/>
                <a:cs typeface="Open Sans Bold"/>
                <a:sym typeface="Open Sans Bold"/>
              </a:rPr>
              <a:t> </a:t>
            </a:r>
            <a:r>
              <a:rPr lang="en-US" sz="2999" b="1" dirty="0" err="1">
                <a:solidFill>
                  <a:srgbClr val="17181B"/>
                </a:solidFill>
                <a:latin typeface="Open Sans Bold"/>
                <a:ea typeface="Open Sans Bold"/>
                <a:cs typeface="Open Sans Bold"/>
                <a:sym typeface="Open Sans Bold"/>
              </a:rPr>
              <a:t>sewa</a:t>
            </a:r>
            <a:r>
              <a:rPr lang="en-US" sz="2999" b="1" dirty="0">
                <a:solidFill>
                  <a:srgbClr val="17181B"/>
                </a:solidFill>
                <a:latin typeface="Open Sans Bold"/>
                <a:ea typeface="Open Sans Bold"/>
                <a:cs typeface="Open Sans Bold"/>
                <a:sym typeface="Open Sans Bold"/>
              </a:rPr>
              <a:t> </a:t>
            </a:r>
            <a:r>
              <a:rPr lang="en-US" sz="2999" b="1" dirty="0" err="1">
                <a:solidFill>
                  <a:srgbClr val="17181B"/>
                </a:solidFill>
                <a:latin typeface="Open Sans Bold"/>
                <a:ea typeface="Open Sans Bold"/>
                <a:cs typeface="Open Sans Bold"/>
                <a:sym typeface="Open Sans Bold"/>
              </a:rPr>
              <a:t>dalam</a:t>
            </a:r>
            <a:r>
              <a:rPr lang="en-US" sz="2999" b="1" dirty="0">
                <a:solidFill>
                  <a:srgbClr val="17181B"/>
                </a:solidFill>
                <a:latin typeface="Open Sans Bold"/>
                <a:ea typeface="Open Sans Bold"/>
                <a:cs typeface="Open Sans Bold"/>
                <a:sym typeface="Open Sans Bold"/>
              </a:rPr>
              <a:t> </a:t>
            </a:r>
            <a:r>
              <a:rPr lang="en-US" sz="2999" b="1" dirty="0" err="1">
                <a:solidFill>
                  <a:srgbClr val="17181B"/>
                </a:solidFill>
                <a:latin typeface="Open Sans Bold"/>
                <a:ea typeface="Open Sans Bold"/>
                <a:cs typeface="Open Sans Bold"/>
                <a:sym typeface="Open Sans Bold"/>
              </a:rPr>
              <a:t>laporan</a:t>
            </a:r>
            <a:r>
              <a:rPr lang="en-US" sz="2999" b="1">
                <a:solidFill>
                  <a:srgbClr val="17181B"/>
                </a:solidFill>
                <a:latin typeface="Open Sans Bold"/>
                <a:ea typeface="Open Sans Bold"/>
                <a:cs typeface="Open Sans Bold"/>
                <a:sym typeface="Open Sans Bold"/>
              </a:rPr>
              <a:t> keuangan</a:t>
            </a:r>
            <a:r>
              <a:rPr lang="en-US" sz="2999" b="1" dirty="0">
                <a:solidFill>
                  <a:srgbClr val="17181B"/>
                </a:solidFill>
                <a:latin typeface="Open Sans Bold"/>
                <a:ea typeface="Open Sans Bold"/>
                <a:cs typeface="Open Sans Bold"/>
                <a:sym typeface="Open Sans Bold"/>
              </a:rPr>
              <a:t> </a:t>
            </a:r>
            <a:r>
              <a:rPr lang="en-US" sz="2999" b="1" dirty="0" err="1">
                <a:solidFill>
                  <a:srgbClr val="17181B"/>
                </a:solidFill>
                <a:latin typeface="Open Sans Bold"/>
                <a:ea typeface="Open Sans Bold"/>
                <a:cs typeface="Open Sans Bold"/>
                <a:sym typeface="Open Sans Bold"/>
              </a:rPr>
              <a:t>melalui</a:t>
            </a:r>
            <a:r>
              <a:rPr lang="en-US" sz="2999" b="1" dirty="0">
                <a:solidFill>
                  <a:srgbClr val="17181B"/>
                </a:solidFill>
                <a:latin typeface="Open Sans Bold"/>
                <a:ea typeface="Open Sans Bold"/>
                <a:cs typeface="Open Sans Bold"/>
                <a:sym typeface="Open Sans Bold"/>
              </a:rPr>
              <a:t> </a:t>
            </a:r>
            <a:r>
              <a:rPr lang="en-US" sz="2999" b="1" dirty="0" err="1">
                <a:solidFill>
                  <a:srgbClr val="17181B"/>
                </a:solidFill>
                <a:latin typeface="Open Sans Bold"/>
                <a:ea typeface="Open Sans Bold"/>
                <a:cs typeface="Open Sans Bold"/>
                <a:sym typeface="Open Sans Bold"/>
              </a:rPr>
              <a:t>aset</a:t>
            </a:r>
            <a:r>
              <a:rPr lang="en-US" sz="2999" b="1" dirty="0">
                <a:solidFill>
                  <a:srgbClr val="17181B"/>
                </a:solidFill>
                <a:latin typeface="Open Sans Bold"/>
                <a:ea typeface="Open Sans Bold"/>
                <a:cs typeface="Open Sans Bold"/>
                <a:sym typeface="Open Sans Bold"/>
              </a:rPr>
              <a:t> </a:t>
            </a:r>
            <a:r>
              <a:rPr lang="en-US" sz="2999" b="1" dirty="0" err="1">
                <a:solidFill>
                  <a:srgbClr val="17181B"/>
                </a:solidFill>
                <a:latin typeface="Open Sans Bold"/>
                <a:ea typeface="Open Sans Bold"/>
                <a:cs typeface="Open Sans Bold"/>
                <a:sym typeface="Open Sans Bold"/>
              </a:rPr>
              <a:t>hak</a:t>
            </a:r>
            <a:r>
              <a:rPr lang="en-US" sz="2999" b="1" dirty="0">
                <a:solidFill>
                  <a:srgbClr val="17181B"/>
                </a:solidFill>
                <a:latin typeface="Open Sans Bold"/>
                <a:ea typeface="Open Sans Bold"/>
                <a:cs typeface="Open Sans Bold"/>
                <a:sym typeface="Open Sans Bold"/>
              </a:rPr>
              <a:t> guna dan </a:t>
            </a:r>
            <a:r>
              <a:rPr lang="en-US" sz="2999" b="1" dirty="0" err="1">
                <a:solidFill>
                  <a:srgbClr val="17181B"/>
                </a:solidFill>
                <a:latin typeface="Open Sans Bold"/>
                <a:ea typeface="Open Sans Bold"/>
                <a:cs typeface="Open Sans Bold"/>
                <a:sym typeface="Open Sans Bold"/>
              </a:rPr>
              <a:t>liabilitas</a:t>
            </a:r>
            <a:r>
              <a:rPr lang="en-US" sz="2999" b="1" dirty="0">
                <a:solidFill>
                  <a:srgbClr val="17181B"/>
                </a:solidFill>
                <a:latin typeface="Open Sans Bold"/>
                <a:ea typeface="Open Sans Bold"/>
                <a:cs typeface="Open Sans Bold"/>
                <a:sym typeface="Open Sans Bold"/>
              </a:rPr>
              <a:t> </a:t>
            </a:r>
            <a:r>
              <a:rPr lang="en-US" sz="2999" b="1" dirty="0" err="1">
                <a:solidFill>
                  <a:srgbClr val="17181B"/>
                </a:solidFill>
                <a:latin typeface="Open Sans Bold"/>
                <a:ea typeface="Open Sans Bold"/>
                <a:cs typeface="Open Sans Bold"/>
                <a:sym typeface="Open Sans Bold"/>
              </a:rPr>
              <a:t>sewa</a:t>
            </a:r>
            <a:r>
              <a:rPr lang="en-US" sz="2999" b="1" dirty="0">
                <a:solidFill>
                  <a:srgbClr val="17181B"/>
                </a:solidFill>
                <a:latin typeface="Open Sans Bold"/>
                <a:ea typeface="Open Sans Bold"/>
                <a:cs typeface="Open Sans Bold"/>
                <a:sym typeface="Open Sans Bold"/>
              </a:rPr>
              <a:t>, </a:t>
            </a:r>
            <a:r>
              <a:rPr lang="en-US" sz="2999" b="1" dirty="0" err="1">
                <a:solidFill>
                  <a:srgbClr val="17181B"/>
                </a:solidFill>
                <a:latin typeface="Open Sans Bold"/>
                <a:ea typeface="Open Sans Bold"/>
                <a:cs typeface="Open Sans Bold"/>
                <a:sym typeface="Open Sans Bold"/>
              </a:rPr>
              <a:t>sedangkan</a:t>
            </a:r>
            <a:r>
              <a:rPr lang="en-US" sz="2999" b="1" dirty="0">
                <a:solidFill>
                  <a:srgbClr val="17181B"/>
                </a:solidFill>
                <a:latin typeface="Open Sans Bold"/>
                <a:ea typeface="Open Sans Bold"/>
                <a:cs typeface="Open Sans Bold"/>
                <a:sym typeface="Open Sans Bold"/>
              </a:rPr>
              <a:t> lessor </a:t>
            </a:r>
            <a:r>
              <a:rPr lang="en-US" sz="2999" b="1" dirty="0" err="1">
                <a:solidFill>
                  <a:srgbClr val="17181B"/>
                </a:solidFill>
                <a:latin typeface="Open Sans Bold"/>
                <a:ea typeface="Open Sans Bold"/>
                <a:cs typeface="Open Sans Bold"/>
                <a:sym typeface="Open Sans Bold"/>
              </a:rPr>
              <a:t>tetap</a:t>
            </a:r>
            <a:r>
              <a:rPr lang="en-US" sz="2999" b="1" dirty="0">
                <a:solidFill>
                  <a:srgbClr val="17181B"/>
                </a:solidFill>
                <a:latin typeface="Open Sans Bold"/>
                <a:ea typeface="Open Sans Bold"/>
                <a:cs typeface="Open Sans Bold"/>
                <a:sym typeface="Open Sans Bold"/>
              </a:rPr>
              <a:t> </a:t>
            </a:r>
            <a:r>
              <a:rPr lang="en-US" sz="2999" b="1" dirty="0" err="1">
                <a:solidFill>
                  <a:srgbClr val="17181B"/>
                </a:solidFill>
                <a:latin typeface="Open Sans Bold"/>
                <a:ea typeface="Open Sans Bold"/>
                <a:cs typeface="Open Sans Bold"/>
                <a:sym typeface="Open Sans Bold"/>
              </a:rPr>
              <a:t>membedakan</a:t>
            </a:r>
            <a:r>
              <a:rPr lang="en-US" sz="2999" b="1" dirty="0">
                <a:solidFill>
                  <a:srgbClr val="17181B"/>
                </a:solidFill>
                <a:latin typeface="Open Sans Bold"/>
                <a:ea typeface="Open Sans Bold"/>
                <a:cs typeface="Open Sans Bold"/>
                <a:sym typeface="Open Sans Bold"/>
              </a:rPr>
              <a:t> </a:t>
            </a:r>
            <a:r>
              <a:rPr lang="en-US" sz="2999" b="1" dirty="0" err="1">
                <a:solidFill>
                  <a:srgbClr val="17181B"/>
                </a:solidFill>
                <a:latin typeface="Open Sans Bold"/>
                <a:ea typeface="Open Sans Bold"/>
                <a:cs typeface="Open Sans Bold"/>
                <a:sym typeface="Open Sans Bold"/>
              </a:rPr>
              <a:t>perlakuan</a:t>
            </a:r>
            <a:r>
              <a:rPr lang="en-US" sz="2999" b="1" dirty="0">
                <a:solidFill>
                  <a:srgbClr val="17181B"/>
                </a:solidFill>
                <a:latin typeface="Open Sans Bold"/>
                <a:ea typeface="Open Sans Bold"/>
                <a:cs typeface="Open Sans Bold"/>
                <a:sym typeface="Open Sans Bold"/>
              </a:rPr>
              <a:t> </a:t>
            </a:r>
            <a:r>
              <a:rPr lang="en-US" sz="2999" b="1" dirty="0" err="1">
                <a:solidFill>
                  <a:srgbClr val="17181B"/>
                </a:solidFill>
                <a:latin typeface="Open Sans Bold"/>
                <a:ea typeface="Open Sans Bold"/>
                <a:cs typeface="Open Sans Bold"/>
                <a:sym typeface="Open Sans Bold"/>
              </a:rPr>
              <a:t>akuntansi</a:t>
            </a:r>
            <a:r>
              <a:rPr lang="en-US" sz="2999" b="1" dirty="0">
                <a:solidFill>
                  <a:srgbClr val="17181B"/>
                </a:solidFill>
                <a:latin typeface="Open Sans Bold"/>
                <a:ea typeface="Open Sans Bold"/>
                <a:cs typeface="Open Sans Bold"/>
                <a:sym typeface="Open Sans Bold"/>
              </a:rPr>
              <a:t> </a:t>
            </a:r>
            <a:r>
              <a:rPr lang="en-US" sz="2999" b="1" dirty="0" err="1">
                <a:solidFill>
                  <a:srgbClr val="17181B"/>
                </a:solidFill>
                <a:latin typeface="Open Sans Bold"/>
                <a:ea typeface="Open Sans Bold"/>
                <a:cs typeface="Open Sans Bold"/>
                <a:sym typeface="Open Sans Bold"/>
              </a:rPr>
              <a:t>berdasarkan</a:t>
            </a:r>
            <a:r>
              <a:rPr lang="en-US" sz="2999" b="1" dirty="0">
                <a:solidFill>
                  <a:srgbClr val="17181B"/>
                </a:solidFill>
                <a:latin typeface="Open Sans Bold"/>
                <a:ea typeface="Open Sans Bold"/>
                <a:cs typeface="Open Sans Bold"/>
                <a:sym typeface="Open Sans Bold"/>
              </a:rPr>
              <a:t> </a:t>
            </a:r>
            <a:r>
              <a:rPr lang="en-US" sz="2999" b="1" dirty="0" err="1">
                <a:solidFill>
                  <a:srgbClr val="17181B"/>
                </a:solidFill>
                <a:latin typeface="Open Sans Bold"/>
                <a:ea typeface="Open Sans Bold"/>
                <a:cs typeface="Open Sans Bold"/>
                <a:sym typeface="Open Sans Bold"/>
              </a:rPr>
              <a:t>jenis</a:t>
            </a:r>
            <a:r>
              <a:rPr lang="en-US" sz="2999" b="1" dirty="0">
                <a:solidFill>
                  <a:srgbClr val="17181B"/>
                </a:solidFill>
                <a:latin typeface="Open Sans Bold"/>
                <a:ea typeface="Open Sans Bold"/>
                <a:cs typeface="Open Sans Bold"/>
                <a:sym typeface="Open Sans Bold"/>
              </a:rPr>
              <a:t> </a:t>
            </a:r>
            <a:r>
              <a:rPr lang="en-US" sz="2999" b="1" dirty="0" err="1">
                <a:solidFill>
                  <a:srgbClr val="17181B"/>
                </a:solidFill>
                <a:latin typeface="Open Sans Bold"/>
                <a:ea typeface="Open Sans Bold"/>
                <a:cs typeface="Open Sans Bold"/>
                <a:sym typeface="Open Sans Bold"/>
              </a:rPr>
              <a:t>sewa</a:t>
            </a:r>
            <a:r>
              <a:rPr lang="en-US" sz="2999" b="1" dirty="0">
                <a:solidFill>
                  <a:srgbClr val="17181B"/>
                </a:solidFill>
                <a:latin typeface="Open Sans Bold"/>
                <a:ea typeface="Open Sans Bold"/>
                <a:cs typeface="Open Sans Bold"/>
                <a:sym typeface="Open Sans Bold"/>
              </a:rPr>
              <a:t>.</a:t>
            </a:r>
          </a:p>
          <a:p>
            <a:pPr algn="ctr">
              <a:lnSpc>
                <a:spcPts val="3599"/>
              </a:lnSpc>
            </a:pPr>
            <a:endParaRPr lang="en-US" sz="2999" b="1" dirty="0">
              <a:solidFill>
                <a:srgbClr val="17181B"/>
              </a:solidFill>
              <a:latin typeface="Open Sans Bold"/>
              <a:ea typeface="Open Sans Bold"/>
              <a:cs typeface="Open Sans Bold"/>
              <a:sym typeface="Open Sans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815</Words>
  <Application>Microsoft Office PowerPoint</Application>
  <PresentationFormat>Custom</PresentationFormat>
  <Paragraphs>101</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Open Sans Bold</vt:lpstr>
      <vt:lpstr>Yeseva One</vt:lpstr>
      <vt:lpstr>Arial</vt:lpstr>
      <vt:lpstr>Open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 11 &amp; 12 AKUNTANSI PERPAJAKAN-LIONY CITRA H.P.D</dc:title>
  <dc:creator>organizer</dc:creator>
  <cp:lastModifiedBy>organizer</cp:lastModifiedBy>
  <cp:revision>4</cp:revision>
  <dcterms:created xsi:type="dcterms:W3CDTF">2006-08-16T00:00:00Z</dcterms:created>
  <dcterms:modified xsi:type="dcterms:W3CDTF">2026-02-10T13:02:23Z</dcterms:modified>
  <dc:identifier>DAG5IwNYUhE</dc:identifier>
</cp:coreProperties>
</file>