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8288000" cy="10287000"/>
  <p:notesSz cx="6858000" cy="9144000"/>
  <p:embeddedFontLst>
    <p:embeddedFont>
      <p:font typeface="Open Sans" panose="020B0606030504020204" pitchFamily="34" charset="0"/>
      <p:regular r:id="rId10"/>
    </p:embeddedFont>
    <p:embeddedFont>
      <p:font typeface="Open Sans Bold" panose="020B0806030504020204" charset="0"/>
      <p:regular r:id="rId11"/>
    </p:embeddedFont>
    <p:embeddedFont>
      <p:font typeface="Yeseva One" panose="020B0604020202020204" charset="0"/>
      <p:regular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3" d="100"/>
          <a:sy n="53" d="100"/>
        </p:scale>
        <p:origin x="1138" y="10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2/10/2026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svg"/><Relationship Id="rId9" Type="http://schemas.openxmlformats.org/officeDocument/2006/relationships/image" Target="../media/image8.svg"/></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3.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8.sv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3.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8.sv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3.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8.sv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100000">
              <a:srgbClr val="FFFFFF">
                <a:alpha val="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1369463" y="-705418"/>
            <a:ext cx="10513463" cy="6510533"/>
          </a:xfrm>
          <a:custGeom>
            <a:avLst/>
            <a:gdLst/>
            <a:ahLst/>
            <a:cxnLst/>
            <a:rect l="l" t="t" r="r" b="b"/>
            <a:pathLst>
              <a:path w="10513463" h="6510533">
                <a:moveTo>
                  <a:pt x="0" y="0"/>
                </a:moveTo>
                <a:lnTo>
                  <a:pt x="10513463" y="0"/>
                </a:lnTo>
                <a:lnTo>
                  <a:pt x="10513463" y="6510533"/>
                </a:lnTo>
                <a:lnTo>
                  <a:pt x="0" y="6510533"/>
                </a:lnTo>
                <a:lnTo>
                  <a:pt x="0" y="0"/>
                </a:lnTo>
                <a:close/>
              </a:path>
            </a:pathLst>
          </a:custGeom>
          <a:blipFill>
            <a:blip r:embed="rId2"/>
            <a:stretch>
              <a:fillRect b="-7588"/>
            </a:stretch>
          </a:blipFill>
        </p:spPr>
      </p:sp>
      <p:grpSp>
        <p:nvGrpSpPr>
          <p:cNvPr id="3" name="Group 3"/>
          <p:cNvGrpSpPr/>
          <p:nvPr/>
        </p:nvGrpSpPr>
        <p:grpSpPr>
          <a:xfrm rot="-10800000">
            <a:off x="3206793" y="28575"/>
            <a:ext cx="5956257" cy="6299177"/>
            <a:chOff x="0" y="0"/>
            <a:chExt cx="1568726" cy="1659043"/>
          </a:xfrm>
        </p:grpSpPr>
        <p:sp>
          <p:nvSpPr>
            <p:cNvPr id="4" name="Freeform 4"/>
            <p:cNvSpPr/>
            <p:nvPr/>
          </p:nvSpPr>
          <p:spPr>
            <a:xfrm>
              <a:off x="0" y="0"/>
              <a:ext cx="1568726" cy="1659043"/>
            </a:xfrm>
            <a:custGeom>
              <a:avLst/>
              <a:gdLst/>
              <a:ahLst/>
              <a:cxnLst/>
              <a:rect l="l" t="t" r="r" b="b"/>
              <a:pathLst>
                <a:path w="1568726" h="1659043">
                  <a:moveTo>
                    <a:pt x="0" y="0"/>
                  </a:moveTo>
                  <a:lnTo>
                    <a:pt x="1568726" y="0"/>
                  </a:lnTo>
                  <a:lnTo>
                    <a:pt x="1568726" y="1659043"/>
                  </a:lnTo>
                  <a:lnTo>
                    <a:pt x="0" y="1659043"/>
                  </a:lnTo>
                  <a:close/>
                </a:path>
              </a:pathLst>
            </a:custGeom>
            <a:gradFill rotWithShape="1">
              <a:gsLst>
                <a:gs pos="0">
                  <a:srgbClr val="FFFFFF">
                    <a:alpha val="100000"/>
                  </a:srgbClr>
                </a:gs>
                <a:gs pos="100000">
                  <a:srgbClr val="FFFFFF">
                    <a:alpha val="0"/>
                  </a:srgbClr>
                </a:gs>
              </a:gsLst>
              <a:lin ang="0"/>
            </a:gradFill>
          </p:spPr>
        </p:sp>
        <p:sp>
          <p:nvSpPr>
            <p:cNvPr id="5" name="TextBox 5"/>
            <p:cNvSpPr txBox="1"/>
            <p:nvPr/>
          </p:nvSpPr>
          <p:spPr>
            <a:xfrm>
              <a:off x="0" y="-38100"/>
              <a:ext cx="1568726" cy="1697143"/>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rot="-5400000">
            <a:off x="3008458" y="769495"/>
            <a:ext cx="2142819" cy="3066646"/>
          </a:xfrm>
          <a:custGeom>
            <a:avLst/>
            <a:gdLst/>
            <a:ahLst/>
            <a:cxnLst/>
            <a:rect l="l" t="t" r="r" b="b"/>
            <a:pathLst>
              <a:path w="2142819" h="3066646">
                <a:moveTo>
                  <a:pt x="0" y="0"/>
                </a:moveTo>
                <a:lnTo>
                  <a:pt x="2142819" y="0"/>
                </a:lnTo>
                <a:lnTo>
                  <a:pt x="2142819" y="3066646"/>
                </a:lnTo>
                <a:lnTo>
                  <a:pt x="0" y="306664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7" name="Group 7"/>
          <p:cNvGrpSpPr/>
          <p:nvPr/>
        </p:nvGrpSpPr>
        <p:grpSpPr>
          <a:xfrm>
            <a:off x="3206793" y="1845627"/>
            <a:ext cx="15437910" cy="3959489"/>
            <a:chOff x="0" y="0"/>
            <a:chExt cx="4065952" cy="1042828"/>
          </a:xfrm>
        </p:grpSpPr>
        <p:sp>
          <p:nvSpPr>
            <p:cNvPr id="8" name="Freeform 8"/>
            <p:cNvSpPr/>
            <p:nvPr/>
          </p:nvSpPr>
          <p:spPr>
            <a:xfrm>
              <a:off x="0" y="0"/>
              <a:ext cx="4065951" cy="1042828"/>
            </a:xfrm>
            <a:custGeom>
              <a:avLst/>
              <a:gdLst/>
              <a:ahLst/>
              <a:cxnLst/>
              <a:rect l="l" t="t" r="r" b="b"/>
              <a:pathLst>
                <a:path w="4065951" h="1042828">
                  <a:moveTo>
                    <a:pt x="40119" y="0"/>
                  </a:moveTo>
                  <a:lnTo>
                    <a:pt x="4025833" y="0"/>
                  </a:lnTo>
                  <a:cubicBezTo>
                    <a:pt x="4036473" y="0"/>
                    <a:pt x="4046677" y="4227"/>
                    <a:pt x="4054201" y="11751"/>
                  </a:cubicBezTo>
                  <a:cubicBezTo>
                    <a:pt x="4061725" y="19274"/>
                    <a:pt x="4065951" y="29479"/>
                    <a:pt x="4065951" y="40119"/>
                  </a:cubicBezTo>
                  <a:lnTo>
                    <a:pt x="4065951" y="1002709"/>
                  </a:lnTo>
                  <a:cubicBezTo>
                    <a:pt x="4065951" y="1024866"/>
                    <a:pt x="4047989" y="1042828"/>
                    <a:pt x="4025833" y="1042828"/>
                  </a:cubicBezTo>
                  <a:lnTo>
                    <a:pt x="40119" y="1042828"/>
                  </a:lnTo>
                  <a:cubicBezTo>
                    <a:pt x="17962" y="1042828"/>
                    <a:pt x="0" y="1024866"/>
                    <a:pt x="0" y="1002709"/>
                  </a:cubicBezTo>
                  <a:lnTo>
                    <a:pt x="0" y="40119"/>
                  </a:lnTo>
                  <a:cubicBezTo>
                    <a:pt x="0" y="17962"/>
                    <a:pt x="17962" y="0"/>
                    <a:pt x="40119" y="0"/>
                  </a:cubicBezTo>
                  <a:close/>
                </a:path>
              </a:pathLst>
            </a:custGeom>
            <a:gradFill rotWithShape="1">
              <a:gsLst>
                <a:gs pos="0">
                  <a:srgbClr val="E8B793">
                    <a:alpha val="100000"/>
                  </a:srgbClr>
                </a:gs>
                <a:gs pos="100000">
                  <a:srgbClr val="E8B793">
                    <a:alpha val="0"/>
                  </a:srgbClr>
                </a:gs>
              </a:gsLst>
              <a:lin ang="0"/>
            </a:gradFill>
          </p:spPr>
        </p:sp>
        <p:sp>
          <p:nvSpPr>
            <p:cNvPr id="9" name="TextBox 9"/>
            <p:cNvSpPr txBox="1"/>
            <p:nvPr/>
          </p:nvSpPr>
          <p:spPr>
            <a:xfrm>
              <a:off x="0" y="-38100"/>
              <a:ext cx="4065952" cy="1080928"/>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1933885" y="9884573"/>
            <a:ext cx="24478969" cy="1383529"/>
            <a:chOff x="0" y="0"/>
            <a:chExt cx="6447136" cy="364386"/>
          </a:xfrm>
        </p:grpSpPr>
        <p:sp>
          <p:nvSpPr>
            <p:cNvPr id="11" name="Freeform 11"/>
            <p:cNvSpPr/>
            <p:nvPr/>
          </p:nvSpPr>
          <p:spPr>
            <a:xfrm>
              <a:off x="0" y="0"/>
              <a:ext cx="6447136" cy="364386"/>
            </a:xfrm>
            <a:custGeom>
              <a:avLst/>
              <a:gdLst/>
              <a:ahLst/>
              <a:cxnLst/>
              <a:rect l="l" t="t" r="r" b="b"/>
              <a:pathLst>
                <a:path w="6447136" h="364386">
                  <a:moveTo>
                    <a:pt x="0" y="0"/>
                  </a:moveTo>
                  <a:lnTo>
                    <a:pt x="6447136" y="0"/>
                  </a:lnTo>
                  <a:lnTo>
                    <a:pt x="6447136" y="364386"/>
                  </a:lnTo>
                  <a:lnTo>
                    <a:pt x="0" y="364386"/>
                  </a:lnTo>
                  <a:close/>
                </a:path>
              </a:pathLst>
            </a:custGeom>
            <a:solidFill>
              <a:srgbClr val="946656"/>
            </a:solidFill>
          </p:spPr>
        </p:sp>
        <p:sp>
          <p:nvSpPr>
            <p:cNvPr id="12" name="TextBox 12"/>
            <p:cNvSpPr txBox="1"/>
            <p:nvPr/>
          </p:nvSpPr>
          <p:spPr>
            <a:xfrm>
              <a:off x="0" y="-38100"/>
              <a:ext cx="6447136" cy="402486"/>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a:off x="800395" y="4766978"/>
            <a:ext cx="4812795" cy="4812795"/>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6656"/>
            </a:solidFill>
          </p:spPr>
        </p:sp>
        <p:sp>
          <p:nvSpPr>
            <p:cNvPr id="15" name="TextBox 15"/>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6" name="Group 16"/>
          <p:cNvGrpSpPr/>
          <p:nvPr/>
        </p:nvGrpSpPr>
        <p:grpSpPr>
          <a:xfrm>
            <a:off x="1176918" y="5143500"/>
            <a:ext cx="4059751" cy="4059751"/>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l="-24123" r="-12531" b="-12398"/>
              </a:stretch>
            </a:blipFill>
            <a:ln w="95250" cap="sq">
              <a:solidFill>
                <a:srgbClr val="EEF0F4"/>
              </a:solidFill>
              <a:prstDash val="solid"/>
              <a:miter/>
            </a:ln>
          </p:spPr>
        </p:sp>
      </p:grpSp>
      <p:grpSp>
        <p:nvGrpSpPr>
          <p:cNvPr id="18" name="Group 18"/>
          <p:cNvGrpSpPr/>
          <p:nvPr/>
        </p:nvGrpSpPr>
        <p:grpSpPr>
          <a:xfrm>
            <a:off x="13712647" y="-4810057"/>
            <a:ext cx="9150707" cy="9150707"/>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946656"/>
            </a:solidFill>
          </p:spPr>
        </p:sp>
        <p:sp>
          <p:nvSpPr>
            <p:cNvPr id="20" name="TextBox 20"/>
            <p:cNvSpPr txBox="1"/>
            <p:nvPr/>
          </p:nvSpPr>
          <p:spPr>
            <a:xfrm>
              <a:off x="139700" y="101600"/>
              <a:ext cx="533400" cy="571500"/>
            </a:xfrm>
            <a:prstGeom prst="rect">
              <a:avLst/>
            </a:prstGeom>
          </p:spPr>
          <p:txBody>
            <a:bodyPr lIns="50800" tIns="50800" rIns="50800" bIns="50800" rtlCol="0" anchor="ctr"/>
            <a:lstStyle/>
            <a:p>
              <a:pPr algn="ctr">
                <a:lnSpc>
                  <a:spcPts val="2659"/>
                </a:lnSpc>
              </a:pPr>
              <a:endParaRPr/>
            </a:p>
          </p:txBody>
        </p:sp>
      </p:grpSp>
      <p:sp>
        <p:nvSpPr>
          <p:cNvPr id="21" name="Freeform 21"/>
          <p:cNvSpPr/>
          <p:nvPr/>
        </p:nvSpPr>
        <p:spPr>
          <a:xfrm flipV="1">
            <a:off x="14307584" y="-10727"/>
            <a:ext cx="3980416" cy="3950563"/>
          </a:xfrm>
          <a:custGeom>
            <a:avLst/>
            <a:gdLst/>
            <a:ahLst/>
            <a:cxnLst/>
            <a:rect l="l" t="t" r="r" b="b"/>
            <a:pathLst>
              <a:path w="3980416" h="3950563">
                <a:moveTo>
                  <a:pt x="0" y="3950563"/>
                </a:moveTo>
                <a:lnTo>
                  <a:pt x="3980416" y="3950563"/>
                </a:lnTo>
                <a:lnTo>
                  <a:pt x="3980416" y="0"/>
                </a:lnTo>
                <a:lnTo>
                  <a:pt x="0" y="0"/>
                </a:lnTo>
                <a:lnTo>
                  <a:pt x="0" y="3950563"/>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2" name="Freeform 22"/>
          <p:cNvSpPr/>
          <p:nvPr/>
        </p:nvSpPr>
        <p:spPr>
          <a:xfrm>
            <a:off x="17259300" y="5055211"/>
            <a:ext cx="4383276" cy="4114800"/>
          </a:xfrm>
          <a:custGeom>
            <a:avLst/>
            <a:gdLst/>
            <a:ahLst/>
            <a:cxnLst/>
            <a:rect l="l" t="t" r="r" b="b"/>
            <a:pathLst>
              <a:path w="4383276" h="4114800">
                <a:moveTo>
                  <a:pt x="0" y="0"/>
                </a:moveTo>
                <a:lnTo>
                  <a:pt x="4383276" y="0"/>
                </a:lnTo>
                <a:lnTo>
                  <a:pt x="4383276"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3" name="TextBox 23"/>
          <p:cNvSpPr txBox="1"/>
          <p:nvPr/>
        </p:nvSpPr>
        <p:spPr>
          <a:xfrm>
            <a:off x="5896353" y="2674577"/>
            <a:ext cx="11362947" cy="2752725"/>
          </a:xfrm>
          <a:prstGeom prst="rect">
            <a:avLst/>
          </a:prstGeom>
        </p:spPr>
        <p:txBody>
          <a:bodyPr lIns="0" tIns="0" rIns="0" bIns="0" rtlCol="0" anchor="t">
            <a:spAutoFit/>
          </a:bodyPr>
          <a:lstStyle/>
          <a:p>
            <a:pPr algn="l">
              <a:lnSpc>
                <a:spcPts val="5400"/>
              </a:lnSpc>
            </a:pPr>
            <a:r>
              <a:rPr lang="en-US" sz="4500">
                <a:solidFill>
                  <a:srgbClr val="383330"/>
                </a:solidFill>
                <a:latin typeface="Yeseva One"/>
                <a:ea typeface="Yeseva One"/>
                <a:cs typeface="Yeseva One"/>
                <a:sym typeface="Yeseva One"/>
              </a:rPr>
              <a:t>PENGERTIAN ASET TIDAK BERWUJUD, PENGAKUAN DAN PENGUKURAN, PENGUKURAN SETELAH PENGAKUAN, MASA MANFAAT DAN AMORTISASI</a:t>
            </a:r>
          </a:p>
        </p:txBody>
      </p:sp>
      <p:sp>
        <p:nvSpPr>
          <p:cNvPr id="24" name="TextBox 24"/>
          <p:cNvSpPr txBox="1"/>
          <p:nvPr/>
        </p:nvSpPr>
        <p:spPr>
          <a:xfrm>
            <a:off x="6184922" y="6327752"/>
            <a:ext cx="10085901" cy="600075"/>
          </a:xfrm>
          <a:prstGeom prst="rect">
            <a:avLst/>
          </a:prstGeom>
        </p:spPr>
        <p:txBody>
          <a:bodyPr lIns="0" tIns="0" rIns="0" bIns="0" rtlCol="0" anchor="t">
            <a:spAutoFit/>
          </a:bodyPr>
          <a:lstStyle/>
          <a:p>
            <a:pPr algn="l">
              <a:lnSpc>
                <a:spcPts val="4799"/>
              </a:lnSpc>
            </a:pPr>
            <a:r>
              <a:rPr lang="en-US" sz="3999">
                <a:solidFill>
                  <a:srgbClr val="17181B"/>
                </a:solidFill>
                <a:latin typeface="Open Sans"/>
                <a:ea typeface="Open Sans"/>
                <a:cs typeface="Open Sans"/>
                <a:sym typeface="Open Sans"/>
              </a:rPr>
              <a:t>LIONY CITRA H.P.D (2023340350003)</a:t>
            </a:r>
          </a:p>
        </p:txBody>
      </p:sp>
      <p:sp>
        <p:nvSpPr>
          <p:cNvPr id="25" name="TextBox 25"/>
          <p:cNvSpPr txBox="1"/>
          <p:nvPr/>
        </p:nvSpPr>
        <p:spPr>
          <a:xfrm>
            <a:off x="6184922" y="7451702"/>
            <a:ext cx="10085901" cy="838200"/>
          </a:xfrm>
          <a:prstGeom prst="rect">
            <a:avLst/>
          </a:prstGeom>
        </p:spPr>
        <p:txBody>
          <a:bodyPr lIns="0" tIns="0" rIns="0" bIns="0" rtlCol="0" anchor="t">
            <a:spAutoFit/>
          </a:bodyPr>
          <a:lstStyle/>
          <a:p>
            <a:pPr algn="l">
              <a:lnSpc>
                <a:spcPts val="3360"/>
              </a:lnSpc>
            </a:pPr>
            <a:r>
              <a:rPr lang="en-US" sz="2800">
                <a:solidFill>
                  <a:srgbClr val="17181B"/>
                </a:solidFill>
                <a:latin typeface="Open Sans"/>
                <a:ea typeface="Open Sans"/>
                <a:cs typeface="Open Sans"/>
                <a:sym typeface="Open Sans"/>
              </a:rPr>
              <a:t>Mata Kuliah: Akuntansi Perpajakan</a:t>
            </a:r>
          </a:p>
          <a:p>
            <a:pPr algn="l">
              <a:lnSpc>
                <a:spcPts val="3360"/>
              </a:lnSpc>
            </a:pPr>
            <a:r>
              <a:rPr lang="en-US" sz="2800">
                <a:solidFill>
                  <a:srgbClr val="17181B"/>
                </a:solidFill>
                <a:latin typeface="Open Sans"/>
                <a:ea typeface="Open Sans"/>
                <a:cs typeface="Open Sans"/>
                <a:sym typeface="Open Sans"/>
              </a:rPr>
              <a:t>Dosen Pengampu: Drs. SUYADI, Ak.,M.Com.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100000">
              <a:srgbClr val="FFFFFF">
                <a:alpha val="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1028700" y="2932562"/>
            <a:ext cx="11687959" cy="1642791"/>
            <a:chOff x="0" y="0"/>
            <a:chExt cx="3078310" cy="432669"/>
          </a:xfrm>
        </p:grpSpPr>
        <p:sp>
          <p:nvSpPr>
            <p:cNvPr id="3" name="Freeform 3"/>
            <p:cNvSpPr/>
            <p:nvPr/>
          </p:nvSpPr>
          <p:spPr>
            <a:xfrm>
              <a:off x="0" y="0"/>
              <a:ext cx="3078310" cy="432669"/>
            </a:xfrm>
            <a:custGeom>
              <a:avLst/>
              <a:gdLst/>
              <a:ahLst/>
              <a:cxnLst/>
              <a:rect l="l" t="t" r="r" b="b"/>
              <a:pathLst>
                <a:path w="3078310" h="432669">
                  <a:moveTo>
                    <a:pt x="52991" y="0"/>
                  </a:moveTo>
                  <a:lnTo>
                    <a:pt x="3025319" y="0"/>
                  </a:lnTo>
                  <a:cubicBezTo>
                    <a:pt x="3039373" y="0"/>
                    <a:pt x="3052852" y="5583"/>
                    <a:pt x="3062790" y="15521"/>
                  </a:cubicBezTo>
                  <a:cubicBezTo>
                    <a:pt x="3072727" y="25458"/>
                    <a:pt x="3078310" y="38937"/>
                    <a:pt x="3078310" y="52991"/>
                  </a:cubicBezTo>
                  <a:lnTo>
                    <a:pt x="3078310" y="379678"/>
                  </a:lnTo>
                  <a:cubicBezTo>
                    <a:pt x="3078310" y="408944"/>
                    <a:pt x="3054585" y="432669"/>
                    <a:pt x="3025319" y="432669"/>
                  </a:cubicBezTo>
                  <a:lnTo>
                    <a:pt x="52991" y="432669"/>
                  </a:lnTo>
                  <a:cubicBezTo>
                    <a:pt x="23725" y="432669"/>
                    <a:pt x="0" y="408944"/>
                    <a:pt x="0" y="379678"/>
                  </a:cubicBezTo>
                  <a:lnTo>
                    <a:pt x="0" y="52991"/>
                  </a:lnTo>
                  <a:cubicBezTo>
                    <a:pt x="0" y="23725"/>
                    <a:pt x="23725" y="0"/>
                    <a:pt x="52991" y="0"/>
                  </a:cubicBezTo>
                  <a:close/>
                </a:path>
              </a:pathLst>
            </a:custGeom>
            <a:gradFill rotWithShape="1">
              <a:gsLst>
                <a:gs pos="0">
                  <a:srgbClr val="E8B793">
                    <a:alpha val="100000"/>
                  </a:srgbClr>
                </a:gs>
                <a:gs pos="100000">
                  <a:srgbClr val="E8B793">
                    <a:alpha val="0"/>
                  </a:srgbClr>
                </a:gs>
              </a:gsLst>
              <a:lin ang="0"/>
            </a:gradFill>
          </p:spPr>
        </p:sp>
        <p:sp>
          <p:nvSpPr>
            <p:cNvPr id="4" name="TextBox 4"/>
            <p:cNvSpPr txBox="1"/>
            <p:nvPr/>
          </p:nvSpPr>
          <p:spPr>
            <a:xfrm>
              <a:off x="0" y="-38100"/>
              <a:ext cx="3078310" cy="470769"/>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3663240" y="-4575353"/>
            <a:ext cx="9150707" cy="9150707"/>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946656"/>
            </a:solidFill>
          </p:spPr>
        </p:sp>
        <p:sp>
          <p:nvSpPr>
            <p:cNvPr id="7" name="TextBox 7"/>
            <p:cNvSpPr txBox="1"/>
            <p:nvPr/>
          </p:nvSpPr>
          <p:spPr>
            <a:xfrm>
              <a:off x="139700" y="101600"/>
              <a:ext cx="533400" cy="57150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711558" y="1028700"/>
            <a:ext cx="24478969" cy="1383529"/>
            <a:chOff x="0" y="0"/>
            <a:chExt cx="6447136" cy="364386"/>
          </a:xfrm>
        </p:grpSpPr>
        <p:sp>
          <p:nvSpPr>
            <p:cNvPr id="9" name="Freeform 9"/>
            <p:cNvSpPr/>
            <p:nvPr/>
          </p:nvSpPr>
          <p:spPr>
            <a:xfrm>
              <a:off x="0" y="0"/>
              <a:ext cx="6447136" cy="364386"/>
            </a:xfrm>
            <a:custGeom>
              <a:avLst/>
              <a:gdLst/>
              <a:ahLst/>
              <a:cxnLst/>
              <a:rect l="l" t="t" r="r" b="b"/>
              <a:pathLst>
                <a:path w="6447136" h="364386">
                  <a:moveTo>
                    <a:pt x="0" y="0"/>
                  </a:moveTo>
                  <a:lnTo>
                    <a:pt x="6447136" y="0"/>
                  </a:lnTo>
                  <a:lnTo>
                    <a:pt x="6447136" y="364386"/>
                  </a:lnTo>
                  <a:lnTo>
                    <a:pt x="0" y="364386"/>
                  </a:lnTo>
                  <a:close/>
                </a:path>
              </a:pathLst>
            </a:custGeom>
            <a:solidFill>
              <a:srgbClr val="946656"/>
            </a:solidFill>
          </p:spPr>
        </p:sp>
        <p:sp>
          <p:nvSpPr>
            <p:cNvPr id="10" name="TextBox 10"/>
            <p:cNvSpPr txBox="1"/>
            <p:nvPr/>
          </p:nvSpPr>
          <p:spPr>
            <a:xfrm>
              <a:off x="0" y="-38100"/>
              <a:ext cx="6447136" cy="402486"/>
            </a:xfrm>
            <a:prstGeom prst="rect">
              <a:avLst/>
            </a:prstGeom>
          </p:spPr>
          <p:txBody>
            <a:bodyPr lIns="50800" tIns="50800" rIns="50800" bIns="50800" rtlCol="0" anchor="ctr"/>
            <a:lstStyle/>
            <a:p>
              <a:pPr algn="ctr">
                <a:lnSpc>
                  <a:spcPts val="2659"/>
                </a:lnSpc>
              </a:pPr>
              <a:endParaRPr/>
            </a:p>
          </p:txBody>
        </p:sp>
      </p:grpSp>
      <p:sp>
        <p:nvSpPr>
          <p:cNvPr id="11" name="Freeform 11"/>
          <p:cNvSpPr/>
          <p:nvPr/>
        </p:nvSpPr>
        <p:spPr>
          <a:xfrm rot="-5400000">
            <a:off x="14322510" y="14927"/>
            <a:ext cx="3980416" cy="3950563"/>
          </a:xfrm>
          <a:custGeom>
            <a:avLst/>
            <a:gdLst/>
            <a:ahLst/>
            <a:cxnLst/>
            <a:rect l="l" t="t" r="r" b="b"/>
            <a:pathLst>
              <a:path w="3980416" h="3950563">
                <a:moveTo>
                  <a:pt x="0" y="0"/>
                </a:moveTo>
                <a:lnTo>
                  <a:pt x="3980417" y="0"/>
                </a:lnTo>
                <a:lnTo>
                  <a:pt x="3980417" y="3950563"/>
                </a:lnTo>
                <a:lnTo>
                  <a:pt x="0" y="395056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2" name="Freeform 12"/>
          <p:cNvSpPr/>
          <p:nvPr/>
        </p:nvSpPr>
        <p:spPr>
          <a:xfrm>
            <a:off x="1028700" y="-2394336"/>
            <a:ext cx="4383276" cy="4114800"/>
          </a:xfrm>
          <a:custGeom>
            <a:avLst/>
            <a:gdLst/>
            <a:ahLst/>
            <a:cxnLst/>
            <a:rect l="l" t="t" r="r" b="b"/>
            <a:pathLst>
              <a:path w="4383276" h="4114800">
                <a:moveTo>
                  <a:pt x="0" y="0"/>
                </a:moveTo>
                <a:lnTo>
                  <a:pt x="4383276" y="0"/>
                </a:lnTo>
                <a:lnTo>
                  <a:pt x="4383276"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3" name="Freeform 13"/>
          <p:cNvSpPr/>
          <p:nvPr/>
        </p:nvSpPr>
        <p:spPr>
          <a:xfrm rot="-5400000">
            <a:off x="14890641" y="8796386"/>
            <a:ext cx="2142819" cy="3066646"/>
          </a:xfrm>
          <a:custGeom>
            <a:avLst/>
            <a:gdLst/>
            <a:ahLst/>
            <a:cxnLst/>
            <a:rect l="l" t="t" r="r" b="b"/>
            <a:pathLst>
              <a:path w="2142819" h="3066646">
                <a:moveTo>
                  <a:pt x="0" y="0"/>
                </a:moveTo>
                <a:lnTo>
                  <a:pt x="2142818" y="0"/>
                </a:lnTo>
                <a:lnTo>
                  <a:pt x="2142818" y="3066646"/>
                </a:lnTo>
                <a:lnTo>
                  <a:pt x="0" y="306664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4" name="TextBox 14"/>
          <p:cNvSpPr txBox="1"/>
          <p:nvPr/>
        </p:nvSpPr>
        <p:spPr>
          <a:xfrm>
            <a:off x="1442119" y="3454102"/>
            <a:ext cx="11989282" cy="679453"/>
          </a:xfrm>
          <a:prstGeom prst="rect">
            <a:avLst/>
          </a:prstGeom>
        </p:spPr>
        <p:txBody>
          <a:bodyPr lIns="0" tIns="0" rIns="0" bIns="0" rtlCol="0" anchor="t">
            <a:spAutoFit/>
          </a:bodyPr>
          <a:lstStyle/>
          <a:p>
            <a:pPr algn="l">
              <a:lnSpc>
                <a:spcPts val="5000"/>
              </a:lnSpc>
            </a:pPr>
            <a:r>
              <a:rPr lang="en-US" sz="5000">
                <a:solidFill>
                  <a:srgbClr val="383330"/>
                </a:solidFill>
                <a:latin typeface="Yeseva One"/>
                <a:ea typeface="Yeseva One"/>
                <a:cs typeface="Yeseva One"/>
                <a:sym typeface="Yeseva One"/>
              </a:rPr>
              <a:t>PENGERTIAN ASET TIDAK BERWUJUD</a:t>
            </a:r>
          </a:p>
        </p:txBody>
      </p:sp>
      <p:sp>
        <p:nvSpPr>
          <p:cNvPr id="15" name="TextBox 15"/>
          <p:cNvSpPr txBox="1"/>
          <p:nvPr/>
        </p:nvSpPr>
        <p:spPr>
          <a:xfrm>
            <a:off x="1028700" y="5042078"/>
            <a:ext cx="6946117" cy="3936999"/>
          </a:xfrm>
          <a:prstGeom prst="rect">
            <a:avLst/>
          </a:prstGeom>
        </p:spPr>
        <p:txBody>
          <a:bodyPr lIns="0" tIns="0" rIns="0" bIns="0" rtlCol="0" anchor="t">
            <a:spAutoFit/>
          </a:bodyPr>
          <a:lstStyle/>
          <a:p>
            <a:pPr algn="just">
              <a:lnSpc>
                <a:spcPts val="3500"/>
              </a:lnSpc>
            </a:pPr>
            <a:r>
              <a:rPr lang="en-US" sz="2500">
                <a:solidFill>
                  <a:srgbClr val="17181B"/>
                </a:solidFill>
                <a:latin typeface="Open Sans"/>
                <a:ea typeface="Open Sans"/>
                <a:cs typeface="Open Sans"/>
                <a:sym typeface="Open Sans"/>
              </a:rPr>
              <a:t>Aset tidak berwujud adalah aset non-moneter yang tidak memiliki bentuk fisik namun dapat diidentifikasi, memberikan manfaat ekonomi di masa depan, dan dikendalikan oleh entitas. Berbeda dengan aset berwujud seperti mesin atau gedung, aset tidak berwujud tidak bisa disentuh atau dilihat secara fisik, tetapi memiliki nilai yang dapat meningkatkan kinerja dan profitabilitas perusahaan.</a:t>
            </a:r>
          </a:p>
        </p:txBody>
      </p:sp>
      <p:grpSp>
        <p:nvGrpSpPr>
          <p:cNvPr id="16" name="Group 16"/>
          <p:cNvGrpSpPr/>
          <p:nvPr/>
        </p:nvGrpSpPr>
        <p:grpSpPr>
          <a:xfrm>
            <a:off x="9144000" y="5453059"/>
            <a:ext cx="7849460" cy="4588035"/>
            <a:chOff x="0" y="0"/>
            <a:chExt cx="2067347" cy="1208371"/>
          </a:xfrm>
        </p:grpSpPr>
        <p:sp>
          <p:nvSpPr>
            <p:cNvPr id="17" name="Freeform 17"/>
            <p:cNvSpPr/>
            <p:nvPr/>
          </p:nvSpPr>
          <p:spPr>
            <a:xfrm>
              <a:off x="0" y="0"/>
              <a:ext cx="2067347" cy="1208371"/>
            </a:xfrm>
            <a:custGeom>
              <a:avLst/>
              <a:gdLst/>
              <a:ahLst/>
              <a:cxnLst/>
              <a:rect l="l" t="t" r="r" b="b"/>
              <a:pathLst>
                <a:path w="2067347" h="1208371">
                  <a:moveTo>
                    <a:pt x="78904" y="0"/>
                  </a:moveTo>
                  <a:lnTo>
                    <a:pt x="1988444" y="0"/>
                  </a:lnTo>
                  <a:cubicBezTo>
                    <a:pt x="2032021" y="0"/>
                    <a:pt x="2067347" y="35327"/>
                    <a:pt x="2067347" y="78904"/>
                  </a:cubicBezTo>
                  <a:lnTo>
                    <a:pt x="2067347" y="1129467"/>
                  </a:lnTo>
                  <a:cubicBezTo>
                    <a:pt x="2067347" y="1150394"/>
                    <a:pt x="2059034" y="1170464"/>
                    <a:pt x="2044237" y="1185261"/>
                  </a:cubicBezTo>
                  <a:cubicBezTo>
                    <a:pt x="2029440" y="1200058"/>
                    <a:pt x="2009370" y="1208371"/>
                    <a:pt x="1988444" y="1208371"/>
                  </a:cubicBezTo>
                  <a:lnTo>
                    <a:pt x="78904" y="1208371"/>
                  </a:lnTo>
                  <a:cubicBezTo>
                    <a:pt x="35327" y="1208371"/>
                    <a:pt x="0" y="1173045"/>
                    <a:pt x="0" y="1129467"/>
                  </a:cubicBezTo>
                  <a:lnTo>
                    <a:pt x="0" y="78904"/>
                  </a:lnTo>
                  <a:cubicBezTo>
                    <a:pt x="0" y="35327"/>
                    <a:pt x="35327" y="0"/>
                    <a:pt x="78904" y="0"/>
                  </a:cubicBezTo>
                  <a:close/>
                </a:path>
              </a:pathLst>
            </a:custGeom>
            <a:solidFill>
              <a:srgbClr val="EEF0F4">
                <a:alpha val="56863"/>
              </a:srgbClr>
            </a:solidFill>
          </p:spPr>
        </p:sp>
        <p:sp>
          <p:nvSpPr>
            <p:cNvPr id="18" name="TextBox 18"/>
            <p:cNvSpPr txBox="1"/>
            <p:nvPr/>
          </p:nvSpPr>
          <p:spPr>
            <a:xfrm>
              <a:off x="0" y="-38100"/>
              <a:ext cx="2067347" cy="1246471"/>
            </a:xfrm>
            <a:prstGeom prst="rect">
              <a:avLst/>
            </a:prstGeom>
          </p:spPr>
          <p:txBody>
            <a:bodyPr lIns="50800" tIns="50800" rIns="50800" bIns="50800" rtlCol="0" anchor="ctr"/>
            <a:lstStyle/>
            <a:p>
              <a:pPr algn="ctr">
                <a:lnSpc>
                  <a:spcPts val="2659"/>
                </a:lnSpc>
              </a:pPr>
              <a:endParaRPr/>
            </a:p>
          </p:txBody>
        </p:sp>
      </p:grpSp>
      <p:grpSp>
        <p:nvGrpSpPr>
          <p:cNvPr id="19" name="Group 19"/>
          <p:cNvGrpSpPr/>
          <p:nvPr/>
        </p:nvGrpSpPr>
        <p:grpSpPr>
          <a:xfrm>
            <a:off x="10178777" y="5099228"/>
            <a:ext cx="5779905" cy="707661"/>
            <a:chOff x="0" y="0"/>
            <a:chExt cx="1295716" cy="158641"/>
          </a:xfrm>
        </p:grpSpPr>
        <p:sp>
          <p:nvSpPr>
            <p:cNvPr id="20" name="Freeform 20"/>
            <p:cNvSpPr/>
            <p:nvPr/>
          </p:nvSpPr>
          <p:spPr>
            <a:xfrm>
              <a:off x="0" y="0"/>
              <a:ext cx="1295716" cy="158641"/>
            </a:xfrm>
            <a:custGeom>
              <a:avLst/>
              <a:gdLst/>
              <a:ahLst/>
              <a:cxnLst/>
              <a:rect l="l" t="t" r="r" b="b"/>
              <a:pathLst>
                <a:path w="1295716" h="158641">
                  <a:moveTo>
                    <a:pt x="79320" y="0"/>
                  </a:moveTo>
                  <a:lnTo>
                    <a:pt x="1216395" y="0"/>
                  </a:lnTo>
                  <a:cubicBezTo>
                    <a:pt x="1237432" y="0"/>
                    <a:pt x="1257608" y="8357"/>
                    <a:pt x="1272483" y="23232"/>
                  </a:cubicBezTo>
                  <a:cubicBezTo>
                    <a:pt x="1287359" y="38108"/>
                    <a:pt x="1295716" y="58283"/>
                    <a:pt x="1295716" y="79320"/>
                  </a:cubicBezTo>
                  <a:lnTo>
                    <a:pt x="1295716" y="79320"/>
                  </a:lnTo>
                  <a:cubicBezTo>
                    <a:pt x="1295716" y="123128"/>
                    <a:pt x="1260203" y="158641"/>
                    <a:pt x="1216395" y="158641"/>
                  </a:cubicBezTo>
                  <a:lnTo>
                    <a:pt x="79320" y="158641"/>
                  </a:lnTo>
                  <a:cubicBezTo>
                    <a:pt x="35513" y="158641"/>
                    <a:pt x="0" y="123128"/>
                    <a:pt x="0" y="79320"/>
                  </a:cubicBezTo>
                  <a:lnTo>
                    <a:pt x="0" y="79320"/>
                  </a:lnTo>
                  <a:cubicBezTo>
                    <a:pt x="0" y="35513"/>
                    <a:pt x="35513" y="0"/>
                    <a:pt x="79320" y="0"/>
                  </a:cubicBezTo>
                  <a:close/>
                </a:path>
              </a:pathLst>
            </a:custGeom>
            <a:solidFill>
              <a:srgbClr val="E8B793"/>
            </a:solidFill>
          </p:spPr>
        </p:sp>
        <p:sp>
          <p:nvSpPr>
            <p:cNvPr id="21" name="TextBox 21"/>
            <p:cNvSpPr txBox="1"/>
            <p:nvPr/>
          </p:nvSpPr>
          <p:spPr>
            <a:xfrm>
              <a:off x="0" y="-38100"/>
              <a:ext cx="1295716" cy="196741"/>
            </a:xfrm>
            <a:prstGeom prst="rect">
              <a:avLst/>
            </a:prstGeom>
          </p:spPr>
          <p:txBody>
            <a:bodyPr lIns="50800" tIns="50800" rIns="50800" bIns="50800" rtlCol="0" anchor="ctr"/>
            <a:lstStyle/>
            <a:p>
              <a:pPr algn="ctr">
                <a:lnSpc>
                  <a:spcPts val="2659"/>
                </a:lnSpc>
              </a:pPr>
              <a:endParaRPr/>
            </a:p>
          </p:txBody>
        </p:sp>
      </p:grpSp>
      <p:sp>
        <p:nvSpPr>
          <p:cNvPr id="22" name="TextBox 22"/>
          <p:cNvSpPr txBox="1"/>
          <p:nvPr/>
        </p:nvSpPr>
        <p:spPr>
          <a:xfrm>
            <a:off x="10401223" y="5267294"/>
            <a:ext cx="5335015" cy="371475"/>
          </a:xfrm>
          <a:prstGeom prst="rect">
            <a:avLst/>
          </a:prstGeom>
        </p:spPr>
        <p:txBody>
          <a:bodyPr lIns="0" tIns="0" rIns="0" bIns="0" rtlCol="0" anchor="t">
            <a:spAutoFit/>
          </a:bodyPr>
          <a:lstStyle/>
          <a:p>
            <a:pPr algn="ctr">
              <a:lnSpc>
                <a:spcPts val="2999"/>
              </a:lnSpc>
            </a:pPr>
            <a:r>
              <a:rPr lang="en-US" sz="2499" b="1">
                <a:solidFill>
                  <a:srgbClr val="17181B"/>
                </a:solidFill>
                <a:latin typeface="Open Sans Bold"/>
                <a:ea typeface="Open Sans Bold"/>
                <a:cs typeface="Open Sans Bold"/>
                <a:sym typeface="Open Sans Bold"/>
              </a:rPr>
              <a:t>KARAKTERISTIK UTAMA</a:t>
            </a:r>
          </a:p>
        </p:txBody>
      </p:sp>
      <p:sp>
        <p:nvSpPr>
          <p:cNvPr id="23" name="TextBox 23"/>
          <p:cNvSpPr txBox="1"/>
          <p:nvPr/>
        </p:nvSpPr>
        <p:spPr>
          <a:xfrm>
            <a:off x="9562849" y="6040819"/>
            <a:ext cx="7071679" cy="4225924"/>
          </a:xfrm>
          <a:prstGeom prst="rect">
            <a:avLst/>
          </a:prstGeom>
        </p:spPr>
        <p:txBody>
          <a:bodyPr lIns="0" tIns="0" rIns="0" bIns="0" rtlCol="0" anchor="t">
            <a:spAutoFit/>
          </a:bodyPr>
          <a:lstStyle/>
          <a:p>
            <a:pPr algn="just">
              <a:lnSpc>
                <a:spcPts val="2800"/>
              </a:lnSpc>
            </a:pPr>
            <a:r>
              <a:rPr lang="en-US" sz="2000">
                <a:solidFill>
                  <a:srgbClr val="17181B"/>
                </a:solidFill>
                <a:latin typeface="Open Sans"/>
                <a:ea typeface="Open Sans"/>
                <a:cs typeface="Open Sans"/>
                <a:sym typeface="Open Sans"/>
              </a:rPr>
              <a:t>Karakteristik utama aset tidak berwujud:</a:t>
            </a:r>
          </a:p>
          <a:p>
            <a:pPr marL="431810" lvl="1" indent="-215905" algn="just">
              <a:lnSpc>
                <a:spcPts val="2800"/>
              </a:lnSpc>
              <a:buFont typeface="Arial"/>
              <a:buChar char="•"/>
            </a:pPr>
            <a:r>
              <a:rPr lang="en-US" sz="2000">
                <a:solidFill>
                  <a:srgbClr val="17181B"/>
                </a:solidFill>
                <a:latin typeface="Open Sans"/>
                <a:ea typeface="Open Sans"/>
                <a:cs typeface="Open Sans"/>
                <a:sym typeface="Open Sans"/>
              </a:rPr>
              <a:t>Non-moneter → tidak memiliki nilai nominal tetap (seperti kas atau piutang).</a:t>
            </a:r>
          </a:p>
          <a:p>
            <a:pPr marL="431810" lvl="1" indent="-215905" algn="just">
              <a:lnSpc>
                <a:spcPts val="2800"/>
              </a:lnSpc>
              <a:buFont typeface="Arial"/>
              <a:buChar char="•"/>
            </a:pPr>
            <a:r>
              <a:rPr lang="en-US" sz="2000">
                <a:solidFill>
                  <a:srgbClr val="17181B"/>
                </a:solidFill>
                <a:latin typeface="Open Sans"/>
                <a:ea typeface="Open Sans"/>
                <a:cs typeface="Open Sans"/>
                <a:sym typeface="Open Sans"/>
              </a:rPr>
              <a:t>Tanpa bentuk fisik → tidak dapat dilihat atau disentuh.</a:t>
            </a:r>
          </a:p>
          <a:p>
            <a:pPr marL="431810" lvl="1" indent="-215905" algn="just">
              <a:lnSpc>
                <a:spcPts val="2800"/>
              </a:lnSpc>
              <a:buFont typeface="Arial"/>
              <a:buChar char="•"/>
            </a:pPr>
            <a:r>
              <a:rPr lang="en-US" sz="2000">
                <a:solidFill>
                  <a:srgbClr val="17181B"/>
                </a:solidFill>
                <a:latin typeface="Open Sans"/>
                <a:ea typeface="Open Sans"/>
                <a:cs typeface="Open Sans"/>
                <a:sym typeface="Open Sans"/>
              </a:rPr>
              <a:t>Dapat diidentifikasi → dapat dipisahkan atau berasal dari hak legal.</a:t>
            </a:r>
          </a:p>
          <a:p>
            <a:pPr marL="431810" lvl="1" indent="-215905" algn="just">
              <a:lnSpc>
                <a:spcPts val="2800"/>
              </a:lnSpc>
              <a:buFont typeface="Arial"/>
              <a:buChar char="•"/>
            </a:pPr>
            <a:r>
              <a:rPr lang="en-US" sz="2000">
                <a:solidFill>
                  <a:srgbClr val="17181B"/>
                </a:solidFill>
                <a:latin typeface="Open Sans"/>
                <a:ea typeface="Open Sans"/>
                <a:cs typeface="Open Sans"/>
                <a:sym typeface="Open Sans"/>
              </a:rPr>
              <a:t>Memberikan manfaat ekonomi masa depan → meningkatkan pendapatan atau efisiensi.</a:t>
            </a:r>
          </a:p>
          <a:p>
            <a:pPr marL="431810" lvl="1" indent="-215905" algn="just">
              <a:lnSpc>
                <a:spcPts val="2800"/>
              </a:lnSpc>
              <a:buFont typeface="Arial"/>
              <a:buChar char="•"/>
            </a:pPr>
            <a:r>
              <a:rPr lang="en-US" sz="2000">
                <a:solidFill>
                  <a:srgbClr val="17181B"/>
                </a:solidFill>
                <a:latin typeface="Open Sans"/>
                <a:ea typeface="Open Sans"/>
                <a:cs typeface="Open Sans"/>
                <a:sym typeface="Open Sans"/>
              </a:rPr>
              <a:t>Dikendalikan oleh entitas → entitas memiliki kemampuan memperoleh manfaat dan membatasi pihak lain mengakses manfaat tersebut.</a:t>
            </a:r>
          </a:p>
          <a:p>
            <a:pPr algn="just">
              <a:lnSpc>
                <a:spcPts val="2800"/>
              </a:lnSpc>
            </a:pPr>
            <a:endParaRPr lang="en-US" sz="2000">
              <a:solidFill>
                <a:srgbClr val="17181B"/>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100000">
              <a:srgbClr val="FFFFFF">
                <a:alpha val="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1028700" y="2932562"/>
            <a:ext cx="11687959" cy="1642791"/>
            <a:chOff x="0" y="0"/>
            <a:chExt cx="3078310" cy="432669"/>
          </a:xfrm>
        </p:grpSpPr>
        <p:sp>
          <p:nvSpPr>
            <p:cNvPr id="3" name="Freeform 3"/>
            <p:cNvSpPr/>
            <p:nvPr/>
          </p:nvSpPr>
          <p:spPr>
            <a:xfrm>
              <a:off x="0" y="0"/>
              <a:ext cx="3078310" cy="432669"/>
            </a:xfrm>
            <a:custGeom>
              <a:avLst/>
              <a:gdLst/>
              <a:ahLst/>
              <a:cxnLst/>
              <a:rect l="l" t="t" r="r" b="b"/>
              <a:pathLst>
                <a:path w="3078310" h="432669">
                  <a:moveTo>
                    <a:pt x="52991" y="0"/>
                  </a:moveTo>
                  <a:lnTo>
                    <a:pt x="3025319" y="0"/>
                  </a:lnTo>
                  <a:cubicBezTo>
                    <a:pt x="3039373" y="0"/>
                    <a:pt x="3052852" y="5583"/>
                    <a:pt x="3062790" y="15521"/>
                  </a:cubicBezTo>
                  <a:cubicBezTo>
                    <a:pt x="3072727" y="25458"/>
                    <a:pt x="3078310" y="38937"/>
                    <a:pt x="3078310" y="52991"/>
                  </a:cubicBezTo>
                  <a:lnTo>
                    <a:pt x="3078310" y="379678"/>
                  </a:lnTo>
                  <a:cubicBezTo>
                    <a:pt x="3078310" y="408944"/>
                    <a:pt x="3054585" y="432669"/>
                    <a:pt x="3025319" y="432669"/>
                  </a:cubicBezTo>
                  <a:lnTo>
                    <a:pt x="52991" y="432669"/>
                  </a:lnTo>
                  <a:cubicBezTo>
                    <a:pt x="23725" y="432669"/>
                    <a:pt x="0" y="408944"/>
                    <a:pt x="0" y="379678"/>
                  </a:cubicBezTo>
                  <a:lnTo>
                    <a:pt x="0" y="52991"/>
                  </a:lnTo>
                  <a:cubicBezTo>
                    <a:pt x="0" y="23725"/>
                    <a:pt x="23725" y="0"/>
                    <a:pt x="52991" y="0"/>
                  </a:cubicBezTo>
                  <a:close/>
                </a:path>
              </a:pathLst>
            </a:custGeom>
            <a:gradFill rotWithShape="1">
              <a:gsLst>
                <a:gs pos="0">
                  <a:srgbClr val="E8B793">
                    <a:alpha val="100000"/>
                  </a:srgbClr>
                </a:gs>
                <a:gs pos="100000">
                  <a:srgbClr val="E8B793">
                    <a:alpha val="0"/>
                  </a:srgbClr>
                </a:gs>
              </a:gsLst>
              <a:lin ang="0"/>
            </a:gradFill>
          </p:spPr>
        </p:sp>
        <p:sp>
          <p:nvSpPr>
            <p:cNvPr id="4" name="TextBox 4"/>
            <p:cNvSpPr txBox="1"/>
            <p:nvPr/>
          </p:nvSpPr>
          <p:spPr>
            <a:xfrm>
              <a:off x="0" y="-38100"/>
              <a:ext cx="3078310" cy="470769"/>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3663240" y="-4575353"/>
            <a:ext cx="9150707" cy="9150707"/>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946656"/>
            </a:solidFill>
          </p:spPr>
        </p:sp>
        <p:sp>
          <p:nvSpPr>
            <p:cNvPr id="7" name="TextBox 7"/>
            <p:cNvSpPr txBox="1"/>
            <p:nvPr/>
          </p:nvSpPr>
          <p:spPr>
            <a:xfrm>
              <a:off x="139700" y="101600"/>
              <a:ext cx="533400" cy="57150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711558" y="1028700"/>
            <a:ext cx="24478969" cy="1383529"/>
            <a:chOff x="0" y="0"/>
            <a:chExt cx="6447136" cy="364386"/>
          </a:xfrm>
        </p:grpSpPr>
        <p:sp>
          <p:nvSpPr>
            <p:cNvPr id="9" name="Freeform 9"/>
            <p:cNvSpPr/>
            <p:nvPr/>
          </p:nvSpPr>
          <p:spPr>
            <a:xfrm>
              <a:off x="0" y="0"/>
              <a:ext cx="6447136" cy="364386"/>
            </a:xfrm>
            <a:custGeom>
              <a:avLst/>
              <a:gdLst/>
              <a:ahLst/>
              <a:cxnLst/>
              <a:rect l="l" t="t" r="r" b="b"/>
              <a:pathLst>
                <a:path w="6447136" h="364386">
                  <a:moveTo>
                    <a:pt x="0" y="0"/>
                  </a:moveTo>
                  <a:lnTo>
                    <a:pt x="6447136" y="0"/>
                  </a:lnTo>
                  <a:lnTo>
                    <a:pt x="6447136" y="364386"/>
                  </a:lnTo>
                  <a:lnTo>
                    <a:pt x="0" y="364386"/>
                  </a:lnTo>
                  <a:close/>
                </a:path>
              </a:pathLst>
            </a:custGeom>
            <a:solidFill>
              <a:srgbClr val="946656"/>
            </a:solidFill>
          </p:spPr>
        </p:sp>
        <p:sp>
          <p:nvSpPr>
            <p:cNvPr id="10" name="TextBox 10"/>
            <p:cNvSpPr txBox="1"/>
            <p:nvPr/>
          </p:nvSpPr>
          <p:spPr>
            <a:xfrm>
              <a:off x="0" y="-38100"/>
              <a:ext cx="6447136" cy="402486"/>
            </a:xfrm>
            <a:prstGeom prst="rect">
              <a:avLst/>
            </a:prstGeom>
          </p:spPr>
          <p:txBody>
            <a:bodyPr lIns="50800" tIns="50800" rIns="50800" bIns="50800" rtlCol="0" anchor="ctr"/>
            <a:lstStyle/>
            <a:p>
              <a:pPr algn="ctr">
                <a:lnSpc>
                  <a:spcPts val="2659"/>
                </a:lnSpc>
              </a:pPr>
              <a:endParaRPr/>
            </a:p>
          </p:txBody>
        </p:sp>
      </p:grpSp>
      <p:sp>
        <p:nvSpPr>
          <p:cNvPr id="11" name="Freeform 11"/>
          <p:cNvSpPr/>
          <p:nvPr/>
        </p:nvSpPr>
        <p:spPr>
          <a:xfrm rot="-5400000">
            <a:off x="14322510" y="14927"/>
            <a:ext cx="3980416" cy="3950563"/>
          </a:xfrm>
          <a:custGeom>
            <a:avLst/>
            <a:gdLst/>
            <a:ahLst/>
            <a:cxnLst/>
            <a:rect l="l" t="t" r="r" b="b"/>
            <a:pathLst>
              <a:path w="3980416" h="3950563">
                <a:moveTo>
                  <a:pt x="0" y="0"/>
                </a:moveTo>
                <a:lnTo>
                  <a:pt x="3980417" y="0"/>
                </a:lnTo>
                <a:lnTo>
                  <a:pt x="3980417" y="3950563"/>
                </a:lnTo>
                <a:lnTo>
                  <a:pt x="0" y="395056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2" name="Freeform 12"/>
          <p:cNvSpPr/>
          <p:nvPr/>
        </p:nvSpPr>
        <p:spPr>
          <a:xfrm>
            <a:off x="1028700" y="-2394336"/>
            <a:ext cx="4383276" cy="4114800"/>
          </a:xfrm>
          <a:custGeom>
            <a:avLst/>
            <a:gdLst/>
            <a:ahLst/>
            <a:cxnLst/>
            <a:rect l="l" t="t" r="r" b="b"/>
            <a:pathLst>
              <a:path w="4383276" h="4114800">
                <a:moveTo>
                  <a:pt x="0" y="0"/>
                </a:moveTo>
                <a:lnTo>
                  <a:pt x="4383276" y="0"/>
                </a:lnTo>
                <a:lnTo>
                  <a:pt x="4383276"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3" name="Freeform 13"/>
          <p:cNvSpPr/>
          <p:nvPr/>
        </p:nvSpPr>
        <p:spPr>
          <a:xfrm rot="-5400000">
            <a:off x="14890641" y="8796386"/>
            <a:ext cx="2142819" cy="3066646"/>
          </a:xfrm>
          <a:custGeom>
            <a:avLst/>
            <a:gdLst/>
            <a:ahLst/>
            <a:cxnLst/>
            <a:rect l="l" t="t" r="r" b="b"/>
            <a:pathLst>
              <a:path w="2142819" h="3066646">
                <a:moveTo>
                  <a:pt x="0" y="0"/>
                </a:moveTo>
                <a:lnTo>
                  <a:pt x="2142818" y="0"/>
                </a:lnTo>
                <a:lnTo>
                  <a:pt x="2142818" y="3066646"/>
                </a:lnTo>
                <a:lnTo>
                  <a:pt x="0" y="306664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4" name="TextBox 14"/>
          <p:cNvSpPr txBox="1"/>
          <p:nvPr/>
        </p:nvSpPr>
        <p:spPr>
          <a:xfrm>
            <a:off x="1442119" y="3139777"/>
            <a:ext cx="11989282" cy="1308103"/>
          </a:xfrm>
          <a:prstGeom prst="rect">
            <a:avLst/>
          </a:prstGeom>
        </p:spPr>
        <p:txBody>
          <a:bodyPr lIns="0" tIns="0" rIns="0" bIns="0" rtlCol="0" anchor="t">
            <a:spAutoFit/>
          </a:bodyPr>
          <a:lstStyle/>
          <a:p>
            <a:pPr algn="l">
              <a:lnSpc>
                <a:spcPts val="5000"/>
              </a:lnSpc>
            </a:pPr>
            <a:r>
              <a:rPr lang="en-US" sz="5000">
                <a:solidFill>
                  <a:srgbClr val="383330"/>
                </a:solidFill>
                <a:latin typeface="Yeseva One"/>
                <a:ea typeface="Yeseva One"/>
                <a:cs typeface="Yeseva One"/>
                <a:sym typeface="Yeseva One"/>
              </a:rPr>
              <a:t>PENGAKUAN DAN PENGUKURAN AWAL ASET TIDAK BERWUDUD</a:t>
            </a:r>
          </a:p>
        </p:txBody>
      </p:sp>
      <p:sp>
        <p:nvSpPr>
          <p:cNvPr id="15" name="TextBox 15"/>
          <p:cNvSpPr txBox="1"/>
          <p:nvPr/>
        </p:nvSpPr>
        <p:spPr>
          <a:xfrm>
            <a:off x="1028700" y="5051603"/>
            <a:ext cx="6946117" cy="5800724"/>
          </a:xfrm>
          <a:prstGeom prst="rect">
            <a:avLst/>
          </a:prstGeom>
        </p:spPr>
        <p:txBody>
          <a:bodyPr lIns="0" tIns="0" rIns="0" bIns="0" rtlCol="0" anchor="t">
            <a:spAutoFit/>
          </a:bodyPr>
          <a:lstStyle/>
          <a:p>
            <a:pPr algn="just">
              <a:lnSpc>
                <a:spcPts val="2800"/>
              </a:lnSpc>
            </a:pPr>
            <a:r>
              <a:rPr lang="en-US" sz="2000">
                <a:solidFill>
                  <a:srgbClr val="17181B"/>
                </a:solidFill>
                <a:latin typeface="Open Sans"/>
                <a:ea typeface="Open Sans"/>
                <a:cs typeface="Open Sans"/>
                <a:sym typeface="Open Sans"/>
              </a:rPr>
              <a:t>Pengakuan aset tidak berwujud memerlukan pemenuhan dua kriteria utama: adanya kemungkinan manfaat ekonomi masa depan dan dapat diukur dengan andal. Jika kedua syarat tersebut tidak terpenuhi, biaya yang dikeluarkan harus diakui sebagai beban pada periode terjadinya. Aset tidak berwujud dapat diperoleh melalui beberapa cara: pembelian terpisah, akuisisi melalui kombinasi bisnis, pertukaran aset, hibah, atau dikembangkan secara internal. Untuk aset yang diperoleh dari pengembangan internal seperti riset dan pengembangan (R&amp;D), standar akuntansi memberikan batasan yang ketat. Biaya riset harus dibebankan, sementara biaya pengembangan dapat dikapitalisasi jika memenuhi kriteria tertentu.</a:t>
            </a:r>
          </a:p>
          <a:p>
            <a:pPr algn="just">
              <a:lnSpc>
                <a:spcPts val="3500"/>
              </a:lnSpc>
            </a:pPr>
            <a:endParaRPr lang="en-US" sz="2000">
              <a:solidFill>
                <a:srgbClr val="17181B"/>
              </a:solidFill>
              <a:latin typeface="Open Sans"/>
              <a:ea typeface="Open Sans"/>
              <a:cs typeface="Open Sans"/>
              <a:sym typeface="Open Sans"/>
            </a:endParaRPr>
          </a:p>
          <a:p>
            <a:pPr algn="just">
              <a:lnSpc>
                <a:spcPts val="3500"/>
              </a:lnSpc>
            </a:pPr>
            <a:endParaRPr lang="en-US" sz="2000">
              <a:solidFill>
                <a:srgbClr val="17181B"/>
              </a:solidFill>
              <a:latin typeface="Open Sans"/>
              <a:ea typeface="Open Sans"/>
              <a:cs typeface="Open Sans"/>
              <a:sym typeface="Open Sans"/>
            </a:endParaRPr>
          </a:p>
        </p:txBody>
      </p:sp>
      <p:grpSp>
        <p:nvGrpSpPr>
          <p:cNvPr id="16" name="Group 16"/>
          <p:cNvGrpSpPr/>
          <p:nvPr/>
        </p:nvGrpSpPr>
        <p:grpSpPr>
          <a:xfrm>
            <a:off x="9144000" y="5453059"/>
            <a:ext cx="7849460" cy="4588035"/>
            <a:chOff x="0" y="0"/>
            <a:chExt cx="2067347" cy="1208371"/>
          </a:xfrm>
        </p:grpSpPr>
        <p:sp>
          <p:nvSpPr>
            <p:cNvPr id="17" name="Freeform 17"/>
            <p:cNvSpPr/>
            <p:nvPr/>
          </p:nvSpPr>
          <p:spPr>
            <a:xfrm>
              <a:off x="0" y="0"/>
              <a:ext cx="2067347" cy="1208371"/>
            </a:xfrm>
            <a:custGeom>
              <a:avLst/>
              <a:gdLst/>
              <a:ahLst/>
              <a:cxnLst/>
              <a:rect l="l" t="t" r="r" b="b"/>
              <a:pathLst>
                <a:path w="2067347" h="1208371">
                  <a:moveTo>
                    <a:pt x="78904" y="0"/>
                  </a:moveTo>
                  <a:lnTo>
                    <a:pt x="1988444" y="0"/>
                  </a:lnTo>
                  <a:cubicBezTo>
                    <a:pt x="2032021" y="0"/>
                    <a:pt x="2067347" y="35327"/>
                    <a:pt x="2067347" y="78904"/>
                  </a:cubicBezTo>
                  <a:lnTo>
                    <a:pt x="2067347" y="1129467"/>
                  </a:lnTo>
                  <a:cubicBezTo>
                    <a:pt x="2067347" y="1150394"/>
                    <a:pt x="2059034" y="1170464"/>
                    <a:pt x="2044237" y="1185261"/>
                  </a:cubicBezTo>
                  <a:cubicBezTo>
                    <a:pt x="2029440" y="1200058"/>
                    <a:pt x="2009370" y="1208371"/>
                    <a:pt x="1988444" y="1208371"/>
                  </a:cubicBezTo>
                  <a:lnTo>
                    <a:pt x="78904" y="1208371"/>
                  </a:lnTo>
                  <a:cubicBezTo>
                    <a:pt x="35327" y="1208371"/>
                    <a:pt x="0" y="1173045"/>
                    <a:pt x="0" y="1129467"/>
                  </a:cubicBezTo>
                  <a:lnTo>
                    <a:pt x="0" y="78904"/>
                  </a:lnTo>
                  <a:cubicBezTo>
                    <a:pt x="0" y="35327"/>
                    <a:pt x="35327" y="0"/>
                    <a:pt x="78904" y="0"/>
                  </a:cubicBezTo>
                  <a:close/>
                </a:path>
              </a:pathLst>
            </a:custGeom>
            <a:solidFill>
              <a:srgbClr val="EEF0F4">
                <a:alpha val="56863"/>
              </a:srgbClr>
            </a:solidFill>
          </p:spPr>
        </p:sp>
        <p:sp>
          <p:nvSpPr>
            <p:cNvPr id="18" name="TextBox 18"/>
            <p:cNvSpPr txBox="1"/>
            <p:nvPr/>
          </p:nvSpPr>
          <p:spPr>
            <a:xfrm>
              <a:off x="0" y="-38100"/>
              <a:ext cx="2067347" cy="1246471"/>
            </a:xfrm>
            <a:prstGeom prst="rect">
              <a:avLst/>
            </a:prstGeom>
          </p:spPr>
          <p:txBody>
            <a:bodyPr lIns="50800" tIns="50800" rIns="50800" bIns="50800" rtlCol="0" anchor="ctr"/>
            <a:lstStyle/>
            <a:p>
              <a:pPr algn="ctr">
                <a:lnSpc>
                  <a:spcPts val="2659"/>
                </a:lnSpc>
              </a:pPr>
              <a:endParaRPr/>
            </a:p>
          </p:txBody>
        </p:sp>
      </p:grpSp>
      <p:grpSp>
        <p:nvGrpSpPr>
          <p:cNvPr id="19" name="Group 19"/>
          <p:cNvGrpSpPr/>
          <p:nvPr/>
        </p:nvGrpSpPr>
        <p:grpSpPr>
          <a:xfrm>
            <a:off x="10178777" y="5099228"/>
            <a:ext cx="5779905" cy="707661"/>
            <a:chOff x="0" y="0"/>
            <a:chExt cx="1295716" cy="158641"/>
          </a:xfrm>
        </p:grpSpPr>
        <p:sp>
          <p:nvSpPr>
            <p:cNvPr id="20" name="Freeform 20"/>
            <p:cNvSpPr/>
            <p:nvPr/>
          </p:nvSpPr>
          <p:spPr>
            <a:xfrm>
              <a:off x="0" y="0"/>
              <a:ext cx="1295716" cy="158641"/>
            </a:xfrm>
            <a:custGeom>
              <a:avLst/>
              <a:gdLst/>
              <a:ahLst/>
              <a:cxnLst/>
              <a:rect l="l" t="t" r="r" b="b"/>
              <a:pathLst>
                <a:path w="1295716" h="158641">
                  <a:moveTo>
                    <a:pt x="79320" y="0"/>
                  </a:moveTo>
                  <a:lnTo>
                    <a:pt x="1216395" y="0"/>
                  </a:lnTo>
                  <a:cubicBezTo>
                    <a:pt x="1237432" y="0"/>
                    <a:pt x="1257608" y="8357"/>
                    <a:pt x="1272483" y="23232"/>
                  </a:cubicBezTo>
                  <a:cubicBezTo>
                    <a:pt x="1287359" y="38108"/>
                    <a:pt x="1295716" y="58283"/>
                    <a:pt x="1295716" y="79320"/>
                  </a:cubicBezTo>
                  <a:lnTo>
                    <a:pt x="1295716" y="79320"/>
                  </a:lnTo>
                  <a:cubicBezTo>
                    <a:pt x="1295716" y="123128"/>
                    <a:pt x="1260203" y="158641"/>
                    <a:pt x="1216395" y="158641"/>
                  </a:cubicBezTo>
                  <a:lnTo>
                    <a:pt x="79320" y="158641"/>
                  </a:lnTo>
                  <a:cubicBezTo>
                    <a:pt x="35513" y="158641"/>
                    <a:pt x="0" y="123128"/>
                    <a:pt x="0" y="79320"/>
                  </a:cubicBezTo>
                  <a:lnTo>
                    <a:pt x="0" y="79320"/>
                  </a:lnTo>
                  <a:cubicBezTo>
                    <a:pt x="0" y="35513"/>
                    <a:pt x="35513" y="0"/>
                    <a:pt x="79320" y="0"/>
                  </a:cubicBezTo>
                  <a:close/>
                </a:path>
              </a:pathLst>
            </a:custGeom>
            <a:solidFill>
              <a:srgbClr val="E8B793"/>
            </a:solidFill>
          </p:spPr>
        </p:sp>
        <p:sp>
          <p:nvSpPr>
            <p:cNvPr id="21" name="TextBox 21"/>
            <p:cNvSpPr txBox="1"/>
            <p:nvPr/>
          </p:nvSpPr>
          <p:spPr>
            <a:xfrm>
              <a:off x="0" y="-38100"/>
              <a:ext cx="1295716" cy="196741"/>
            </a:xfrm>
            <a:prstGeom prst="rect">
              <a:avLst/>
            </a:prstGeom>
          </p:spPr>
          <p:txBody>
            <a:bodyPr lIns="50800" tIns="50800" rIns="50800" bIns="50800" rtlCol="0" anchor="ctr"/>
            <a:lstStyle/>
            <a:p>
              <a:pPr algn="ctr">
                <a:lnSpc>
                  <a:spcPts val="2659"/>
                </a:lnSpc>
              </a:pPr>
              <a:endParaRPr/>
            </a:p>
          </p:txBody>
        </p:sp>
      </p:grpSp>
      <p:sp>
        <p:nvSpPr>
          <p:cNvPr id="22" name="TextBox 22"/>
          <p:cNvSpPr txBox="1"/>
          <p:nvPr/>
        </p:nvSpPr>
        <p:spPr>
          <a:xfrm>
            <a:off x="10401223" y="5267294"/>
            <a:ext cx="5335015" cy="571500"/>
          </a:xfrm>
          <a:prstGeom prst="rect">
            <a:avLst/>
          </a:prstGeom>
        </p:spPr>
        <p:txBody>
          <a:bodyPr lIns="0" tIns="0" rIns="0" bIns="0" rtlCol="0" anchor="t">
            <a:spAutoFit/>
          </a:bodyPr>
          <a:lstStyle/>
          <a:p>
            <a:pPr algn="ctr">
              <a:lnSpc>
                <a:spcPts val="2280"/>
              </a:lnSpc>
            </a:pPr>
            <a:r>
              <a:rPr lang="en-US" sz="1900" b="1">
                <a:solidFill>
                  <a:srgbClr val="17181B"/>
                </a:solidFill>
                <a:latin typeface="Open Sans Bold"/>
                <a:ea typeface="Open Sans Bold"/>
                <a:cs typeface="Open Sans Bold"/>
                <a:sym typeface="Open Sans Bold"/>
              </a:rPr>
              <a:t>KOMPONEN PENTING PENGAKUAN MENCAKUP:</a:t>
            </a:r>
          </a:p>
        </p:txBody>
      </p:sp>
      <p:sp>
        <p:nvSpPr>
          <p:cNvPr id="23" name="TextBox 23"/>
          <p:cNvSpPr txBox="1"/>
          <p:nvPr/>
        </p:nvSpPr>
        <p:spPr>
          <a:xfrm>
            <a:off x="9562849" y="6050344"/>
            <a:ext cx="7071679" cy="3461384"/>
          </a:xfrm>
          <a:prstGeom prst="rect">
            <a:avLst/>
          </a:prstGeom>
        </p:spPr>
        <p:txBody>
          <a:bodyPr lIns="0" tIns="0" rIns="0" bIns="0" rtlCol="0" anchor="t">
            <a:spAutoFit/>
          </a:bodyPr>
          <a:lstStyle/>
          <a:p>
            <a:pPr marL="474989" lvl="1" indent="-237495" algn="just">
              <a:lnSpc>
                <a:spcPts val="3080"/>
              </a:lnSpc>
              <a:buFont typeface="Arial"/>
              <a:buChar char="•"/>
            </a:pPr>
            <a:r>
              <a:rPr lang="en-US" sz="2200">
                <a:solidFill>
                  <a:srgbClr val="17181B"/>
                </a:solidFill>
                <a:latin typeface="Open Sans"/>
                <a:ea typeface="Open Sans"/>
                <a:cs typeface="Open Sans"/>
                <a:sym typeface="Open Sans"/>
              </a:rPr>
              <a:t>Identifiability (dapat diidentifikasi) – harus dapat dipisahkan atau berasal dari hak kontraktual.</a:t>
            </a:r>
          </a:p>
          <a:p>
            <a:pPr marL="474989" lvl="1" indent="-237495" algn="just">
              <a:lnSpc>
                <a:spcPts val="3080"/>
              </a:lnSpc>
              <a:buFont typeface="Arial"/>
              <a:buChar char="•"/>
            </a:pPr>
            <a:r>
              <a:rPr lang="en-US" sz="2200">
                <a:solidFill>
                  <a:srgbClr val="17181B"/>
                </a:solidFill>
                <a:latin typeface="Open Sans"/>
                <a:ea typeface="Open Sans"/>
                <a:cs typeface="Open Sans"/>
                <a:sym typeface="Open Sans"/>
              </a:rPr>
              <a:t>Control (pengendalian) – entitas memiliki kapasitas mendapatkan manfaat dan membatasi pihak lain.</a:t>
            </a:r>
          </a:p>
          <a:p>
            <a:pPr marL="474989" lvl="1" indent="-237495" algn="just">
              <a:lnSpc>
                <a:spcPts val="3080"/>
              </a:lnSpc>
              <a:buFont typeface="Arial"/>
              <a:buChar char="•"/>
            </a:pPr>
            <a:r>
              <a:rPr lang="en-US" sz="2200">
                <a:solidFill>
                  <a:srgbClr val="17181B"/>
                </a:solidFill>
                <a:latin typeface="Open Sans"/>
                <a:ea typeface="Open Sans"/>
                <a:cs typeface="Open Sans"/>
                <a:sym typeface="Open Sans"/>
              </a:rPr>
              <a:t>Future economic benefits (manfaat ekonomi masa depan) – dapat berupa peningkatan pendapatan, penghematan biaya, atau manfaat lain.</a:t>
            </a:r>
          </a:p>
          <a:p>
            <a:pPr algn="just">
              <a:lnSpc>
                <a:spcPts val="2800"/>
              </a:lnSpc>
            </a:pPr>
            <a:endParaRPr lang="en-US" sz="2200">
              <a:solidFill>
                <a:srgbClr val="17181B"/>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100000">
              <a:srgbClr val="FFFFFF">
                <a:alpha val="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1028700" y="3263677"/>
            <a:ext cx="7849460" cy="5994623"/>
            <a:chOff x="0" y="0"/>
            <a:chExt cx="2067347" cy="1578831"/>
          </a:xfrm>
        </p:grpSpPr>
        <p:sp>
          <p:nvSpPr>
            <p:cNvPr id="3" name="Freeform 3"/>
            <p:cNvSpPr/>
            <p:nvPr/>
          </p:nvSpPr>
          <p:spPr>
            <a:xfrm>
              <a:off x="0" y="0"/>
              <a:ext cx="2067347" cy="1578831"/>
            </a:xfrm>
            <a:custGeom>
              <a:avLst/>
              <a:gdLst/>
              <a:ahLst/>
              <a:cxnLst/>
              <a:rect l="l" t="t" r="r" b="b"/>
              <a:pathLst>
                <a:path w="2067347" h="1578831">
                  <a:moveTo>
                    <a:pt x="78904" y="0"/>
                  </a:moveTo>
                  <a:lnTo>
                    <a:pt x="1988444" y="0"/>
                  </a:lnTo>
                  <a:cubicBezTo>
                    <a:pt x="2032021" y="0"/>
                    <a:pt x="2067347" y="35327"/>
                    <a:pt x="2067347" y="78904"/>
                  </a:cubicBezTo>
                  <a:lnTo>
                    <a:pt x="2067347" y="1499927"/>
                  </a:lnTo>
                  <a:cubicBezTo>
                    <a:pt x="2067347" y="1543504"/>
                    <a:pt x="2032021" y="1578831"/>
                    <a:pt x="1988444" y="1578831"/>
                  </a:cubicBezTo>
                  <a:lnTo>
                    <a:pt x="78904" y="1578831"/>
                  </a:lnTo>
                  <a:cubicBezTo>
                    <a:pt x="35327" y="1578831"/>
                    <a:pt x="0" y="1543504"/>
                    <a:pt x="0" y="1499927"/>
                  </a:cubicBezTo>
                  <a:lnTo>
                    <a:pt x="0" y="78904"/>
                  </a:lnTo>
                  <a:cubicBezTo>
                    <a:pt x="0" y="35327"/>
                    <a:pt x="35327" y="0"/>
                    <a:pt x="78904" y="0"/>
                  </a:cubicBezTo>
                  <a:close/>
                </a:path>
              </a:pathLst>
            </a:custGeom>
            <a:solidFill>
              <a:srgbClr val="EEF0F4"/>
            </a:solidFill>
          </p:spPr>
        </p:sp>
        <p:sp>
          <p:nvSpPr>
            <p:cNvPr id="4" name="TextBox 4"/>
            <p:cNvSpPr txBox="1"/>
            <p:nvPr/>
          </p:nvSpPr>
          <p:spPr>
            <a:xfrm>
              <a:off x="0" y="-38100"/>
              <a:ext cx="2067347" cy="1616931"/>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9409840" y="3263677"/>
            <a:ext cx="7849460" cy="5994623"/>
            <a:chOff x="0" y="0"/>
            <a:chExt cx="2067347" cy="1578831"/>
          </a:xfrm>
        </p:grpSpPr>
        <p:sp>
          <p:nvSpPr>
            <p:cNvPr id="6" name="Freeform 6"/>
            <p:cNvSpPr/>
            <p:nvPr/>
          </p:nvSpPr>
          <p:spPr>
            <a:xfrm>
              <a:off x="0" y="0"/>
              <a:ext cx="2067347" cy="1578831"/>
            </a:xfrm>
            <a:custGeom>
              <a:avLst/>
              <a:gdLst/>
              <a:ahLst/>
              <a:cxnLst/>
              <a:rect l="l" t="t" r="r" b="b"/>
              <a:pathLst>
                <a:path w="2067347" h="1578831">
                  <a:moveTo>
                    <a:pt x="78904" y="0"/>
                  </a:moveTo>
                  <a:lnTo>
                    <a:pt x="1988444" y="0"/>
                  </a:lnTo>
                  <a:cubicBezTo>
                    <a:pt x="2032021" y="0"/>
                    <a:pt x="2067347" y="35327"/>
                    <a:pt x="2067347" y="78904"/>
                  </a:cubicBezTo>
                  <a:lnTo>
                    <a:pt x="2067347" y="1499927"/>
                  </a:lnTo>
                  <a:cubicBezTo>
                    <a:pt x="2067347" y="1543504"/>
                    <a:pt x="2032021" y="1578831"/>
                    <a:pt x="1988444" y="1578831"/>
                  </a:cubicBezTo>
                  <a:lnTo>
                    <a:pt x="78904" y="1578831"/>
                  </a:lnTo>
                  <a:cubicBezTo>
                    <a:pt x="35327" y="1578831"/>
                    <a:pt x="0" y="1543504"/>
                    <a:pt x="0" y="1499927"/>
                  </a:cubicBezTo>
                  <a:lnTo>
                    <a:pt x="0" y="78904"/>
                  </a:lnTo>
                  <a:cubicBezTo>
                    <a:pt x="0" y="35327"/>
                    <a:pt x="35327" y="0"/>
                    <a:pt x="78904" y="0"/>
                  </a:cubicBezTo>
                  <a:close/>
                </a:path>
              </a:pathLst>
            </a:custGeom>
            <a:solidFill>
              <a:srgbClr val="EEF0F4"/>
            </a:solidFill>
          </p:spPr>
        </p:sp>
        <p:sp>
          <p:nvSpPr>
            <p:cNvPr id="7" name="TextBox 7"/>
            <p:cNvSpPr txBox="1"/>
            <p:nvPr/>
          </p:nvSpPr>
          <p:spPr>
            <a:xfrm>
              <a:off x="0" y="-38100"/>
              <a:ext cx="2067347" cy="1616931"/>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762908" y="2909847"/>
            <a:ext cx="6455760" cy="707661"/>
            <a:chOff x="0" y="0"/>
            <a:chExt cx="1447226" cy="158641"/>
          </a:xfrm>
        </p:grpSpPr>
        <p:sp>
          <p:nvSpPr>
            <p:cNvPr id="9" name="Freeform 9"/>
            <p:cNvSpPr/>
            <p:nvPr/>
          </p:nvSpPr>
          <p:spPr>
            <a:xfrm>
              <a:off x="0" y="0"/>
              <a:ext cx="1447226" cy="158641"/>
            </a:xfrm>
            <a:custGeom>
              <a:avLst/>
              <a:gdLst/>
              <a:ahLst/>
              <a:cxnLst/>
              <a:rect l="l" t="t" r="r" b="b"/>
              <a:pathLst>
                <a:path w="1447226" h="158641">
                  <a:moveTo>
                    <a:pt x="79320" y="0"/>
                  </a:moveTo>
                  <a:lnTo>
                    <a:pt x="1367906" y="0"/>
                  </a:lnTo>
                  <a:cubicBezTo>
                    <a:pt x="1388943" y="0"/>
                    <a:pt x="1409118" y="8357"/>
                    <a:pt x="1423994" y="23232"/>
                  </a:cubicBezTo>
                  <a:cubicBezTo>
                    <a:pt x="1438869" y="38108"/>
                    <a:pt x="1447226" y="58283"/>
                    <a:pt x="1447226" y="79320"/>
                  </a:cubicBezTo>
                  <a:lnTo>
                    <a:pt x="1447226" y="79320"/>
                  </a:lnTo>
                  <a:cubicBezTo>
                    <a:pt x="1447226" y="123128"/>
                    <a:pt x="1411713" y="158641"/>
                    <a:pt x="1367906" y="158641"/>
                  </a:cubicBezTo>
                  <a:lnTo>
                    <a:pt x="79320" y="158641"/>
                  </a:lnTo>
                  <a:cubicBezTo>
                    <a:pt x="35513" y="158641"/>
                    <a:pt x="0" y="123128"/>
                    <a:pt x="0" y="79320"/>
                  </a:cubicBezTo>
                  <a:lnTo>
                    <a:pt x="0" y="79320"/>
                  </a:lnTo>
                  <a:cubicBezTo>
                    <a:pt x="0" y="35513"/>
                    <a:pt x="35513" y="0"/>
                    <a:pt x="79320" y="0"/>
                  </a:cubicBezTo>
                  <a:close/>
                </a:path>
              </a:pathLst>
            </a:custGeom>
            <a:solidFill>
              <a:srgbClr val="E8B793"/>
            </a:solidFill>
          </p:spPr>
        </p:sp>
        <p:sp>
          <p:nvSpPr>
            <p:cNvPr id="10" name="TextBox 10"/>
            <p:cNvSpPr txBox="1"/>
            <p:nvPr/>
          </p:nvSpPr>
          <p:spPr>
            <a:xfrm>
              <a:off x="0" y="-38100"/>
              <a:ext cx="1447226" cy="196741"/>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10273849" y="2909847"/>
            <a:ext cx="6121443" cy="707661"/>
            <a:chOff x="0" y="0"/>
            <a:chExt cx="1372280" cy="158641"/>
          </a:xfrm>
        </p:grpSpPr>
        <p:sp>
          <p:nvSpPr>
            <p:cNvPr id="12" name="Freeform 12"/>
            <p:cNvSpPr/>
            <p:nvPr/>
          </p:nvSpPr>
          <p:spPr>
            <a:xfrm>
              <a:off x="0" y="0"/>
              <a:ext cx="1372280" cy="158641"/>
            </a:xfrm>
            <a:custGeom>
              <a:avLst/>
              <a:gdLst/>
              <a:ahLst/>
              <a:cxnLst/>
              <a:rect l="l" t="t" r="r" b="b"/>
              <a:pathLst>
                <a:path w="1372280" h="158641">
                  <a:moveTo>
                    <a:pt x="79320" y="0"/>
                  </a:moveTo>
                  <a:lnTo>
                    <a:pt x="1292960" y="0"/>
                  </a:lnTo>
                  <a:cubicBezTo>
                    <a:pt x="1336767" y="0"/>
                    <a:pt x="1372280" y="35513"/>
                    <a:pt x="1372280" y="79320"/>
                  </a:cubicBezTo>
                  <a:lnTo>
                    <a:pt x="1372280" y="79320"/>
                  </a:lnTo>
                  <a:cubicBezTo>
                    <a:pt x="1372280" y="100357"/>
                    <a:pt x="1363923" y="120533"/>
                    <a:pt x="1349048" y="135408"/>
                  </a:cubicBezTo>
                  <a:cubicBezTo>
                    <a:pt x="1334172" y="150284"/>
                    <a:pt x="1313997" y="158641"/>
                    <a:pt x="1292960" y="158641"/>
                  </a:cubicBezTo>
                  <a:lnTo>
                    <a:pt x="79320" y="158641"/>
                  </a:lnTo>
                  <a:cubicBezTo>
                    <a:pt x="35513" y="158641"/>
                    <a:pt x="0" y="123128"/>
                    <a:pt x="0" y="79320"/>
                  </a:cubicBezTo>
                  <a:lnTo>
                    <a:pt x="0" y="79320"/>
                  </a:lnTo>
                  <a:cubicBezTo>
                    <a:pt x="0" y="35513"/>
                    <a:pt x="35513" y="0"/>
                    <a:pt x="79320" y="0"/>
                  </a:cubicBezTo>
                  <a:close/>
                </a:path>
              </a:pathLst>
            </a:custGeom>
            <a:solidFill>
              <a:srgbClr val="E8B793"/>
            </a:solidFill>
          </p:spPr>
        </p:sp>
        <p:sp>
          <p:nvSpPr>
            <p:cNvPr id="13" name="TextBox 13"/>
            <p:cNvSpPr txBox="1"/>
            <p:nvPr/>
          </p:nvSpPr>
          <p:spPr>
            <a:xfrm>
              <a:off x="0" y="-38100"/>
              <a:ext cx="1372280" cy="196741"/>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3300021" y="870252"/>
            <a:ext cx="11687959" cy="1642791"/>
            <a:chOff x="0" y="0"/>
            <a:chExt cx="3078310" cy="432669"/>
          </a:xfrm>
        </p:grpSpPr>
        <p:sp>
          <p:nvSpPr>
            <p:cNvPr id="15" name="Freeform 15"/>
            <p:cNvSpPr/>
            <p:nvPr/>
          </p:nvSpPr>
          <p:spPr>
            <a:xfrm>
              <a:off x="0" y="0"/>
              <a:ext cx="3078310" cy="432669"/>
            </a:xfrm>
            <a:custGeom>
              <a:avLst/>
              <a:gdLst/>
              <a:ahLst/>
              <a:cxnLst/>
              <a:rect l="l" t="t" r="r" b="b"/>
              <a:pathLst>
                <a:path w="3078310" h="432669">
                  <a:moveTo>
                    <a:pt x="52991" y="0"/>
                  </a:moveTo>
                  <a:lnTo>
                    <a:pt x="3025319" y="0"/>
                  </a:lnTo>
                  <a:cubicBezTo>
                    <a:pt x="3039373" y="0"/>
                    <a:pt x="3052852" y="5583"/>
                    <a:pt x="3062790" y="15521"/>
                  </a:cubicBezTo>
                  <a:cubicBezTo>
                    <a:pt x="3072727" y="25458"/>
                    <a:pt x="3078310" y="38937"/>
                    <a:pt x="3078310" y="52991"/>
                  </a:cubicBezTo>
                  <a:lnTo>
                    <a:pt x="3078310" y="379678"/>
                  </a:lnTo>
                  <a:cubicBezTo>
                    <a:pt x="3078310" y="408944"/>
                    <a:pt x="3054585" y="432669"/>
                    <a:pt x="3025319" y="432669"/>
                  </a:cubicBezTo>
                  <a:lnTo>
                    <a:pt x="52991" y="432669"/>
                  </a:lnTo>
                  <a:cubicBezTo>
                    <a:pt x="23725" y="432669"/>
                    <a:pt x="0" y="408944"/>
                    <a:pt x="0" y="379678"/>
                  </a:cubicBezTo>
                  <a:lnTo>
                    <a:pt x="0" y="52991"/>
                  </a:lnTo>
                  <a:cubicBezTo>
                    <a:pt x="0" y="23725"/>
                    <a:pt x="23725" y="0"/>
                    <a:pt x="52991" y="0"/>
                  </a:cubicBezTo>
                  <a:close/>
                </a:path>
              </a:pathLst>
            </a:custGeom>
            <a:gradFill rotWithShape="1">
              <a:gsLst>
                <a:gs pos="0">
                  <a:srgbClr val="E8B793">
                    <a:alpha val="100000"/>
                  </a:srgbClr>
                </a:gs>
                <a:gs pos="100000">
                  <a:srgbClr val="E8B793">
                    <a:alpha val="0"/>
                  </a:srgbClr>
                </a:gs>
              </a:gsLst>
              <a:lin ang="0"/>
            </a:gradFill>
          </p:spPr>
        </p:sp>
        <p:sp>
          <p:nvSpPr>
            <p:cNvPr id="16" name="TextBox 16"/>
            <p:cNvSpPr txBox="1"/>
            <p:nvPr/>
          </p:nvSpPr>
          <p:spPr>
            <a:xfrm>
              <a:off x="0" y="-38100"/>
              <a:ext cx="3078310" cy="470769"/>
            </a:xfrm>
            <a:prstGeom prst="rect">
              <a:avLst/>
            </a:prstGeom>
          </p:spPr>
          <p:txBody>
            <a:bodyPr lIns="50800" tIns="50800" rIns="50800" bIns="50800" rtlCol="0" anchor="ctr"/>
            <a:lstStyle/>
            <a:p>
              <a:pPr algn="ctr">
                <a:lnSpc>
                  <a:spcPts val="2659"/>
                </a:lnSpc>
              </a:pPr>
              <a:endParaRPr/>
            </a:p>
          </p:txBody>
        </p:sp>
      </p:grpSp>
      <p:sp>
        <p:nvSpPr>
          <p:cNvPr id="17" name="TextBox 17"/>
          <p:cNvSpPr txBox="1"/>
          <p:nvPr/>
        </p:nvSpPr>
        <p:spPr>
          <a:xfrm>
            <a:off x="4549011" y="1149824"/>
            <a:ext cx="9189978" cy="1032514"/>
          </a:xfrm>
          <a:prstGeom prst="rect">
            <a:avLst/>
          </a:prstGeom>
        </p:spPr>
        <p:txBody>
          <a:bodyPr lIns="0" tIns="0" rIns="0" bIns="0" rtlCol="0" anchor="t">
            <a:spAutoFit/>
          </a:bodyPr>
          <a:lstStyle/>
          <a:p>
            <a:pPr algn="ctr">
              <a:lnSpc>
                <a:spcPts val="3900"/>
              </a:lnSpc>
            </a:pPr>
            <a:r>
              <a:rPr lang="en-US" sz="3900">
                <a:solidFill>
                  <a:srgbClr val="383330"/>
                </a:solidFill>
                <a:latin typeface="Yeseva One"/>
                <a:ea typeface="Yeseva One"/>
                <a:cs typeface="Yeseva One"/>
                <a:sym typeface="Yeseva One"/>
              </a:rPr>
              <a:t>PENGUKURAN SETELAH PENGAKUAN (DIPERPANJANG LEBIH PANJANG)</a:t>
            </a:r>
          </a:p>
        </p:txBody>
      </p:sp>
      <p:grpSp>
        <p:nvGrpSpPr>
          <p:cNvPr id="18" name="Group 18"/>
          <p:cNvGrpSpPr/>
          <p:nvPr/>
        </p:nvGrpSpPr>
        <p:grpSpPr>
          <a:xfrm>
            <a:off x="-1924360" y="9884573"/>
            <a:ext cx="24478969" cy="1383529"/>
            <a:chOff x="0" y="0"/>
            <a:chExt cx="6447136" cy="364386"/>
          </a:xfrm>
        </p:grpSpPr>
        <p:sp>
          <p:nvSpPr>
            <p:cNvPr id="19" name="Freeform 19"/>
            <p:cNvSpPr/>
            <p:nvPr/>
          </p:nvSpPr>
          <p:spPr>
            <a:xfrm>
              <a:off x="0" y="0"/>
              <a:ext cx="6447136" cy="364386"/>
            </a:xfrm>
            <a:custGeom>
              <a:avLst/>
              <a:gdLst/>
              <a:ahLst/>
              <a:cxnLst/>
              <a:rect l="l" t="t" r="r" b="b"/>
              <a:pathLst>
                <a:path w="6447136" h="364386">
                  <a:moveTo>
                    <a:pt x="0" y="0"/>
                  </a:moveTo>
                  <a:lnTo>
                    <a:pt x="6447136" y="0"/>
                  </a:lnTo>
                  <a:lnTo>
                    <a:pt x="6447136" y="364386"/>
                  </a:lnTo>
                  <a:lnTo>
                    <a:pt x="0" y="364386"/>
                  </a:lnTo>
                  <a:close/>
                </a:path>
              </a:pathLst>
            </a:custGeom>
            <a:solidFill>
              <a:srgbClr val="946656"/>
            </a:solidFill>
          </p:spPr>
        </p:sp>
        <p:sp>
          <p:nvSpPr>
            <p:cNvPr id="20" name="TextBox 20"/>
            <p:cNvSpPr txBox="1"/>
            <p:nvPr/>
          </p:nvSpPr>
          <p:spPr>
            <a:xfrm>
              <a:off x="0" y="-38100"/>
              <a:ext cx="6447136" cy="402486"/>
            </a:xfrm>
            <a:prstGeom prst="rect">
              <a:avLst/>
            </a:prstGeom>
          </p:spPr>
          <p:txBody>
            <a:bodyPr lIns="50800" tIns="50800" rIns="50800" bIns="50800" rtlCol="0" anchor="ctr"/>
            <a:lstStyle/>
            <a:p>
              <a:pPr algn="ctr">
                <a:lnSpc>
                  <a:spcPts val="2659"/>
                </a:lnSpc>
              </a:pPr>
              <a:endParaRPr/>
            </a:p>
          </p:txBody>
        </p:sp>
      </p:grpSp>
      <p:sp>
        <p:nvSpPr>
          <p:cNvPr id="21" name="Freeform 21"/>
          <p:cNvSpPr/>
          <p:nvPr/>
        </p:nvSpPr>
        <p:spPr>
          <a:xfrm>
            <a:off x="-2191638" y="-1601757"/>
            <a:ext cx="4383276" cy="4114800"/>
          </a:xfrm>
          <a:custGeom>
            <a:avLst/>
            <a:gdLst/>
            <a:ahLst/>
            <a:cxnLst/>
            <a:rect l="l" t="t" r="r" b="b"/>
            <a:pathLst>
              <a:path w="4383276" h="4114800">
                <a:moveTo>
                  <a:pt x="0" y="0"/>
                </a:moveTo>
                <a:lnTo>
                  <a:pt x="4383276" y="0"/>
                </a:lnTo>
                <a:lnTo>
                  <a:pt x="4383276"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2" name="Freeform 22"/>
          <p:cNvSpPr/>
          <p:nvPr/>
        </p:nvSpPr>
        <p:spPr>
          <a:xfrm>
            <a:off x="16096362" y="-1601757"/>
            <a:ext cx="4383276" cy="4114800"/>
          </a:xfrm>
          <a:custGeom>
            <a:avLst/>
            <a:gdLst/>
            <a:ahLst/>
            <a:cxnLst/>
            <a:rect l="l" t="t" r="r" b="b"/>
            <a:pathLst>
              <a:path w="4383276" h="4114800">
                <a:moveTo>
                  <a:pt x="0" y="0"/>
                </a:moveTo>
                <a:lnTo>
                  <a:pt x="4383276" y="0"/>
                </a:lnTo>
                <a:lnTo>
                  <a:pt x="4383276"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3" name="TextBox 23"/>
          <p:cNvSpPr txBox="1"/>
          <p:nvPr/>
        </p:nvSpPr>
        <p:spPr>
          <a:xfrm>
            <a:off x="2371860" y="3077913"/>
            <a:ext cx="5237857" cy="333375"/>
          </a:xfrm>
          <a:prstGeom prst="rect">
            <a:avLst/>
          </a:prstGeom>
        </p:spPr>
        <p:txBody>
          <a:bodyPr lIns="0" tIns="0" rIns="0" bIns="0" rtlCol="0" anchor="t">
            <a:spAutoFit/>
          </a:bodyPr>
          <a:lstStyle/>
          <a:p>
            <a:pPr algn="ctr">
              <a:lnSpc>
                <a:spcPts val="2640"/>
              </a:lnSpc>
            </a:pPr>
            <a:r>
              <a:rPr lang="en-US" sz="2200" b="1">
                <a:solidFill>
                  <a:srgbClr val="17181B"/>
                </a:solidFill>
                <a:latin typeface="Open Sans Bold"/>
                <a:ea typeface="Open Sans Bold"/>
                <a:cs typeface="Open Sans Bold"/>
                <a:sym typeface="Open Sans Bold"/>
              </a:rPr>
              <a:t>PENURUNAN NILAI (IMPAIRMENT)</a:t>
            </a:r>
          </a:p>
        </p:txBody>
      </p:sp>
      <p:sp>
        <p:nvSpPr>
          <p:cNvPr id="24" name="TextBox 24"/>
          <p:cNvSpPr txBox="1"/>
          <p:nvPr/>
        </p:nvSpPr>
        <p:spPr>
          <a:xfrm>
            <a:off x="10273849" y="2949352"/>
            <a:ext cx="6121443" cy="628650"/>
          </a:xfrm>
          <a:prstGeom prst="rect">
            <a:avLst/>
          </a:prstGeom>
        </p:spPr>
        <p:txBody>
          <a:bodyPr lIns="0" tIns="0" rIns="0" bIns="0" rtlCol="0" anchor="t">
            <a:spAutoFit/>
          </a:bodyPr>
          <a:lstStyle/>
          <a:p>
            <a:pPr algn="ctr">
              <a:lnSpc>
                <a:spcPts val="2520"/>
              </a:lnSpc>
            </a:pPr>
            <a:r>
              <a:rPr lang="en-US" sz="2100" b="1">
                <a:solidFill>
                  <a:srgbClr val="17181B"/>
                </a:solidFill>
                <a:latin typeface="Open Sans Bold"/>
                <a:ea typeface="Open Sans Bold"/>
                <a:cs typeface="Open Sans Bold"/>
                <a:sym typeface="Open Sans Bold"/>
              </a:rPr>
              <a:t>REVERSAL OF IMPAIRMENT (PEMBALIKAN PENURUNAN NILAI)</a:t>
            </a:r>
          </a:p>
        </p:txBody>
      </p:sp>
      <p:sp>
        <p:nvSpPr>
          <p:cNvPr id="25" name="TextBox 25"/>
          <p:cNvSpPr txBox="1"/>
          <p:nvPr/>
        </p:nvSpPr>
        <p:spPr>
          <a:xfrm>
            <a:off x="1447549" y="3979458"/>
            <a:ext cx="7071679" cy="5167629"/>
          </a:xfrm>
          <a:prstGeom prst="rect">
            <a:avLst/>
          </a:prstGeom>
        </p:spPr>
        <p:txBody>
          <a:bodyPr lIns="0" tIns="0" rIns="0" bIns="0" rtlCol="0" anchor="t">
            <a:spAutoFit/>
          </a:bodyPr>
          <a:lstStyle/>
          <a:p>
            <a:pPr algn="just">
              <a:lnSpc>
                <a:spcPts val="2940"/>
              </a:lnSpc>
            </a:pPr>
            <a:r>
              <a:rPr lang="en-US" sz="2100">
                <a:solidFill>
                  <a:srgbClr val="17181B"/>
                </a:solidFill>
                <a:latin typeface="Open Sans"/>
                <a:ea typeface="Open Sans"/>
                <a:cs typeface="Open Sans"/>
                <a:sym typeface="Open Sans"/>
              </a:rPr>
              <a:t>Penurunan nilai aset tidak berwujud harus diuji secara berkala jika terdapat indikasi bahwa nilai tercatat melebihi nilai yang dapat dipulihkan. Untuk aset tertentu, seperti goodwill, pengujian dilakukan setiap tahun tanpa menunggu adanya indikasi.</a:t>
            </a:r>
          </a:p>
          <a:p>
            <a:pPr algn="just">
              <a:lnSpc>
                <a:spcPts val="2940"/>
              </a:lnSpc>
            </a:pPr>
            <a:r>
              <a:rPr lang="en-US" sz="2100">
                <a:solidFill>
                  <a:srgbClr val="17181B"/>
                </a:solidFill>
                <a:latin typeface="Open Sans"/>
                <a:ea typeface="Open Sans"/>
                <a:cs typeface="Open Sans"/>
                <a:sym typeface="Open Sans"/>
              </a:rPr>
              <a:t>Indikasi penurunan nilai meliputi:</a:t>
            </a:r>
          </a:p>
          <a:p>
            <a:pPr marL="453400" lvl="1" indent="-226700" algn="just">
              <a:lnSpc>
                <a:spcPts val="2940"/>
              </a:lnSpc>
              <a:buFont typeface="Arial"/>
              <a:buChar char="•"/>
            </a:pPr>
            <a:r>
              <a:rPr lang="en-US" sz="2100">
                <a:solidFill>
                  <a:srgbClr val="17181B"/>
                </a:solidFill>
                <a:latin typeface="Open Sans"/>
                <a:ea typeface="Open Sans"/>
                <a:cs typeface="Open Sans"/>
                <a:sym typeface="Open Sans"/>
              </a:rPr>
              <a:t>perubahan teknologi,</a:t>
            </a:r>
          </a:p>
          <a:p>
            <a:pPr marL="453400" lvl="1" indent="-226700" algn="just">
              <a:lnSpc>
                <a:spcPts val="2940"/>
              </a:lnSpc>
              <a:buFont typeface="Arial"/>
              <a:buChar char="•"/>
            </a:pPr>
            <a:r>
              <a:rPr lang="en-US" sz="2100">
                <a:solidFill>
                  <a:srgbClr val="17181B"/>
                </a:solidFill>
                <a:latin typeface="Open Sans"/>
                <a:ea typeface="Open Sans"/>
                <a:cs typeface="Open Sans"/>
                <a:sym typeface="Open Sans"/>
              </a:rPr>
              <a:t>perubahan permintaan pasar,</a:t>
            </a:r>
          </a:p>
          <a:p>
            <a:pPr marL="453400" lvl="1" indent="-226700" algn="just">
              <a:lnSpc>
                <a:spcPts val="2940"/>
              </a:lnSpc>
              <a:buFont typeface="Arial"/>
              <a:buChar char="•"/>
            </a:pPr>
            <a:r>
              <a:rPr lang="en-US" sz="2100">
                <a:solidFill>
                  <a:srgbClr val="17181B"/>
                </a:solidFill>
                <a:latin typeface="Open Sans"/>
                <a:ea typeface="Open Sans"/>
                <a:cs typeface="Open Sans"/>
                <a:sym typeface="Open Sans"/>
              </a:rPr>
              <a:t>kerusakan aset,</a:t>
            </a:r>
          </a:p>
          <a:p>
            <a:pPr marL="453400" lvl="1" indent="-226700" algn="just">
              <a:lnSpc>
                <a:spcPts val="2940"/>
              </a:lnSpc>
              <a:buFont typeface="Arial"/>
              <a:buChar char="•"/>
            </a:pPr>
            <a:r>
              <a:rPr lang="en-US" sz="2100">
                <a:solidFill>
                  <a:srgbClr val="17181B"/>
                </a:solidFill>
                <a:latin typeface="Open Sans"/>
                <a:ea typeface="Open Sans"/>
                <a:cs typeface="Open Sans"/>
                <a:sym typeface="Open Sans"/>
              </a:rPr>
              <a:t>kinerja aset yang tidak sesuai harapan.</a:t>
            </a:r>
          </a:p>
          <a:p>
            <a:pPr algn="just">
              <a:lnSpc>
                <a:spcPts val="2940"/>
              </a:lnSpc>
            </a:pPr>
            <a:r>
              <a:rPr lang="en-US" sz="2100">
                <a:solidFill>
                  <a:srgbClr val="17181B"/>
                </a:solidFill>
                <a:latin typeface="Open Sans"/>
                <a:ea typeface="Open Sans"/>
                <a:cs typeface="Open Sans"/>
                <a:sym typeface="Open Sans"/>
              </a:rPr>
              <a:t>Jika nilai tercatat lebih tinggi dari nilai yang dapat dipulihkan (recoverable amount), selisihnya harus diakui sebagai rugi penurunan nilai.</a:t>
            </a:r>
          </a:p>
          <a:p>
            <a:pPr algn="just">
              <a:lnSpc>
                <a:spcPts val="2800"/>
              </a:lnSpc>
            </a:pPr>
            <a:endParaRPr lang="en-US" sz="2100">
              <a:solidFill>
                <a:srgbClr val="17181B"/>
              </a:solidFill>
              <a:latin typeface="Open Sans"/>
              <a:ea typeface="Open Sans"/>
              <a:cs typeface="Open Sans"/>
              <a:sym typeface="Open Sans"/>
            </a:endParaRPr>
          </a:p>
        </p:txBody>
      </p:sp>
      <p:sp>
        <p:nvSpPr>
          <p:cNvPr id="26" name="TextBox 26"/>
          <p:cNvSpPr txBox="1"/>
          <p:nvPr/>
        </p:nvSpPr>
        <p:spPr>
          <a:xfrm>
            <a:off x="9798731" y="3822863"/>
            <a:ext cx="7071679" cy="3851909"/>
          </a:xfrm>
          <a:prstGeom prst="rect">
            <a:avLst/>
          </a:prstGeom>
        </p:spPr>
        <p:txBody>
          <a:bodyPr lIns="0" tIns="0" rIns="0" bIns="0" rtlCol="0" anchor="t">
            <a:spAutoFit/>
          </a:bodyPr>
          <a:lstStyle/>
          <a:p>
            <a:pPr algn="just">
              <a:lnSpc>
                <a:spcPts val="3080"/>
              </a:lnSpc>
            </a:pPr>
            <a:r>
              <a:rPr lang="en-US" sz="2200">
                <a:solidFill>
                  <a:srgbClr val="17181B"/>
                </a:solidFill>
                <a:latin typeface="Open Sans"/>
                <a:ea typeface="Open Sans"/>
                <a:cs typeface="Open Sans"/>
                <a:sym typeface="Open Sans"/>
              </a:rPr>
              <a:t>MJika kondisi membaik, penurunan nilai dapat dipulihkan kecuali untuk goodwill. Nilai tercatat yang baru tidak boleh melebihi nilai yang seandainya tidak pernah terjadi penurunan nilai sebelumnya.</a:t>
            </a:r>
          </a:p>
          <a:p>
            <a:pPr algn="just">
              <a:lnSpc>
                <a:spcPts val="3080"/>
              </a:lnSpc>
            </a:pPr>
            <a:r>
              <a:rPr lang="en-US" sz="2200">
                <a:solidFill>
                  <a:srgbClr val="17181B"/>
                </a:solidFill>
                <a:latin typeface="Open Sans"/>
                <a:ea typeface="Open Sans"/>
                <a:cs typeface="Open Sans"/>
                <a:sym typeface="Open Sans"/>
              </a:rPr>
              <a:t>Dengan rincian ini, terlihat bahwa pengukuran setelah pengakuan merupakan proses yang kompleks dan memerlukan pertimbangan profesional, terutama terkait keberadaan pasar aktif dan estimasi nilai wajar.</a:t>
            </a:r>
          </a:p>
          <a:p>
            <a:pPr algn="just">
              <a:lnSpc>
                <a:spcPts val="2800"/>
              </a:lnSpc>
            </a:pPr>
            <a:endParaRPr lang="en-US" sz="2200">
              <a:solidFill>
                <a:srgbClr val="17181B"/>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100000">
              <a:srgbClr val="FFFFFF">
                <a:alpha val="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1028700" y="3263677"/>
            <a:ext cx="7849460" cy="5994623"/>
            <a:chOff x="0" y="0"/>
            <a:chExt cx="2067347" cy="1578831"/>
          </a:xfrm>
        </p:grpSpPr>
        <p:sp>
          <p:nvSpPr>
            <p:cNvPr id="3" name="Freeform 3"/>
            <p:cNvSpPr/>
            <p:nvPr/>
          </p:nvSpPr>
          <p:spPr>
            <a:xfrm>
              <a:off x="0" y="0"/>
              <a:ext cx="2067347" cy="1578831"/>
            </a:xfrm>
            <a:custGeom>
              <a:avLst/>
              <a:gdLst/>
              <a:ahLst/>
              <a:cxnLst/>
              <a:rect l="l" t="t" r="r" b="b"/>
              <a:pathLst>
                <a:path w="2067347" h="1578831">
                  <a:moveTo>
                    <a:pt x="78904" y="0"/>
                  </a:moveTo>
                  <a:lnTo>
                    <a:pt x="1988444" y="0"/>
                  </a:lnTo>
                  <a:cubicBezTo>
                    <a:pt x="2032021" y="0"/>
                    <a:pt x="2067347" y="35327"/>
                    <a:pt x="2067347" y="78904"/>
                  </a:cubicBezTo>
                  <a:lnTo>
                    <a:pt x="2067347" y="1499927"/>
                  </a:lnTo>
                  <a:cubicBezTo>
                    <a:pt x="2067347" y="1543504"/>
                    <a:pt x="2032021" y="1578831"/>
                    <a:pt x="1988444" y="1578831"/>
                  </a:cubicBezTo>
                  <a:lnTo>
                    <a:pt x="78904" y="1578831"/>
                  </a:lnTo>
                  <a:cubicBezTo>
                    <a:pt x="35327" y="1578831"/>
                    <a:pt x="0" y="1543504"/>
                    <a:pt x="0" y="1499927"/>
                  </a:cubicBezTo>
                  <a:lnTo>
                    <a:pt x="0" y="78904"/>
                  </a:lnTo>
                  <a:cubicBezTo>
                    <a:pt x="0" y="35327"/>
                    <a:pt x="35327" y="0"/>
                    <a:pt x="78904" y="0"/>
                  </a:cubicBezTo>
                  <a:close/>
                </a:path>
              </a:pathLst>
            </a:custGeom>
            <a:solidFill>
              <a:srgbClr val="EEF0F4"/>
            </a:solidFill>
          </p:spPr>
        </p:sp>
        <p:sp>
          <p:nvSpPr>
            <p:cNvPr id="4" name="TextBox 4"/>
            <p:cNvSpPr txBox="1"/>
            <p:nvPr/>
          </p:nvSpPr>
          <p:spPr>
            <a:xfrm>
              <a:off x="0" y="-38100"/>
              <a:ext cx="2067347" cy="1616931"/>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9409840" y="3263677"/>
            <a:ext cx="7849460" cy="5994623"/>
            <a:chOff x="0" y="0"/>
            <a:chExt cx="2067347" cy="1578831"/>
          </a:xfrm>
        </p:grpSpPr>
        <p:sp>
          <p:nvSpPr>
            <p:cNvPr id="6" name="Freeform 6"/>
            <p:cNvSpPr/>
            <p:nvPr/>
          </p:nvSpPr>
          <p:spPr>
            <a:xfrm>
              <a:off x="0" y="0"/>
              <a:ext cx="2067347" cy="1578831"/>
            </a:xfrm>
            <a:custGeom>
              <a:avLst/>
              <a:gdLst/>
              <a:ahLst/>
              <a:cxnLst/>
              <a:rect l="l" t="t" r="r" b="b"/>
              <a:pathLst>
                <a:path w="2067347" h="1578831">
                  <a:moveTo>
                    <a:pt x="78904" y="0"/>
                  </a:moveTo>
                  <a:lnTo>
                    <a:pt x="1988444" y="0"/>
                  </a:lnTo>
                  <a:cubicBezTo>
                    <a:pt x="2032021" y="0"/>
                    <a:pt x="2067347" y="35327"/>
                    <a:pt x="2067347" y="78904"/>
                  </a:cubicBezTo>
                  <a:lnTo>
                    <a:pt x="2067347" y="1499927"/>
                  </a:lnTo>
                  <a:cubicBezTo>
                    <a:pt x="2067347" y="1543504"/>
                    <a:pt x="2032021" y="1578831"/>
                    <a:pt x="1988444" y="1578831"/>
                  </a:cubicBezTo>
                  <a:lnTo>
                    <a:pt x="78904" y="1578831"/>
                  </a:lnTo>
                  <a:cubicBezTo>
                    <a:pt x="35327" y="1578831"/>
                    <a:pt x="0" y="1543504"/>
                    <a:pt x="0" y="1499927"/>
                  </a:cubicBezTo>
                  <a:lnTo>
                    <a:pt x="0" y="78904"/>
                  </a:lnTo>
                  <a:cubicBezTo>
                    <a:pt x="0" y="35327"/>
                    <a:pt x="35327" y="0"/>
                    <a:pt x="78904" y="0"/>
                  </a:cubicBezTo>
                  <a:close/>
                </a:path>
              </a:pathLst>
            </a:custGeom>
            <a:solidFill>
              <a:srgbClr val="EEF0F4"/>
            </a:solidFill>
          </p:spPr>
        </p:sp>
        <p:sp>
          <p:nvSpPr>
            <p:cNvPr id="7" name="TextBox 7"/>
            <p:cNvSpPr txBox="1"/>
            <p:nvPr/>
          </p:nvSpPr>
          <p:spPr>
            <a:xfrm>
              <a:off x="0" y="-38100"/>
              <a:ext cx="2067347" cy="1616931"/>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2285923" y="2909847"/>
            <a:ext cx="5335015" cy="707661"/>
            <a:chOff x="0" y="0"/>
            <a:chExt cx="1195982" cy="158641"/>
          </a:xfrm>
        </p:grpSpPr>
        <p:sp>
          <p:nvSpPr>
            <p:cNvPr id="9" name="Freeform 9"/>
            <p:cNvSpPr/>
            <p:nvPr/>
          </p:nvSpPr>
          <p:spPr>
            <a:xfrm>
              <a:off x="0" y="0"/>
              <a:ext cx="1195982" cy="158641"/>
            </a:xfrm>
            <a:custGeom>
              <a:avLst/>
              <a:gdLst/>
              <a:ahLst/>
              <a:cxnLst/>
              <a:rect l="l" t="t" r="r" b="b"/>
              <a:pathLst>
                <a:path w="1195982" h="158641">
                  <a:moveTo>
                    <a:pt x="79320" y="0"/>
                  </a:moveTo>
                  <a:lnTo>
                    <a:pt x="1116662" y="0"/>
                  </a:lnTo>
                  <a:cubicBezTo>
                    <a:pt x="1137699" y="0"/>
                    <a:pt x="1157874" y="8357"/>
                    <a:pt x="1172749" y="23232"/>
                  </a:cubicBezTo>
                  <a:cubicBezTo>
                    <a:pt x="1187625" y="38108"/>
                    <a:pt x="1195982" y="58283"/>
                    <a:pt x="1195982" y="79320"/>
                  </a:cubicBezTo>
                  <a:lnTo>
                    <a:pt x="1195982" y="79320"/>
                  </a:lnTo>
                  <a:cubicBezTo>
                    <a:pt x="1195982" y="123128"/>
                    <a:pt x="1160469" y="158641"/>
                    <a:pt x="1116662" y="158641"/>
                  </a:cubicBezTo>
                  <a:lnTo>
                    <a:pt x="79320" y="158641"/>
                  </a:lnTo>
                  <a:cubicBezTo>
                    <a:pt x="35513" y="158641"/>
                    <a:pt x="0" y="123128"/>
                    <a:pt x="0" y="79320"/>
                  </a:cubicBezTo>
                  <a:lnTo>
                    <a:pt x="0" y="79320"/>
                  </a:lnTo>
                  <a:cubicBezTo>
                    <a:pt x="0" y="35513"/>
                    <a:pt x="35513" y="0"/>
                    <a:pt x="79320" y="0"/>
                  </a:cubicBezTo>
                  <a:close/>
                </a:path>
              </a:pathLst>
            </a:custGeom>
            <a:solidFill>
              <a:srgbClr val="E8B793"/>
            </a:solidFill>
          </p:spPr>
        </p:sp>
        <p:sp>
          <p:nvSpPr>
            <p:cNvPr id="10" name="TextBox 10"/>
            <p:cNvSpPr txBox="1"/>
            <p:nvPr/>
          </p:nvSpPr>
          <p:spPr>
            <a:xfrm>
              <a:off x="0" y="-38100"/>
              <a:ext cx="1195982" cy="196741"/>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10273849" y="2909847"/>
            <a:ext cx="6121443" cy="707661"/>
            <a:chOff x="0" y="0"/>
            <a:chExt cx="1372280" cy="158641"/>
          </a:xfrm>
        </p:grpSpPr>
        <p:sp>
          <p:nvSpPr>
            <p:cNvPr id="12" name="Freeform 12"/>
            <p:cNvSpPr/>
            <p:nvPr/>
          </p:nvSpPr>
          <p:spPr>
            <a:xfrm>
              <a:off x="0" y="0"/>
              <a:ext cx="1372280" cy="158641"/>
            </a:xfrm>
            <a:custGeom>
              <a:avLst/>
              <a:gdLst/>
              <a:ahLst/>
              <a:cxnLst/>
              <a:rect l="l" t="t" r="r" b="b"/>
              <a:pathLst>
                <a:path w="1372280" h="158641">
                  <a:moveTo>
                    <a:pt x="79320" y="0"/>
                  </a:moveTo>
                  <a:lnTo>
                    <a:pt x="1292960" y="0"/>
                  </a:lnTo>
                  <a:cubicBezTo>
                    <a:pt x="1336767" y="0"/>
                    <a:pt x="1372280" y="35513"/>
                    <a:pt x="1372280" y="79320"/>
                  </a:cubicBezTo>
                  <a:lnTo>
                    <a:pt x="1372280" y="79320"/>
                  </a:lnTo>
                  <a:cubicBezTo>
                    <a:pt x="1372280" y="100357"/>
                    <a:pt x="1363923" y="120533"/>
                    <a:pt x="1349048" y="135408"/>
                  </a:cubicBezTo>
                  <a:cubicBezTo>
                    <a:pt x="1334172" y="150284"/>
                    <a:pt x="1313997" y="158641"/>
                    <a:pt x="1292960" y="158641"/>
                  </a:cubicBezTo>
                  <a:lnTo>
                    <a:pt x="79320" y="158641"/>
                  </a:lnTo>
                  <a:cubicBezTo>
                    <a:pt x="35513" y="158641"/>
                    <a:pt x="0" y="123128"/>
                    <a:pt x="0" y="79320"/>
                  </a:cubicBezTo>
                  <a:lnTo>
                    <a:pt x="0" y="79320"/>
                  </a:lnTo>
                  <a:cubicBezTo>
                    <a:pt x="0" y="35513"/>
                    <a:pt x="35513" y="0"/>
                    <a:pt x="79320" y="0"/>
                  </a:cubicBezTo>
                  <a:close/>
                </a:path>
              </a:pathLst>
            </a:custGeom>
            <a:solidFill>
              <a:srgbClr val="E8B793"/>
            </a:solidFill>
          </p:spPr>
        </p:sp>
        <p:sp>
          <p:nvSpPr>
            <p:cNvPr id="13" name="TextBox 13"/>
            <p:cNvSpPr txBox="1"/>
            <p:nvPr/>
          </p:nvSpPr>
          <p:spPr>
            <a:xfrm>
              <a:off x="0" y="-38100"/>
              <a:ext cx="1372280" cy="196741"/>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3300021" y="870252"/>
            <a:ext cx="11687959" cy="1642791"/>
            <a:chOff x="0" y="0"/>
            <a:chExt cx="3078310" cy="432669"/>
          </a:xfrm>
        </p:grpSpPr>
        <p:sp>
          <p:nvSpPr>
            <p:cNvPr id="15" name="Freeform 15"/>
            <p:cNvSpPr/>
            <p:nvPr/>
          </p:nvSpPr>
          <p:spPr>
            <a:xfrm>
              <a:off x="0" y="0"/>
              <a:ext cx="3078310" cy="432669"/>
            </a:xfrm>
            <a:custGeom>
              <a:avLst/>
              <a:gdLst/>
              <a:ahLst/>
              <a:cxnLst/>
              <a:rect l="l" t="t" r="r" b="b"/>
              <a:pathLst>
                <a:path w="3078310" h="432669">
                  <a:moveTo>
                    <a:pt x="52991" y="0"/>
                  </a:moveTo>
                  <a:lnTo>
                    <a:pt x="3025319" y="0"/>
                  </a:lnTo>
                  <a:cubicBezTo>
                    <a:pt x="3039373" y="0"/>
                    <a:pt x="3052852" y="5583"/>
                    <a:pt x="3062790" y="15521"/>
                  </a:cubicBezTo>
                  <a:cubicBezTo>
                    <a:pt x="3072727" y="25458"/>
                    <a:pt x="3078310" y="38937"/>
                    <a:pt x="3078310" y="52991"/>
                  </a:cubicBezTo>
                  <a:lnTo>
                    <a:pt x="3078310" y="379678"/>
                  </a:lnTo>
                  <a:cubicBezTo>
                    <a:pt x="3078310" y="408944"/>
                    <a:pt x="3054585" y="432669"/>
                    <a:pt x="3025319" y="432669"/>
                  </a:cubicBezTo>
                  <a:lnTo>
                    <a:pt x="52991" y="432669"/>
                  </a:lnTo>
                  <a:cubicBezTo>
                    <a:pt x="23725" y="432669"/>
                    <a:pt x="0" y="408944"/>
                    <a:pt x="0" y="379678"/>
                  </a:cubicBezTo>
                  <a:lnTo>
                    <a:pt x="0" y="52991"/>
                  </a:lnTo>
                  <a:cubicBezTo>
                    <a:pt x="0" y="23725"/>
                    <a:pt x="23725" y="0"/>
                    <a:pt x="52991" y="0"/>
                  </a:cubicBezTo>
                  <a:close/>
                </a:path>
              </a:pathLst>
            </a:custGeom>
            <a:gradFill rotWithShape="1">
              <a:gsLst>
                <a:gs pos="0">
                  <a:srgbClr val="E8B793">
                    <a:alpha val="100000"/>
                  </a:srgbClr>
                </a:gs>
                <a:gs pos="100000">
                  <a:srgbClr val="E8B793">
                    <a:alpha val="0"/>
                  </a:srgbClr>
                </a:gs>
              </a:gsLst>
              <a:lin ang="0"/>
            </a:gradFill>
          </p:spPr>
        </p:sp>
        <p:sp>
          <p:nvSpPr>
            <p:cNvPr id="16" name="TextBox 16"/>
            <p:cNvSpPr txBox="1"/>
            <p:nvPr/>
          </p:nvSpPr>
          <p:spPr>
            <a:xfrm>
              <a:off x="0" y="-38100"/>
              <a:ext cx="3078310" cy="470769"/>
            </a:xfrm>
            <a:prstGeom prst="rect">
              <a:avLst/>
            </a:prstGeom>
          </p:spPr>
          <p:txBody>
            <a:bodyPr lIns="50800" tIns="50800" rIns="50800" bIns="50800" rtlCol="0" anchor="ctr"/>
            <a:lstStyle/>
            <a:p>
              <a:pPr algn="ctr">
                <a:lnSpc>
                  <a:spcPts val="2659"/>
                </a:lnSpc>
              </a:pPr>
              <a:endParaRPr/>
            </a:p>
          </p:txBody>
        </p:sp>
      </p:grpSp>
      <p:sp>
        <p:nvSpPr>
          <p:cNvPr id="17" name="TextBox 17"/>
          <p:cNvSpPr txBox="1"/>
          <p:nvPr/>
        </p:nvSpPr>
        <p:spPr>
          <a:xfrm>
            <a:off x="4549011" y="1149824"/>
            <a:ext cx="9189978" cy="1032514"/>
          </a:xfrm>
          <a:prstGeom prst="rect">
            <a:avLst/>
          </a:prstGeom>
        </p:spPr>
        <p:txBody>
          <a:bodyPr lIns="0" tIns="0" rIns="0" bIns="0" rtlCol="0" anchor="t">
            <a:spAutoFit/>
          </a:bodyPr>
          <a:lstStyle/>
          <a:p>
            <a:pPr algn="ctr">
              <a:lnSpc>
                <a:spcPts val="3900"/>
              </a:lnSpc>
            </a:pPr>
            <a:r>
              <a:rPr lang="en-US" sz="3900">
                <a:solidFill>
                  <a:srgbClr val="383330"/>
                </a:solidFill>
                <a:latin typeface="Yeseva One"/>
                <a:ea typeface="Yeseva One"/>
                <a:cs typeface="Yeseva One"/>
                <a:sym typeface="Yeseva One"/>
              </a:rPr>
              <a:t>PENGUKURAN SETELAH PENGAKUAN (DIPERPANJANG LEBIH PANJANG)</a:t>
            </a:r>
          </a:p>
        </p:txBody>
      </p:sp>
      <p:grpSp>
        <p:nvGrpSpPr>
          <p:cNvPr id="18" name="Group 18"/>
          <p:cNvGrpSpPr/>
          <p:nvPr/>
        </p:nvGrpSpPr>
        <p:grpSpPr>
          <a:xfrm>
            <a:off x="-1924360" y="9884573"/>
            <a:ext cx="24478969" cy="1383529"/>
            <a:chOff x="0" y="0"/>
            <a:chExt cx="6447136" cy="364386"/>
          </a:xfrm>
        </p:grpSpPr>
        <p:sp>
          <p:nvSpPr>
            <p:cNvPr id="19" name="Freeform 19"/>
            <p:cNvSpPr/>
            <p:nvPr/>
          </p:nvSpPr>
          <p:spPr>
            <a:xfrm>
              <a:off x="0" y="0"/>
              <a:ext cx="6447136" cy="364386"/>
            </a:xfrm>
            <a:custGeom>
              <a:avLst/>
              <a:gdLst/>
              <a:ahLst/>
              <a:cxnLst/>
              <a:rect l="l" t="t" r="r" b="b"/>
              <a:pathLst>
                <a:path w="6447136" h="364386">
                  <a:moveTo>
                    <a:pt x="0" y="0"/>
                  </a:moveTo>
                  <a:lnTo>
                    <a:pt x="6447136" y="0"/>
                  </a:lnTo>
                  <a:lnTo>
                    <a:pt x="6447136" y="364386"/>
                  </a:lnTo>
                  <a:lnTo>
                    <a:pt x="0" y="364386"/>
                  </a:lnTo>
                  <a:close/>
                </a:path>
              </a:pathLst>
            </a:custGeom>
            <a:solidFill>
              <a:srgbClr val="946656"/>
            </a:solidFill>
          </p:spPr>
        </p:sp>
        <p:sp>
          <p:nvSpPr>
            <p:cNvPr id="20" name="TextBox 20"/>
            <p:cNvSpPr txBox="1"/>
            <p:nvPr/>
          </p:nvSpPr>
          <p:spPr>
            <a:xfrm>
              <a:off x="0" y="-38100"/>
              <a:ext cx="6447136" cy="402486"/>
            </a:xfrm>
            <a:prstGeom prst="rect">
              <a:avLst/>
            </a:prstGeom>
          </p:spPr>
          <p:txBody>
            <a:bodyPr lIns="50800" tIns="50800" rIns="50800" bIns="50800" rtlCol="0" anchor="ctr"/>
            <a:lstStyle/>
            <a:p>
              <a:pPr algn="ctr">
                <a:lnSpc>
                  <a:spcPts val="2659"/>
                </a:lnSpc>
              </a:pPr>
              <a:endParaRPr/>
            </a:p>
          </p:txBody>
        </p:sp>
      </p:grpSp>
      <p:sp>
        <p:nvSpPr>
          <p:cNvPr id="21" name="Freeform 21"/>
          <p:cNvSpPr/>
          <p:nvPr/>
        </p:nvSpPr>
        <p:spPr>
          <a:xfrm>
            <a:off x="-2191638" y="-1601757"/>
            <a:ext cx="4383276" cy="4114800"/>
          </a:xfrm>
          <a:custGeom>
            <a:avLst/>
            <a:gdLst/>
            <a:ahLst/>
            <a:cxnLst/>
            <a:rect l="l" t="t" r="r" b="b"/>
            <a:pathLst>
              <a:path w="4383276" h="4114800">
                <a:moveTo>
                  <a:pt x="0" y="0"/>
                </a:moveTo>
                <a:lnTo>
                  <a:pt x="4383276" y="0"/>
                </a:lnTo>
                <a:lnTo>
                  <a:pt x="4383276"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2" name="Freeform 22"/>
          <p:cNvSpPr/>
          <p:nvPr/>
        </p:nvSpPr>
        <p:spPr>
          <a:xfrm>
            <a:off x="16096362" y="-1601757"/>
            <a:ext cx="4383276" cy="4114800"/>
          </a:xfrm>
          <a:custGeom>
            <a:avLst/>
            <a:gdLst/>
            <a:ahLst/>
            <a:cxnLst/>
            <a:rect l="l" t="t" r="r" b="b"/>
            <a:pathLst>
              <a:path w="4383276" h="4114800">
                <a:moveTo>
                  <a:pt x="0" y="0"/>
                </a:moveTo>
                <a:lnTo>
                  <a:pt x="4383276" y="0"/>
                </a:lnTo>
                <a:lnTo>
                  <a:pt x="4383276"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3" name="TextBox 23"/>
          <p:cNvSpPr txBox="1"/>
          <p:nvPr/>
        </p:nvSpPr>
        <p:spPr>
          <a:xfrm>
            <a:off x="2980811" y="3077913"/>
            <a:ext cx="4005154" cy="333375"/>
          </a:xfrm>
          <a:prstGeom prst="rect">
            <a:avLst/>
          </a:prstGeom>
        </p:spPr>
        <p:txBody>
          <a:bodyPr lIns="0" tIns="0" rIns="0" bIns="0" rtlCol="0" anchor="t">
            <a:spAutoFit/>
          </a:bodyPr>
          <a:lstStyle/>
          <a:p>
            <a:pPr algn="ctr">
              <a:lnSpc>
                <a:spcPts val="2640"/>
              </a:lnSpc>
            </a:pPr>
            <a:r>
              <a:rPr lang="en-US" sz="2200" b="1">
                <a:solidFill>
                  <a:srgbClr val="17181B"/>
                </a:solidFill>
                <a:latin typeface="Open Sans Bold"/>
                <a:ea typeface="Open Sans Bold"/>
                <a:cs typeface="Open Sans Bold"/>
                <a:sym typeface="Open Sans Bold"/>
              </a:rPr>
              <a:t>MODEL BIAYA (COST MODEL)</a:t>
            </a:r>
          </a:p>
        </p:txBody>
      </p:sp>
      <p:sp>
        <p:nvSpPr>
          <p:cNvPr id="24" name="TextBox 24"/>
          <p:cNvSpPr txBox="1"/>
          <p:nvPr/>
        </p:nvSpPr>
        <p:spPr>
          <a:xfrm>
            <a:off x="10273849" y="3077913"/>
            <a:ext cx="6121443" cy="314325"/>
          </a:xfrm>
          <a:prstGeom prst="rect">
            <a:avLst/>
          </a:prstGeom>
        </p:spPr>
        <p:txBody>
          <a:bodyPr lIns="0" tIns="0" rIns="0" bIns="0" rtlCol="0" anchor="t">
            <a:spAutoFit/>
          </a:bodyPr>
          <a:lstStyle/>
          <a:p>
            <a:pPr algn="ctr">
              <a:lnSpc>
                <a:spcPts val="2520"/>
              </a:lnSpc>
            </a:pPr>
            <a:r>
              <a:rPr lang="en-US" sz="2100" b="1">
                <a:solidFill>
                  <a:srgbClr val="17181B"/>
                </a:solidFill>
                <a:latin typeface="Open Sans Bold"/>
                <a:ea typeface="Open Sans Bold"/>
                <a:cs typeface="Open Sans Bold"/>
                <a:sym typeface="Open Sans Bold"/>
              </a:rPr>
              <a:t>MODEL REVALUASI (REVALUATION MODEL)</a:t>
            </a:r>
          </a:p>
        </p:txBody>
      </p:sp>
      <p:sp>
        <p:nvSpPr>
          <p:cNvPr id="25" name="TextBox 25"/>
          <p:cNvSpPr txBox="1"/>
          <p:nvPr/>
        </p:nvSpPr>
        <p:spPr>
          <a:xfrm>
            <a:off x="1447549" y="3979458"/>
            <a:ext cx="7071679" cy="5167629"/>
          </a:xfrm>
          <a:prstGeom prst="rect">
            <a:avLst/>
          </a:prstGeom>
        </p:spPr>
        <p:txBody>
          <a:bodyPr lIns="0" tIns="0" rIns="0" bIns="0" rtlCol="0" anchor="t">
            <a:spAutoFit/>
          </a:bodyPr>
          <a:lstStyle/>
          <a:p>
            <a:pPr algn="just">
              <a:lnSpc>
                <a:spcPts val="2940"/>
              </a:lnSpc>
            </a:pPr>
            <a:r>
              <a:rPr lang="en-US" sz="2100">
                <a:solidFill>
                  <a:srgbClr val="17181B"/>
                </a:solidFill>
                <a:latin typeface="Open Sans"/>
                <a:ea typeface="Open Sans"/>
                <a:cs typeface="Open Sans"/>
                <a:sym typeface="Open Sans"/>
              </a:rPr>
              <a:t>Dalam model biaya, aset tidak berwujud dicatat sebesar biaya perolehan dikurangi akumulasi amortisasi dan akumulasi rugi penurunan nilai. Model biaya adalah metode yang paling umum digunakan karena beberapa alasan, antara lain:</a:t>
            </a:r>
          </a:p>
          <a:p>
            <a:pPr marL="453400" lvl="1" indent="-226700" algn="just">
              <a:lnSpc>
                <a:spcPts val="2940"/>
              </a:lnSpc>
              <a:buAutoNum type="arabicPeriod"/>
            </a:pPr>
            <a:r>
              <a:rPr lang="en-US" sz="2100">
                <a:solidFill>
                  <a:srgbClr val="17181B"/>
                </a:solidFill>
                <a:latin typeface="Open Sans"/>
                <a:ea typeface="Open Sans"/>
                <a:cs typeface="Open Sans"/>
                <a:sym typeface="Open Sans"/>
              </a:rPr>
              <a:t>Ketersediaan data biaya perolehan yang relatif mudah diidentifikasi.</a:t>
            </a:r>
          </a:p>
          <a:p>
            <a:pPr marL="453400" lvl="1" indent="-226700" algn="just">
              <a:lnSpc>
                <a:spcPts val="2940"/>
              </a:lnSpc>
              <a:buAutoNum type="arabicPeriod"/>
            </a:pPr>
            <a:r>
              <a:rPr lang="en-US" sz="2100">
                <a:solidFill>
                  <a:srgbClr val="17181B"/>
                </a:solidFill>
                <a:latin typeface="Open Sans"/>
                <a:ea typeface="Open Sans"/>
                <a:cs typeface="Open Sans"/>
                <a:sym typeface="Open Sans"/>
              </a:rPr>
              <a:t>Kesederhanaan dalam penerapan, terutama bagi perusahaan dengan sistem akuntansi yang tidak kompleks.</a:t>
            </a:r>
          </a:p>
          <a:p>
            <a:pPr marL="453400" lvl="1" indent="-226700" algn="just">
              <a:lnSpc>
                <a:spcPts val="2940"/>
              </a:lnSpc>
              <a:buAutoNum type="arabicPeriod"/>
            </a:pPr>
            <a:r>
              <a:rPr lang="en-US" sz="2100">
                <a:solidFill>
                  <a:srgbClr val="17181B"/>
                </a:solidFill>
                <a:latin typeface="Open Sans"/>
                <a:ea typeface="Open Sans"/>
                <a:cs typeface="Open Sans"/>
                <a:sym typeface="Open Sans"/>
              </a:rPr>
              <a:t>Minimnya pasar aktif, sehingga sulit mendapatkan nilai wajar yang akurat untuk aset tidak berwujud tertentu.</a:t>
            </a:r>
          </a:p>
          <a:p>
            <a:pPr algn="just">
              <a:lnSpc>
                <a:spcPts val="2800"/>
              </a:lnSpc>
            </a:pPr>
            <a:endParaRPr lang="en-US" sz="2100">
              <a:solidFill>
                <a:srgbClr val="17181B"/>
              </a:solidFill>
              <a:latin typeface="Open Sans"/>
              <a:ea typeface="Open Sans"/>
              <a:cs typeface="Open Sans"/>
              <a:sym typeface="Open Sans"/>
            </a:endParaRPr>
          </a:p>
        </p:txBody>
      </p:sp>
      <p:sp>
        <p:nvSpPr>
          <p:cNvPr id="26" name="TextBox 26"/>
          <p:cNvSpPr txBox="1"/>
          <p:nvPr/>
        </p:nvSpPr>
        <p:spPr>
          <a:xfrm>
            <a:off x="9798731" y="3813338"/>
            <a:ext cx="7071679" cy="5635624"/>
          </a:xfrm>
          <a:prstGeom prst="rect">
            <a:avLst/>
          </a:prstGeom>
        </p:spPr>
        <p:txBody>
          <a:bodyPr lIns="0" tIns="0" rIns="0" bIns="0" rtlCol="0" anchor="t">
            <a:spAutoFit/>
          </a:bodyPr>
          <a:lstStyle/>
          <a:p>
            <a:pPr algn="just">
              <a:lnSpc>
                <a:spcPts val="2800"/>
              </a:lnSpc>
            </a:pPr>
            <a:r>
              <a:rPr lang="en-US" sz="2000">
                <a:solidFill>
                  <a:srgbClr val="17181B"/>
                </a:solidFill>
                <a:latin typeface="Open Sans"/>
                <a:ea typeface="Open Sans"/>
                <a:cs typeface="Open Sans"/>
                <a:sym typeface="Open Sans"/>
              </a:rPr>
              <a:t>Model revaluasi memungkinkan perusahaan untuk mencatat aset tidak berwujud pada nilai wajar setelah tanggal pengakuan awal. Namun, penerapan model ini sangat terbatas karena hanya dapat digunakan jika terdapat pasar aktif untuk aset tersebut. Dalam praktiknya, sangat sedikit aset tidak berwujud yang memiliki pasar aktif, seperti merek dagang atau paten, karena aset tersebut biasanya unik dan tidak dijual secara luas.</a:t>
            </a:r>
          </a:p>
          <a:p>
            <a:pPr algn="just">
              <a:lnSpc>
                <a:spcPts val="2800"/>
              </a:lnSpc>
            </a:pPr>
            <a:r>
              <a:rPr lang="en-US" sz="2000">
                <a:solidFill>
                  <a:srgbClr val="17181B"/>
                </a:solidFill>
                <a:latin typeface="Open Sans"/>
                <a:ea typeface="Open Sans"/>
                <a:cs typeface="Open Sans"/>
                <a:sym typeface="Open Sans"/>
              </a:rPr>
              <a:t>Revaluasi dapat menyebabkan kenaikan atau penurunan nilai aset.</a:t>
            </a:r>
          </a:p>
          <a:p>
            <a:pPr marL="431810" lvl="1" indent="-215905" algn="just">
              <a:lnSpc>
                <a:spcPts val="2800"/>
              </a:lnSpc>
              <a:buFont typeface="Arial"/>
              <a:buChar char="•"/>
            </a:pPr>
            <a:r>
              <a:rPr lang="en-US" sz="2000">
                <a:solidFill>
                  <a:srgbClr val="17181B"/>
                </a:solidFill>
                <a:latin typeface="Open Sans"/>
                <a:ea typeface="Open Sans"/>
                <a:cs typeface="Open Sans"/>
                <a:sym typeface="Open Sans"/>
              </a:rPr>
              <a:t>Jika nilai wajar meningkat, selisihnya diakui sebagai surplus revaluasi dalam ekuitas.</a:t>
            </a:r>
          </a:p>
          <a:p>
            <a:pPr marL="431810" lvl="1" indent="-215905" algn="just">
              <a:lnSpc>
                <a:spcPts val="2800"/>
              </a:lnSpc>
              <a:buFont typeface="Arial"/>
              <a:buChar char="•"/>
            </a:pPr>
            <a:r>
              <a:rPr lang="en-US" sz="2000">
                <a:solidFill>
                  <a:srgbClr val="17181B"/>
                </a:solidFill>
                <a:latin typeface="Open Sans"/>
                <a:ea typeface="Open Sans"/>
                <a:cs typeface="Open Sans"/>
                <a:sym typeface="Open Sans"/>
              </a:rPr>
              <a:t>Jika menurun, selisihnya diakui sebagai rugi dalam laporan laba rugi, kecuali jika terdapat surplus revaluasi sebelumnya.</a:t>
            </a:r>
          </a:p>
          <a:p>
            <a:pPr algn="just">
              <a:lnSpc>
                <a:spcPts val="2800"/>
              </a:lnSpc>
            </a:pPr>
            <a:endParaRPr lang="en-US" sz="2000">
              <a:solidFill>
                <a:srgbClr val="17181B"/>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100000">
              <a:srgbClr val="FFFFFF">
                <a:alpha val="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9562849" y="4552745"/>
            <a:ext cx="7319884" cy="5368946"/>
            <a:chOff x="0" y="0"/>
            <a:chExt cx="1927871" cy="1414043"/>
          </a:xfrm>
        </p:grpSpPr>
        <p:sp>
          <p:nvSpPr>
            <p:cNvPr id="3" name="Freeform 3"/>
            <p:cNvSpPr/>
            <p:nvPr/>
          </p:nvSpPr>
          <p:spPr>
            <a:xfrm>
              <a:off x="0" y="0"/>
              <a:ext cx="1927871" cy="1414043"/>
            </a:xfrm>
            <a:custGeom>
              <a:avLst/>
              <a:gdLst/>
              <a:ahLst/>
              <a:cxnLst/>
              <a:rect l="l" t="t" r="r" b="b"/>
              <a:pathLst>
                <a:path w="1927871" h="1414043">
                  <a:moveTo>
                    <a:pt x="84612" y="0"/>
                  </a:moveTo>
                  <a:lnTo>
                    <a:pt x="1843258" y="0"/>
                  </a:lnTo>
                  <a:cubicBezTo>
                    <a:pt x="1889989" y="0"/>
                    <a:pt x="1927871" y="37882"/>
                    <a:pt x="1927871" y="84612"/>
                  </a:cubicBezTo>
                  <a:lnTo>
                    <a:pt x="1927871" y="1329431"/>
                  </a:lnTo>
                  <a:cubicBezTo>
                    <a:pt x="1927871" y="1376161"/>
                    <a:pt x="1889989" y="1414043"/>
                    <a:pt x="1843258" y="1414043"/>
                  </a:cubicBezTo>
                  <a:lnTo>
                    <a:pt x="84612" y="1414043"/>
                  </a:lnTo>
                  <a:cubicBezTo>
                    <a:pt x="37882" y="1414043"/>
                    <a:pt x="0" y="1376161"/>
                    <a:pt x="0" y="1329431"/>
                  </a:cubicBezTo>
                  <a:lnTo>
                    <a:pt x="0" y="84612"/>
                  </a:lnTo>
                  <a:cubicBezTo>
                    <a:pt x="0" y="37882"/>
                    <a:pt x="37882" y="0"/>
                    <a:pt x="84612" y="0"/>
                  </a:cubicBezTo>
                  <a:close/>
                </a:path>
              </a:pathLst>
            </a:custGeom>
            <a:solidFill>
              <a:srgbClr val="EEF0F4"/>
            </a:solidFill>
          </p:spPr>
        </p:sp>
        <p:sp>
          <p:nvSpPr>
            <p:cNvPr id="4" name="TextBox 4"/>
            <p:cNvSpPr txBox="1"/>
            <p:nvPr/>
          </p:nvSpPr>
          <p:spPr>
            <a:xfrm>
              <a:off x="0" y="-38100"/>
              <a:ext cx="1927871" cy="1452143"/>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028700" y="4497068"/>
            <a:ext cx="7414709" cy="5424623"/>
            <a:chOff x="0" y="0"/>
            <a:chExt cx="1952845" cy="1428707"/>
          </a:xfrm>
        </p:grpSpPr>
        <p:sp>
          <p:nvSpPr>
            <p:cNvPr id="6" name="Freeform 6"/>
            <p:cNvSpPr/>
            <p:nvPr/>
          </p:nvSpPr>
          <p:spPr>
            <a:xfrm>
              <a:off x="0" y="0"/>
              <a:ext cx="1952845" cy="1428707"/>
            </a:xfrm>
            <a:custGeom>
              <a:avLst/>
              <a:gdLst/>
              <a:ahLst/>
              <a:cxnLst/>
              <a:rect l="l" t="t" r="r" b="b"/>
              <a:pathLst>
                <a:path w="1952845" h="1428707">
                  <a:moveTo>
                    <a:pt x="83530" y="0"/>
                  </a:moveTo>
                  <a:lnTo>
                    <a:pt x="1869315" y="0"/>
                  </a:lnTo>
                  <a:cubicBezTo>
                    <a:pt x="1915447" y="0"/>
                    <a:pt x="1952845" y="37398"/>
                    <a:pt x="1952845" y="83530"/>
                  </a:cubicBezTo>
                  <a:lnTo>
                    <a:pt x="1952845" y="1345177"/>
                  </a:lnTo>
                  <a:cubicBezTo>
                    <a:pt x="1952845" y="1391310"/>
                    <a:pt x="1915447" y="1428707"/>
                    <a:pt x="1869315" y="1428707"/>
                  </a:cubicBezTo>
                  <a:lnTo>
                    <a:pt x="83530" y="1428707"/>
                  </a:lnTo>
                  <a:cubicBezTo>
                    <a:pt x="37398" y="1428707"/>
                    <a:pt x="0" y="1391310"/>
                    <a:pt x="0" y="1345177"/>
                  </a:cubicBezTo>
                  <a:lnTo>
                    <a:pt x="0" y="83530"/>
                  </a:lnTo>
                  <a:cubicBezTo>
                    <a:pt x="0" y="37398"/>
                    <a:pt x="37398" y="0"/>
                    <a:pt x="83530" y="0"/>
                  </a:cubicBezTo>
                  <a:close/>
                </a:path>
              </a:pathLst>
            </a:custGeom>
            <a:solidFill>
              <a:srgbClr val="EEF0F4"/>
            </a:solidFill>
          </p:spPr>
        </p:sp>
        <p:sp>
          <p:nvSpPr>
            <p:cNvPr id="7" name="TextBox 7"/>
            <p:cNvSpPr txBox="1"/>
            <p:nvPr/>
          </p:nvSpPr>
          <p:spPr>
            <a:xfrm>
              <a:off x="0" y="-38100"/>
              <a:ext cx="1952845" cy="1466807"/>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0178777" y="4198915"/>
            <a:ext cx="5779905" cy="707661"/>
            <a:chOff x="0" y="0"/>
            <a:chExt cx="1295716" cy="158641"/>
          </a:xfrm>
        </p:grpSpPr>
        <p:sp>
          <p:nvSpPr>
            <p:cNvPr id="9" name="Freeform 9"/>
            <p:cNvSpPr/>
            <p:nvPr/>
          </p:nvSpPr>
          <p:spPr>
            <a:xfrm>
              <a:off x="0" y="0"/>
              <a:ext cx="1295716" cy="158641"/>
            </a:xfrm>
            <a:custGeom>
              <a:avLst/>
              <a:gdLst/>
              <a:ahLst/>
              <a:cxnLst/>
              <a:rect l="l" t="t" r="r" b="b"/>
              <a:pathLst>
                <a:path w="1295716" h="158641">
                  <a:moveTo>
                    <a:pt x="79320" y="0"/>
                  </a:moveTo>
                  <a:lnTo>
                    <a:pt x="1216395" y="0"/>
                  </a:lnTo>
                  <a:cubicBezTo>
                    <a:pt x="1237432" y="0"/>
                    <a:pt x="1257608" y="8357"/>
                    <a:pt x="1272483" y="23232"/>
                  </a:cubicBezTo>
                  <a:cubicBezTo>
                    <a:pt x="1287359" y="38108"/>
                    <a:pt x="1295716" y="58283"/>
                    <a:pt x="1295716" y="79320"/>
                  </a:cubicBezTo>
                  <a:lnTo>
                    <a:pt x="1295716" y="79320"/>
                  </a:lnTo>
                  <a:cubicBezTo>
                    <a:pt x="1295716" y="123128"/>
                    <a:pt x="1260203" y="158641"/>
                    <a:pt x="1216395" y="158641"/>
                  </a:cubicBezTo>
                  <a:lnTo>
                    <a:pt x="79320" y="158641"/>
                  </a:lnTo>
                  <a:cubicBezTo>
                    <a:pt x="35513" y="158641"/>
                    <a:pt x="0" y="123128"/>
                    <a:pt x="0" y="79320"/>
                  </a:cubicBezTo>
                  <a:lnTo>
                    <a:pt x="0" y="79320"/>
                  </a:lnTo>
                  <a:cubicBezTo>
                    <a:pt x="0" y="35513"/>
                    <a:pt x="35513" y="0"/>
                    <a:pt x="79320" y="0"/>
                  </a:cubicBezTo>
                  <a:close/>
                </a:path>
              </a:pathLst>
            </a:custGeom>
            <a:solidFill>
              <a:srgbClr val="E8B793"/>
            </a:solidFill>
          </p:spPr>
        </p:sp>
        <p:sp>
          <p:nvSpPr>
            <p:cNvPr id="10" name="TextBox 10"/>
            <p:cNvSpPr txBox="1"/>
            <p:nvPr/>
          </p:nvSpPr>
          <p:spPr>
            <a:xfrm>
              <a:off x="0" y="-38100"/>
              <a:ext cx="1295716" cy="196741"/>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1836329" y="4198915"/>
            <a:ext cx="5948084" cy="707661"/>
            <a:chOff x="0" y="0"/>
            <a:chExt cx="1333417" cy="158641"/>
          </a:xfrm>
        </p:grpSpPr>
        <p:sp>
          <p:nvSpPr>
            <p:cNvPr id="12" name="Freeform 12"/>
            <p:cNvSpPr/>
            <p:nvPr/>
          </p:nvSpPr>
          <p:spPr>
            <a:xfrm>
              <a:off x="0" y="0"/>
              <a:ext cx="1333417" cy="158641"/>
            </a:xfrm>
            <a:custGeom>
              <a:avLst/>
              <a:gdLst/>
              <a:ahLst/>
              <a:cxnLst/>
              <a:rect l="l" t="t" r="r" b="b"/>
              <a:pathLst>
                <a:path w="1333417" h="158641">
                  <a:moveTo>
                    <a:pt x="79320" y="0"/>
                  </a:moveTo>
                  <a:lnTo>
                    <a:pt x="1254097" y="0"/>
                  </a:lnTo>
                  <a:cubicBezTo>
                    <a:pt x="1275134" y="0"/>
                    <a:pt x="1295309" y="8357"/>
                    <a:pt x="1310185" y="23232"/>
                  </a:cubicBezTo>
                  <a:cubicBezTo>
                    <a:pt x="1325060" y="38108"/>
                    <a:pt x="1333417" y="58283"/>
                    <a:pt x="1333417" y="79320"/>
                  </a:cubicBezTo>
                  <a:lnTo>
                    <a:pt x="1333417" y="79320"/>
                  </a:lnTo>
                  <a:cubicBezTo>
                    <a:pt x="1333417" y="123128"/>
                    <a:pt x="1297904" y="158641"/>
                    <a:pt x="1254097" y="158641"/>
                  </a:cubicBezTo>
                  <a:lnTo>
                    <a:pt x="79320" y="158641"/>
                  </a:lnTo>
                  <a:cubicBezTo>
                    <a:pt x="35513" y="158641"/>
                    <a:pt x="0" y="123128"/>
                    <a:pt x="0" y="79320"/>
                  </a:cubicBezTo>
                  <a:lnTo>
                    <a:pt x="0" y="79320"/>
                  </a:lnTo>
                  <a:cubicBezTo>
                    <a:pt x="0" y="35513"/>
                    <a:pt x="35513" y="0"/>
                    <a:pt x="79320" y="0"/>
                  </a:cubicBezTo>
                  <a:close/>
                </a:path>
              </a:pathLst>
            </a:custGeom>
            <a:solidFill>
              <a:srgbClr val="E8B793"/>
            </a:solidFill>
          </p:spPr>
        </p:sp>
        <p:sp>
          <p:nvSpPr>
            <p:cNvPr id="13" name="TextBox 13"/>
            <p:cNvSpPr txBox="1"/>
            <p:nvPr/>
          </p:nvSpPr>
          <p:spPr>
            <a:xfrm>
              <a:off x="0" y="-38100"/>
              <a:ext cx="1333417" cy="196741"/>
            </a:xfrm>
            <a:prstGeom prst="rect">
              <a:avLst/>
            </a:prstGeom>
          </p:spPr>
          <p:txBody>
            <a:bodyPr lIns="50800" tIns="50800" rIns="50800" bIns="50800" rtlCol="0" anchor="ctr"/>
            <a:lstStyle/>
            <a:p>
              <a:pPr algn="ctr">
                <a:lnSpc>
                  <a:spcPts val="2659"/>
                </a:lnSpc>
              </a:pPr>
              <a:endParaRPr/>
            </a:p>
          </p:txBody>
        </p:sp>
      </p:grpSp>
      <p:sp>
        <p:nvSpPr>
          <p:cNvPr id="14" name="TextBox 14"/>
          <p:cNvSpPr txBox="1"/>
          <p:nvPr/>
        </p:nvSpPr>
        <p:spPr>
          <a:xfrm>
            <a:off x="10390962" y="4417990"/>
            <a:ext cx="5335015" cy="314325"/>
          </a:xfrm>
          <a:prstGeom prst="rect">
            <a:avLst/>
          </a:prstGeom>
        </p:spPr>
        <p:txBody>
          <a:bodyPr lIns="0" tIns="0" rIns="0" bIns="0" rtlCol="0" anchor="t">
            <a:spAutoFit/>
          </a:bodyPr>
          <a:lstStyle/>
          <a:p>
            <a:pPr algn="ctr">
              <a:lnSpc>
                <a:spcPts val="2400"/>
              </a:lnSpc>
            </a:pPr>
            <a:r>
              <a:rPr lang="en-US" sz="2000" b="1">
                <a:solidFill>
                  <a:srgbClr val="17181B"/>
                </a:solidFill>
                <a:latin typeface="Open Sans Bold"/>
                <a:ea typeface="Open Sans Bold"/>
                <a:cs typeface="Open Sans Bold"/>
                <a:sym typeface="Open Sans Bold"/>
              </a:rPr>
              <a:t>MASA MANFAAT TIDAK TERBATAS</a:t>
            </a:r>
          </a:p>
        </p:txBody>
      </p:sp>
      <p:sp>
        <p:nvSpPr>
          <p:cNvPr id="15" name="TextBox 15"/>
          <p:cNvSpPr txBox="1"/>
          <p:nvPr/>
        </p:nvSpPr>
        <p:spPr>
          <a:xfrm>
            <a:off x="2313648" y="4347958"/>
            <a:ext cx="4977276" cy="400050"/>
          </a:xfrm>
          <a:prstGeom prst="rect">
            <a:avLst/>
          </a:prstGeom>
        </p:spPr>
        <p:txBody>
          <a:bodyPr lIns="0" tIns="0" rIns="0" bIns="0" rtlCol="0" anchor="t">
            <a:spAutoFit/>
          </a:bodyPr>
          <a:lstStyle/>
          <a:p>
            <a:pPr algn="ctr">
              <a:lnSpc>
                <a:spcPts val="3119"/>
              </a:lnSpc>
            </a:pPr>
            <a:r>
              <a:rPr lang="en-US" sz="2599" b="1">
                <a:solidFill>
                  <a:srgbClr val="17181B"/>
                </a:solidFill>
                <a:latin typeface="Open Sans Bold"/>
                <a:ea typeface="Open Sans Bold"/>
                <a:cs typeface="Open Sans Bold"/>
                <a:sym typeface="Open Sans Bold"/>
              </a:rPr>
              <a:t>MASA MANFAAT TERBATAS</a:t>
            </a:r>
          </a:p>
        </p:txBody>
      </p:sp>
      <p:sp>
        <p:nvSpPr>
          <p:cNvPr id="16" name="TextBox 16"/>
          <p:cNvSpPr txBox="1"/>
          <p:nvPr/>
        </p:nvSpPr>
        <p:spPr>
          <a:xfrm>
            <a:off x="10126248" y="5219084"/>
            <a:ext cx="6193087" cy="3329939"/>
          </a:xfrm>
          <a:prstGeom prst="rect">
            <a:avLst/>
          </a:prstGeom>
        </p:spPr>
        <p:txBody>
          <a:bodyPr lIns="0" tIns="0" rIns="0" bIns="0" rtlCol="0" anchor="t">
            <a:spAutoFit/>
          </a:bodyPr>
          <a:lstStyle/>
          <a:p>
            <a:pPr algn="just">
              <a:lnSpc>
                <a:spcPts val="3360"/>
              </a:lnSpc>
            </a:pPr>
            <a:r>
              <a:rPr lang="en-US" sz="2400">
                <a:solidFill>
                  <a:srgbClr val="17181B"/>
                </a:solidFill>
                <a:latin typeface="Open Sans"/>
                <a:ea typeface="Open Sans"/>
                <a:cs typeface="Open Sans"/>
                <a:sym typeface="Open Sans"/>
              </a:rPr>
              <a:t>Aset dengan masa manfaat tidak terbatas tidak diamortisasi tetapi harus diuji penurunan nilai setiap tahun. Contohnya adalah merek dagang tertentu yang tidak memiliki batasan waktu hukum. Namun, entitas harus menilai secara berkala apakah masa manfaat tersebut tetap tidak terbatas atau perlu direvisi.</a:t>
            </a:r>
          </a:p>
        </p:txBody>
      </p:sp>
      <p:sp>
        <p:nvSpPr>
          <p:cNvPr id="17" name="TextBox 17"/>
          <p:cNvSpPr txBox="1"/>
          <p:nvPr/>
        </p:nvSpPr>
        <p:spPr>
          <a:xfrm>
            <a:off x="1654170" y="5157354"/>
            <a:ext cx="6130242" cy="4367529"/>
          </a:xfrm>
          <a:prstGeom prst="rect">
            <a:avLst/>
          </a:prstGeom>
        </p:spPr>
        <p:txBody>
          <a:bodyPr lIns="0" tIns="0" rIns="0" bIns="0" rtlCol="0" anchor="t">
            <a:spAutoFit/>
          </a:bodyPr>
          <a:lstStyle/>
          <a:p>
            <a:pPr algn="just">
              <a:lnSpc>
                <a:spcPts val="2940"/>
              </a:lnSpc>
            </a:pPr>
            <a:r>
              <a:rPr lang="en-US" sz="2100">
                <a:solidFill>
                  <a:srgbClr val="17181B"/>
                </a:solidFill>
                <a:latin typeface="Open Sans"/>
                <a:ea typeface="Open Sans"/>
                <a:cs typeface="Open Sans"/>
                <a:sym typeface="Open Sans"/>
              </a:rPr>
              <a:t>Aset tidak berwujud yang memiliki masa manfaat terbatas harus diamortisasi selama umur ekonomisnya. Faktor yang memengaruhi masa manfaat antara lain:</a:t>
            </a:r>
          </a:p>
          <a:p>
            <a:pPr marL="453400" lvl="1" indent="-226700" algn="just">
              <a:lnSpc>
                <a:spcPts val="2940"/>
              </a:lnSpc>
              <a:buFont typeface="Arial"/>
              <a:buChar char="•"/>
            </a:pPr>
            <a:r>
              <a:rPr lang="en-US" sz="2100">
                <a:solidFill>
                  <a:srgbClr val="17181B"/>
                </a:solidFill>
                <a:latin typeface="Open Sans"/>
                <a:ea typeface="Open Sans"/>
                <a:cs typeface="Open Sans"/>
                <a:sym typeface="Open Sans"/>
              </a:rPr>
              <a:t>siklus penggunaan aset,</a:t>
            </a:r>
          </a:p>
          <a:p>
            <a:pPr marL="453400" lvl="1" indent="-226700" algn="just">
              <a:lnSpc>
                <a:spcPts val="2940"/>
              </a:lnSpc>
              <a:buFont typeface="Arial"/>
              <a:buChar char="•"/>
            </a:pPr>
            <a:r>
              <a:rPr lang="en-US" sz="2100">
                <a:solidFill>
                  <a:srgbClr val="17181B"/>
                </a:solidFill>
                <a:latin typeface="Open Sans"/>
                <a:ea typeface="Open Sans"/>
                <a:cs typeface="Open Sans"/>
                <a:sym typeface="Open Sans"/>
              </a:rPr>
              <a:t>perkembangan teknologi,</a:t>
            </a:r>
          </a:p>
          <a:p>
            <a:pPr marL="453400" lvl="1" indent="-226700" algn="just">
              <a:lnSpc>
                <a:spcPts val="2940"/>
              </a:lnSpc>
              <a:buFont typeface="Arial"/>
              <a:buChar char="•"/>
            </a:pPr>
            <a:r>
              <a:rPr lang="en-US" sz="2100">
                <a:solidFill>
                  <a:srgbClr val="17181B"/>
                </a:solidFill>
                <a:latin typeface="Open Sans"/>
                <a:ea typeface="Open Sans"/>
                <a:cs typeface="Open Sans"/>
                <a:sym typeface="Open Sans"/>
              </a:rPr>
              <a:t>masa berlakunya hak hukum,</a:t>
            </a:r>
          </a:p>
          <a:p>
            <a:pPr marL="453400" lvl="1" indent="-226700" algn="just">
              <a:lnSpc>
                <a:spcPts val="2940"/>
              </a:lnSpc>
              <a:buFont typeface="Arial"/>
              <a:buChar char="•"/>
            </a:pPr>
            <a:r>
              <a:rPr lang="en-US" sz="2100">
                <a:solidFill>
                  <a:srgbClr val="17181B"/>
                </a:solidFill>
                <a:latin typeface="Open Sans"/>
                <a:ea typeface="Open Sans"/>
                <a:cs typeface="Open Sans"/>
                <a:sym typeface="Open Sans"/>
              </a:rPr>
              <a:t>stabilitas industri.</a:t>
            </a:r>
          </a:p>
          <a:p>
            <a:pPr algn="just">
              <a:lnSpc>
                <a:spcPts val="2800"/>
              </a:lnSpc>
            </a:pPr>
            <a:r>
              <a:rPr lang="en-US" sz="2000">
                <a:solidFill>
                  <a:srgbClr val="17181B"/>
                </a:solidFill>
                <a:latin typeface="Open Sans"/>
                <a:ea typeface="Open Sans"/>
                <a:cs typeface="Open Sans"/>
                <a:sym typeface="Open Sans"/>
              </a:rPr>
              <a:t>Umur ekonomis seringkali lebih pendek dari umur legal karena faktor ekonomi dapat menyebabkan penurunan manfaat aset sebelum hak hukumnya berakhir.</a:t>
            </a:r>
          </a:p>
        </p:txBody>
      </p:sp>
      <p:grpSp>
        <p:nvGrpSpPr>
          <p:cNvPr id="18" name="Group 18"/>
          <p:cNvGrpSpPr/>
          <p:nvPr/>
        </p:nvGrpSpPr>
        <p:grpSpPr>
          <a:xfrm>
            <a:off x="1028700" y="870252"/>
            <a:ext cx="10503271" cy="1642791"/>
            <a:chOff x="0" y="0"/>
            <a:chExt cx="2766293" cy="432669"/>
          </a:xfrm>
        </p:grpSpPr>
        <p:sp>
          <p:nvSpPr>
            <p:cNvPr id="19" name="Freeform 19"/>
            <p:cNvSpPr/>
            <p:nvPr/>
          </p:nvSpPr>
          <p:spPr>
            <a:xfrm>
              <a:off x="0" y="0"/>
              <a:ext cx="2766294" cy="432669"/>
            </a:xfrm>
            <a:custGeom>
              <a:avLst/>
              <a:gdLst/>
              <a:ahLst/>
              <a:cxnLst/>
              <a:rect l="l" t="t" r="r" b="b"/>
              <a:pathLst>
                <a:path w="2766294" h="432669">
                  <a:moveTo>
                    <a:pt x="58968" y="0"/>
                  </a:moveTo>
                  <a:lnTo>
                    <a:pt x="2707326" y="0"/>
                  </a:lnTo>
                  <a:cubicBezTo>
                    <a:pt x="2739893" y="0"/>
                    <a:pt x="2766294" y="26401"/>
                    <a:pt x="2766294" y="58968"/>
                  </a:cubicBezTo>
                  <a:lnTo>
                    <a:pt x="2766294" y="373702"/>
                  </a:lnTo>
                  <a:cubicBezTo>
                    <a:pt x="2766294" y="389341"/>
                    <a:pt x="2760081" y="404339"/>
                    <a:pt x="2749022" y="415398"/>
                  </a:cubicBezTo>
                  <a:cubicBezTo>
                    <a:pt x="2737964" y="426457"/>
                    <a:pt x="2722965" y="432669"/>
                    <a:pt x="2707326" y="432669"/>
                  </a:cubicBezTo>
                  <a:lnTo>
                    <a:pt x="58968" y="432669"/>
                  </a:lnTo>
                  <a:cubicBezTo>
                    <a:pt x="26401" y="432669"/>
                    <a:pt x="0" y="406268"/>
                    <a:pt x="0" y="373702"/>
                  </a:cubicBezTo>
                  <a:lnTo>
                    <a:pt x="0" y="58968"/>
                  </a:lnTo>
                  <a:cubicBezTo>
                    <a:pt x="0" y="26401"/>
                    <a:pt x="26401" y="0"/>
                    <a:pt x="58968" y="0"/>
                  </a:cubicBezTo>
                  <a:close/>
                </a:path>
              </a:pathLst>
            </a:custGeom>
            <a:gradFill rotWithShape="1">
              <a:gsLst>
                <a:gs pos="0">
                  <a:srgbClr val="E8B793">
                    <a:alpha val="100000"/>
                  </a:srgbClr>
                </a:gs>
                <a:gs pos="100000">
                  <a:srgbClr val="E8B793">
                    <a:alpha val="0"/>
                  </a:srgbClr>
                </a:gs>
              </a:gsLst>
              <a:lin ang="0"/>
            </a:gradFill>
          </p:spPr>
        </p:sp>
        <p:sp>
          <p:nvSpPr>
            <p:cNvPr id="20" name="TextBox 20"/>
            <p:cNvSpPr txBox="1"/>
            <p:nvPr/>
          </p:nvSpPr>
          <p:spPr>
            <a:xfrm>
              <a:off x="0" y="-38100"/>
              <a:ext cx="2766293" cy="470769"/>
            </a:xfrm>
            <a:prstGeom prst="rect">
              <a:avLst/>
            </a:prstGeom>
          </p:spPr>
          <p:txBody>
            <a:bodyPr lIns="50800" tIns="50800" rIns="50800" bIns="50800" rtlCol="0" anchor="ctr"/>
            <a:lstStyle/>
            <a:p>
              <a:pPr algn="ctr">
                <a:lnSpc>
                  <a:spcPts val="2659"/>
                </a:lnSpc>
              </a:pPr>
              <a:endParaRPr/>
            </a:p>
          </p:txBody>
        </p:sp>
      </p:grpSp>
      <p:sp>
        <p:nvSpPr>
          <p:cNvPr id="21" name="TextBox 21"/>
          <p:cNvSpPr txBox="1"/>
          <p:nvPr/>
        </p:nvSpPr>
        <p:spPr>
          <a:xfrm>
            <a:off x="1654170" y="1159349"/>
            <a:ext cx="9189978" cy="1128399"/>
          </a:xfrm>
          <a:prstGeom prst="rect">
            <a:avLst/>
          </a:prstGeom>
        </p:spPr>
        <p:txBody>
          <a:bodyPr lIns="0" tIns="0" rIns="0" bIns="0" rtlCol="0" anchor="t">
            <a:spAutoFit/>
          </a:bodyPr>
          <a:lstStyle/>
          <a:p>
            <a:pPr algn="l">
              <a:lnSpc>
                <a:spcPts val="4300"/>
              </a:lnSpc>
            </a:pPr>
            <a:r>
              <a:rPr lang="en-US" sz="4300">
                <a:solidFill>
                  <a:srgbClr val="383330"/>
                </a:solidFill>
                <a:latin typeface="Yeseva One"/>
                <a:ea typeface="Yeseva One"/>
                <a:cs typeface="Yeseva One"/>
                <a:sym typeface="Yeseva One"/>
              </a:rPr>
              <a:t>MASA MANFAAT ASET TIDAK BERWUJUD</a:t>
            </a:r>
          </a:p>
        </p:txBody>
      </p:sp>
      <p:sp>
        <p:nvSpPr>
          <p:cNvPr id="22" name="Freeform 22"/>
          <p:cNvSpPr/>
          <p:nvPr/>
        </p:nvSpPr>
        <p:spPr>
          <a:xfrm>
            <a:off x="14024041" y="-1854968"/>
            <a:ext cx="4383276" cy="4114800"/>
          </a:xfrm>
          <a:custGeom>
            <a:avLst/>
            <a:gdLst/>
            <a:ahLst/>
            <a:cxnLst/>
            <a:rect l="l" t="t" r="r" b="b"/>
            <a:pathLst>
              <a:path w="4383276" h="4114800">
                <a:moveTo>
                  <a:pt x="0" y="0"/>
                </a:moveTo>
                <a:lnTo>
                  <a:pt x="4383276" y="0"/>
                </a:lnTo>
                <a:lnTo>
                  <a:pt x="4383276"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3" name="Freeform 23"/>
          <p:cNvSpPr/>
          <p:nvPr/>
        </p:nvSpPr>
        <p:spPr>
          <a:xfrm rot="-5400000">
            <a:off x="10640691" y="-913085"/>
            <a:ext cx="2142819" cy="3066646"/>
          </a:xfrm>
          <a:custGeom>
            <a:avLst/>
            <a:gdLst/>
            <a:ahLst/>
            <a:cxnLst/>
            <a:rect l="l" t="t" r="r" b="b"/>
            <a:pathLst>
              <a:path w="2142819" h="3066646">
                <a:moveTo>
                  <a:pt x="0" y="0"/>
                </a:moveTo>
                <a:lnTo>
                  <a:pt x="2142819" y="0"/>
                </a:lnTo>
                <a:lnTo>
                  <a:pt x="2142819" y="3066646"/>
                </a:lnTo>
                <a:lnTo>
                  <a:pt x="0" y="30666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4" name="TextBox 24"/>
          <p:cNvSpPr txBox="1"/>
          <p:nvPr/>
        </p:nvSpPr>
        <p:spPr>
          <a:xfrm>
            <a:off x="1336425" y="2857796"/>
            <a:ext cx="11908998" cy="941069"/>
          </a:xfrm>
          <a:prstGeom prst="rect">
            <a:avLst/>
          </a:prstGeom>
        </p:spPr>
        <p:txBody>
          <a:bodyPr lIns="0" tIns="0" rIns="0" bIns="0" rtlCol="0" anchor="t">
            <a:spAutoFit/>
          </a:bodyPr>
          <a:lstStyle/>
          <a:p>
            <a:pPr algn="just">
              <a:lnSpc>
                <a:spcPts val="3780"/>
              </a:lnSpc>
            </a:pPr>
            <a:r>
              <a:rPr lang="en-US" sz="2700">
                <a:solidFill>
                  <a:srgbClr val="17181B"/>
                </a:solidFill>
                <a:latin typeface="Open Sans"/>
                <a:ea typeface="Open Sans"/>
                <a:cs typeface="Open Sans"/>
                <a:sym typeface="Open Sans"/>
              </a:rPr>
              <a:t>Masa manfaat dapat berupa masa manfaat terbatas (finite) atau masa manfaat tidak terbatas (indefinite).</a:t>
            </a:r>
          </a:p>
        </p:txBody>
      </p:sp>
      <p:sp>
        <p:nvSpPr>
          <p:cNvPr id="25" name="Freeform 25"/>
          <p:cNvSpPr/>
          <p:nvPr/>
        </p:nvSpPr>
        <p:spPr>
          <a:xfrm rot="-5400000">
            <a:off x="16187891" y="8753677"/>
            <a:ext cx="2142819" cy="3066646"/>
          </a:xfrm>
          <a:custGeom>
            <a:avLst/>
            <a:gdLst/>
            <a:ahLst/>
            <a:cxnLst/>
            <a:rect l="l" t="t" r="r" b="b"/>
            <a:pathLst>
              <a:path w="2142819" h="3066646">
                <a:moveTo>
                  <a:pt x="0" y="0"/>
                </a:moveTo>
                <a:lnTo>
                  <a:pt x="2142818" y="0"/>
                </a:lnTo>
                <a:lnTo>
                  <a:pt x="2142818" y="3066646"/>
                </a:lnTo>
                <a:lnTo>
                  <a:pt x="0" y="30666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100000">
              <a:srgbClr val="FFFFFF">
                <a:alpha val="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1975282" y="2932562"/>
            <a:ext cx="11687959" cy="1642791"/>
            <a:chOff x="0" y="0"/>
            <a:chExt cx="3078310" cy="432669"/>
          </a:xfrm>
        </p:grpSpPr>
        <p:sp>
          <p:nvSpPr>
            <p:cNvPr id="3" name="Freeform 3"/>
            <p:cNvSpPr/>
            <p:nvPr/>
          </p:nvSpPr>
          <p:spPr>
            <a:xfrm>
              <a:off x="0" y="0"/>
              <a:ext cx="3078310" cy="432669"/>
            </a:xfrm>
            <a:custGeom>
              <a:avLst/>
              <a:gdLst/>
              <a:ahLst/>
              <a:cxnLst/>
              <a:rect l="l" t="t" r="r" b="b"/>
              <a:pathLst>
                <a:path w="3078310" h="432669">
                  <a:moveTo>
                    <a:pt x="52991" y="0"/>
                  </a:moveTo>
                  <a:lnTo>
                    <a:pt x="3025319" y="0"/>
                  </a:lnTo>
                  <a:cubicBezTo>
                    <a:pt x="3039373" y="0"/>
                    <a:pt x="3052852" y="5583"/>
                    <a:pt x="3062790" y="15521"/>
                  </a:cubicBezTo>
                  <a:cubicBezTo>
                    <a:pt x="3072727" y="25458"/>
                    <a:pt x="3078310" y="38937"/>
                    <a:pt x="3078310" y="52991"/>
                  </a:cubicBezTo>
                  <a:lnTo>
                    <a:pt x="3078310" y="379678"/>
                  </a:lnTo>
                  <a:cubicBezTo>
                    <a:pt x="3078310" y="408944"/>
                    <a:pt x="3054585" y="432669"/>
                    <a:pt x="3025319" y="432669"/>
                  </a:cubicBezTo>
                  <a:lnTo>
                    <a:pt x="52991" y="432669"/>
                  </a:lnTo>
                  <a:cubicBezTo>
                    <a:pt x="23725" y="432669"/>
                    <a:pt x="0" y="408944"/>
                    <a:pt x="0" y="379678"/>
                  </a:cubicBezTo>
                  <a:lnTo>
                    <a:pt x="0" y="52991"/>
                  </a:lnTo>
                  <a:cubicBezTo>
                    <a:pt x="0" y="23725"/>
                    <a:pt x="23725" y="0"/>
                    <a:pt x="52991" y="0"/>
                  </a:cubicBezTo>
                  <a:close/>
                </a:path>
              </a:pathLst>
            </a:custGeom>
            <a:gradFill rotWithShape="1">
              <a:gsLst>
                <a:gs pos="0">
                  <a:srgbClr val="E8B793">
                    <a:alpha val="100000"/>
                  </a:srgbClr>
                </a:gs>
                <a:gs pos="100000">
                  <a:srgbClr val="E8B793">
                    <a:alpha val="0"/>
                  </a:srgbClr>
                </a:gs>
              </a:gsLst>
              <a:lin ang="0"/>
            </a:gradFill>
          </p:spPr>
        </p:sp>
        <p:sp>
          <p:nvSpPr>
            <p:cNvPr id="4" name="TextBox 4"/>
            <p:cNvSpPr txBox="1"/>
            <p:nvPr/>
          </p:nvSpPr>
          <p:spPr>
            <a:xfrm>
              <a:off x="0" y="-38100"/>
              <a:ext cx="3078310" cy="470769"/>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4575353" y="-4575353"/>
            <a:ext cx="9150707" cy="9150707"/>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946656"/>
            </a:solidFill>
          </p:spPr>
        </p:sp>
        <p:sp>
          <p:nvSpPr>
            <p:cNvPr id="7" name="TextBox 7"/>
            <p:cNvSpPr txBox="1"/>
            <p:nvPr/>
          </p:nvSpPr>
          <p:spPr>
            <a:xfrm>
              <a:off x="139700" y="101600"/>
              <a:ext cx="533400" cy="57150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711558" y="1028700"/>
            <a:ext cx="24478969" cy="1383529"/>
            <a:chOff x="0" y="0"/>
            <a:chExt cx="6447136" cy="364386"/>
          </a:xfrm>
        </p:grpSpPr>
        <p:sp>
          <p:nvSpPr>
            <p:cNvPr id="9" name="Freeform 9"/>
            <p:cNvSpPr/>
            <p:nvPr/>
          </p:nvSpPr>
          <p:spPr>
            <a:xfrm>
              <a:off x="0" y="0"/>
              <a:ext cx="6447136" cy="364386"/>
            </a:xfrm>
            <a:custGeom>
              <a:avLst/>
              <a:gdLst/>
              <a:ahLst/>
              <a:cxnLst/>
              <a:rect l="l" t="t" r="r" b="b"/>
              <a:pathLst>
                <a:path w="6447136" h="364386">
                  <a:moveTo>
                    <a:pt x="0" y="0"/>
                  </a:moveTo>
                  <a:lnTo>
                    <a:pt x="6447136" y="0"/>
                  </a:lnTo>
                  <a:lnTo>
                    <a:pt x="6447136" y="364386"/>
                  </a:lnTo>
                  <a:lnTo>
                    <a:pt x="0" y="364386"/>
                  </a:lnTo>
                  <a:close/>
                </a:path>
              </a:pathLst>
            </a:custGeom>
            <a:solidFill>
              <a:srgbClr val="946656"/>
            </a:solidFill>
          </p:spPr>
        </p:sp>
        <p:sp>
          <p:nvSpPr>
            <p:cNvPr id="10" name="TextBox 10"/>
            <p:cNvSpPr txBox="1"/>
            <p:nvPr/>
          </p:nvSpPr>
          <p:spPr>
            <a:xfrm>
              <a:off x="0" y="-38100"/>
              <a:ext cx="6447136" cy="402486"/>
            </a:xfrm>
            <a:prstGeom prst="rect">
              <a:avLst/>
            </a:prstGeom>
          </p:spPr>
          <p:txBody>
            <a:bodyPr lIns="50800" tIns="50800" rIns="50800" bIns="50800" rtlCol="0" anchor="ctr"/>
            <a:lstStyle/>
            <a:p>
              <a:pPr algn="ctr">
                <a:lnSpc>
                  <a:spcPts val="2659"/>
                </a:lnSpc>
              </a:pPr>
              <a:endParaRPr/>
            </a:p>
          </p:txBody>
        </p:sp>
      </p:grpSp>
      <p:sp>
        <p:nvSpPr>
          <p:cNvPr id="11" name="Freeform 11"/>
          <p:cNvSpPr/>
          <p:nvPr/>
        </p:nvSpPr>
        <p:spPr>
          <a:xfrm rot="-5400000" flipV="1">
            <a:off x="-14927" y="14927"/>
            <a:ext cx="3980416" cy="3950563"/>
          </a:xfrm>
          <a:custGeom>
            <a:avLst/>
            <a:gdLst/>
            <a:ahLst/>
            <a:cxnLst/>
            <a:rect l="l" t="t" r="r" b="b"/>
            <a:pathLst>
              <a:path w="3980416" h="3950563">
                <a:moveTo>
                  <a:pt x="0" y="3950563"/>
                </a:moveTo>
                <a:lnTo>
                  <a:pt x="3980417" y="3950563"/>
                </a:lnTo>
                <a:lnTo>
                  <a:pt x="3980417" y="0"/>
                </a:lnTo>
                <a:lnTo>
                  <a:pt x="0" y="0"/>
                </a:lnTo>
                <a:lnTo>
                  <a:pt x="0" y="3950563"/>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2" name="Freeform 12"/>
          <p:cNvSpPr/>
          <p:nvPr/>
        </p:nvSpPr>
        <p:spPr>
          <a:xfrm>
            <a:off x="17259300" y="1720464"/>
            <a:ext cx="4383276" cy="4114800"/>
          </a:xfrm>
          <a:custGeom>
            <a:avLst/>
            <a:gdLst/>
            <a:ahLst/>
            <a:cxnLst/>
            <a:rect l="l" t="t" r="r" b="b"/>
            <a:pathLst>
              <a:path w="4383276" h="4114800">
                <a:moveTo>
                  <a:pt x="0" y="0"/>
                </a:moveTo>
                <a:lnTo>
                  <a:pt x="4383276" y="0"/>
                </a:lnTo>
                <a:lnTo>
                  <a:pt x="4383276"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3" name="Freeform 13"/>
          <p:cNvSpPr/>
          <p:nvPr/>
        </p:nvSpPr>
        <p:spPr>
          <a:xfrm rot="-5400000">
            <a:off x="14890641" y="8796386"/>
            <a:ext cx="2142819" cy="3066646"/>
          </a:xfrm>
          <a:custGeom>
            <a:avLst/>
            <a:gdLst/>
            <a:ahLst/>
            <a:cxnLst/>
            <a:rect l="l" t="t" r="r" b="b"/>
            <a:pathLst>
              <a:path w="2142819" h="3066646">
                <a:moveTo>
                  <a:pt x="0" y="0"/>
                </a:moveTo>
                <a:lnTo>
                  <a:pt x="2142818" y="0"/>
                </a:lnTo>
                <a:lnTo>
                  <a:pt x="2142818" y="3066646"/>
                </a:lnTo>
                <a:lnTo>
                  <a:pt x="0" y="306664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4" name="TextBox 14"/>
          <p:cNvSpPr txBox="1"/>
          <p:nvPr/>
        </p:nvSpPr>
        <p:spPr>
          <a:xfrm>
            <a:off x="2574766" y="3107938"/>
            <a:ext cx="10488989" cy="1435103"/>
          </a:xfrm>
          <a:prstGeom prst="rect">
            <a:avLst/>
          </a:prstGeom>
        </p:spPr>
        <p:txBody>
          <a:bodyPr lIns="0" tIns="0" rIns="0" bIns="0" rtlCol="0" anchor="t">
            <a:spAutoFit/>
          </a:bodyPr>
          <a:lstStyle/>
          <a:p>
            <a:pPr algn="l">
              <a:lnSpc>
                <a:spcPts val="5500"/>
              </a:lnSpc>
            </a:pPr>
            <a:r>
              <a:rPr lang="en-US" sz="5500">
                <a:solidFill>
                  <a:srgbClr val="383330"/>
                </a:solidFill>
                <a:latin typeface="Yeseva One"/>
                <a:ea typeface="Yeseva One"/>
                <a:cs typeface="Yeseva One"/>
                <a:sym typeface="Yeseva One"/>
              </a:rPr>
              <a:t>AMORTISASI ASET TIDAK BERWUJUD</a:t>
            </a:r>
          </a:p>
        </p:txBody>
      </p:sp>
      <p:sp>
        <p:nvSpPr>
          <p:cNvPr id="15" name="TextBox 15"/>
          <p:cNvSpPr txBox="1"/>
          <p:nvPr/>
        </p:nvSpPr>
        <p:spPr>
          <a:xfrm>
            <a:off x="1028700" y="5042078"/>
            <a:ext cx="15425988" cy="4813299"/>
          </a:xfrm>
          <a:prstGeom prst="rect">
            <a:avLst/>
          </a:prstGeom>
        </p:spPr>
        <p:txBody>
          <a:bodyPr lIns="0" tIns="0" rIns="0" bIns="0" rtlCol="0" anchor="t">
            <a:spAutoFit/>
          </a:bodyPr>
          <a:lstStyle/>
          <a:p>
            <a:pPr algn="just">
              <a:lnSpc>
                <a:spcPts val="3500"/>
              </a:lnSpc>
            </a:pPr>
            <a:r>
              <a:rPr lang="en-US" sz="2500">
                <a:solidFill>
                  <a:srgbClr val="17181B"/>
                </a:solidFill>
                <a:latin typeface="Open Sans"/>
                <a:ea typeface="Open Sans"/>
                <a:cs typeface="Open Sans"/>
                <a:sym typeface="Open Sans"/>
              </a:rPr>
              <a:t>Amortisasi adalah proses alokasi biaya aset tidak berwujud secara sistematis selama masa manfaatnya. Amortisasi bertujuan mencerminkan konsumsi manfaat aset dari waktu ke waktu. Metode amortisasi yang digunakan harus mencerminkan pola konsumsi manfaat ekonomi, seperti:</a:t>
            </a:r>
          </a:p>
          <a:p>
            <a:pPr marL="539758" lvl="1" indent="-269879" algn="just">
              <a:lnSpc>
                <a:spcPts val="3500"/>
              </a:lnSpc>
              <a:buFont typeface="Arial"/>
              <a:buChar char="•"/>
            </a:pPr>
            <a:r>
              <a:rPr lang="en-US" sz="2500">
                <a:solidFill>
                  <a:srgbClr val="17181B"/>
                </a:solidFill>
                <a:latin typeface="Open Sans"/>
                <a:ea typeface="Open Sans"/>
                <a:cs typeface="Open Sans"/>
                <a:sym typeface="Open Sans"/>
              </a:rPr>
              <a:t>metode garis lurus (straight-line),</a:t>
            </a:r>
          </a:p>
          <a:p>
            <a:pPr marL="539758" lvl="1" indent="-269879" algn="just">
              <a:lnSpc>
                <a:spcPts val="3500"/>
              </a:lnSpc>
              <a:buFont typeface="Arial"/>
              <a:buChar char="•"/>
            </a:pPr>
            <a:r>
              <a:rPr lang="en-US" sz="2500">
                <a:solidFill>
                  <a:srgbClr val="17181B"/>
                </a:solidFill>
                <a:latin typeface="Open Sans"/>
                <a:ea typeface="Open Sans"/>
                <a:cs typeface="Open Sans"/>
                <a:sym typeface="Open Sans"/>
              </a:rPr>
              <a:t>metode saldo menurun,</a:t>
            </a:r>
          </a:p>
          <a:p>
            <a:pPr marL="539758" lvl="1" indent="-269879" algn="just">
              <a:lnSpc>
                <a:spcPts val="3500"/>
              </a:lnSpc>
              <a:buFont typeface="Arial"/>
              <a:buChar char="•"/>
            </a:pPr>
            <a:r>
              <a:rPr lang="en-US" sz="2500">
                <a:solidFill>
                  <a:srgbClr val="17181B"/>
                </a:solidFill>
                <a:latin typeface="Open Sans"/>
                <a:ea typeface="Open Sans"/>
                <a:cs typeface="Open Sans"/>
                <a:sym typeface="Open Sans"/>
              </a:rPr>
              <a:t>metode berdasarkan penggunaan.</a:t>
            </a:r>
          </a:p>
          <a:p>
            <a:pPr algn="just">
              <a:lnSpc>
                <a:spcPts val="3500"/>
              </a:lnSpc>
            </a:pPr>
            <a:r>
              <a:rPr lang="en-US" sz="2500">
                <a:solidFill>
                  <a:srgbClr val="17181B"/>
                </a:solidFill>
                <a:latin typeface="Open Sans"/>
                <a:ea typeface="Open Sans"/>
                <a:cs typeface="Open Sans"/>
                <a:sym typeface="Open Sans"/>
              </a:rPr>
              <a:t>Dalam praktik, metode garis lurus adalah yang paling umum digunakan karena paling sederhana dan mencerminkan pola manfaat yang relatif stabil. Amortisasi dimulai ketika aset tersedia untuk digunakan dan dihentikan ketika aset tersebut diklasifikasikan sebagai dimiliki untuk dijual atau dihentikan pengakuannya.</a:t>
            </a:r>
          </a:p>
          <a:p>
            <a:pPr algn="just">
              <a:lnSpc>
                <a:spcPts val="3500"/>
              </a:lnSpc>
            </a:pPr>
            <a:endParaRPr lang="en-US" sz="2500">
              <a:solidFill>
                <a:srgbClr val="17181B"/>
              </a:solidFill>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100000">
              <a:srgbClr val="FFFFFF">
                <a:alpha val="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3095484" y="7874771"/>
            <a:ext cx="24478969" cy="1383529"/>
            <a:chOff x="0" y="0"/>
            <a:chExt cx="6447136" cy="364386"/>
          </a:xfrm>
        </p:grpSpPr>
        <p:sp>
          <p:nvSpPr>
            <p:cNvPr id="3" name="Freeform 3"/>
            <p:cNvSpPr/>
            <p:nvPr/>
          </p:nvSpPr>
          <p:spPr>
            <a:xfrm>
              <a:off x="0" y="0"/>
              <a:ext cx="6447136" cy="364386"/>
            </a:xfrm>
            <a:custGeom>
              <a:avLst/>
              <a:gdLst/>
              <a:ahLst/>
              <a:cxnLst/>
              <a:rect l="l" t="t" r="r" b="b"/>
              <a:pathLst>
                <a:path w="6447136" h="364386">
                  <a:moveTo>
                    <a:pt x="0" y="0"/>
                  </a:moveTo>
                  <a:lnTo>
                    <a:pt x="6447136" y="0"/>
                  </a:lnTo>
                  <a:lnTo>
                    <a:pt x="6447136" y="364386"/>
                  </a:lnTo>
                  <a:lnTo>
                    <a:pt x="0" y="364386"/>
                  </a:lnTo>
                  <a:close/>
                </a:path>
              </a:pathLst>
            </a:custGeom>
            <a:solidFill>
              <a:srgbClr val="946656">
                <a:alpha val="43922"/>
              </a:srgbClr>
            </a:solidFill>
          </p:spPr>
        </p:sp>
        <p:sp>
          <p:nvSpPr>
            <p:cNvPr id="4" name="TextBox 4"/>
            <p:cNvSpPr txBox="1"/>
            <p:nvPr/>
          </p:nvSpPr>
          <p:spPr>
            <a:xfrm>
              <a:off x="0" y="-38100"/>
              <a:ext cx="6447136" cy="402486"/>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3354576" y="2437508"/>
            <a:ext cx="4383276" cy="4114800"/>
          </a:xfrm>
          <a:custGeom>
            <a:avLst/>
            <a:gdLst/>
            <a:ahLst/>
            <a:cxnLst/>
            <a:rect l="l" t="t" r="r" b="b"/>
            <a:pathLst>
              <a:path w="4383276" h="4114800">
                <a:moveTo>
                  <a:pt x="0" y="0"/>
                </a:moveTo>
                <a:lnTo>
                  <a:pt x="4383276" y="0"/>
                </a:lnTo>
                <a:lnTo>
                  <a:pt x="4383276"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rot="-5400000">
            <a:off x="15046521" y="-1576032"/>
            <a:ext cx="2142819" cy="3066646"/>
          </a:xfrm>
          <a:custGeom>
            <a:avLst/>
            <a:gdLst/>
            <a:ahLst/>
            <a:cxnLst/>
            <a:rect l="l" t="t" r="r" b="b"/>
            <a:pathLst>
              <a:path w="2142819" h="3066646">
                <a:moveTo>
                  <a:pt x="0" y="0"/>
                </a:moveTo>
                <a:lnTo>
                  <a:pt x="2142818" y="0"/>
                </a:lnTo>
                <a:lnTo>
                  <a:pt x="2142818" y="3066646"/>
                </a:lnTo>
                <a:lnTo>
                  <a:pt x="0" y="30666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7" name="Group 7"/>
          <p:cNvGrpSpPr/>
          <p:nvPr/>
        </p:nvGrpSpPr>
        <p:grpSpPr>
          <a:xfrm>
            <a:off x="1543050" y="1652220"/>
            <a:ext cx="15201900" cy="4620894"/>
            <a:chOff x="0" y="0"/>
            <a:chExt cx="4003793" cy="1217026"/>
          </a:xfrm>
        </p:grpSpPr>
        <p:sp>
          <p:nvSpPr>
            <p:cNvPr id="8" name="Freeform 8"/>
            <p:cNvSpPr/>
            <p:nvPr/>
          </p:nvSpPr>
          <p:spPr>
            <a:xfrm>
              <a:off x="0" y="0"/>
              <a:ext cx="4003792" cy="1217026"/>
            </a:xfrm>
            <a:custGeom>
              <a:avLst/>
              <a:gdLst/>
              <a:ahLst/>
              <a:cxnLst/>
              <a:rect l="l" t="t" r="r" b="b"/>
              <a:pathLst>
                <a:path w="4003792" h="1217026">
                  <a:moveTo>
                    <a:pt x="40742" y="0"/>
                  </a:moveTo>
                  <a:lnTo>
                    <a:pt x="3963051" y="0"/>
                  </a:lnTo>
                  <a:cubicBezTo>
                    <a:pt x="3973856" y="0"/>
                    <a:pt x="3984219" y="4292"/>
                    <a:pt x="3991859" y="11933"/>
                  </a:cubicBezTo>
                  <a:cubicBezTo>
                    <a:pt x="3999500" y="19574"/>
                    <a:pt x="4003792" y="29936"/>
                    <a:pt x="4003792" y="40742"/>
                  </a:cubicBezTo>
                  <a:lnTo>
                    <a:pt x="4003792" y="1176284"/>
                  </a:lnTo>
                  <a:cubicBezTo>
                    <a:pt x="4003792" y="1198785"/>
                    <a:pt x="3985552" y="1217026"/>
                    <a:pt x="3963051" y="1217026"/>
                  </a:cubicBezTo>
                  <a:lnTo>
                    <a:pt x="40742" y="1217026"/>
                  </a:lnTo>
                  <a:cubicBezTo>
                    <a:pt x="18241" y="1217026"/>
                    <a:pt x="0" y="1198785"/>
                    <a:pt x="0" y="1176284"/>
                  </a:cubicBezTo>
                  <a:lnTo>
                    <a:pt x="0" y="40742"/>
                  </a:lnTo>
                  <a:cubicBezTo>
                    <a:pt x="0" y="29936"/>
                    <a:pt x="4292" y="19574"/>
                    <a:pt x="11933" y="11933"/>
                  </a:cubicBezTo>
                  <a:cubicBezTo>
                    <a:pt x="19574" y="4292"/>
                    <a:pt x="29936" y="0"/>
                    <a:pt x="40742" y="0"/>
                  </a:cubicBezTo>
                  <a:close/>
                </a:path>
              </a:pathLst>
            </a:custGeom>
            <a:gradFill rotWithShape="1">
              <a:gsLst>
                <a:gs pos="0">
                  <a:srgbClr val="E8B793">
                    <a:alpha val="62000"/>
                  </a:srgbClr>
                </a:gs>
                <a:gs pos="100000">
                  <a:srgbClr val="E8B793">
                    <a:alpha val="0"/>
                  </a:srgbClr>
                </a:gs>
              </a:gsLst>
              <a:lin ang="0"/>
            </a:gradFill>
          </p:spPr>
        </p:sp>
        <p:sp>
          <p:nvSpPr>
            <p:cNvPr id="9" name="TextBox 9"/>
            <p:cNvSpPr txBox="1"/>
            <p:nvPr/>
          </p:nvSpPr>
          <p:spPr>
            <a:xfrm>
              <a:off x="0" y="-38100"/>
              <a:ext cx="4003793" cy="1255126"/>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2009748" y="4494908"/>
            <a:ext cx="14268503" cy="5468481"/>
            <a:chOff x="0" y="0"/>
            <a:chExt cx="2409710" cy="923534"/>
          </a:xfrm>
        </p:grpSpPr>
        <p:sp>
          <p:nvSpPr>
            <p:cNvPr id="11" name="Freeform 11"/>
            <p:cNvSpPr/>
            <p:nvPr/>
          </p:nvSpPr>
          <p:spPr>
            <a:xfrm>
              <a:off x="0" y="0"/>
              <a:ext cx="2409710" cy="923534"/>
            </a:xfrm>
            <a:custGeom>
              <a:avLst/>
              <a:gdLst/>
              <a:ahLst/>
              <a:cxnLst/>
              <a:rect l="l" t="t" r="r" b="b"/>
              <a:pathLst>
                <a:path w="2409710" h="923534">
                  <a:moveTo>
                    <a:pt x="27129" y="0"/>
                  </a:moveTo>
                  <a:lnTo>
                    <a:pt x="2382580" y="0"/>
                  </a:lnTo>
                  <a:cubicBezTo>
                    <a:pt x="2389775" y="0"/>
                    <a:pt x="2396676" y="2858"/>
                    <a:pt x="2401764" y="7946"/>
                  </a:cubicBezTo>
                  <a:cubicBezTo>
                    <a:pt x="2406851" y="13034"/>
                    <a:pt x="2409710" y="19934"/>
                    <a:pt x="2409710" y="27129"/>
                  </a:cubicBezTo>
                  <a:lnTo>
                    <a:pt x="2409710" y="896405"/>
                  </a:lnTo>
                  <a:cubicBezTo>
                    <a:pt x="2409710" y="903600"/>
                    <a:pt x="2406851" y="910501"/>
                    <a:pt x="2401764" y="915588"/>
                  </a:cubicBezTo>
                  <a:cubicBezTo>
                    <a:pt x="2396676" y="920676"/>
                    <a:pt x="2389775" y="923534"/>
                    <a:pt x="2382580" y="923534"/>
                  </a:cubicBezTo>
                  <a:lnTo>
                    <a:pt x="27129" y="923534"/>
                  </a:lnTo>
                  <a:cubicBezTo>
                    <a:pt x="19934" y="923534"/>
                    <a:pt x="13034" y="920676"/>
                    <a:pt x="7946" y="915588"/>
                  </a:cubicBezTo>
                  <a:cubicBezTo>
                    <a:pt x="2858" y="910501"/>
                    <a:pt x="0" y="903600"/>
                    <a:pt x="0" y="896405"/>
                  </a:cubicBezTo>
                  <a:lnTo>
                    <a:pt x="0" y="27129"/>
                  </a:lnTo>
                  <a:cubicBezTo>
                    <a:pt x="0" y="19934"/>
                    <a:pt x="2858" y="13034"/>
                    <a:pt x="7946" y="7946"/>
                  </a:cubicBezTo>
                  <a:cubicBezTo>
                    <a:pt x="13034" y="2858"/>
                    <a:pt x="19934" y="0"/>
                    <a:pt x="27129" y="0"/>
                  </a:cubicBezTo>
                  <a:close/>
                </a:path>
              </a:pathLst>
            </a:custGeom>
            <a:solidFill>
              <a:srgbClr val="946656">
                <a:alpha val="42745"/>
              </a:srgbClr>
            </a:solidFill>
          </p:spPr>
        </p:sp>
        <p:sp>
          <p:nvSpPr>
            <p:cNvPr id="12" name="TextBox 12"/>
            <p:cNvSpPr txBox="1"/>
            <p:nvPr/>
          </p:nvSpPr>
          <p:spPr>
            <a:xfrm>
              <a:off x="0" y="-38100"/>
              <a:ext cx="2409710" cy="961634"/>
            </a:xfrm>
            <a:prstGeom prst="rect">
              <a:avLst/>
            </a:prstGeom>
          </p:spPr>
          <p:txBody>
            <a:bodyPr lIns="50800" tIns="50800" rIns="50800" bIns="50800" rtlCol="0" anchor="ctr"/>
            <a:lstStyle/>
            <a:p>
              <a:pPr algn="ctr">
                <a:lnSpc>
                  <a:spcPts val="2659"/>
                </a:lnSpc>
                <a:spcBef>
                  <a:spcPct val="0"/>
                </a:spcBef>
              </a:pPr>
              <a:endParaRPr/>
            </a:p>
          </p:txBody>
        </p:sp>
      </p:grpSp>
      <p:grpSp>
        <p:nvGrpSpPr>
          <p:cNvPr id="13" name="Group 13"/>
          <p:cNvGrpSpPr/>
          <p:nvPr/>
        </p:nvGrpSpPr>
        <p:grpSpPr>
          <a:xfrm>
            <a:off x="2399966" y="1120939"/>
            <a:ext cx="1062561" cy="1062561"/>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6656"/>
            </a:solidFill>
          </p:spPr>
        </p:sp>
        <p:sp>
          <p:nvSpPr>
            <p:cNvPr id="15" name="TextBox 1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6" name="Group 16"/>
          <p:cNvGrpSpPr/>
          <p:nvPr/>
        </p:nvGrpSpPr>
        <p:grpSpPr>
          <a:xfrm>
            <a:off x="15811553" y="2814904"/>
            <a:ext cx="466698" cy="466698"/>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6656"/>
            </a:solidFill>
          </p:spPr>
        </p:sp>
        <p:sp>
          <p:nvSpPr>
            <p:cNvPr id="18" name="TextBox 18"/>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9" name="TextBox 19"/>
          <p:cNvSpPr txBox="1"/>
          <p:nvPr/>
        </p:nvSpPr>
        <p:spPr>
          <a:xfrm>
            <a:off x="3462527" y="2114790"/>
            <a:ext cx="11362947" cy="1847850"/>
          </a:xfrm>
          <a:prstGeom prst="rect">
            <a:avLst/>
          </a:prstGeom>
        </p:spPr>
        <p:txBody>
          <a:bodyPr lIns="0" tIns="0" rIns="0" bIns="0" rtlCol="0" anchor="t">
            <a:spAutoFit/>
          </a:bodyPr>
          <a:lstStyle/>
          <a:p>
            <a:pPr algn="ctr">
              <a:lnSpc>
                <a:spcPts val="14400"/>
              </a:lnSpc>
            </a:pPr>
            <a:r>
              <a:rPr lang="en-US" sz="12000">
                <a:solidFill>
                  <a:srgbClr val="383330"/>
                </a:solidFill>
                <a:latin typeface="Yeseva One"/>
                <a:ea typeface="Yeseva One"/>
                <a:cs typeface="Yeseva One"/>
                <a:sym typeface="Yeseva One"/>
              </a:rPr>
              <a:t>KESIMPULAN</a:t>
            </a:r>
          </a:p>
        </p:txBody>
      </p:sp>
      <p:sp>
        <p:nvSpPr>
          <p:cNvPr id="20" name="TextBox 20"/>
          <p:cNvSpPr txBox="1"/>
          <p:nvPr/>
        </p:nvSpPr>
        <p:spPr>
          <a:xfrm>
            <a:off x="2438206" y="4591290"/>
            <a:ext cx="13411588" cy="5257800"/>
          </a:xfrm>
          <a:prstGeom prst="rect">
            <a:avLst/>
          </a:prstGeom>
        </p:spPr>
        <p:txBody>
          <a:bodyPr lIns="0" tIns="0" rIns="0" bIns="0" rtlCol="0" anchor="t">
            <a:spAutoFit/>
          </a:bodyPr>
          <a:lstStyle/>
          <a:p>
            <a:pPr algn="ctr">
              <a:lnSpc>
                <a:spcPts val="3479"/>
              </a:lnSpc>
            </a:pPr>
            <a:r>
              <a:rPr lang="en-US" sz="2899" b="1">
                <a:solidFill>
                  <a:srgbClr val="17181B"/>
                </a:solidFill>
                <a:latin typeface="Open Sans Bold"/>
                <a:ea typeface="Open Sans Bold"/>
                <a:cs typeface="Open Sans Bold"/>
                <a:sym typeface="Open Sans Bold"/>
              </a:rPr>
              <a:t>Aset tidak berwujud merupakan aset non-moneter yang memberikan manfaat ekonomi di masa depan meskipun tidak memiliki bentuk fisik. Pengakuannya membutuhkan kriteria tertentu yaitu dapat diidentifikasi, dikendalikan oleh entitas, dan memberikan manfaat ekonomi masa depan. Pengukuran awal dilakukan berdasarkan biaya perolehan, sedangkan pengukuran setelah pengakuan dapat menggunakan model biaya atau model revaluasi. Masa manfaat aset tidak berwujud dapat bersifat terbatas atau tidak terbatas, yang kemudian menentukan perlakuan amortisasi dan pengujian penurunan nilainya. Pemahaman mendalam mengenai aset tidak berwujud sangat penting untuk memberikan laporan keuangan yang relevan, andal, dan mencerminkan kondisi ekonomi perusahaan secara akurat.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1045</Words>
  <Application>Microsoft Office PowerPoint</Application>
  <PresentationFormat>Custom</PresentationFormat>
  <Paragraphs>61</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Yeseva One</vt:lpstr>
      <vt:lpstr>Open Sans</vt:lpstr>
      <vt:lpstr>Calibri</vt:lpstr>
      <vt:lpstr>Open Sans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BAB 11 &amp; 12 AKUNTANSI PERPAJAKAN-LIONY CITRA H.P.D</dc:title>
  <cp:lastModifiedBy>organizer</cp:lastModifiedBy>
  <cp:revision>2</cp:revision>
  <dcterms:created xsi:type="dcterms:W3CDTF">2006-08-16T00:00:00Z</dcterms:created>
  <dcterms:modified xsi:type="dcterms:W3CDTF">2026-02-10T12:37:36Z</dcterms:modified>
  <dc:identifier>DAG5IwNYUhE</dc:identifier>
</cp:coreProperties>
</file>