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nva Sans" panose="020B0604020202020204" charset="0"/>
      <p:regular r:id="rId16"/>
    </p:embeddedFont>
    <p:embeddedFont>
      <p:font typeface="Canva Sans Bold" panose="020B0604020202020204" charset="0"/>
      <p:regular r:id="rId17"/>
    </p:embeddedFont>
    <p:embeddedFont>
      <p:font typeface="Rosario" panose="020B0604020202020204" charset="0"/>
      <p:regular r:id="rId18"/>
    </p:embeddedFont>
    <p:embeddedFont>
      <p:font typeface="Rosario Bold" panose="020B0604020202020204" charset="0"/>
      <p:regular r:id="rId19"/>
    </p:embeddedFont>
    <p:embeddedFont>
      <p:font typeface="Source Sans Pro Bold" panose="020B0604020202020204" charset="0"/>
      <p:regular r:id="rId20"/>
    </p:embeddedFont>
    <p:embeddedFont>
      <p:font typeface="Trocchi"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3" name="Freeform 3"/>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16691150" y="8576134"/>
            <a:ext cx="2034716" cy="2034716"/>
          </a:xfrm>
          <a:custGeom>
            <a:avLst/>
            <a:gdLst/>
            <a:ahLst/>
            <a:cxnLst/>
            <a:rect l="l" t="t" r="r" b="b"/>
            <a:pathLst>
              <a:path w="2034716" h="2034716">
                <a:moveTo>
                  <a:pt x="2034715" y="0"/>
                </a:moveTo>
                <a:lnTo>
                  <a:pt x="0" y="0"/>
                </a:lnTo>
                <a:lnTo>
                  <a:pt x="0" y="2034716"/>
                </a:lnTo>
                <a:lnTo>
                  <a:pt x="2034715" y="2034716"/>
                </a:lnTo>
                <a:lnTo>
                  <a:pt x="2034715"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7" name="Freeform 7"/>
          <p:cNvSpPr/>
          <p:nvPr/>
        </p:nvSpPr>
        <p:spPr>
          <a:xfrm>
            <a:off x="8782770" y="3244709"/>
            <a:ext cx="722461" cy="601449"/>
          </a:xfrm>
          <a:custGeom>
            <a:avLst/>
            <a:gdLst/>
            <a:ahLst/>
            <a:cxnLst/>
            <a:rect l="l" t="t" r="r" b="b"/>
            <a:pathLst>
              <a:path w="722461" h="601449">
                <a:moveTo>
                  <a:pt x="0" y="0"/>
                </a:moveTo>
                <a:lnTo>
                  <a:pt x="722460" y="0"/>
                </a:lnTo>
                <a:lnTo>
                  <a:pt x="722460" y="601449"/>
                </a:lnTo>
                <a:lnTo>
                  <a:pt x="0" y="601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a:off x="17565539" y="5693574"/>
            <a:ext cx="722461" cy="601449"/>
          </a:xfrm>
          <a:custGeom>
            <a:avLst/>
            <a:gdLst/>
            <a:ahLst/>
            <a:cxnLst/>
            <a:rect l="l" t="t" r="r" b="b"/>
            <a:pathLst>
              <a:path w="722461" h="601449">
                <a:moveTo>
                  <a:pt x="722461" y="0"/>
                </a:moveTo>
                <a:lnTo>
                  <a:pt x="0" y="0"/>
                </a:lnTo>
                <a:lnTo>
                  <a:pt x="0" y="601448"/>
                </a:lnTo>
                <a:lnTo>
                  <a:pt x="722461" y="601448"/>
                </a:lnTo>
                <a:lnTo>
                  <a:pt x="72246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8152272" y="4441630"/>
            <a:ext cx="9144000" cy="3104883"/>
          </a:xfrm>
          <a:prstGeom prst="rect">
            <a:avLst/>
          </a:prstGeom>
        </p:spPr>
        <p:txBody>
          <a:bodyPr lIns="0" tIns="0" rIns="0" bIns="0" rtlCol="0" anchor="t">
            <a:spAutoFit/>
          </a:bodyPr>
          <a:lstStyle/>
          <a:p>
            <a:pPr algn="ctr">
              <a:lnSpc>
                <a:spcPts val="11989"/>
              </a:lnSpc>
            </a:pPr>
            <a:r>
              <a:rPr lang="en-US" sz="11989" b="1">
                <a:solidFill>
                  <a:srgbClr val="008180"/>
                </a:solidFill>
                <a:latin typeface="Source Sans Pro Bold"/>
                <a:ea typeface="Source Sans Pro Bold"/>
                <a:cs typeface="Source Sans Pro Bold"/>
                <a:sym typeface="Source Sans Pro Bold"/>
              </a:rPr>
              <a:t>AKUNTANSI </a:t>
            </a:r>
            <a:r>
              <a:rPr lang="en-US" sz="11989" b="1">
                <a:solidFill>
                  <a:srgbClr val="F37C64"/>
                </a:solidFill>
                <a:latin typeface="Source Sans Pro Bold"/>
                <a:ea typeface="Source Sans Pro Bold"/>
                <a:cs typeface="Source Sans Pro Bold"/>
                <a:sym typeface="Source Sans Pro Bold"/>
              </a:rPr>
              <a:t>PERPAJAKAN</a:t>
            </a:r>
          </a:p>
        </p:txBody>
      </p:sp>
      <p:sp>
        <p:nvSpPr>
          <p:cNvPr id="10" name="TextBox 10"/>
          <p:cNvSpPr txBox="1"/>
          <p:nvPr/>
        </p:nvSpPr>
        <p:spPr>
          <a:xfrm>
            <a:off x="9093552" y="7837184"/>
            <a:ext cx="7068553" cy="1401700"/>
          </a:xfrm>
          <a:prstGeom prst="rect">
            <a:avLst/>
          </a:prstGeom>
        </p:spPr>
        <p:txBody>
          <a:bodyPr lIns="0" tIns="0" rIns="0" bIns="0" rtlCol="0" anchor="t">
            <a:spAutoFit/>
          </a:bodyPr>
          <a:lstStyle/>
          <a:p>
            <a:pPr algn="ctr">
              <a:lnSpc>
                <a:spcPts val="5690"/>
              </a:lnSpc>
            </a:pPr>
            <a:r>
              <a:rPr lang="en-US" sz="4064">
                <a:solidFill>
                  <a:srgbClr val="000000"/>
                </a:solidFill>
                <a:latin typeface="Trocchi"/>
                <a:ea typeface="Trocchi"/>
                <a:cs typeface="Trocchi"/>
                <a:sym typeface="Trocchi"/>
              </a:rPr>
              <a:t>DOSEN PENGAMPU:</a:t>
            </a:r>
          </a:p>
          <a:p>
            <a:pPr algn="ctr">
              <a:lnSpc>
                <a:spcPts val="5690"/>
              </a:lnSpc>
            </a:pPr>
            <a:r>
              <a:rPr lang="en-US" sz="4064">
                <a:solidFill>
                  <a:srgbClr val="000000"/>
                </a:solidFill>
                <a:latin typeface="Trocchi"/>
                <a:ea typeface="Trocchi"/>
                <a:cs typeface="Trocchi"/>
                <a:sym typeface="Trocchi"/>
              </a:rPr>
              <a:t>Drs. Suyadi, Ak.,M.Com.</a:t>
            </a:r>
          </a:p>
        </p:txBody>
      </p:sp>
      <p:sp>
        <p:nvSpPr>
          <p:cNvPr id="11" name="TextBox 11"/>
          <p:cNvSpPr txBox="1"/>
          <p:nvPr/>
        </p:nvSpPr>
        <p:spPr>
          <a:xfrm>
            <a:off x="6980680" y="575155"/>
            <a:ext cx="10946090" cy="2585772"/>
          </a:xfrm>
          <a:prstGeom prst="rect">
            <a:avLst/>
          </a:prstGeom>
        </p:spPr>
        <p:txBody>
          <a:bodyPr lIns="0" tIns="0" rIns="0" bIns="0" rtlCol="0" anchor="t">
            <a:spAutoFit/>
          </a:bodyPr>
          <a:lstStyle/>
          <a:p>
            <a:pPr algn="ctr">
              <a:lnSpc>
                <a:spcPts val="5140"/>
              </a:lnSpc>
            </a:pPr>
            <a:r>
              <a:rPr lang="en-US" sz="3671" b="1">
                <a:solidFill>
                  <a:srgbClr val="000000"/>
                </a:solidFill>
                <a:latin typeface="Rosario Bold"/>
                <a:ea typeface="Rosario Bold"/>
                <a:cs typeface="Rosario Bold"/>
                <a:sym typeface="Rosario Bold"/>
              </a:rPr>
              <a:t>BAB 9  Pencatatan investasi metode cost dan metode equity, penyajian dalam laporan keuangan dan pengungkapan</a:t>
            </a:r>
          </a:p>
          <a:p>
            <a:pPr algn="ctr">
              <a:lnSpc>
                <a:spcPts val="5140"/>
              </a:lnSpc>
            </a:pPr>
            <a:endParaRPr lang="en-US" sz="3671" b="1">
              <a:solidFill>
                <a:srgbClr val="000000"/>
              </a:solidFill>
              <a:latin typeface="Rosario Bold"/>
              <a:ea typeface="Rosario Bold"/>
              <a:cs typeface="Rosario Bold"/>
              <a:sym typeface="Rosario Bold"/>
            </a:endParaRPr>
          </a:p>
        </p:txBody>
      </p:sp>
      <p:sp>
        <p:nvSpPr>
          <p:cNvPr id="12" name="TextBox 12"/>
          <p:cNvSpPr txBox="1"/>
          <p:nvPr/>
        </p:nvSpPr>
        <p:spPr>
          <a:xfrm>
            <a:off x="9093552" y="2743619"/>
            <a:ext cx="7068553" cy="1517905"/>
          </a:xfrm>
          <a:prstGeom prst="rect">
            <a:avLst/>
          </a:prstGeom>
        </p:spPr>
        <p:txBody>
          <a:bodyPr lIns="0" tIns="0" rIns="0" bIns="0" rtlCol="0" anchor="t">
            <a:spAutoFit/>
          </a:bodyPr>
          <a:lstStyle/>
          <a:p>
            <a:pPr algn="ctr">
              <a:lnSpc>
                <a:spcPts val="6110"/>
              </a:lnSpc>
            </a:pPr>
            <a:r>
              <a:rPr lang="en-US" sz="4364">
                <a:solidFill>
                  <a:srgbClr val="000000"/>
                </a:solidFill>
                <a:latin typeface="Rosario"/>
                <a:ea typeface="Rosario"/>
                <a:cs typeface="Rosario"/>
                <a:sym typeface="Rosario"/>
              </a:rPr>
              <a:t>AISYARA NURFADILA</a:t>
            </a:r>
          </a:p>
          <a:p>
            <a:pPr algn="ctr">
              <a:lnSpc>
                <a:spcPts val="6110"/>
              </a:lnSpc>
            </a:pPr>
            <a:r>
              <a:rPr lang="en-US" sz="4364">
                <a:solidFill>
                  <a:srgbClr val="000000"/>
                </a:solidFill>
                <a:latin typeface="Rosario"/>
                <a:ea typeface="Rosario"/>
                <a:cs typeface="Rosario"/>
                <a:sym typeface="Rosario"/>
              </a:rPr>
              <a:t>(2023340350004)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7205132" y="3582423"/>
            <a:ext cx="9753871" cy="5158620"/>
            <a:chOff x="0" y="0"/>
            <a:chExt cx="2715159" cy="1435991"/>
          </a:xfrm>
        </p:grpSpPr>
        <p:sp>
          <p:nvSpPr>
            <p:cNvPr id="6" name="Freeform 6"/>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F37C64"/>
            </a:solidFill>
            <a:ln w="19050" cap="sq">
              <a:solidFill>
                <a:srgbClr val="000000"/>
              </a:solidFill>
              <a:prstDash val="solid"/>
              <a:miter/>
            </a:ln>
          </p:spPr>
        </p:sp>
        <p:sp>
          <p:nvSpPr>
            <p:cNvPr id="7" name="TextBox 7"/>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7429229" y="3768122"/>
            <a:ext cx="9753871" cy="5158620"/>
            <a:chOff x="0" y="0"/>
            <a:chExt cx="2715159" cy="1435991"/>
          </a:xfrm>
        </p:grpSpPr>
        <p:sp>
          <p:nvSpPr>
            <p:cNvPr id="9" name="Freeform 9"/>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008180"/>
            </a:solidFill>
            <a:ln w="19050" cap="sq">
              <a:solidFill>
                <a:srgbClr val="000000"/>
              </a:solidFill>
              <a:prstDash val="solid"/>
              <a:miter/>
            </a:ln>
          </p:spPr>
        </p:sp>
        <p:sp>
          <p:nvSpPr>
            <p:cNvPr id="10" name="TextBox 10"/>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7327504" y="3651846"/>
            <a:ext cx="9753871" cy="5158620"/>
            <a:chOff x="0" y="0"/>
            <a:chExt cx="2715159" cy="1435991"/>
          </a:xfrm>
        </p:grpSpPr>
        <p:sp>
          <p:nvSpPr>
            <p:cNvPr id="12" name="Freeform 12"/>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FCC03E"/>
            </a:solidFill>
            <a:ln w="19050" cap="sq">
              <a:solidFill>
                <a:srgbClr val="000000"/>
              </a:solidFill>
              <a:prstDash val="solid"/>
              <a:miter/>
            </a:ln>
          </p:spPr>
        </p:sp>
        <p:sp>
          <p:nvSpPr>
            <p:cNvPr id="13" name="TextBox 13"/>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4" name="Freeform 14"/>
          <p:cNvSpPr/>
          <p:nvPr/>
        </p:nvSpPr>
        <p:spPr>
          <a:xfrm>
            <a:off x="1266757" y="1076485"/>
            <a:ext cx="2171301" cy="526541"/>
          </a:xfrm>
          <a:custGeom>
            <a:avLst/>
            <a:gdLst/>
            <a:ahLst/>
            <a:cxnLst/>
            <a:rect l="l" t="t" r="r" b="b"/>
            <a:pathLst>
              <a:path w="2171301" h="526541">
                <a:moveTo>
                  <a:pt x="0" y="0"/>
                </a:moveTo>
                <a:lnTo>
                  <a:pt x="2171302" y="0"/>
                </a:lnTo>
                <a:lnTo>
                  <a:pt x="2171302" y="526540"/>
                </a:lnTo>
                <a:lnTo>
                  <a:pt x="0" y="52654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5" name="Freeform 15"/>
          <p:cNvSpPr/>
          <p:nvPr/>
        </p:nvSpPr>
        <p:spPr>
          <a:xfrm flipH="1">
            <a:off x="15087999" y="1076485"/>
            <a:ext cx="2171301" cy="526541"/>
          </a:xfrm>
          <a:custGeom>
            <a:avLst/>
            <a:gdLst/>
            <a:ahLst/>
            <a:cxnLst/>
            <a:rect l="l" t="t" r="r" b="b"/>
            <a:pathLst>
              <a:path w="2171301" h="526541">
                <a:moveTo>
                  <a:pt x="2171301" y="0"/>
                </a:moveTo>
                <a:lnTo>
                  <a:pt x="0" y="0"/>
                </a:lnTo>
                <a:lnTo>
                  <a:pt x="0" y="526540"/>
                </a:lnTo>
                <a:lnTo>
                  <a:pt x="2171301" y="526540"/>
                </a:lnTo>
                <a:lnTo>
                  <a:pt x="2171301"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6" name="TextBox 16"/>
          <p:cNvSpPr txBox="1"/>
          <p:nvPr/>
        </p:nvSpPr>
        <p:spPr>
          <a:xfrm>
            <a:off x="3551150" y="369182"/>
            <a:ext cx="11536848" cy="2557816"/>
          </a:xfrm>
          <a:prstGeom prst="rect">
            <a:avLst/>
          </a:prstGeom>
        </p:spPr>
        <p:txBody>
          <a:bodyPr lIns="0" tIns="0" rIns="0" bIns="0" rtlCol="0" anchor="t">
            <a:spAutoFit/>
          </a:bodyPr>
          <a:lstStyle/>
          <a:p>
            <a:pPr algn="ctr">
              <a:lnSpc>
                <a:spcPts val="10218"/>
              </a:lnSpc>
            </a:pPr>
            <a:r>
              <a:rPr lang="en-US" sz="7298" b="1">
                <a:solidFill>
                  <a:srgbClr val="008180"/>
                </a:solidFill>
                <a:latin typeface="Source Sans Pro Bold"/>
                <a:ea typeface="Source Sans Pro Bold"/>
                <a:cs typeface="Source Sans Pro Bold"/>
                <a:sym typeface="Source Sans Pro Bold"/>
              </a:rPr>
              <a:t>KARAKTERISTIK </a:t>
            </a:r>
            <a:r>
              <a:rPr lang="en-US" sz="7298" b="1">
                <a:solidFill>
                  <a:srgbClr val="F37C64"/>
                </a:solidFill>
                <a:latin typeface="Source Sans Pro Bold"/>
                <a:ea typeface="Source Sans Pro Bold"/>
                <a:cs typeface="Source Sans Pro Bold"/>
                <a:sym typeface="Source Sans Pro Bold"/>
              </a:rPr>
              <a:t>UTAMA METODE </a:t>
            </a:r>
            <a:r>
              <a:rPr lang="en-US" sz="7298" b="1">
                <a:solidFill>
                  <a:srgbClr val="008180"/>
                </a:solidFill>
                <a:latin typeface="Source Sans Pro Bold"/>
                <a:ea typeface="Source Sans Pro Bold"/>
                <a:cs typeface="Source Sans Pro Bold"/>
                <a:sym typeface="Source Sans Pro Bold"/>
              </a:rPr>
              <a:t>EQUITY</a:t>
            </a:r>
          </a:p>
        </p:txBody>
      </p:sp>
      <p:sp>
        <p:nvSpPr>
          <p:cNvPr id="17" name="TextBox 17"/>
          <p:cNvSpPr txBox="1"/>
          <p:nvPr/>
        </p:nvSpPr>
        <p:spPr>
          <a:xfrm>
            <a:off x="7535211" y="4168619"/>
            <a:ext cx="9093713" cy="4125074"/>
          </a:xfrm>
          <a:prstGeom prst="rect">
            <a:avLst/>
          </a:prstGeom>
        </p:spPr>
        <p:txBody>
          <a:bodyPr lIns="0" tIns="0" rIns="0" bIns="0" rtlCol="0" anchor="t">
            <a:spAutoFit/>
          </a:bodyPr>
          <a:lstStyle/>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Mewakili hubungan investasi yang aktif.</a:t>
            </a:r>
          </a:p>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Mencerminkan pengaruh ekonomi investee pada investor.</a:t>
            </a:r>
          </a:p>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Nilai investasi berubah-ubah.</a:t>
            </a:r>
          </a:p>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Dividen bukan pendapatan, tetapi mengurangi nilai investasi.</a:t>
            </a:r>
          </a:p>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Lebih kompleks dari metode cost.</a:t>
            </a:r>
          </a:p>
          <a:p>
            <a:pPr algn="just">
              <a:lnSpc>
                <a:spcPts val="4105"/>
              </a:lnSpc>
            </a:pPr>
            <a:endParaRPr lang="en-US" sz="3420" b="1">
              <a:solidFill>
                <a:srgbClr val="000000"/>
              </a:solidFill>
              <a:latin typeface="Rosario Bold"/>
              <a:ea typeface="Rosario Bold"/>
              <a:cs typeface="Rosario Bold"/>
              <a:sym typeface="Rosario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023632" y="4574575"/>
            <a:ext cx="2222186" cy="2222186"/>
          </a:xfrm>
          <a:custGeom>
            <a:avLst/>
            <a:gdLst/>
            <a:ahLst/>
            <a:cxnLst/>
            <a:rect l="l" t="t" r="r" b="b"/>
            <a:pathLst>
              <a:path w="2222186" h="2222186">
                <a:moveTo>
                  <a:pt x="0" y="0"/>
                </a:moveTo>
                <a:lnTo>
                  <a:pt x="2222186" y="0"/>
                </a:lnTo>
                <a:lnTo>
                  <a:pt x="2222186" y="2222186"/>
                </a:lnTo>
                <a:lnTo>
                  <a:pt x="0" y="2222186"/>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7089446" y="4551818"/>
            <a:ext cx="2222186" cy="2222186"/>
          </a:xfrm>
          <a:custGeom>
            <a:avLst/>
            <a:gdLst/>
            <a:ahLst/>
            <a:cxnLst/>
            <a:rect l="l" t="t" r="r" b="b"/>
            <a:pathLst>
              <a:path w="2222186" h="2222186">
                <a:moveTo>
                  <a:pt x="2222186" y="0"/>
                </a:moveTo>
                <a:lnTo>
                  <a:pt x="0" y="0"/>
                </a:lnTo>
                <a:lnTo>
                  <a:pt x="0" y="2222186"/>
                </a:lnTo>
                <a:lnTo>
                  <a:pt x="2222186" y="2222186"/>
                </a:lnTo>
                <a:lnTo>
                  <a:pt x="2222186"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flipV="1">
            <a:off x="16914529" y="648042"/>
            <a:ext cx="2061961" cy="1716582"/>
          </a:xfrm>
          <a:custGeom>
            <a:avLst/>
            <a:gdLst/>
            <a:ahLst/>
            <a:cxnLst/>
            <a:rect l="l" t="t" r="r" b="b"/>
            <a:pathLst>
              <a:path w="2061961" h="1716582">
                <a:moveTo>
                  <a:pt x="2061961" y="1716582"/>
                </a:moveTo>
                <a:lnTo>
                  <a:pt x="0" y="1716582"/>
                </a:lnTo>
                <a:lnTo>
                  <a:pt x="0" y="0"/>
                </a:lnTo>
                <a:lnTo>
                  <a:pt x="2061961" y="0"/>
                </a:lnTo>
                <a:lnTo>
                  <a:pt x="2061961" y="171658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620273" y="8479515"/>
            <a:ext cx="1896558" cy="1578885"/>
          </a:xfrm>
          <a:custGeom>
            <a:avLst/>
            <a:gdLst/>
            <a:ahLst/>
            <a:cxnLst/>
            <a:rect l="l" t="t" r="r" b="b"/>
            <a:pathLst>
              <a:path w="1896558" h="1578885">
                <a:moveTo>
                  <a:pt x="0" y="0"/>
                </a:moveTo>
                <a:lnTo>
                  <a:pt x="1896559" y="0"/>
                </a:lnTo>
                <a:lnTo>
                  <a:pt x="1896559" y="1578885"/>
                </a:lnTo>
                <a:lnTo>
                  <a:pt x="0" y="15788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8" name="Table 8"/>
          <p:cNvGraphicFramePr>
            <a:graphicFrameLocks noGrp="1"/>
          </p:cNvGraphicFramePr>
          <p:nvPr/>
        </p:nvGraphicFramePr>
        <p:xfrm>
          <a:off x="1705499" y="3002733"/>
          <a:ext cx="15622117" cy="6153150"/>
        </p:xfrm>
        <a:graphic>
          <a:graphicData uri="http://schemas.openxmlformats.org/drawingml/2006/table">
            <a:tbl>
              <a:tblPr/>
              <a:tblGrid>
                <a:gridCol w="5026614">
                  <a:extLst>
                    <a:ext uri="{9D8B030D-6E8A-4147-A177-3AD203B41FA5}">
                      <a16:colId xmlns:a16="http://schemas.microsoft.com/office/drawing/2014/main" val="20000"/>
                    </a:ext>
                  </a:extLst>
                </a:gridCol>
                <a:gridCol w="4372227">
                  <a:extLst>
                    <a:ext uri="{9D8B030D-6E8A-4147-A177-3AD203B41FA5}">
                      <a16:colId xmlns:a16="http://schemas.microsoft.com/office/drawing/2014/main" val="20001"/>
                    </a:ext>
                  </a:extLst>
                </a:gridCol>
                <a:gridCol w="6223276">
                  <a:extLst>
                    <a:ext uri="{9D8B030D-6E8A-4147-A177-3AD203B41FA5}">
                      <a16:colId xmlns:a16="http://schemas.microsoft.com/office/drawing/2014/main" val="20002"/>
                    </a:ext>
                  </a:extLst>
                </a:gridCol>
              </a:tblGrid>
              <a:tr h="1025525">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Aspek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Metode Cost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Metode Equity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525">
                <a:tc>
                  <a:txBody>
                    <a:bodyPr/>
                    <a:lstStyle/>
                    <a:p>
                      <a:pPr algn="ctr">
                        <a:lnSpc>
                          <a:spcPts val="2659"/>
                        </a:lnSpc>
                        <a:defRPr/>
                      </a:pPr>
                      <a:r>
                        <a:rPr lang="en-US" sz="1899">
                          <a:solidFill>
                            <a:srgbClr val="000000"/>
                          </a:solidFill>
                          <a:latin typeface="Canva Sans"/>
                          <a:ea typeface="Canva Sans"/>
                          <a:cs typeface="Canva Sans"/>
                          <a:sym typeface="Canva Sans"/>
                        </a:rPr>
                        <a:t>Pengaruh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Tidak signifikan (&lt;20%)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Signifikan (20–50%)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5525">
                <a:tc>
                  <a:txBody>
                    <a:bodyPr/>
                    <a:lstStyle/>
                    <a:p>
                      <a:pPr algn="ctr">
                        <a:lnSpc>
                          <a:spcPts val="2659"/>
                        </a:lnSpc>
                        <a:defRPr/>
                      </a:pPr>
                      <a:r>
                        <a:rPr lang="en-US" sz="1899">
                          <a:solidFill>
                            <a:srgbClr val="000000"/>
                          </a:solidFill>
                          <a:latin typeface="Canva Sans"/>
                          <a:ea typeface="Canva Sans"/>
                          <a:cs typeface="Canva Sans"/>
                          <a:sym typeface="Canva Sans"/>
                        </a:rPr>
                        <a:t>Nilai investasi berubah?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Tidak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Ya, mengikuti laba/rugi investee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5525">
                <a:tc>
                  <a:txBody>
                    <a:bodyPr/>
                    <a:lstStyle/>
                    <a:p>
                      <a:pPr algn="ctr">
                        <a:lnSpc>
                          <a:spcPts val="2659"/>
                        </a:lnSpc>
                        <a:defRPr/>
                      </a:pPr>
                      <a:r>
                        <a:rPr lang="en-US" sz="1899">
                          <a:solidFill>
                            <a:srgbClr val="000000"/>
                          </a:solidFill>
                          <a:latin typeface="Canva Sans"/>
                          <a:ea typeface="Canva Sans"/>
                          <a:cs typeface="Canva Sans"/>
                          <a:sym typeface="Canva Sans"/>
                        </a:rPr>
                        <a:t>Dividen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Pendapatan dividen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Mengurangi investasi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5525">
                <a:tc>
                  <a:txBody>
                    <a:bodyPr/>
                    <a:lstStyle/>
                    <a:p>
                      <a:pPr algn="ctr">
                        <a:lnSpc>
                          <a:spcPts val="2659"/>
                        </a:lnSpc>
                        <a:defRPr/>
                      </a:pPr>
                      <a:r>
                        <a:rPr lang="en-US" sz="1899">
                          <a:solidFill>
                            <a:srgbClr val="000000"/>
                          </a:solidFill>
                          <a:latin typeface="Canva Sans"/>
                          <a:ea typeface="Canva Sans"/>
                          <a:cs typeface="Canva Sans"/>
                          <a:sym typeface="Canva Sans"/>
                        </a:rPr>
                        <a:t>Penyajian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Aset Keuangan / Investasi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Investasi pada Entitas Asosiasi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525">
                <a:tc>
                  <a:txBody>
                    <a:bodyPr/>
                    <a:lstStyle/>
                    <a:p>
                      <a:pPr algn="ctr">
                        <a:lnSpc>
                          <a:spcPts val="2659"/>
                        </a:lnSpc>
                        <a:defRPr/>
                      </a:pPr>
                      <a:r>
                        <a:rPr lang="en-US" sz="1899">
                          <a:solidFill>
                            <a:srgbClr val="000000"/>
                          </a:solidFill>
                          <a:latin typeface="Canva Sans"/>
                          <a:ea typeface="Canva Sans"/>
                          <a:cs typeface="Canva Sans"/>
                          <a:sym typeface="Canva Sans"/>
                        </a:rPr>
                        <a:t>Pengakuan laba investee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Tidak diakui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Diakui sebagai "Bagian Laba (Rugi)"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9"/>
          <p:cNvSpPr txBox="1"/>
          <p:nvPr/>
        </p:nvSpPr>
        <p:spPr>
          <a:xfrm>
            <a:off x="2782326" y="233157"/>
            <a:ext cx="13468463" cy="2422526"/>
          </a:xfrm>
          <a:prstGeom prst="rect">
            <a:avLst/>
          </a:prstGeom>
        </p:spPr>
        <p:txBody>
          <a:bodyPr lIns="0" tIns="0" rIns="0" bIns="0" rtlCol="0" anchor="t">
            <a:spAutoFit/>
          </a:bodyPr>
          <a:lstStyle/>
          <a:p>
            <a:pPr algn="ctr">
              <a:lnSpc>
                <a:spcPts val="9799"/>
              </a:lnSpc>
            </a:pPr>
            <a:r>
              <a:rPr lang="en-US" sz="6999" b="1">
                <a:solidFill>
                  <a:srgbClr val="008180"/>
                </a:solidFill>
                <a:latin typeface="Source Sans Pro Bold"/>
                <a:ea typeface="Source Sans Pro Bold"/>
                <a:cs typeface="Source Sans Pro Bold"/>
                <a:sym typeface="Source Sans Pro Bold"/>
              </a:rPr>
              <a:t>PERBANDINGAN METODE COST </a:t>
            </a:r>
            <a:r>
              <a:rPr lang="en-US" sz="6999" b="1">
                <a:solidFill>
                  <a:srgbClr val="F37C64"/>
                </a:solidFill>
                <a:latin typeface="Source Sans Pro Bold"/>
                <a:ea typeface="Source Sans Pro Bold"/>
                <a:cs typeface="Source Sans Pro Bold"/>
                <a:sym typeface="Source Sans Pro Bold"/>
              </a:rPr>
              <a:t>DAN METODE EQUITY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659108" y="4040572"/>
            <a:ext cx="5385978" cy="4597810"/>
            <a:chOff x="0" y="0"/>
            <a:chExt cx="1391555" cy="1187919"/>
          </a:xfrm>
        </p:grpSpPr>
        <p:sp>
          <p:nvSpPr>
            <p:cNvPr id="5" name="Freeform 5"/>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FCC03E"/>
            </a:solidFill>
            <a:ln w="28575" cap="sq">
              <a:solidFill>
                <a:srgbClr val="000000"/>
              </a:solidFill>
              <a:prstDash val="solid"/>
              <a:miter/>
            </a:ln>
          </p:spPr>
        </p:sp>
        <p:sp>
          <p:nvSpPr>
            <p:cNvPr id="6" name="TextBox 6"/>
            <p:cNvSpPr txBox="1"/>
            <p:nvPr/>
          </p:nvSpPr>
          <p:spPr>
            <a:xfrm>
              <a:off x="0" y="-38100"/>
              <a:ext cx="1391555" cy="1226019"/>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480673" y="4040572"/>
            <a:ext cx="5385978" cy="4597810"/>
            <a:chOff x="0" y="0"/>
            <a:chExt cx="1391555" cy="1187919"/>
          </a:xfrm>
        </p:grpSpPr>
        <p:sp>
          <p:nvSpPr>
            <p:cNvPr id="8" name="Freeform 8"/>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008180"/>
            </a:solidFill>
            <a:ln w="28575" cap="sq">
              <a:solidFill>
                <a:srgbClr val="000000"/>
              </a:solidFill>
              <a:prstDash val="solid"/>
              <a:miter/>
            </a:ln>
          </p:spPr>
        </p:sp>
        <p:sp>
          <p:nvSpPr>
            <p:cNvPr id="9" name="TextBox 9"/>
            <p:cNvSpPr txBox="1"/>
            <p:nvPr/>
          </p:nvSpPr>
          <p:spPr>
            <a:xfrm>
              <a:off x="0" y="-38100"/>
              <a:ext cx="1391555" cy="122601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0" name="Group 10"/>
          <p:cNvGrpSpPr/>
          <p:nvPr/>
        </p:nvGrpSpPr>
        <p:grpSpPr>
          <a:xfrm>
            <a:off x="12302238" y="4040572"/>
            <a:ext cx="5385978" cy="4597810"/>
            <a:chOff x="0" y="0"/>
            <a:chExt cx="1391555" cy="1187919"/>
          </a:xfrm>
        </p:grpSpPr>
        <p:sp>
          <p:nvSpPr>
            <p:cNvPr id="11" name="Freeform 11"/>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F37C64"/>
            </a:solidFill>
            <a:ln w="28575" cap="sq">
              <a:solidFill>
                <a:srgbClr val="000000"/>
              </a:solidFill>
              <a:prstDash val="solid"/>
              <a:miter/>
            </a:ln>
          </p:spPr>
        </p:sp>
        <p:sp>
          <p:nvSpPr>
            <p:cNvPr id="12" name="TextBox 12"/>
            <p:cNvSpPr txBox="1"/>
            <p:nvPr/>
          </p:nvSpPr>
          <p:spPr>
            <a:xfrm>
              <a:off x="0" y="-38100"/>
              <a:ext cx="1391555" cy="122601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3" name="Group 13"/>
          <p:cNvGrpSpPr/>
          <p:nvPr/>
        </p:nvGrpSpPr>
        <p:grpSpPr>
          <a:xfrm>
            <a:off x="410107" y="2987675"/>
            <a:ext cx="17496361" cy="1052897"/>
            <a:chOff x="0" y="0"/>
            <a:chExt cx="4282252" cy="257698"/>
          </a:xfrm>
        </p:grpSpPr>
        <p:sp>
          <p:nvSpPr>
            <p:cNvPr id="14" name="Freeform 14"/>
            <p:cNvSpPr/>
            <p:nvPr/>
          </p:nvSpPr>
          <p:spPr>
            <a:xfrm>
              <a:off x="0" y="0"/>
              <a:ext cx="4282252" cy="257698"/>
            </a:xfrm>
            <a:custGeom>
              <a:avLst/>
              <a:gdLst/>
              <a:ahLst/>
              <a:cxnLst/>
              <a:rect l="l" t="t" r="r" b="b"/>
              <a:pathLst>
                <a:path w="4282252" h="257698">
                  <a:moveTo>
                    <a:pt x="0" y="0"/>
                  </a:moveTo>
                  <a:lnTo>
                    <a:pt x="4282252" y="0"/>
                  </a:lnTo>
                  <a:lnTo>
                    <a:pt x="4282252" y="257698"/>
                  </a:lnTo>
                  <a:lnTo>
                    <a:pt x="0" y="257698"/>
                  </a:lnTo>
                  <a:close/>
                </a:path>
              </a:pathLst>
            </a:custGeom>
            <a:solidFill>
              <a:srgbClr val="FFF6E4"/>
            </a:solidFill>
          </p:spPr>
        </p:sp>
        <p:sp>
          <p:nvSpPr>
            <p:cNvPr id="15" name="TextBox 15"/>
            <p:cNvSpPr txBox="1"/>
            <p:nvPr/>
          </p:nvSpPr>
          <p:spPr>
            <a:xfrm>
              <a:off x="0" y="-38100"/>
              <a:ext cx="4282252" cy="295798"/>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281856" y="1085850"/>
            <a:ext cx="11724287" cy="1835150"/>
          </a:xfrm>
          <a:prstGeom prst="rect">
            <a:avLst/>
          </a:prstGeom>
        </p:spPr>
        <p:txBody>
          <a:bodyPr lIns="0" tIns="0" rIns="0" bIns="0" rtlCol="0" anchor="t">
            <a:spAutoFit/>
          </a:bodyPr>
          <a:lstStyle/>
          <a:p>
            <a:pPr algn="ctr">
              <a:lnSpc>
                <a:spcPts val="7149"/>
              </a:lnSpc>
            </a:pPr>
            <a:r>
              <a:rPr lang="en-US" sz="6499" b="1">
                <a:solidFill>
                  <a:srgbClr val="008180"/>
                </a:solidFill>
                <a:latin typeface="Source Sans Pro Bold"/>
                <a:ea typeface="Source Sans Pro Bold"/>
                <a:cs typeface="Source Sans Pro Bold"/>
                <a:sym typeface="Source Sans Pro Bold"/>
              </a:rPr>
              <a:t> PENYAJIAN </a:t>
            </a:r>
            <a:r>
              <a:rPr lang="en-US" sz="6499" b="1">
                <a:solidFill>
                  <a:srgbClr val="F37C64"/>
                </a:solidFill>
                <a:latin typeface="Source Sans Pro Bold"/>
                <a:ea typeface="Source Sans Pro Bold"/>
                <a:cs typeface="Source Sans Pro Bold"/>
                <a:sym typeface="Source Sans Pro Bold"/>
              </a:rPr>
              <a:t>DALAM</a:t>
            </a:r>
            <a:r>
              <a:rPr lang="en-US" sz="6499" b="1">
                <a:solidFill>
                  <a:srgbClr val="008180"/>
                </a:solidFill>
                <a:latin typeface="Source Sans Pro Bold"/>
                <a:ea typeface="Source Sans Pro Bold"/>
                <a:cs typeface="Source Sans Pro Bold"/>
                <a:sym typeface="Source Sans Pro Bold"/>
              </a:rPr>
              <a:t> LAPORAN </a:t>
            </a:r>
            <a:r>
              <a:rPr lang="en-US" sz="6499" b="1">
                <a:solidFill>
                  <a:srgbClr val="F37C64"/>
                </a:solidFill>
                <a:latin typeface="Source Sans Pro Bold"/>
                <a:ea typeface="Source Sans Pro Bold"/>
                <a:cs typeface="Source Sans Pro Bold"/>
                <a:sym typeface="Source Sans Pro Bold"/>
              </a:rPr>
              <a:t>KEUANGAN</a:t>
            </a:r>
          </a:p>
        </p:txBody>
      </p:sp>
      <p:sp>
        <p:nvSpPr>
          <p:cNvPr id="17" name="TextBox 17"/>
          <p:cNvSpPr txBox="1"/>
          <p:nvPr/>
        </p:nvSpPr>
        <p:spPr>
          <a:xfrm>
            <a:off x="758220" y="4139284"/>
            <a:ext cx="5303439" cy="409575"/>
          </a:xfrm>
          <a:prstGeom prst="rect">
            <a:avLst/>
          </a:prstGeom>
        </p:spPr>
        <p:txBody>
          <a:bodyPr lIns="0" tIns="0" rIns="0" bIns="0" rtlCol="0" anchor="t">
            <a:spAutoFit/>
          </a:bodyPr>
          <a:lstStyle/>
          <a:p>
            <a:pPr algn="ctr">
              <a:lnSpc>
                <a:spcPts val="3292"/>
              </a:lnSpc>
            </a:pPr>
            <a:r>
              <a:rPr lang="en-US" sz="2743" b="1">
                <a:solidFill>
                  <a:srgbClr val="000000"/>
                </a:solidFill>
                <a:latin typeface="Rosario Bold"/>
                <a:ea typeface="Rosario Bold"/>
                <a:cs typeface="Rosario Bold"/>
                <a:sym typeface="Rosario Bold"/>
              </a:rPr>
              <a:t>Laporan Posisi Keuangan (Neraca)</a:t>
            </a:r>
          </a:p>
        </p:txBody>
      </p:sp>
      <p:sp>
        <p:nvSpPr>
          <p:cNvPr id="18" name="TextBox 18"/>
          <p:cNvSpPr txBox="1"/>
          <p:nvPr/>
        </p:nvSpPr>
        <p:spPr>
          <a:xfrm>
            <a:off x="6480673" y="4139284"/>
            <a:ext cx="5218680" cy="522738"/>
          </a:xfrm>
          <a:prstGeom prst="rect">
            <a:avLst/>
          </a:prstGeom>
        </p:spPr>
        <p:txBody>
          <a:bodyPr lIns="0" tIns="0" rIns="0" bIns="0" rtlCol="0" anchor="t">
            <a:spAutoFit/>
          </a:bodyPr>
          <a:lstStyle/>
          <a:p>
            <a:pPr algn="ctr">
              <a:lnSpc>
                <a:spcPts val="4132"/>
              </a:lnSpc>
            </a:pPr>
            <a:r>
              <a:rPr lang="en-US" sz="3443" b="1">
                <a:solidFill>
                  <a:srgbClr val="000000"/>
                </a:solidFill>
                <a:latin typeface="Rosario Bold"/>
                <a:ea typeface="Rosario Bold"/>
                <a:cs typeface="Rosario Bold"/>
                <a:sym typeface="Rosario Bold"/>
              </a:rPr>
              <a:t> Laporan Laba Rugi</a:t>
            </a:r>
          </a:p>
        </p:txBody>
      </p:sp>
      <p:sp>
        <p:nvSpPr>
          <p:cNvPr id="19" name="TextBox 19"/>
          <p:cNvSpPr txBox="1"/>
          <p:nvPr/>
        </p:nvSpPr>
        <p:spPr>
          <a:xfrm>
            <a:off x="12909056" y="4293957"/>
            <a:ext cx="4180207" cy="522738"/>
          </a:xfrm>
          <a:prstGeom prst="rect">
            <a:avLst/>
          </a:prstGeom>
        </p:spPr>
        <p:txBody>
          <a:bodyPr lIns="0" tIns="0" rIns="0" bIns="0" rtlCol="0" anchor="t">
            <a:spAutoFit/>
          </a:bodyPr>
          <a:lstStyle/>
          <a:p>
            <a:pPr algn="ctr">
              <a:lnSpc>
                <a:spcPts val="4132"/>
              </a:lnSpc>
            </a:pPr>
            <a:r>
              <a:rPr lang="en-US" sz="3443" b="1">
                <a:solidFill>
                  <a:srgbClr val="000000"/>
                </a:solidFill>
                <a:latin typeface="Rosario Bold"/>
                <a:ea typeface="Rosario Bold"/>
                <a:cs typeface="Rosario Bold"/>
                <a:sym typeface="Rosario Bold"/>
              </a:rPr>
              <a:t>Laporan Arus Kas</a:t>
            </a:r>
          </a:p>
        </p:txBody>
      </p:sp>
      <p:sp>
        <p:nvSpPr>
          <p:cNvPr id="20" name="TextBox 20"/>
          <p:cNvSpPr txBox="1"/>
          <p:nvPr/>
        </p:nvSpPr>
        <p:spPr>
          <a:xfrm>
            <a:off x="1050666" y="4758409"/>
            <a:ext cx="4718548" cy="3981450"/>
          </a:xfrm>
          <a:prstGeom prst="rect">
            <a:avLst/>
          </a:prstGeom>
        </p:spPr>
        <p:txBody>
          <a:bodyPr lIns="0" tIns="0" rIns="0" bIns="0" rtlCol="0" anchor="t">
            <a:spAutoFit/>
          </a:bodyPr>
          <a:lstStyle/>
          <a:p>
            <a:pPr algn="just">
              <a:lnSpc>
                <a:spcPts val="2141"/>
              </a:lnSpc>
            </a:pPr>
            <a:r>
              <a:rPr lang="en-US" sz="1784" b="1">
                <a:solidFill>
                  <a:srgbClr val="000000"/>
                </a:solidFill>
                <a:latin typeface="Rosario Bold"/>
                <a:ea typeface="Rosario Bold"/>
                <a:cs typeface="Rosario Bold"/>
                <a:sym typeface="Rosario Bold"/>
              </a:rPr>
              <a:t>Metode Cost</a:t>
            </a:r>
          </a:p>
          <a:p>
            <a:pPr algn="just">
              <a:lnSpc>
                <a:spcPts val="2141"/>
              </a:lnSpc>
            </a:pPr>
            <a:r>
              <a:rPr lang="en-US" sz="1784">
                <a:solidFill>
                  <a:srgbClr val="000000"/>
                </a:solidFill>
                <a:latin typeface="Rosario"/>
                <a:ea typeface="Rosario"/>
                <a:cs typeface="Rosario"/>
                <a:sym typeface="Rosario"/>
              </a:rPr>
              <a:t>Dilaporkan dengan judul:</a:t>
            </a:r>
          </a:p>
          <a:p>
            <a:pPr algn="just">
              <a:lnSpc>
                <a:spcPts val="2141"/>
              </a:lnSpc>
            </a:pPr>
            <a:r>
              <a:rPr lang="en-US" sz="1784">
                <a:solidFill>
                  <a:srgbClr val="000000"/>
                </a:solidFill>
                <a:latin typeface="Rosario"/>
                <a:ea typeface="Rosario"/>
                <a:cs typeface="Rosario"/>
                <a:sym typeface="Rosario"/>
              </a:rPr>
              <a:t>“Investasi Jangka Panjang – Metode Biaya”</a:t>
            </a:r>
          </a:p>
          <a:p>
            <a:pPr algn="just">
              <a:lnSpc>
                <a:spcPts val="2141"/>
              </a:lnSpc>
            </a:pPr>
            <a:r>
              <a:rPr lang="en-US" sz="1784">
                <a:solidFill>
                  <a:srgbClr val="000000"/>
                </a:solidFill>
                <a:latin typeface="Rosario"/>
                <a:ea typeface="Rosario"/>
                <a:cs typeface="Rosario"/>
                <a:sym typeface="Rosario"/>
              </a:rPr>
              <a:t> Nilai yang ditampilkan:</a:t>
            </a:r>
          </a:p>
          <a:p>
            <a:pPr algn="just">
              <a:lnSpc>
                <a:spcPts val="2141"/>
              </a:lnSpc>
            </a:pPr>
            <a:r>
              <a:rPr lang="en-US" sz="1784">
                <a:solidFill>
                  <a:srgbClr val="000000"/>
                </a:solidFill>
                <a:latin typeface="Rosario"/>
                <a:ea typeface="Rosario"/>
                <a:cs typeface="Rosario"/>
                <a:sym typeface="Rosario"/>
              </a:rPr>
              <a:t> biaya perolehan – penyisihan penurunan nilai.</a:t>
            </a:r>
          </a:p>
          <a:p>
            <a:pPr algn="just">
              <a:lnSpc>
                <a:spcPts val="2141"/>
              </a:lnSpc>
            </a:pPr>
            <a:endParaRPr lang="en-US" sz="1784">
              <a:solidFill>
                <a:srgbClr val="000000"/>
              </a:solidFill>
              <a:latin typeface="Rosario"/>
              <a:ea typeface="Rosario"/>
              <a:cs typeface="Rosario"/>
              <a:sym typeface="Rosario"/>
            </a:endParaRPr>
          </a:p>
          <a:p>
            <a:pPr algn="just">
              <a:lnSpc>
                <a:spcPts val="2141"/>
              </a:lnSpc>
            </a:pPr>
            <a:r>
              <a:rPr lang="en-US" sz="1784" b="1">
                <a:solidFill>
                  <a:srgbClr val="000000"/>
                </a:solidFill>
                <a:latin typeface="Rosario Bold"/>
                <a:ea typeface="Rosario Bold"/>
                <a:cs typeface="Rosario Bold"/>
                <a:sym typeface="Rosario Bold"/>
              </a:rPr>
              <a:t>Metode Equity</a:t>
            </a:r>
          </a:p>
          <a:p>
            <a:pPr algn="just">
              <a:lnSpc>
                <a:spcPts val="2141"/>
              </a:lnSpc>
            </a:pPr>
            <a:r>
              <a:rPr lang="en-US" sz="1784">
                <a:solidFill>
                  <a:srgbClr val="000000"/>
                </a:solidFill>
                <a:latin typeface="Rosario"/>
                <a:ea typeface="Rosario"/>
                <a:cs typeface="Rosario"/>
                <a:sym typeface="Rosario"/>
              </a:rPr>
              <a:t>Dilaporkan sebagai:</a:t>
            </a:r>
          </a:p>
          <a:p>
            <a:pPr algn="just">
              <a:lnSpc>
                <a:spcPts val="2141"/>
              </a:lnSpc>
            </a:pPr>
            <a:r>
              <a:rPr lang="en-US" sz="1784">
                <a:solidFill>
                  <a:srgbClr val="000000"/>
                </a:solidFill>
                <a:latin typeface="Rosario"/>
                <a:ea typeface="Rosario"/>
                <a:cs typeface="Rosario"/>
                <a:sym typeface="Rosario"/>
              </a:rPr>
              <a:t>“Investasi pada Entitas Asosiasi – Metode Ekuitas”</a:t>
            </a:r>
          </a:p>
          <a:p>
            <a:pPr algn="just">
              <a:lnSpc>
                <a:spcPts val="2141"/>
              </a:lnSpc>
            </a:pPr>
            <a:r>
              <a:rPr lang="en-US" sz="1784">
                <a:solidFill>
                  <a:srgbClr val="000000"/>
                </a:solidFill>
                <a:latin typeface="Rosario"/>
                <a:ea typeface="Rosario"/>
                <a:cs typeface="Rosario"/>
                <a:sym typeface="Rosario"/>
              </a:rPr>
              <a:t> Nilai investasi akan berubah karena:</a:t>
            </a:r>
          </a:p>
          <a:p>
            <a:pPr marL="385228" lvl="1" indent="-192614" algn="just">
              <a:lnSpc>
                <a:spcPts val="2141"/>
              </a:lnSpc>
              <a:buFont typeface="Arial"/>
              <a:buChar char="•"/>
            </a:pPr>
            <a:r>
              <a:rPr lang="en-US" sz="1784">
                <a:solidFill>
                  <a:srgbClr val="000000"/>
                </a:solidFill>
                <a:latin typeface="Rosario"/>
                <a:ea typeface="Rosario"/>
                <a:cs typeface="Rosario"/>
                <a:sym typeface="Rosario"/>
              </a:rPr>
              <a:t>bagian laba,</a:t>
            </a:r>
          </a:p>
          <a:p>
            <a:pPr marL="385228" lvl="1" indent="-192614" algn="just">
              <a:lnSpc>
                <a:spcPts val="2141"/>
              </a:lnSpc>
              <a:buFont typeface="Arial"/>
              <a:buChar char="•"/>
            </a:pPr>
            <a:r>
              <a:rPr lang="en-US" sz="1784">
                <a:solidFill>
                  <a:srgbClr val="000000"/>
                </a:solidFill>
                <a:latin typeface="Rosario"/>
                <a:ea typeface="Rosario"/>
                <a:cs typeface="Rosario"/>
                <a:sym typeface="Rosario"/>
              </a:rPr>
              <a:t>bagian rugi,</a:t>
            </a:r>
          </a:p>
          <a:p>
            <a:pPr marL="385228" lvl="1" indent="-192614" algn="just">
              <a:lnSpc>
                <a:spcPts val="2141"/>
              </a:lnSpc>
              <a:buFont typeface="Arial"/>
              <a:buChar char="•"/>
            </a:pPr>
            <a:r>
              <a:rPr lang="en-US" sz="1784">
                <a:solidFill>
                  <a:srgbClr val="000000"/>
                </a:solidFill>
                <a:latin typeface="Rosario"/>
                <a:ea typeface="Rosario"/>
                <a:cs typeface="Rosario"/>
                <a:sym typeface="Rosario"/>
              </a:rPr>
              <a:t>dividen yang diterima.</a:t>
            </a:r>
          </a:p>
          <a:p>
            <a:pPr algn="just">
              <a:lnSpc>
                <a:spcPts val="2021"/>
              </a:lnSpc>
            </a:pPr>
            <a:endParaRPr lang="en-US" sz="1784">
              <a:solidFill>
                <a:srgbClr val="000000"/>
              </a:solidFill>
              <a:latin typeface="Rosario"/>
              <a:ea typeface="Rosario"/>
              <a:cs typeface="Rosario"/>
              <a:sym typeface="Rosario"/>
            </a:endParaRPr>
          </a:p>
        </p:txBody>
      </p:sp>
      <p:sp>
        <p:nvSpPr>
          <p:cNvPr id="21" name="TextBox 21"/>
          <p:cNvSpPr txBox="1"/>
          <p:nvPr/>
        </p:nvSpPr>
        <p:spPr>
          <a:xfrm>
            <a:off x="6942960" y="4807170"/>
            <a:ext cx="4461404" cy="3724275"/>
          </a:xfrm>
          <a:prstGeom prst="rect">
            <a:avLst/>
          </a:prstGeom>
        </p:spPr>
        <p:txBody>
          <a:bodyPr lIns="0" tIns="0" rIns="0" bIns="0" rtlCol="0" anchor="t">
            <a:spAutoFit/>
          </a:bodyPr>
          <a:lstStyle/>
          <a:p>
            <a:pPr algn="just">
              <a:lnSpc>
                <a:spcPts val="2301"/>
              </a:lnSpc>
            </a:pPr>
            <a:r>
              <a:rPr lang="en-US" sz="1917">
                <a:solidFill>
                  <a:srgbClr val="000000"/>
                </a:solidFill>
                <a:latin typeface="Rosario"/>
                <a:ea typeface="Rosario"/>
                <a:cs typeface="Rosario"/>
                <a:sym typeface="Rosario"/>
              </a:rPr>
              <a:t>Metode Cost</a:t>
            </a:r>
          </a:p>
          <a:p>
            <a:pPr algn="just">
              <a:lnSpc>
                <a:spcPts val="2301"/>
              </a:lnSpc>
            </a:pPr>
            <a:endParaRPr lang="en-US" sz="1917">
              <a:solidFill>
                <a:srgbClr val="000000"/>
              </a:solidFill>
              <a:latin typeface="Rosario"/>
              <a:ea typeface="Rosario"/>
              <a:cs typeface="Rosario"/>
              <a:sym typeface="Rosario"/>
            </a:endParaRPr>
          </a:p>
          <a:p>
            <a:pPr algn="just">
              <a:lnSpc>
                <a:spcPts val="2301"/>
              </a:lnSpc>
            </a:pPr>
            <a:r>
              <a:rPr lang="en-US" sz="1917">
                <a:solidFill>
                  <a:srgbClr val="000000"/>
                </a:solidFill>
                <a:latin typeface="Rosario"/>
                <a:ea typeface="Rosario"/>
                <a:cs typeface="Rosario"/>
                <a:sym typeface="Rosario"/>
              </a:rPr>
              <a:t>Hanya mencatat:</a:t>
            </a:r>
          </a:p>
          <a:p>
            <a:pPr algn="just">
              <a:lnSpc>
                <a:spcPts val="2301"/>
              </a:lnSpc>
            </a:pPr>
            <a:r>
              <a:rPr lang="en-US" sz="1917">
                <a:solidFill>
                  <a:srgbClr val="000000"/>
                </a:solidFill>
                <a:latin typeface="Rosario"/>
                <a:ea typeface="Rosario"/>
                <a:cs typeface="Rosario"/>
                <a:sym typeface="Rosario"/>
              </a:rPr>
              <a:t>Pendapatan dividen</a:t>
            </a:r>
          </a:p>
          <a:p>
            <a:pPr algn="just">
              <a:lnSpc>
                <a:spcPts val="2301"/>
              </a:lnSpc>
            </a:pPr>
            <a:endParaRPr lang="en-US" sz="1917">
              <a:solidFill>
                <a:srgbClr val="000000"/>
              </a:solidFill>
              <a:latin typeface="Rosario"/>
              <a:ea typeface="Rosario"/>
              <a:cs typeface="Rosario"/>
              <a:sym typeface="Rosario"/>
            </a:endParaRPr>
          </a:p>
          <a:p>
            <a:pPr algn="just">
              <a:lnSpc>
                <a:spcPts val="2301"/>
              </a:lnSpc>
            </a:pPr>
            <a:r>
              <a:rPr lang="en-US" sz="1917">
                <a:solidFill>
                  <a:srgbClr val="000000"/>
                </a:solidFill>
                <a:latin typeface="Rosario"/>
                <a:ea typeface="Rosario"/>
                <a:cs typeface="Rosario"/>
                <a:sym typeface="Rosario"/>
              </a:rPr>
              <a:t>Metode Equity</a:t>
            </a:r>
          </a:p>
          <a:p>
            <a:pPr algn="just">
              <a:lnSpc>
                <a:spcPts val="2301"/>
              </a:lnSpc>
            </a:pPr>
            <a:endParaRPr lang="en-US" sz="1917">
              <a:solidFill>
                <a:srgbClr val="000000"/>
              </a:solidFill>
              <a:latin typeface="Rosario"/>
              <a:ea typeface="Rosario"/>
              <a:cs typeface="Rosario"/>
              <a:sym typeface="Rosario"/>
            </a:endParaRPr>
          </a:p>
          <a:p>
            <a:pPr algn="just">
              <a:lnSpc>
                <a:spcPts val="2301"/>
              </a:lnSpc>
            </a:pPr>
            <a:r>
              <a:rPr lang="en-US" sz="1917">
                <a:solidFill>
                  <a:srgbClr val="000000"/>
                </a:solidFill>
                <a:latin typeface="Rosario"/>
                <a:ea typeface="Rosario"/>
                <a:cs typeface="Rosario"/>
                <a:sym typeface="Rosario"/>
              </a:rPr>
              <a:t>Mencatat:</a:t>
            </a:r>
          </a:p>
          <a:p>
            <a:pPr algn="just">
              <a:lnSpc>
                <a:spcPts val="2301"/>
              </a:lnSpc>
            </a:pPr>
            <a:r>
              <a:rPr lang="en-US" sz="1917">
                <a:solidFill>
                  <a:srgbClr val="000000"/>
                </a:solidFill>
                <a:latin typeface="Rosario"/>
                <a:ea typeface="Rosario"/>
                <a:cs typeface="Rosario"/>
                <a:sym typeface="Rosario"/>
              </a:rPr>
              <a:t>Bagian Laba atau Rugi dari Entitas Asosiasi</a:t>
            </a:r>
          </a:p>
          <a:p>
            <a:pPr algn="just">
              <a:lnSpc>
                <a:spcPts val="2301"/>
              </a:lnSpc>
            </a:pPr>
            <a:endParaRPr lang="en-US" sz="1917">
              <a:solidFill>
                <a:srgbClr val="000000"/>
              </a:solidFill>
              <a:latin typeface="Rosario"/>
              <a:ea typeface="Rosario"/>
              <a:cs typeface="Rosario"/>
              <a:sym typeface="Rosario"/>
            </a:endParaRPr>
          </a:p>
          <a:p>
            <a:pPr algn="just">
              <a:lnSpc>
                <a:spcPts val="2301"/>
              </a:lnSpc>
            </a:pPr>
            <a:r>
              <a:rPr lang="en-US" sz="1917">
                <a:solidFill>
                  <a:srgbClr val="000000"/>
                </a:solidFill>
                <a:latin typeface="Rosario"/>
                <a:ea typeface="Rosario"/>
                <a:cs typeface="Rosario"/>
                <a:sym typeface="Rosario"/>
              </a:rPr>
              <a:t>Pos ini menggambarkan kontribusi kinerja perusahaan lain terhadap laba perusahaan investor.</a:t>
            </a:r>
          </a:p>
        </p:txBody>
      </p:sp>
      <p:sp>
        <p:nvSpPr>
          <p:cNvPr id="22" name="TextBox 22"/>
          <p:cNvSpPr txBox="1"/>
          <p:nvPr/>
        </p:nvSpPr>
        <p:spPr>
          <a:xfrm>
            <a:off x="12605313" y="5188170"/>
            <a:ext cx="4801662" cy="2971800"/>
          </a:xfrm>
          <a:prstGeom prst="rect">
            <a:avLst/>
          </a:prstGeom>
        </p:spPr>
        <p:txBody>
          <a:bodyPr lIns="0" tIns="0" rIns="0" bIns="0" rtlCol="0" anchor="t">
            <a:spAutoFit/>
          </a:bodyPr>
          <a:lstStyle/>
          <a:p>
            <a:pPr algn="just">
              <a:lnSpc>
                <a:spcPts val="2981"/>
              </a:lnSpc>
            </a:pPr>
            <a:r>
              <a:rPr lang="en-US" sz="2484">
                <a:solidFill>
                  <a:srgbClr val="000000"/>
                </a:solidFill>
                <a:latin typeface="Rosario"/>
                <a:ea typeface="Rosario"/>
                <a:cs typeface="Rosario"/>
                <a:sym typeface="Rosario"/>
              </a:rPr>
              <a:t>Untuk kedua metode:</a:t>
            </a:r>
          </a:p>
          <a:p>
            <a:pPr marL="536354" lvl="1" indent="-268177" algn="just">
              <a:lnSpc>
                <a:spcPts val="2981"/>
              </a:lnSpc>
              <a:buFont typeface="Arial"/>
              <a:buChar char="•"/>
            </a:pPr>
            <a:r>
              <a:rPr lang="en-US" sz="2484">
                <a:solidFill>
                  <a:srgbClr val="000000"/>
                </a:solidFill>
                <a:latin typeface="Rosario"/>
                <a:ea typeface="Rosario"/>
                <a:cs typeface="Rosario"/>
                <a:sym typeface="Rosario"/>
              </a:rPr>
              <a:t>Pembelian saham → arus kas investasi keluar</a:t>
            </a:r>
          </a:p>
          <a:p>
            <a:pPr marL="536354" lvl="1" indent="-268177" algn="just">
              <a:lnSpc>
                <a:spcPts val="2981"/>
              </a:lnSpc>
              <a:buFont typeface="Arial"/>
              <a:buChar char="•"/>
            </a:pPr>
            <a:r>
              <a:rPr lang="en-US" sz="2484">
                <a:solidFill>
                  <a:srgbClr val="000000"/>
                </a:solidFill>
                <a:latin typeface="Rosario"/>
                <a:ea typeface="Rosario"/>
                <a:cs typeface="Rosario"/>
                <a:sym typeface="Rosario"/>
              </a:rPr>
              <a:t>Penjualan saham → arus kas investasi masuk</a:t>
            </a:r>
          </a:p>
          <a:p>
            <a:pPr marL="536354" lvl="1" indent="-268177" algn="just">
              <a:lnSpc>
                <a:spcPts val="2981"/>
              </a:lnSpc>
              <a:buFont typeface="Arial"/>
              <a:buChar char="•"/>
            </a:pPr>
            <a:r>
              <a:rPr lang="en-US" sz="2484">
                <a:solidFill>
                  <a:srgbClr val="000000"/>
                </a:solidFill>
                <a:latin typeface="Rosario"/>
                <a:ea typeface="Rosario"/>
                <a:cs typeface="Rosario"/>
                <a:sym typeface="Rosario"/>
              </a:rPr>
              <a:t>Dividen tunai → arus kas dari aktivitas investasi</a:t>
            </a:r>
          </a:p>
          <a:p>
            <a:pPr algn="just">
              <a:lnSpc>
                <a:spcPts val="2981"/>
              </a:lnSpc>
            </a:pPr>
            <a:r>
              <a:rPr lang="en-US" sz="2484">
                <a:solidFill>
                  <a:srgbClr val="000000"/>
                </a:solidFill>
                <a:latin typeface="Rosario"/>
                <a:ea typeface="Rosario"/>
                <a:cs typeface="Rosario"/>
                <a:sym typeface="Rosario"/>
              </a:rPr>
              <a:t>.</a:t>
            </a:r>
          </a:p>
        </p:txBody>
      </p:sp>
      <p:sp>
        <p:nvSpPr>
          <p:cNvPr id="23" name="Freeform 23"/>
          <p:cNvSpPr/>
          <p:nvPr/>
        </p:nvSpPr>
        <p:spPr>
          <a:xfrm flipH="1" flipV="1">
            <a:off x="16833970" y="1201966"/>
            <a:ext cx="2144995" cy="1785709"/>
          </a:xfrm>
          <a:custGeom>
            <a:avLst/>
            <a:gdLst/>
            <a:ahLst/>
            <a:cxnLst/>
            <a:rect l="l" t="t" r="r" b="b"/>
            <a:pathLst>
              <a:path w="2144995" h="1785709">
                <a:moveTo>
                  <a:pt x="2144996" y="1785709"/>
                </a:moveTo>
                <a:lnTo>
                  <a:pt x="0" y="1785709"/>
                </a:lnTo>
                <a:lnTo>
                  <a:pt x="0" y="0"/>
                </a:lnTo>
                <a:lnTo>
                  <a:pt x="2144996" y="0"/>
                </a:lnTo>
                <a:lnTo>
                  <a:pt x="2144996" y="17857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Freeform 24"/>
          <p:cNvSpPr/>
          <p:nvPr/>
        </p:nvSpPr>
        <p:spPr>
          <a:xfrm flipV="1">
            <a:off x="-691939" y="1201966"/>
            <a:ext cx="2144995" cy="1785709"/>
          </a:xfrm>
          <a:custGeom>
            <a:avLst/>
            <a:gdLst/>
            <a:ahLst/>
            <a:cxnLst/>
            <a:rect l="l" t="t" r="r" b="b"/>
            <a:pathLst>
              <a:path w="2144995" h="1785709">
                <a:moveTo>
                  <a:pt x="0" y="1785709"/>
                </a:moveTo>
                <a:lnTo>
                  <a:pt x="2144995" y="1785709"/>
                </a:lnTo>
                <a:lnTo>
                  <a:pt x="2144995" y="0"/>
                </a:lnTo>
                <a:lnTo>
                  <a:pt x="0" y="0"/>
                </a:lnTo>
                <a:lnTo>
                  <a:pt x="0" y="1785709"/>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0" y="2179666"/>
            <a:ext cx="19446420" cy="1419703"/>
            <a:chOff x="0" y="0"/>
            <a:chExt cx="5121691" cy="373913"/>
          </a:xfrm>
        </p:grpSpPr>
        <p:sp>
          <p:nvSpPr>
            <p:cNvPr id="5" name="Freeform 5"/>
            <p:cNvSpPr/>
            <p:nvPr/>
          </p:nvSpPr>
          <p:spPr>
            <a:xfrm>
              <a:off x="0" y="0"/>
              <a:ext cx="5121691" cy="373913"/>
            </a:xfrm>
            <a:custGeom>
              <a:avLst/>
              <a:gdLst/>
              <a:ahLst/>
              <a:cxnLst/>
              <a:rect l="l" t="t" r="r" b="b"/>
              <a:pathLst>
                <a:path w="5121691" h="373913">
                  <a:moveTo>
                    <a:pt x="0" y="0"/>
                  </a:moveTo>
                  <a:lnTo>
                    <a:pt x="5121691" y="0"/>
                  </a:lnTo>
                  <a:lnTo>
                    <a:pt x="5121691" y="373913"/>
                  </a:lnTo>
                  <a:lnTo>
                    <a:pt x="0" y="373913"/>
                  </a:lnTo>
                  <a:close/>
                </a:path>
              </a:pathLst>
            </a:custGeom>
            <a:solidFill>
              <a:srgbClr val="FFE1B6"/>
            </a:solidFill>
          </p:spPr>
        </p:sp>
        <p:sp>
          <p:nvSpPr>
            <p:cNvPr id="6" name="TextBox 6"/>
            <p:cNvSpPr txBox="1"/>
            <p:nvPr/>
          </p:nvSpPr>
          <p:spPr>
            <a:xfrm>
              <a:off x="0" y="-38100"/>
              <a:ext cx="5121691" cy="412013"/>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087032" y="1927086"/>
            <a:ext cx="3444775" cy="3344563"/>
          </a:xfrm>
          <a:custGeom>
            <a:avLst/>
            <a:gdLst/>
            <a:ahLst/>
            <a:cxnLst/>
            <a:rect l="l" t="t" r="r" b="b"/>
            <a:pathLst>
              <a:path w="3444775" h="3344563">
                <a:moveTo>
                  <a:pt x="0" y="0"/>
                </a:moveTo>
                <a:lnTo>
                  <a:pt x="3444775" y="0"/>
                </a:lnTo>
                <a:lnTo>
                  <a:pt x="3444775" y="3344564"/>
                </a:lnTo>
                <a:lnTo>
                  <a:pt x="0" y="3344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3769705" y="1927086"/>
            <a:ext cx="3406500" cy="3344563"/>
          </a:xfrm>
          <a:custGeom>
            <a:avLst/>
            <a:gdLst/>
            <a:ahLst/>
            <a:cxnLst/>
            <a:rect l="l" t="t" r="r" b="b"/>
            <a:pathLst>
              <a:path w="3406500" h="3344563">
                <a:moveTo>
                  <a:pt x="0" y="0"/>
                </a:moveTo>
                <a:lnTo>
                  <a:pt x="3406500" y="0"/>
                </a:lnTo>
                <a:lnTo>
                  <a:pt x="3406500" y="3344564"/>
                </a:lnTo>
                <a:lnTo>
                  <a:pt x="0" y="334456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9" name="Freeform 9"/>
          <p:cNvSpPr/>
          <p:nvPr/>
        </p:nvSpPr>
        <p:spPr>
          <a:xfrm flipH="1" flipV="1">
            <a:off x="5318541" y="3599368"/>
            <a:ext cx="1260212" cy="1049126"/>
          </a:xfrm>
          <a:custGeom>
            <a:avLst/>
            <a:gdLst/>
            <a:ahLst/>
            <a:cxnLst/>
            <a:rect l="l" t="t" r="r" b="b"/>
            <a:pathLst>
              <a:path w="1260212" h="1049126">
                <a:moveTo>
                  <a:pt x="1260212" y="1049126"/>
                </a:moveTo>
                <a:lnTo>
                  <a:pt x="0" y="1049126"/>
                </a:lnTo>
                <a:lnTo>
                  <a:pt x="0" y="0"/>
                </a:lnTo>
                <a:lnTo>
                  <a:pt x="1260212" y="0"/>
                </a:lnTo>
                <a:lnTo>
                  <a:pt x="1260212" y="1049126"/>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flipV="1">
            <a:off x="11988911" y="3599368"/>
            <a:ext cx="1260212" cy="1049126"/>
          </a:xfrm>
          <a:custGeom>
            <a:avLst/>
            <a:gdLst/>
            <a:ahLst/>
            <a:cxnLst/>
            <a:rect l="l" t="t" r="r" b="b"/>
            <a:pathLst>
              <a:path w="1260212" h="1049126">
                <a:moveTo>
                  <a:pt x="0" y="1049126"/>
                </a:moveTo>
                <a:lnTo>
                  <a:pt x="1260212" y="1049126"/>
                </a:lnTo>
                <a:lnTo>
                  <a:pt x="1260212" y="0"/>
                </a:lnTo>
                <a:lnTo>
                  <a:pt x="0" y="0"/>
                </a:lnTo>
                <a:lnTo>
                  <a:pt x="0" y="1049126"/>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7369328" y="1819988"/>
            <a:ext cx="3528826" cy="3323512"/>
          </a:xfrm>
          <a:custGeom>
            <a:avLst/>
            <a:gdLst/>
            <a:ahLst/>
            <a:cxnLst/>
            <a:rect l="l" t="t" r="r" b="b"/>
            <a:pathLst>
              <a:path w="3528826" h="3323512">
                <a:moveTo>
                  <a:pt x="0" y="0"/>
                </a:moveTo>
                <a:lnTo>
                  <a:pt x="3528826" y="0"/>
                </a:lnTo>
                <a:lnTo>
                  <a:pt x="3528826" y="3323512"/>
                </a:lnTo>
                <a:lnTo>
                  <a:pt x="0" y="33235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2" name="TextBox 12"/>
          <p:cNvSpPr txBox="1"/>
          <p:nvPr/>
        </p:nvSpPr>
        <p:spPr>
          <a:xfrm>
            <a:off x="656907" y="119599"/>
            <a:ext cx="15493915" cy="1276351"/>
          </a:xfrm>
          <a:prstGeom prst="rect">
            <a:avLst/>
          </a:prstGeom>
        </p:spPr>
        <p:txBody>
          <a:bodyPr lIns="0" tIns="0" rIns="0" bIns="0" rtlCol="0" anchor="t">
            <a:spAutoFit/>
          </a:bodyPr>
          <a:lstStyle/>
          <a:p>
            <a:pPr algn="ctr">
              <a:lnSpc>
                <a:spcPts val="10499"/>
              </a:lnSpc>
            </a:pPr>
            <a:r>
              <a:rPr lang="en-US" sz="7499" b="1">
                <a:solidFill>
                  <a:srgbClr val="008180"/>
                </a:solidFill>
                <a:latin typeface="Source Sans Pro Bold"/>
                <a:ea typeface="Source Sans Pro Bold"/>
                <a:cs typeface="Source Sans Pro Bold"/>
                <a:sym typeface="Source Sans Pro Bold"/>
              </a:rPr>
              <a:t>PENGUNGKAPAN (DISCLOSURES)</a:t>
            </a:r>
          </a:p>
        </p:txBody>
      </p:sp>
      <p:sp>
        <p:nvSpPr>
          <p:cNvPr id="13" name="TextBox 13"/>
          <p:cNvSpPr txBox="1"/>
          <p:nvPr/>
        </p:nvSpPr>
        <p:spPr>
          <a:xfrm>
            <a:off x="5948647" y="5271650"/>
            <a:ext cx="6339144" cy="5010150"/>
          </a:xfrm>
          <a:prstGeom prst="rect">
            <a:avLst/>
          </a:prstGeom>
        </p:spPr>
        <p:txBody>
          <a:bodyPr lIns="0" tIns="0" rIns="0" bIns="0" rtlCol="0" anchor="t">
            <a:spAutoFit/>
          </a:bodyPr>
          <a:lstStyle/>
          <a:p>
            <a:pPr algn="ctr">
              <a:lnSpc>
                <a:spcPts val="2638"/>
              </a:lnSpc>
            </a:pPr>
            <a:r>
              <a:rPr lang="en-US" sz="2198" b="1">
                <a:solidFill>
                  <a:srgbClr val="000000"/>
                </a:solidFill>
                <a:latin typeface="Rosario Bold"/>
                <a:ea typeface="Rosario Bold"/>
                <a:cs typeface="Rosario Bold"/>
                <a:sym typeface="Rosario Bold"/>
              </a:rPr>
              <a:t>Pengungkapan untuk Metode Equity</a:t>
            </a:r>
          </a:p>
          <a:p>
            <a:pPr algn="just">
              <a:lnSpc>
                <a:spcPts val="2398"/>
              </a:lnSpc>
            </a:pPr>
            <a:endParaRPr lang="en-US" sz="2198" b="1">
              <a:solidFill>
                <a:srgbClr val="000000"/>
              </a:solidFill>
              <a:latin typeface="Rosario Bold"/>
              <a:ea typeface="Rosario Bold"/>
              <a:cs typeface="Rosario Bold"/>
              <a:sym typeface="Rosario Bold"/>
            </a:endParaRPr>
          </a:p>
          <a:p>
            <a:pPr algn="just">
              <a:lnSpc>
                <a:spcPts val="2518"/>
              </a:lnSpc>
            </a:pPr>
            <a:r>
              <a:rPr lang="en-US" sz="2098">
                <a:solidFill>
                  <a:srgbClr val="000000"/>
                </a:solidFill>
                <a:latin typeface="Rosario"/>
                <a:ea typeface="Rosario"/>
                <a:cs typeface="Rosario"/>
                <a:sym typeface="Rosario"/>
              </a:rPr>
              <a:t>Lebih komprehensif dan mencakup:</a:t>
            </a:r>
          </a:p>
          <a:p>
            <a:pPr algn="just">
              <a:lnSpc>
                <a:spcPts val="2518"/>
              </a:lnSpc>
            </a:pPr>
            <a:endParaRPr lang="en-US" sz="2098">
              <a:solidFill>
                <a:srgbClr val="000000"/>
              </a:solidFill>
              <a:latin typeface="Rosario"/>
              <a:ea typeface="Rosario"/>
              <a:cs typeface="Rosario"/>
              <a:sym typeface="Rosario"/>
            </a:endParaRPr>
          </a:p>
          <a:p>
            <a:pPr marL="453108" lvl="1" indent="-226554" algn="just">
              <a:lnSpc>
                <a:spcPts val="2518"/>
              </a:lnSpc>
              <a:buFont typeface="Arial"/>
              <a:buChar char="•"/>
            </a:pPr>
            <a:r>
              <a:rPr lang="en-US" sz="2098">
                <a:solidFill>
                  <a:srgbClr val="000000"/>
                </a:solidFill>
                <a:latin typeface="Rosario"/>
                <a:ea typeface="Rosario"/>
                <a:cs typeface="Rosario"/>
                <a:sym typeface="Rosario"/>
              </a:rPr>
              <a:t>Nama, lokasi, dan sifat hubungan dengan investee.</a:t>
            </a:r>
          </a:p>
          <a:p>
            <a:pPr marL="453108" lvl="1" indent="-226554" algn="just">
              <a:lnSpc>
                <a:spcPts val="2518"/>
              </a:lnSpc>
              <a:buFont typeface="Arial"/>
              <a:buChar char="•"/>
            </a:pPr>
            <a:r>
              <a:rPr lang="en-US" sz="2098">
                <a:solidFill>
                  <a:srgbClr val="000000"/>
                </a:solidFill>
                <a:latin typeface="Rosario"/>
                <a:ea typeface="Rosario"/>
                <a:cs typeface="Rosario"/>
                <a:sym typeface="Rosario"/>
              </a:rPr>
              <a:t>Persentase kepemilikan dan bukti pengaruh signifikan.</a:t>
            </a:r>
          </a:p>
          <a:p>
            <a:pPr marL="453108" lvl="1" indent="-226554" algn="just">
              <a:lnSpc>
                <a:spcPts val="2518"/>
              </a:lnSpc>
              <a:buFont typeface="Arial"/>
              <a:buChar char="•"/>
            </a:pPr>
            <a:r>
              <a:rPr lang="en-US" sz="2098">
                <a:solidFill>
                  <a:srgbClr val="000000"/>
                </a:solidFill>
                <a:latin typeface="Rosario"/>
                <a:ea typeface="Rosario"/>
                <a:cs typeface="Rosario"/>
                <a:sym typeface="Rosario"/>
              </a:rPr>
              <a:t>Ringkasan informasi keuangan investee, seperti total aset, liabilitas, pendapatan dan laba/rugi.</a:t>
            </a:r>
          </a:p>
          <a:p>
            <a:pPr marL="453108" lvl="1" indent="-226554" algn="just">
              <a:lnSpc>
                <a:spcPts val="2518"/>
              </a:lnSpc>
              <a:buFont typeface="Arial"/>
              <a:buChar char="•"/>
            </a:pPr>
            <a:r>
              <a:rPr lang="en-US" sz="2098">
                <a:solidFill>
                  <a:srgbClr val="000000"/>
                </a:solidFill>
                <a:latin typeface="Rosario"/>
                <a:ea typeface="Rosario"/>
                <a:cs typeface="Rosario"/>
                <a:sym typeface="Rosario"/>
              </a:rPr>
              <a:t>Rekonsiliasi antara nilai investasi awal dan nilai investasi akhir.</a:t>
            </a:r>
          </a:p>
          <a:p>
            <a:pPr marL="453108" lvl="1" indent="-226554" algn="just">
              <a:lnSpc>
                <a:spcPts val="2518"/>
              </a:lnSpc>
              <a:buFont typeface="Arial"/>
              <a:buChar char="•"/>
            </a:pPr>
            <a:r>
              <a:rPr lang="en-US" sz="2098">
                <a:solidFill>
                  <a:srgbClr val="000000"/>
                </a:solidFill>
                <a:latin typeface="Rosario"/>
                <a:ea typeface="Rosario"/>
                <a:cs typeface="Rosario"/>
                <a:sym typeface="Rosario"/>
              </a:rPr>
              <a:t>Penjelasan mengenai pembatasan pembagian laba (misalnya investee tidak boleh bayar dividen).</a:t>
            </a:r>
          </a:p>
          <a:p>
            <a:pPr marL="453108" lvl="1" indent="-226554" algn="just">
              <a:lnSpc>
                <a:spcPts val="2518"/>
              </a:lnSpc>
              <a:buFont typeface="Arial"/>
              <a:buChar char="•"/>
            </a:pPr>
            <a:r>
              <a:rPr lang="en-US" sz="2098">
                <a:solidFill>
                  <a:srgbClr val="000000"/>
                </a:solidFill>
                <a:latin typeface="Rosario"/>
                <a:ea typeface="Rosario"/>
                <a:cs typeface="Rosario"/>
                <a:sym typeface="Rosario"/>
              </a:rPr>
              <a:t>Informasi mengenai goodwill yang terkait dengan investasi.</a:t>
            </a:r>
          </a:p>
          <a:p>
            <a:pPr algn="just">
              <a:lnSpc>
                <a:spcPts val="2398"/>
              </a:lnSpc>
            </a:pPr>
            <a:endParaRPr lang="en-US" sz="2098">
              <a:solidFill>
                <a:srgbClr val="000000"/>
              </a:solidFill>
              <a:latin typeface="Rosario"/>
              <a:ea typeface="Rosario"/>
              <a:cs typeface="Rosario"/>
              <a:sym typeface="Rosario"/>
            </a:endParaRPr>
          </a:p>
        </p:txBody>
      </p:sp>
      <p:sp>
        <p:nvSpPr>
          <p:cNvPr id="14" name="TextBox 14"/>
          <p:cNvSpPr txBox="1"/>
          <p:nvPr/>
        </p:nvSpPr>
        <p:spPr>
          <a:xfrm>
            <a:off x="12916441" y="5271650"/>
            <a:ext cx="4868843" cy="4333875"/>
          </a:xfrm>
          <a:prstGeom prst="rect">
            <a:avLst/>
          </a:prstGeom>
        </p:spPr>
        <p:txBody>
          <a:bodyPr lIns="0" tIns="0" rIns="0" bIns="0" rtlCol="0" anchor="t">
            <a:spAutoFit/>
          </a:bodyPr>
          <a:lstStyle/>
          <a:p>
            <a:pPr algn="ctr">
              <a:lnSpc>
                <a:spcPts val="2638"/>
              </a:lnSpc>
            </a:pPr>
            <a:r>
              <a:rPr lang="en-US" sz="2198" b="1">
                <a:solidFill>
                  <a:srgbClr val="000000"/>
                </a:solidFill>
                <a:latin typeface="Rosario Bold"/>
                <a:ea typeface="Rosario Bold"/>
                <a:cs typeface="Rosario Bold"/>
                <a:sym typeface="Rosario Bold"/>
              </a:rPr>
              <a:t>Pedoman PSAK 15</a:t>
            </a:r>
          </a:p>
          <a:p>
            <a:pPr algn="ctr">
              <a:lnSpc>
                <a:spcPts val="2638"/>
              </a:lnSpc>
            </a:pPr>
            <a:endParaRPr lang="en-US" sz="2198" b="1">
              <a:solidFill>
                <a:srgbClr val="000000"/>
              </a:solidFill>
              <a:latin typeface="Rosario Bold"/>
              <a:ea typeface="Rosario Bold"/>
              <a:cs typeface="Rosario Bold"/>
              <a:sym typeface="Rosario Bold"/>
            </a:endParaRPr>
          </a:p>
          <a:p>
            <a:pPr algn="just">
              <a:lnSpc>
                <a:spcPts val="2638"/>
              </a:lnSpc>
            </a:pPr>
            <a:r>
              <a:rPr lang="en-US" sz="2198">
                <a:solidFill>
                  <a:srgbClr val="000000"/>
                </a:solidFill>
                <a:latin typeface="Rosario"/>
                <a:ea typeface="Rosario"/>
                <a:cs typeface="Rosario"/>
                <a:sym typeface="Rosario"/>
              </a:rPr>
              <a:t>PSAK 15 secara khusus mengharuskan perusahaan untuk mengungkapkan:</a:t>
            </a:r>
          </a:p>
          <a:p>
            <a:pPr algn="just">
              <a:lnSpc>
                <a:spcPts val="2638"/>
              </a:lnSpc>
            </a:pPr>
            <a:endParaRPr lang="en-US" sz="2198">
              <a:solidFill>
                <a:srgbClr val="000000"/>
              </a:solidFill>
              <a:latin typeface="Rosario"/>
              <a:ea typeface="Rosario"/>
              <a:cs typeface="Rosario"/>
              <a:sym typeface="Rosario"/>
            </a:endParaRPr>
          </a:p>
          <a:p>
            <a:pPr marL="474698" lvl="1" indent="-237349" algn="just">
              <a:lnSpc>
                <a:spcPts val="2638"/>
              </a:lnSpc>
              <a:buFont typeface="Arial"/>
              <a:buChar char="•"/>
            </a:pPr>
            <a:r>
              <a:rPr lang="en-US" sz="2198">
                <a:solidFill>
                  <a:srgbClr val="000000"/>
                </a:solidFill>
                <a:latin typeface="Rosario"/>
                <a:ea typeface="Rosario"/>
                <a:cs typeface="Rosario"/>
                <a:sym typeface="Rosario"/>
              </a:rPr>
              <a:t>Metode yang digunakan</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Alasan memilih metode tersebut</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Dampak investasi terhadap laporan keuangan</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Penjelasan jika metode cost digunakan meskipun kepemilikan &gt;20%</a:t>
            </a:r>
          </a:p>
          <a:p>
            <a:pPr algn="just">
              <a:lnSpc>
                <a:spcPts val="2638"/>
              </a:lnSpc>
            </a:pPr>
            <a:endParaRPr lang="en-US" sz="2198">
              <a:solidFill>
                <a:srgbClr val="000000"/>
              </a:solidFill>
              <a:latin typeface="Rosario"/>
              <a:ea typeface="Rosario"/>
              <a:cs typeface="Rosario"/>
              <a:sym typeface="Rosario"/>
            </a:endParaRPr>
          </a:p>
        </p:txBody>
      </p:sp>
      <p:sp>
        <p:nvSpPr>
          <p:cNvPr id="15" name="TextBox 15"/>
          <p:cNvSpPr txBox="1"/>
          <p:nvPr/>
        </p:nvSpPr>
        <p:spPr>
          <a:xfrm>
            <a:off x="656907" y="5421836"/>
            <a:ext cx="4666252" cy="3771900"/>
          </a:xfrm>
          <a:prstGeom prst="rect">
            <a:avLst/>
          </a:prstGeom>
        </p:spPr>
        <p:txBody>
          <a:bodyPr lIns="0" tIns="0" rIns="0" bIns="0" rtlCol="0" anchor="t">
            <a:spAutoFit/>
          </a:bodyPr>
          <a:lstStyle/>
          <a:p>
            <a:pPr algn="ctr">
              <a:lnSpc>
                <a:spcPts val="2758"/>
              </a:lnSpc>
            </a:pPr>
            <a:r>
              <a:rPr lang="en-US" sz="2298">
                <a:solidFill>
                  <a:srgbClr val="000000"/>
                </a:solidFill>
                <a:latin typeface="Rosario"/>
                <a:ea typeface="Rosario"/>
                <a:cs typeface="Rosario"/>
                <a:sym typeface="Rosario"/>
              </a:rPr>
              <a:t>P</a:t>
            </a:r>
            <a:r>
              <a:rPr lang="en-US" sz="2298" b="1">
                <a:solidFill>
                  <a:srgbClr val="000000"/>
                </a:solidFill>
                <a:latin typeface="Rosario Bold"/>
                <a:ea typeface="Rosario Bold"/>
                <a:cs typeface="Rosario Bold"/>
                <a:sym typeface="Rosario Bold"/>
              </a:rPr>
              <a:t>engungkapan untuk Metode Cost</a:t>
            </a:r>
          </a:p>
          <a:p>
            <a:pPr algn="ctr">
              <a:lnSpc>
                <a:spcPts val="2758"/>
              </a:lnSpc>
            </a:pPr>
            <a:endParaRPr lang="en-US" sz="2298" b="1">
              <a:solidFill>
                <a:srgbClr val="000000"/>
              </a:solidFill>
              <a:latin typeface="Rosario Bold"/>
              <a:ea typeface="Rosario Bold"/>
              <a:cs typeface="Rosario Bold"/>
              <a:sym typeface="Rosario Bold"/>
            </a:endParaRPr>
          </a:p>
          <a:p>
            <a:pPr algn="just">
              <a:lnSpc>
                <a:spcPts val="2758"/>
              </a:lnSpc>
            </a:pPr>
            <a:r>
              <a:rPr lang="en-US" sz="2298">
                <a:solidFill>
                  <a:srgbClr val="000000"/>
                </a:solidFill>
                <a:latin typeface="Rosario"/>
                <a:ea typeface="Rosario"/>
                <a:cs typeface="Rosario"/>
                <a:sym typeface="Rosario"/>
              </a:rPr>
              <a:t>Harus mencakup:</a:t>
            </a:r>
          </a:p>
          <a:p>
            <a:pPr marL="496287" lvl="1" indent="-248144" algn="just">
              <a:lnSpc>
                <a:spcPts val="2758"/>
              </a:lnSpc>
              <a:buFont typeface="Arial"/>
              <a:buChar char="•"/>
            </a:pPr>
            <a:r>
              <a:rPr lang="en-US" sz="2298">
                <a:solidFill>
                  <a:srgbClr val="000000"/>
                </a:solidFill>
                <a:latin typeface="Rosario"/>
                <a:ea typeface="Rosario"/>
                <a:cs typeface="Rosario"/>
                <a:sym typeface="Rosario"/>
              </a:rPr>
              <a:t>Nama dan lokasi investee.</a:t>
            </a:r>
          </a:p>
          <a:p>
            <a:pPr marL="496287" lvl="1" indent="-248144" algn="just">
              <a:lnSpc>
                <a:spcPts val="2758"/>
              </a:lnSpc>
              <a:buFont typeface="Arial"/>
              <a:buChar char="•"/>
            </a:pPr>
            <a:r>
              <a:rPr lang="en-US" sz="2298">
                <a:solidFill>
                  <a:srgbClr val="000000"/>
                </a:solidFill>
                <a:latin typeface="Rosario"/>
                <a:ea typeface="Rosario"/>
                <a:cs typeface="Rosario"/>
                <a:sym typeface="Rosario"/>
              </a:rPr>
              <a:t>Persentase kepemilikan.</a:t>
            </a:r>
          </a:p>
          <a:p>
            <a:pPr marL="496287" lvl="1" indent="-248144" algn="just">
              <a:lnSpc>
                <a:spcPts val="2758"/>
              </a:lnSpc>
              <a:buFont typeface="Arial"/>
              <a:buChar char="•"/>
            </a:pPr>
            <a:r>
              <a:rPr lang="en-US" sz="2298">
                <a:solidFill>
                  <a:srgbClr val="000000"/>
                </a:solidFill>
                <a:latin typeface="Rosario"/>
                <a:ea typeface="Rosario"/>
                <a:cs typeface="Rosario"/>
                <a:sym typeface="Rosario"/>
              </a:rPr>
              <a:t>Dasar penilaian investasi (biaya perolehan).</a:t>
            </a:r>
          </a:p>
          <a:p>
            <a:pPr marL="496287" lvl="1" indent="-248144" algn="just">
              <a:lnSpc>
                <a:spcPts val="2758"/>
              </a:lnSpc>
              <a:buFont typeface="Arial"/>
              <a:buChar char="•"/>
            </a:pPr>
            <a:r>
              <a:rPr lang="en-US" sz="2298">
                <a:solidFill>
                  <a:srgbClr val="000000"/>
                </a:solidFill>
                <a:latin typeface="Rosario"/>
                <a:ea typeface="Rosario"/>
                <a:cs typeface="Rosario"/>
                <a:sym typeface="Rosario"/>
              </a:rPr>
              <a:t>Kebijakan perlakuan dividen.</a:t>
            </a:r>
          </a:p>
          <a:p>
            <a:pPr marL="496287" lvl="1" indent="-248144" algn="just">
              <a:lnSpc>
                <a:spcPts val="2758"/>
              </a:lnSpc>
              <a:buFont typeface="Arial"/>
              <a:buChar char="•"/>
            </a:pPr>
            <a:r>
              <a:rPr lang="en-US" sz="2298">
                <a:solidFill>
                  <a:srgbClr val="000000"/>
                </a:solidFill>
                <a:latin typeface="Rosario"/>
                <a:ea typeface="Rosario"/>
                <a:cs typeface="Rosario"/>
                <a:sym typeface="Rosario"/>
              </a:rPr>
              <a:t>Informasi penurunan nilai jika ada.</a:t>
            </a:r>
          </a:p>
          <a:p>
            <a:pPr algn="just">
              <a:lnSpc>
                <a:spcPts val="2758"/>
              </a:lnSpc>
            </a:pPr>
            <a:endParaRPr lang="en-US" sz="2298">
              <a:solidFill>
                <a:srgbClr val="000000"/>
              </a:solidFill>
              <a:latin typeface="Rosario"/>
              <a:ea typeface="Rosario"/>
              <a:cs typeface="Rosario"/>
              <a:sym typeface="Rosario"/>
            </a:endParaRPr>
          </a:p>
        </p:txBody>
      </p:sp>
      <p:sp>
        <p:nvSpPr>
          <p:cNvPr id="16" name="TextBox 16"/>
          <p:cNvSpPr txBox="1"/>
          <p:nvPr/>
        </p:nvSpPr>
        <p:spPr>
          <a:xfrm>
            <a:off x="1908647" y="1357850"/>
            <a:ext cx="12990434"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Canva Sans"/>
                <a:ea typeface="Canva Sans"/>
                <a:cs typeface="Canva Sans"/>
                <a:sym typeface="Canva Sans"/>
              </a:rPr>
              <a:t>Pengungkapan diperlukan agar laporan keuangan lebih transparan dan dapat dipahami oleh pengguna informasi.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646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397043" y="1146399"/>
            <a:ext cx="15493915" cy="1184276"/>
          </a:xfrm>
          <a:prstGeom prst="rect">
            <a:avLst/>
          </a:prstGeom>
        </p:spPr>
        <p:txBody>
          <a:bodyPr lIns="0" tIns="0" rIns="0" bIns="0" rtlCol="0" anchor="t">
            <a:spAutoFit/>
          </a:bodyPr>
          <a:lstStyle/>
          <a:p>
            <a:pPr algn="ctr">
              <a:lnSpc>
                <a:spcPts val="9799"/>
              </a:lnSpc>
            </a:pPr>
            <a:r>
              <a:rPr lang="en-US" sz="6999" b="1">
                <a:solidFill>
                  <a:srgbClr val="F37C64"/>
                </a:solidFill>
                <a:latin typeface="Source Sans Pro Bold"/>
                <a:ea typeface="Source Sans Pro Bold"/>
                <a:cs typeface="Source Sans Pro Bold"/>
                <a:sym typeface="Source Sans Pro Bold"/>
              </a:rPr>
              <a:t>KESIM</a:t>
            </a:r>
            <a:r>
              <a:rPr lang="en-US" sz="6999" b="1">
                <a:solidFill>
                  <a:srgbClr val="008180"/>
                </a:solidFill>
                <a:latin typeface="Source Sans Pro Bold"/>
                <a:ea typeface="Source Sans Pro Bold"/>
                <a:cs typeface="Source Sans Pro Bold"/>
                <a:sym typeface="Source Sans Pro Bold"/>
              </a:rPr>
              <a:t>PULAN </a:t>
            </a:r>
          </a:p>
        </p:txBody>
      </p:sp>
      <p:grpSp>
        <p:nvGrpSpPr>
          <p:cNvPr id="5" name="Group 5"/>
          <p:cNvGrpSpPr/>
          <p:nvPr/>
        </p:nvGrpSpPr>
        <p:grpSpPr>
          <a:xfrm>
            <a:off x="3281434" y="2807923"/>
            <a:ext cx="11708663" cy="6450377"/>
            <a:chOff x="0" y="0"/>
            <a:chExt cx="3025595" cy="1666820"/>
          </a:xfrm>
        </p:grpSpPr>
        <p:sp>
          <p:nvSpPr>
            <p:cNvPr id="6" name="Freeform 6"/>
            <p:cNvSpPr/>
            <p:nvPr/>
          </p:nvSpPr>
          <p:spPr>
            <a:xfrm>
              <a:off x="0" y="0"/>
              <a:ext cx="3025595" cy="1666820"/>
            </a:xfrm>
            <a:custGeom>
              <a:avLst/>
              <a:gdLst/>
              <a:ahLst/>
              <a:cxnLst/>
              <a:rect l="l" t="t" r="r" b="b"/>
              <a:pathLst>
                <a:path w="3025595" h="1666820">
                  <a:moveTo>
                    <a:pt x="13224" y="0"/>
                  </a:moveTo>
                  <a:lnTo>
                    <a:pt x="3012371" y="0"/>
                  </a:lnTo>
                  <a:cubicBezTo>
                    <a:pt x="3019675" y="0"/>
                    <a:pt x="3025595" y="5921"/>
                    <a:pt x="3025595" y="13224"/>
                  </a:cubicBezTo>
                  <a:lnTo>
                    <a:pt x="3025595" y="1653596"/>
                  </a:lnTo>
                  <a:cubicBezTo>
                    <a:pt x="3025595" y="1660899"/>
                    <a:pt x="3019675" y="1666820"/>
                    <a:pt x="3012371" y="1666820"/>
                  </a:cubicBezTo>
                  <a:lnTo>
                    <a:pt x="13224" y="1666820"/>
                  </a:lnTo>
                  <a:cubicBezTo>
                    <a:pt x="9717" y="1666820"/>
                    <a:pt x="6353" y="1665427"/>
                    <a:pt x="3873" y="1662947"/>
                  </a:cubicBezTo>
                  <a:cubicBezTo>
                    <a:pt x="1393" y="1660467"/>
                    <a:pt x="0" y="1657103"/>
                    <a:pt x="0" y="1653596"/>
                  </a:cubicBezTo>
                  <a:lnTo>
                    <a:pt x="0" y="13224"/>
                  </a:lnTo>
                  <a:cubicBezTo>
                    <a:pt x="0" y="9717"/>
                    <a:pt x="1393" y="6353"/>
                    <a:pt x="3873" y="3873"/>
                  </a:cubicBezTo>
                  <a:cubicBezTo>
                    <a:pt x="6353" y="1393"/>
                    <a:pt x="9717" y="0"/>
                    <a:pt x="13224" y="0"/>
                  </a:cubicBezTo>
                  <a:close/>
                </a:path>
              </a:pathLst>
            </a:custGeom>
            <a:solidFill>
              <a:srgbClr val="FCC03E"/>
            </a:solidFill>
            <a:ln w="19050" cap="sq">
              <a:solidFill>
                <a:srgbClr val="000000"/>
              </a:solidFill>
              <a:prstDash val="solid"/>
              <a:miter/>
            </a:ln>
          </p:spPr>
        </p:sp>
        <p:sp>
          <p:nvSpPr>
            <p:cNvPr id="7" name="TextBox 7"/>
            <p:cNvSpPr txBox="1"/>
            <p:nvPr/>
          </p:nvSpPr>
          <p:spPr>
            <a:xfrm>
              <a:off x="0" y="-38100"/>
              <a:ext cx="3025595" cy="170492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3761738" y="3438378"/>
            <a:ext cx="10748056" cy="5600700"/>
          </a:xfrm>
          <a:prstGeom prst="rect">
            <a:avLst/>
          </a:prstGeom>
        </p:spPr>
        <p:txBody>
          <a:bodyPr lIns="0" tIns="0" rIns="0" bIns="0" rtlCol="0" anchor="t">
            <a:spAutoFit/>
          </a:bodyPr>
          <a:lstStyle/>
          <a:p>
            <a:pPr marL="577763" lvl="1" indent="-288881" algn="just">
              <a:lnSpc>
                <a:spcPts val="3211"/>
              </a:lnSpc>
              <a:buAutoNum type="arabicPeriod"/>
            </a:pPr>
            <a:r>
              <a:rPr lang="en-US" sz="2676" b="1">
                <a:solidFill>
                  <a:srgbClr val="000000"/>
                </a:solidFill>
                <a:latin typeface="Rosario Bold"/>
                <a:ea typeface="Rosario Bold"/>
                <a:cs typeface="Rosario Bold"/>
                <a:sym typeface="Rosario Bold"/>
              </a:rPr>
              <a:t>Metode cost digunakan ketika perusahaan tidak memiliki pengaruh signifikan, dan nilai investasi tidak berubah setelah perolehan kecuali jika terjadi impairment atau menerima dividen.</a:t>
            </a:r>
          </a:p>
          <a:p>
            <a:pPr marL="577763" lvl="1" indent="-288881" algn="just">
              <a:lnSpc>
                <a:spcPts val="3211"/>
              </a:lnSpc>
              <a:buAutoNum type="arabicPeriod"/>
            </a:pPr>
            <a:r>
              <a:rPr lang="en-US" sz="2676" b="1">
                <a:solidFill>
                  <a:srgbClr val="000000"/>
                </a:solidFill>
                <a:latin typeface="Rosario Bold"/>
                <a:ea typeface="Rosario Bold"/>
                <a:cs typeface="Rosario Bold"/>
                <a:sym typeface="Rosario Bold"/>
              </a:rPr>
              <a:t>Metode equity digunakan ketika perusahaan memiliki pengaruh signifikan, dan nilai investasi selalu diperbarui sesuai bagian laba atau rugi investee.</a:t>
            </a:r>
          </a:p>
          <a:p>
            <a:pPr marL="577763" lvl="1" indent="-288881" algn="just">
              <a:lnSpc>
                <a:spcPts val="3211"/>
              </a:lnSpc>
              <a:buAutoNum type="arabicPeriod"/>
            </a:pPr>
            <a:r>
              <a:rPr lang="en-US" sz="2676" b="1">
                <a:solidFill>
                  <a:srgbClr val="000000"/>
                </a:solidFill>
                <a:latin typeface="Rosario Bold"/>
                <a:ea typeface="Rosario Bold"/>
                <a:cs typeface="Rosario Bold"/>
                <a:sym typeface="Rosario Bold"/>
              </a:rPr>
              <a:t>Penyajian laporan keuangan sangat berbeda antara kedua metode, terutama pada:</a:t>
            </a:r>
          </a:p>
          <a:p>
            <a:pPr marL="1155526" lvl="2" indent="-385175" algn="just">
              <a:lnSpc>
                <a:spcPts val="3211"/>
              </a:lnSpc>
              <a:buFont typeface="Arial"/>
              <a:buChar char="⚬"/>
            </a:pPr>
            <a:r>
              <a:rPr lang="en-US" sz="2676" b="1">
                <a:solidFill>
                  <a:srgbClr val="000000"/>
                </a:solidFill>
                <a:latin typeface="Rosario Bold"/>
                <a:ea typeface="Rosario Bold"/>
                <a:cs typeface="Rosario Bold"/>
                <a:sym typeface="Rosario Bold"/>
              </a:rPr>
              <a:t>neraca,</a:t>
            </a:r>
          </a:p>
          <a:p>
            <a:pPr marL="1155526" lvl="2" indent="-385175" algn="just">
              <a:lnSpc>
                <a:spcPts val="3211"/>
              </a:lnSpc>
              <a:buFont typeface="Arial"/>
              <a:buChar char="⚬"/>
            </a:pPr>
            <a:r>
              <a:rPr lang="en-US" sz="2676" b="1">
                <a:solidFill>
                  <a:srgbClr val="000000"/>
                </a:solidFill>
                <a:latin typeface="Rosario Bold"/>
                <a:ea typeface="Rosario Bold"/>
                <a:cs typeface="Rosario Bold"/>
                <a:sym typeface="Rosario Bold"/>
              </a:rPr>
              <a:t>laba rugi,</a:t>
            </a:r>
          </a:p>
          <a:p>
            <a:pPr marL="1155526" lvl="2" indent="-385175" algn="just">
              <a:lnSpc>
                <a:spcPts val="3211"/>
              </a:lnSpc>
              <a:buFont typeface="Arial"/>
              <a:buChar char="⚬"/>
            </a:pPr>
            <a:r>
              <a:rPr lang="en-US" sz="2676" b="1">
                <a:solidFill>
                  <a:srgbClr val="000000"/>
                </a:solidFill>
                <a:latin typeface="Rosario Bold"/>
                <a:ea typeface="Rosario Bold"/>
                <a:cs typeface="Rosario Bold"/>
                <a:sym typeface="Rosario Bold"/>
              </a:rPr>
              <a:t>arus kas.</a:t>
            </a:r>
          </a:p>
          <a:p>
            <a:pPr marL="577763" lvl="1" indent="-288881" algn="just">
              <a:lnSpc>
                <a:spcPts val="3211"/>
              </a:lnSpc>
              <a:buAutoNum type="arabicPeriod"/>
            </a:pPr>
            <a:r>
              <a:rPr lang="en-US" sz="2676" b="1">
                <a:solidFill>
                  <a:srgbClr val="000000"/>
                </a:solidFill>
                <a:latin typeface="Rosario Bold"/>
                <a:ea typeface="Rosario Bold"/>
                <a:cs typeface="Rosario Bold"/>
                <a:sym typeface="Rosario Bold"/>
              </a:rPr>
              <a:t>Pengungkapan merupakan bagian penting untuk memastikan transparansi dan mematuhi PSAK 15.</a:t>
            </a:r>
          </a:p>
          <a:p>
            <a:pPr algn="just">
              <a:lnSpc>
                <a:spcPts val="3211"/>
              </a:lnSpc>
            </a:pPr>
            <a:endParaRPr lang="en-US" sz="2676" b="1">
              <a:solidFill>
                <a:srgbClr val="000000"/>
              </a:solidFill>
              <a:latin typeface="Rosario Bold"/>
              <a:ea typeface="Rosario Bold"/>
              <a:cs typeface="Rosario Bold"/>
              <a:sym typeface="Rosario Bold"/>
            </a:endParaRPr>
          </a:p>
        </p:txBody>
      </p:sp>
      <p:sp>
        <p:nvSpPr>
          <p:cNvPr id="9" name="Freeform 9"/>
          <p:cNvSpPr/>
          <p:nvPr/>
        </p:nvSpPr>
        <p:spPr>
          <a:xfrm>
            <a:off x="17406512" y="5017749"/>
            <a:ext cx="2933282" cy="2441957"/>
          </a:xfrm>
          <a:custGeom>
            <a:avLst/>
            <a:gdLst/>
            <a:ahLst/>
            <a:cxnLst/>
            <a:rect l="l" t="t" r="r" b="b"/>
            <a:pathLst>
              <a:path w="2933282" h="2441957">
                <a:moveTo>
                  <a:pt x="0" y="0"/>
                </a:moveTo>
                <a:lnTo>
                  <a:pt x="2933281" y="0"/>
                </a:lnTo>
                <a:lnTo>
                  <a:pt x="2933281" y="2441957"/>
                </a:lnTo>
                <a:lnTo>
                  <a:pt x="0" y="2441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051793" y="5017749"/>
            <a:ext cx="2933282" cy="2441957"/>
          </a:xfrm>
          <a:custGeom>
            <a:avLst/>
            <a:gdLst/>
            <a:ahLst/>
            <a:cxnLst/>
            <a:rect l="l" t="t" r="r" b="b"/>
            <a:pathLst>
              <a:path w="2933282" h="2441957">
                <a:moveTo>
                  <a:pt x="2933281" y="0"/>
                </a:moveTo>
                <a:lnTo>
                  <a:pt x="0" y="0"/>
                </a:lnTo>
                <a:lnTo>
                  <a:pt x="0" y="2441957"/>
                </a:lnTo>
                <a:lnTo>
                  <a:pt x="2933281" y="2441957"/>
                </a:lnTo>
                <a:lnTo>
                  <a:pt x="293328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913338" y="5728644"/>
            <a:ext cx="2171301" cy="526541"/>
          </a:xfrm>
          <a:custGeom>
            <a:avLst/>
            <a:gdLst/>
            <a:ahLst/>
            <a:cxnLst/>
            <a:rect l="l" t="t" r="r" b="b"/>
            <a:pathLst>
              <a:path w="2171301" h="526541">
                <a:moveTo>
                  <a:pt x="0" y="0"/>
                </a:moveTo>
                <a:lnTo>
                  <a:pt x="2171301" y="0"/>
                </a:lnTo>
                <a:lnTo>
                  <a:pt x="2171301" y="526540"/>
                </a:lnTo>
                <a:lnTo>
                  <a:pt x="0" y="5265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2" name="Freeform 12"/>
          <p:cNvSpPr/>
          <p:nvPr/>
        </p:nvSpPr>
        <p:spPr>
          <a:xfrm rot="5400000" flipH="1">
            <a:off x="15024966" y="5483232"/>
            <a:ext cx="2171301" cy="526541"/>
          </a:xfrm>
          <a:custGeom>
            <a:avLst/>
            <a:gdLst/>
            <a:ahLst/>
            <a:cxnLst/>
            <a:rect l="l" t="t" r="r" b="b"/>
            <a:pathLst>
              <a:path w="2171301" h="526541">
                <a:moveTo>
                  <a:pt x="2171302" y="0"/>
                </a:moveTo>
                <a:lnTo>
                  <a:pt x="0" y="0"/>
                </a:lnTo>
                <a:lnTo>
                  <a:pt x="0" y="526540"/>
                </a:lnTo>
                <a:lnTo>
                  <a:pt x="2171302" y="526540"/>
                </a:lnTo>
                <a:lnTo>
                  <a:pt x="2171302"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4" name="TextBox 4"/>
          <p:cNvSpPr txBox="1"/>
          <p:nvPr/>
        </p:nvSpPr>
        <p:spPr>
          <a:xfrm>
            <a:off x="714850" y="1520666"/>
            <a:ext cx="8291292" cy="8184854"/>
          </a:xfrm>
          <a:prstGeom prst="rect">
            <a:avLst/>
          </a:prstGeom>
        </p:spPr>
        <p:txBody>
          <a:bodyPr lIns="0" tIns="0" rIns="0" bIns="0" rtlCol="0" anchor="t">
            <a:spAutoFit/>
          </a:bodyPr>
          <a:lstStyle/>
          <a:p>
            <a:pPr algn="just">
              <a:lnSpc>
                <a:spcPts val="3865"/>
              </a:lnSpc>
            </a:pPr>
            <a:r>
              <a:rPr lang="en-US" sz="2973" b="1">
                <a:solidFill>
                  <a:srgbClr val="000000"/>
                </a:solidFill>
                <a:latin typeface="Rosario Bold"/>
                <a:ea typeface="Rosario Bold"/>
                <a:cs typeface="Rosario Bold"/>
                <a:sym typeface="Rosario Bold"/>
              </a:rPr>
              <a:t>Dalam akuntansi, ketika sebuah perusahaan melakukan investasi pada perusahaan lain, maka perusahaan harus menentukan metode pencatatan yang tepat. Metode tersebut dipilih berdasarkan tingkat pengaruh investor terhadap perusahaan yang diinvestasikan (investee).</a:t>
            </a:r>
          </a:p>
          <a:p>
            <a:pPr algn="just">
              <a:lnSpc>
                <a:spcPts val="3865"/>
              </a:lnSpc>
            </a:pPr>
            <a:r>
              <a:rPr lang="en-US" sz="2973" b="1">
                <a:solidFill>
                  <a:srgbClr val="000000"/>
                </a:solidFill>
                <a:latin typeface="Rosario Bold"/>
                <a:ea typeface="Rosario Bold"/>
                <a:cs typeface="Rosario Bold"/>
                <a:sym typeface="Rosario Bold"/>
              </a:rPr>
              <a:t> Tujuan penentuan metode ini adalah agar laporan keuangan mencerminkan hubungan ekonomi yang sebenarnya antara kedua entitas.</a:t>
            </a:r>
          </a:p>
          <a:p>
            <a:pPr algn="just">
              <a:lnSpc>
                <a:spcPts val="3865"/>
              </a:lnSpc>
            </a:pPr>
            <a:endParaRPr lang="en-US" sz="2973" b="1">
              <a:solidFill>
                <a:srgbClr val="000000"/>
              </a:solidFill>
              <a:latin typeface="Rosario Bold"/>
              <a:ea typeface="Rosario Bold"/>
              <a:cs typeface="Rosario Bold"/>
              <a:sym typeface="Rosario Bold"/>
            </a:endParaRPr>
          </a:p>
          <a:p>
            <a:pPr algn="just">
              <a:lnSpc>
                <a:spcPts val="3865"/>
              </a:lnSpc>
            </a:pPr>
            <a:r>
              <a:rPr lang="en-US" sz="2973" b="1">
                <a:solidFill>
                  <a:srgbClr val="000000"/>
                </a:solidFill>
                <a:latin typeface="Rosario Bold"/>
                <a:ea typeface="Rosario Bold"/>
                <a:cs typeface="Rosario Bold"/>
                <a:sym typeface="Rosario Bold"/>
              </a:rPr>
              <a:t>Dua metode yang paling umum digunakan adalah:</a:t>
            </a:r>
          </a:p>
          <a:p>
            <a:pPr marL="641939" lvl="1" indent="-320969" algn="just">
              <a:lnSpc>
                <a:spcPts val="3865"/>
              </a:lnSpc>
              <a:buAutoNum type="arabicPeriod"/>
            </a:pPr>
            <a:r>
              <a:rPr lang="en-US" sz="2973" b="1">
                <a:solidFill>
                  <a:srgbClr val="000000"/>
                </a:solidFill>
                <a:latin typeface="Rosario Bold"/>
                <a:ea typeface="Rosario Bold"/>
                <a:cs typeface="Rosario Bold"/>
                <a:sym typeface="Rosario Bold"/>
              </a:rPr>
              <a:t>Metode Cost (Biaya Perolehan)</a:t>
            </a:r>
          </a:p>
          <a:p>
            <a:pPr marL="641939" lvl="1" indent="-320969" algn="just">
              <a:lnSpc>
                <a:spcPts val="3865"/>
              </a:lnSpc>
              <a:buAutoNum type="arabicPeriod"/>
            </a:pPr>
            <a:r>
              <a:rPr lang="en-US" sz="2973" b="1">
                <a:solidFill>
                  <a:srgbClr val="000000"/>
                </a:solidFill>
                <a:latin typeface="Rosario Bold"/>
                <a:ea typeface="Rosario Bold"/>
                <a:cs typeface="Rosario Bold"/>
                <a:sym typeface="Rosario Bold"/>
              </a:rPr>
              <a:t>Metode Equity (Metode Ekuitas)</a:t>
            </a:r>
          </a:p>
          <a:p>
            <a:pPr algn="just">
              <a:lnSpc>
                <a:spcPts val="3865"/>
              </a:lnSpc>
            </a:pPr>
            <a:endParaRPr lang="en-US" sz="2973" b="1">
              <a:solidFill>
                <a:srgbClr val="000000"/>
              </a:solidFill>
              <a:latin typeface="Rosario Bold"/>
              <a:ea typeface="Rosario Bold"/>
              <a:cs typeface="Rosario Bold"/>
              <a:sym typeface="Rosario Bold"/>
            </a:endParaRPr>
          </a:p>
          <a:p>
            <a:pPr algn="just">
              <a:lnSpc>
                <a:spcPts val="3865"/>
              </a:lnSpc>
            </a:pPr>
            <a:r>
              <a:rPr lang="en-US" sz="2973" b="1">
                <a:solidFill>
                  <a:srgbClr val="000000"/>
                </a:solidFill>
                <a:latin typeface="Rosario Bold"/>
                <a:ea typeface="Rosario Bold"/>
                <a:cs typeface="Rosario Bold"/>
                <a:sym typeface="Rosario Bold"/>
              </a:rPr>
              <a:t>Kedua metode ini diatur dalam PSAK 15: Investasi pada Entitas Asosiasi dan Ventura Bersama.</a:t>
            </a:r>
          </a:p>
          <a:p>
            <a:pPr algn="just">
              <a:lnSpc>
                <a:spcPts val="3345"/>
              </a:lnSpc>
            </a:pPr>
            <a:endParaRPr lang="en-US" sz="2973" b="1">
              <a:solidFill>
                <a:srgbClr val="000000"/>
              </a:solidFill>
              <a:latin typeface="Rosario Bold"/>
              <a:ea typeface="Rosario Bold"/>
              <a:cs typeface="Rosario Bold"/>
              <a:sym typeface="Rosario Bold"/>
            </a:endParaRPr>
          </a:p>
        </p:txBody>
      </p:sp>
      <p:sp>
        <p:nvSpPr>
          <p:cNvPr id="5" name="TextBox 5"/>
          <p:cNvSpPr txBox="1"/>
          <p:nvPr/>
        </p:nvSpPr>
        <p:spPr>
          <a:xfrm>
            <a:off x="714850" y="512057"/>
            <a:ext cx="8958145" cy="873662"/>
          </a:xfrm>
          <a:prstGeom prst="rect">
            <a:avLst/>
          </a:prstGeom>
        </p:spPr>
        <p:txBody>
          <a:bodyPr lIns="0" tIns="0" rIns="0" bIns="0" rtlCol="0" anchor="t">
            <a:spAutoFit/>
          </a:bodyPr>
          <a:lstStyle/>
          <a:p>
            <a:pPr algn="l">
              <a:lnSpc>
                <a:spcPts val="6804"/>
              </a:lnSpc>
            </a:pPr>
            <a:r>
              <a:rPr lang="en-US" sz="5670" b="1">
                <a:solidFill>
                  <a:srgbClr val="008180"/>
                </a:solidFill>
                <a:latin typeface="Source Sans Pro Bold"/>
                <a:ea typeface="Source Sans Pro Bold"/>
                <a:cs typeface="Source Sans Pro Bold"/>
                <a:sym typeface="Source Sans Pro Bold"/>
              </a:rPr>
              <a:t>PENCATATAN INVESTASI</a:t>
            </a:r>
          </a:p>
        </p:txBody>
      </p:sp>
      <p:sp>
        <p:nvSpPr>
          <p:cNvPr id="6" name="Freeform 6"/>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8678078" y="252940"/>
            <a:ext cx="931843" cy="775760"/>
          </a:xfrm>
          <a:custGeom>
            <a:avLst/>
            <a:gdLst/>
            <a:ahLst/>
            <a:cxnLst/>
            <a:rect l="l" t="t" r="r" b="b"/>
            <a:pathLst>
              <a:path w="931843" h="775760">
                <a:moveTo>
                  <a:pt x="0" y="0"/>
                </a:moveTo>
                <a:lnTo>
                  <a:pt x="931844" y="0"/>
                </a:lnTo>
                <a:lnTo>
                  <a:pt x="931844" y="775760"/>
                </a:lnTo>
                <a:lnTo>
                  <a:pt x="0" y="775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9853495" y="2692259"/>
            <a:ext cx="2034716" cy="2034716"/>
          </a:xfrm>
          <a:custGeom>
            <a:avLst/>
            <a:gdLst/>
            <a:ahLst/>
            <a:cxnLst/>
            <a:rect l="l" t="t" r="r" b="b"/>
            <a:pathLst>
              <a:path w="2034716" h="2034716">
                <a:moveTo>
                  <a:pt x="2034716" y="0"/>
                </a:moveTo>
                <a:lnTo>
                  <a:pt x="0" y="0"/>
                </a:lnTo>
                <a:lnTo>
                  <a:pt x="0" y="2034716"/>
                </a:lnTo>
                <a:lnTo>
                  <a:pt x="2034716" y="2034716"/>
                </a:lnTo>
                <a:lnTo>
                  <a:pt x="2034716"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9584614" y="1863584"/>
            <a:ext cx="8053478" cy="7013848"/>
          </a:xfrm>
          <a:custGeom>
            <a:avLst/>
            <a:gdLst/>
            <a:ahLst/>
            <a:cxnLst/>
            <a:rect l="l" t="t" r="r" b="b"/>
            <a:pathLst>
              <a:path w="8053478" h="7013848">
                <a:moveTo>
                  <a:pt x="8053478" y="0"/>
                </a:moveTo>
                <a:lnTo>
                  <a:pt x="0" y="0"/>
                </a:lnTo>
                <a:lnTo>
                  <a:pt x="0" y="7013848"/>
                </a:lnTo>
                <a:lnTo>
                  <a:pt x="8053478" y="7013848"/>
                </a:lnTo>
                <a:lnTo>
                  <a:pt x="8053478" y="0"/>
                </a:lnTo>
                <a:close/>
              </a:path>
            </a:pathLst>
          </a:custGeom>
          <a:blipFill>
            <a:blip r:embed="rId4">
              <a:alphaModFix amt="38000"/>
              <a:extLst>
                <a:ext uri="{96DAC541-7B7A-43D3-8B79-37D633B846F1}">
                  <asvg:svgBlip xmlns:asvg="http://schemas.microsoft.com/office/drawing/2016/SVG/main" r:embed="rId5"/>
                </a:ext>
              </a:extLst>
            </a:blip>
            <a:stretch>
              <a:fillRect/>
            </a:stretch>
          </a:blipFill>
          <a:ln cap="sq">
            <a:noFill/>
            <a:prstDash val="solid"/>
            <a:miter/>
          </a:ln>
        </p:spPr>
      </p:sp>
      <p:sp>
        <p:nvSpPr>
          <p:cNvPr id="4" name="TextBox 4"/>
          <p:cNvSpPr txBox="1"/>
          <p:nvPr/>
        </p:nvSpPr>
        <p:spPr>
          <a:xfrm>
            <a:off x="962025" y="1825484"/>
            <a:ext cx="16363950" cy="8127069"/>
          </a:xfrm>
          <a:prstGeom prst="rect">
            <a:avLst/>
          </a:prstGeom>
        </p:spPr>
        <p:txBody>
          <a:bodyPr lIns="0" tIns="0" rIns="0" bIns="0" rtlCol="0" anchor="t">
            <a:spAutoFit/>
          </a:bodyPr>
          <a:lstStyle/>
          <a:p>
            <a:pPr algn="just">
              <a:lnSpc>
                <a:spcPts val="4645"/>
              </a:lnSpc>
            </a:pPr>
            <a:r>
              <a:rPr lang="en-US" sz="3573" b="1">
                <a:solidFill>
                  <a:srgbClr val="000000"/>
                </a:solidFill>
                <a:latin typeface="Rosario Bold"/>
                <a:ea typeface="Rosario Bold"/>
                <a:cs typeface="Rosario Bold"/>
                <a:sym typeface="Rosario Bold"/>
              </a:rPr>
              <a:t>Metode cost adalah metode pencatatan investasi di mana perusahaan mengakui investasi sebesar biaya perolehan awal dan tidak melakukan penyesuaian apa pun terhadap nilai investasi setelah itu, kecuali jika:</a:t>
            </a:r>
          </a:p>
          <a:p>
            <a:pPr marL="771475" lvl="1" indent="-385738" algn="just">
              <a:lnSpc>
                <a:spcPts val="4645"/>
              </a:lnSpc>
              <a:buAutoNum type="arabicPeriod"/>
            </a:pPr>
            <a:r>
              <a:rPr lang="en-US" sz="3573" b="1">
                <a:solidFill>
                  <a:srgbClr val="000000"/>
                </a:solidFill>
                <a:latin typeface="Rosario Bold"/>
                <a:ea typeface="Rosario Bold"/>
                <a:cs typeface="Rosario Bold"/>
                <a:sym typeface="Rosario Bold"/>
              </a:rPr>
              <a:t>Investor menerima dividen tunai, atau</a:t>
            </a:r>
          </a:p>
          <a:p>
            <a:pPr marL="771475" lvl="1" indent="-385738" algn="just">
              <a:lnSpc>
                <a:spcPts val="4645"/>
              </a:lnSpc>
              <a:buAutoNum type="arabicPeriod"/>
            </a:pPr>
            <a:r>
              <a:rPr lang="en-US" sz="3573" b="1">
                <a:solidFill>
                  <a:srgbClr val="000000"/>
                </a:solidFill>
                <a:latin typeface="Rosario Bold"/>
                <a:ea typeface="Rosario Bold"/>
                <a:cs typeface="Rosario Bold"/>
                <a:sym typeface="Rosario Bold"/>
              </a:rPr>
              <a:t>Terjadi penurunan nilai (impairment) pada investasi.</a:t>
            </a:r>
          </a:p>
          <a:p>
            <a:pPr algn="just">
              <a:lnSpc>
                <a:spcPts val="4645"/>
              </a:lnSpc>
            </a:pPr>
            <a:r>
              <a:rPr lang="en-US" sz="3573" b="1">
                <a:solidFill>
                  <a:srgbClr val="000000"/>
                </a:solidFill>
                <a:latin typeface="Rosario Bold"/>
                <a:ea typeface="Rosario Bold"/>
                <a:cs typeface="Rosario Bold"/>
                <a:sym typeface="Rosario Bold"/>
              </a:rPr>
              <a:t>Metode ini hanya digunakan bila investor tidak memiliki pengaruh signifikan terhadap investee. Secara umum, hal ini terjadi jika investor hanya memiliki kurang dari 20% saham dan tidak terlibat dalam kebijakan maupun operasi investee.</a:t>
            </a:r>
          </a:p>
          <a:p>
            <a:pPr algn="just">
              <a:lnSpc>
                <a:spcPts val="4645"/>
              </a:lnSpc>
            </a:pPr>
            <a:endParaRPr lang="en-US" sz="3573" b="1">
              <a:solidFill>
                <a:srgbClr val="000000"/>
              </a:solidFill>
              <a:latin typeface="Rosario Bold"/>
              <a:ea typeface="Rosario Bold"/>
              <a:cs typeface="Rosario Bold"/>
              <a:sym typeface="Rosario Bold"/>
            </a:endParaRPr>
          </a:p>
          <a:p>
            <a:pPr algn="just">
              <a:lnSpc>
                <a:spcPts val="4645"/>
              </a:lnSpc>
            </a:pPr>
            <a:r>
              <a:rPr lang="en-US" sz="3573" b="1">
                <a:solidFill>
                  <a:srgbClr val="000000"/>
                </a:solidFill>
                <a:latin typeface="Rosario Bold"/>
                <a:ea typeface="Rosario Bold"/>
                <a:cs typeface="Rosario Bold"/>
                <a:sym typeface="Rosario Bold"/>
              </a:rPr>
              <a:t>Makna pentingnya:</a:t>
            </a:r>
          </a:p>
          <a:p>
            <a:pPr marL="771475" lvl="1" indent="-385738" algn="just">
              <a:lnSpc>
                <a:spcPts val="4645"/>
              </a:lnSpc>
              <a:buFont typeface="Arial"/>
              <a:buChar char="•"/>
            </a:pPr>
            <a:r>
              <a:rPr lang="en-US" sz="3573" b="1">
                <a:solidFill>
                  <a:srgbClr val="000000"/>
                </a:solidFill>
                <a:latin typeface="Rosario Bold"/>
                <a:ea typeface="Rosario Bold"/>
                <a:cs typeface="Rosario Bold"/>
                <a:sym typeface="Rosario Bold"/>
              </a:rPr>
              <a:t>Metode cost menggambarkan hubungan investasi yang pasif.</a:t>
            </a:r>
          </a:p>
          <a:p>
            <a:pPr marL="771475" lvl="1" indent="-385738" algn="just">
              <a:lnSpc>
                <a:spcPts val="4645"/>
              </a:lnSpc>
              <a:buFont typeface="Arial"/>
              <a:buChar char="•"/>
            </a:pPr>
            <a:r>
              <a:rPr lang="en-US" sz="3573" b="1">
                <a:solidFill>
                  <a:srgbClr val="000000"/>
                </a:solidFill>
                <a:latin typeface="Rosario Bold"/>
                <a:ea typeface="Rosario Bold"/>
                <a:cs typeface="Rosario Bold"/>
                <a:sym typeface="Rosario Bold"/>
              </a:rPr>
              <a:t>Investor dianggap tidak memiliki kemampuan memengaruhi kinerja perusahaan yang diinvestasikan.</a:t>
            </a:r>
          </a:p>
          <a:p>
            <a:pPr algn="just">
              <a:lnSpc>
                <a:spcPts val="4645"/>
              </a:lnSpc>
            </a:pPr>
            <a:endParaRPr lang="en-US" sz="3573" b="1">
              <a:solidFill>
                <a:srgbClr val="000000"/>
              </a:solidFill>
              <a:latin typeface="Rosario Bold"/>
              <a:ea typeface="Rosario Bold"/>
              <a:cs typeface="Rosario Bold"/>
              <a:sym typeface="Rosario Bold"/>
            </a:endParaRPr>
          </a:p>
        </p:txBody>
      </p:sp>
      <p:sp>
        <p:nvSpPr>
          <p:cNvPr id="5" name="TextBox 5"/>
          <p:cNvSpPr txBox="1"/>
          <p:nvPr/>
        </p:nvSpPr>
        <p:spPr>
          <a:xfrm>
            <a:off x="4653208" y="590550"/>
            <a:ext cx="8958145" cy="866775"/>
          </a:xfrm>
          <a:prstGeom prst="rect">
            <a:avLst/>
          </a:prstGeom>
        </p:spPr>
        <p:txBody>
          <a:bodyPr lIns="0" tIns="0" rIns="0" bIns="0" rtlCol="0" anchor="t">
            <a:spAutoFit/>
          </a:bodyPr>
          <a:lstStyle/>
          <a:p>
            <a:pPr algn="l">
              <a:lnSpc>
                <a:spcPts val="6804"/>
              </a:lnSpc>
            </a:pPr>
            <a:r>
              <a:rPr lang="en-US" sz="5670" b="1">
                <a:solidFill>
                  <a:srgbClr val="F37C64"/>
                </a:solidFill>
                <a:latin typeface="Source Sans Pro Bold"/>
                <a:ea typeface="Source Sans Pro Bold"/>
                <a:cs typeface="Source Sans Pro Bold"/>
                <a:sym typeface="Source Sans Pro Bold"/>
              </a:rPr>
              <a:t> PENGERTIAN METODE COST</a:t>
            </a:r>
          </a:p>
        </p:txBody>
      </p:sp>
      <p:sp>
        <p:nvSpPr>
          <p:cNvPr id="6" name="Freeform 6"/>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7638092" y="1095927"/>
            <a:ext cx="931843" cy="775760"/>
          </a:xfrm>
          <a:custGeom>
            <a:avLst/>
            <a:gdLst/>
            <a:ahLst/>
            <a:cxnLst/>
            <a:rect l="l" t="t" r="r" b="b"/>
            <a:pathLst>
              <a:path w="931843" h="775760">
                <a:moveTo>
                  <a:pt x="0" y="0"/>
                </a:moveTo>
                <a:lnTo>
                  <a:pt x="931844" y="0"/>
                </a:lnTo>
                <a:lnTo>
                  <a:pt x="931844" y="775760"/>
                </a:lnTo>
                <a:lnTo>
                  <a:pt x="0" y="775760"/>
                </a:lnTo>
                <a:lnTo>
                  <a:pt x="0" y="0"/>
                </a:lnTo>
                <a:close/>
              </a:path>
            </a:pathLst>
          </a:custGeom>
          <a:blipFill>
            <a:blip r:embed="rId8">
              <a:alphaModFix amt="67000"/>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89699" y="-76200"/>
            <a:ext cx="14708602" cy="2095500"/>
          </a:xfrm>
          <a:prstGeom prst="rect">
            <a:avLst/>
          </a:prstGeom>
        </p:spPr>
        <p:txBody>
          <a:bodyPr lIns="0" tIns="0" rIns="0" bIns="0" rtlCol="0" anchor="t">
            <a:spAutoFit/>
          </a:bodyPr>
          <a:lstStyle/>
          <a:p>
            <a:pPr algn="ctr">
              <a:lnSpc>
                <a:spcPts val="8400"/>
              </a:lnSpc>
            </a:pPr>
            <a:r>
              <a:rPr lang="en-US" sz="6000" b="1">
                <a:solidFill>
                  <a:srgbClr val="F37C64"/>
                </a:solidFill>
                <a:latin typeface="Source Sans Pro Bold"/>
                <a:ea typeface="Source Sans Pro Bold"/>
                <a:cs typeface="Source Sans Pro Bold"/>
                <a:sym typeface="Source Sans Pro Bold"/>
              </a:rPr>
              <a:t>PRINSIP </a:t>
            </a:r>
            <a:r>
              <a:rPr lang="en-US" sz="6000" b="1">
                <a:solidFill>
                  <a:srgbClr val="008180"/>
                </a:solidFill>
                <a:latin typeface="Source Sans Pro Bold"/>
                <a:ea typeface="Source Sans Pro Bold"/>
                <a:cs typeface="Source Sans Pro Bold"/>
                <a:sym typeface="Source Sans Pro Bold"/>
              </a:rPr>
              <a:t>DAN PERLAKUAN </a:t>
            </a:r>
            <a:r>
              <a:rPr lang="en-US" sz="6000" b="1">
                <a:solidFill>
                  <a:srgbClr val="F37C64"/>
                </a:solidFill>
                <a:latin typeface="Source Sans Pro Bold"/>
                <a:ea typeface="Source Sans Pro Bold"/>
                <a:cs typeface="Source Sans Pro Bold"/>
                <a:sym typeface="Source Sans Pro Bold"/>
              </a:rPr>
              <a:t>AKUNTANSI DALAM METODE COST</a:t>
            </a:r>
          </a:p>
        </p:txBody>
      </p:sp>
      <p:sp>
        <p:nvSpPr>
          <p:cNvPr id="5" name="TextBox 5"/>
          <p:cNvSpPr txBox="1"/>
          <p:nvPr/>
        </p:nvSpPr>
        <p:spPr>
          <a:xfrm>
            <a:off x="3187487" y="2311931"/>
            <a:ext cx="11913025" cy="7734300"/>
          </a:xfrm>
          <a:prstGeom prst="rect">
            <a:avLst/>
          </a:prstGeom>
        </p:spPr>
        <p:txBody>
          <a:bodyPr lIns="0" tIns="0" rIns="0" bIns="0" rtlCol="0" anchor="t">
            <a:spAutoFit/>
          </a:bodyPr>
          <a:lstStyle/>
          <a:p>
            <a:pPr algn="l">
              <a:lnSpc>
                <a:spcPts val="4354"/>
              </a:lnSpc>
            </a:pPr>
            <a:r>
              <a:rPr lang="en-US" sz="3628" b="1">
                <a:solidFill>
                  <a:srgbClr val="000000"/>
                </a:solidFill>
                <a:latin typeface="Rosario Bold"/>
                <a:ea typeface="Rosario Bold"/>
                <a:cs typeface="Rosario Bold"/>
                <a:sym typeface="Rosario Bold"/>
              </a:rPr>
              <a:t>a. Pencatatan Awal</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Pada saat membeli saham atau investasi, perusahaan mencatatnya sebesar harga perolehan, yaitu:</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harga beli saham,</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biaya transaksi terkait.</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Nilai ini menjadi dasar penilaian yang tidak berubah.</a:t>
            </a:r>
          </a:p>
          <a:p>
            <a:pPr algn="l">
              <a:lnSpc>
                <a:spcPts val="4354"/>
              </a:lnSpc>
            </a:pPr>
            <a:endParaRPr lang="en-US" sz="3628" b="1">
              <a:solidFill>
                <a:srgbClr val="000000"/>
              </a:solidFill>
              <a:latin typeface="Rosario Bold"/>
              <a:ea typeface="Rosario Bold"/>
              <a:cs typeface="Rosario Bold"/>
              <a:sym typeface="Rosario Bold"/>
            </a:endParaRPr>
          </a:p>
          <a:p>
            <a:pPr algn="l">
              <a:lnSpc>
                <a:spcPts val="4354"/>
              </a:lnSpc>
            </a:pPr>
            <a:r>
              <a:rPr lang="en-US" sz="3628" b="1">
                <a:solidFill>
                  <a:srgbClr val="000000"/>
                </a:solidFill>
                <a:latin typeface="Rosario Bold"/>
                <a:ea typeface="Rosario Bold"/>
                <a:cs typeface="Rosario Bold"/>
                <a:sym typeface="Rosario Bold"/>
              </a:rPr>
              <a:t>b. Tidak Ada Penyesuaian Nilai</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Berbeda dari metode equity, metode cost tidak memperhitungkan:</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laba yang dihasilkan investee,</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rugi yang dialami investee,</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perubahan aset atau kewajiban investee.</a:t>
            </a:r>
          </a:p>
          <a:p>
            <a:pPr algn="l">
              <a:lnSpc>
                <a:spcPts val="4354"/>
              </a:lnSpc>
            </a:pPr>
            <a:endParaRPr lang="en-US" sz="3628" b="1">
              <a:solidFill>
                <a:srgbClr val="000000"/>
              </a:solidFill>
              <a:latin typeface="Rosario Bold"/>
              <a:ea typeface="Rosario Bold"/>
              <a:cs typeface="Rosario Bold"/>
              <a:sym typeface="Rosari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10025490"/>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89699" y="-76200"/>
            <a:ext cx="14708602" cy="2095500"/>
          </a:xfrm>
          <a:prstGeom prst="rect">
            <a:avLst/>
          </a:prstGeom>
        </p:spPr>
        <p:txBody>
          <a:bodyPr lIns="0" tIns="0" rIns="0" bIns="0" rtlCol="0" anchor="t">
            <a:spAutoFit/>
          </a:bodyPr>
          <a:lstStyle/>
          <a:p>
            <a:pPr algn="ctr">
              <a:lnSpc>
                <a:spcPts val="8400"/>
              </a:lnSpc>
            </a:pPr>
            <a:r>
              <a:rPr lang="en-US" sz="6000" b="1">
                <a:solidFill>
                  <a:srgbClr val="F37C64"/>
                </a:solidFill>
                <a:latin typeface="Source Sans Pro Bold"/>
                <a:ea typeface="Source Sans Pro Bold"/>
                <a:cs typeface="Source Sans Pro Bold"/>
                <a:sym typeface="Source Sans Pro Bold"/>
              </a:rPr>
              <a:t>PRINSIP </a:t>
            </a:r>
            <a:r>
              <a:rPr lang="en-US" sz="6000" b="1">
                <a:solidFill>
                  <a:srgbClr val="008180"/>
                </a:solidFill>
                <a:latin typeface="Source Sans Pro Bold"/>
                <a:ea typeface="Source Sans Pro Bold"/>
                <a:cs typeface="Source Sans Pro Bold"/>
                <a:sym typeface="Source Sans Pro Bold"/>
              </a:rPr>
              <a:t>DAN PERLAKUAN </a:t>
            </a:r>
            <a:r>
              <a:rPr lang="en-US" sz="6000" b="1">
                <a:solidFill>
                  <a:srgbClr val="F37C64"/>
                </a:solidFill>
                <a:latin typeface="Source Sans Pro Bold"/>
                <a:ea typeface="Source Sans Pro Bold"/>
                <a:cs typeface="Source Sans Pro Bold"/>
                <a:sym typeface="Source Sans Pro Bold"/>
              </a:rPr>
              <a:t>AKUNTANSI DALAM METODE COST</a:t>
            </a:r>
          </a:p>
        </p:txBody>
      </p:sp>
      <p:sp>
        <p:nvSpPr>
          <p:cNvPr id="5" name="TextBox 5"/>
          <p:cNvSpPr txBox="1"/>
          <p:nvPr/>
        </p:nvSpPr>
        <p:spPr>
          <a:xfrm>
            <a:off x="3108702" y="2649581"/>
            <a:ext cx="12070596" cy="6629400"/>
          </a:xfrm>
          <a:prstGeom prst="rect">
            <a:avLst/>
          </a:prstGeom>
        </p:spPr>
        <p:txBody>
          <a:bodyPr lIns="0" tIns="0" rIns="0" bIns="0" rtlCol="0" anchor="t">
            <a:spAutoFit/>
          </a:bodyPr>
          <a:lstStyle/>
          <a:p>
            <a:pPr algn="l">
              <a:lnSpc>
                <a:spcPts val="4354"/>
              </a:lnSpc>
            </a:pPr>
            <a:r>
              <a:rPr lang="en-US" sz="3628" b="1">
                <a:solidFill>
                  <a:srgbClr val="000000"/>
                </a:solidFill>
                <a:latin typeface="Rosario Bold"/>
                <a:ea typeface="Rosario Bold"/>
                <a:cs typeface="Rosario Bold"/>
                <a:sym typeface="Rosario Bold"/>
              </a:rPr>
              <a:t>c. Pengakuan Dividen</a:t>
            </a:r>
          </a:p>
          <a:p>
            <a:pPr algn="l">
              <a:lnSpc>
                <a:spcPts val="4354"/>
              </a:lnSpc>
            </a:pPr>
            <a:r>
              <a:rPr lang="en-US" sz="3628" b="1">
                <a:solidFill>
                  <a:srgbClr val="000000"/>
                </a:solidFill>
                <a:latin typeface="Rosario Bold"/>
                <a:ea typeface="Rosario Bold"/>
                <a:cs typeface="Rosario Bold"/>
                <a:sym typeface="Rosario Bold"/>
              </a:rPr>
              <a:t>Jika investor menerima dividen tunai, maka dividen tersebut diakui sebagai pendapatan dividen di laporan laba rugi. Nilai investasi tidak berkurang karena dividen dipandang sebagai hasil dari kepemilikan, bukan pengembalian modal.</a:t>
            </a:r>
          </a:p>
          <a:p>
            <a:pPr algn="l">
              <a:lnSpc>
                <a:spcPts val="4354"/>
              </a:lnSpc>
            </a:pPr>
            <a:endParaRPr lang="en-US" sz="3628" b="1">
              <a:solidFill>
                <a:srgbClr val="000000"/>
              </a:solidFill>
              <a:latin typeface="Rosario Bold"/>
              <a:ea typeface="Rosario Bold"/>
              <a:cs typeface="Rosario Bold"/>
              <a:sym typeface="Rosario Bold"/>
            </a:endParaRPr>
          </a:p>
          <a:p>
            <a:pPr algn="l">
              <a:lnSpc>
                <a:spcPts val="4354"/>
              </a:lnSpc>
            </a:pPr>
            <a:r>
              <a:rPr lang="en-US" sz="3628" b="1">
                <a:solidFill>
                  <a:srgbClr val="000000"/>
                </a:solidFill>
                <a:latin typeface="Rosario Bold"/>
                <a:ea typeface="Rosario Bold"/>
                <a:cs typeface="Rosario Bold"/>
                <a:sym typeface="Rosario Bold"/>
              </a:rPr>
              <a:t>d. Penurunan Nilai (Impairment)</a:t>
            </a:r>
          </a:p>
          <a:p>
            <a:pPr algn="l">
              <a:lnSpc>
                <a:spcPts val="4354"/>
              </a:lnSpc>
            </a:pPr>
            <a:r>
              <a:rPr lang="en-US" sz="3628" b="1">
                <a:solidFill>
                  <a:srgbClr val="000000"/>
                </a:solidFill>
                <a:latin typeface="Rosario Bold"/>
                <a:ea typeface="Rosario Bold"/>
                <a:cs typeface="Rosario Bold"/>
                <a:sym typeface="Rosario Bold"/>
              </a:rPr>
              <a:t>Jika terdapat bukti bahwa nilai wajar investasi turun secara permanen (misalnya investee bangkrut atau merugi berat), maka investor harus menurunkan nilai investasi dan mengakui kerugian penurunan nilai.</a:t>
            </a:r>
          </a:p>
          <a:p>
            <a:pPr algn="l">
              <a:lnSpc>
                <a:spcPts val="4354"/>
              </a:lnSpc>
            </a:pPr>
            <a:endParaRPr lang="en-US" sz="3628" b="1">
              <a:solidFill>
                <a:srgbClr val="000000"/>
              </a:solidFill>
              <a:latin typeface="Rosario Bold"/>
              <a:ea typeface="Rosario Bold"/>
              <a:cs typeface="Rosario Bold"/>
              <a:sym typeface="Rosari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7205132" y="3582423"/>
            <a:ext cx="9753871" cy="5158620"/>
            <a:chOff x="0" y="0"/>
            <a:chExt cx="2715159" cy="1435991"/>
          </a:xfrm>
        </p:grpSpPr>
        <p:sp>
          <p:nvSpPr>
            <p:cNvPr id="6" name="Freeform 6"/>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F37C64"/>
            </a:solidFill>
            <a:ln w="19050" cap="sq">
              <a:solidFill>
                <a:srgbClr val="000000"/>
              </a:solidFill>
              <a:prstDash val="solid"/>
              <a:miter/>
            </a:ln>
          </p:spPr>
        </p:sp>
        <p:sp>
          <p:nvSpPr>
            <p:cNvPr id="7" name="TextBox 7"/>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7429229" y="3768122"/>
            <a:ext cx="9753871" cy="5158620"/>
            <a:chOff x="0" y="0"/>
            <a:chExt cx="2715159" cy="1435991"/>
          </a:xfrm>
        </p:grpSpPr>
        <p:sp>
          <p:nvSpPr>
            <p:cNvPr id="9" name="Freeform 9"/>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008180"/>
            </a:solidFill>
            <a:ln w="19050" cap="sq">
              <a:solidFill>
                <a:srgbClr val="000000"/>
              </a:solidFill>
              <a:prstDash val="solid"/>
              <a:miter/>
            </a:ln>
          </p:spPr>
        </p:sp>
        <p:sp>
          <p:nvSpPr>
            <p:cNvPr id="10" name="TextBox 10"/>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7327504" y="3651846"/>
            <a:ext cx="9753871" cy="5158620"/>
            <a:chOff x="0" y="0"/>
            <a:chExt cx="2715159" cy="1435991"/>
          </a:xfrm>
        </p:grpSpPr>
        <p:sp>
          <p:nvSpPr>
            <p:cNvPr id="12" name="Freeform 12"/>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FCC03E"/>
            </a:solidFill>
            <a:ln w="19050" cap="sq">
              <a:solidFill>
                <a:srgbClr val="000000"/>
              </a:solidFill>
              <a:prstDash val="solid"/>
              <a:miter/>
            </a:ln>
          </p:spPr>
        </p:sp>
        <p:sp>
          <p:nvSpPr>
            <p:cNvPr id="13" name="TextBox 13"/>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4" name="Freeform 14"/>
          <p:cNvSpPr/>
          <p:nvPr/>
        </p:nvSpPr>
        <p:spPr>
          <a:xfrm>
            <a:off x="1266757" y="1076485"/>
            <a:ext cx="2171301" cy="526541"/>
          </a:xfrm>
          <a:custGeom>
            <a:avLst/>
            <a:gdLst/>
            <a:ahLst/>
            <a:cxnLst/>
            <a:rect l="l" t="t" r="r" b="b"/>
            <a:pathLst>
              <a:path w="2171301" h="526541">
                <a:moveTo>
                  <a:pt x="0" y="0"/>
                </a:moveTo>
                <a:lnTo>
                  <a:pt x="2171302" y="0"/>
                </a:lnTo>
                <a:lnTo>
                  <a:pt x="2171302" y="526540"/>
                </a:lnTo>
                <a:lnTo>
                  <a:pt x="0" y="52654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5" name="Freeform 15"/>
          <p:cNvSpPr/>
          <p:nvPr/>
        </p:nvSpPr>
        <p:spPr>
          <a:xfrm flipH="1">
            <a:off x="15087999" y="1076485"/>
            <a:ext cx="2171301" cy="526541"/>
          </a:xfrm>
          <a:custGeom>
            <a:avLst/>
            <a:gdLst/>
            <a:ahLst/>
            <a:cxnLst/>
            <a:rect l="l" t="t" r="r" b="b"/>
            <a:pathLst>
              <a:path w="2171301" h="526541">
                <a:moveTo>
                  <a:pt x="2171301" y="0"/>
                </a:moveTo>
                <a:lnTo>
                  <a:pt x="0" y="0"/>
                </a:lnTo>
                <a:lnTo>
                  <a:pt x="0" y="526540"/>
                </a:lnTo>
                <a:lnTo>
                  <a:pt x="2171301" y="526540"/>
                </a:lnTo>
                <a:lnTo>
                  <a:pt x="2171301"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6" name="TextBox 16"/>
          <p:cNvSpPr txBox="1"/>
          <p:nvPr/>
        </p:nvSpPr>
        <p:spPr>
          <a:xfrm>
            <a:off x="3551150" y="369182"/>
            <a:ext cx="11536848" cy="2557816"/>
          </a:xfrm>
          <a:prstGeom prst="rect">
            <a:avLst/>
          </a:prstGeom>
        </p:spPr>
        <p:txBody>
          <a:bodyPr lIns="0" tIns="0" rIns="0" bIns="0" rtlCol="0" anchor="t">
            <a:spAutoFit/>
          </a:bodyPr>
          <a:lstStyle/>
          <a:p>
            <a:pPr algn="ctr">
              <a:lnSpc>
                <a:spcPts val="10218"/>
              </a:lnSpc>
            </a:pPr>
            <a:r>
              <a:rPr lang="en-US" sz="7298" b="1">
                <a:solidFill>
                  <a:srgbClr val="008180"/>
                </a:solidFill>
                <a:latin typeface="Source Sans Pro Bold"/>
                <a:ea typeface="Source Sans Pro Bold"/>
                <a:cs typeface="Source Sans Pro Bold"/>
                <a:sym typeface="Source Sans Pro Bold"/>
              </a:rPr>
              <a:t> KARAKTERISTIK UTAMA </a:t>
            </a:r>
            <a:r>
              <a:rPr lang="en-US" sz="7298" b="1">
                <a:solidFill>
                  <a:srgbClr val="F37C64"/>
                </a:solidFill>
                <a:latin typeface="Source Sans Pro Bold"/>
                <a:ea typeface="Source Sans Pro Bold"/>
                <a:cs typeface="Source Sans Pro Bold"/>
                <a:sym typeface="Source Sans Pro Bold"/>
              </a:rPr>
              <a:t>METODE COST</a:t>
            </a:r>
          </a:p>
        </p:txBody>
      </p:sp>
      <p:sp>
        <p:nvSpPr>
          <p:cNvPr id="17" name="TextBox 17"/>
          <p:cNvSpPr txBox="1"/>
          <p:nvPr/>
        </p:nvSpPr>
        <p:spPr>
          <a:xfrm>
            <a:off x="7657583" y="4357013"/>
            <a:ext cx="9093713" cy="3609439"/>
          </a:xfrm>
          <a:prstGeom prst="rect">
            <a:avLst/>
          </a:prstGeom>
        </p:spPr>
        <p:txBody>
          <a:bodyPr lIns="0" tIns="0" rIns="0" bIns="0" rtlCol="0" anchor="t">
            <a:spAutoFit/>
          </a:bodyPr>
          <a:lstStyle/>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Digunakan untuk investasi minoritas (kepemilikan kecil).</a:t>
            </a:r>
          </a:p>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Tidak mencerminkan kinerja aktual investee.</a:t>
            </a:r>
          </a:p>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Dividen diperlakukan sebagai pendapatan.</a:t>
            </a:r>
          </a:p>
          <a:p>
            <a:pPr marL="738592" lvl="1" indent="-369296" algn="just">
              <a:lnSpc>
                <a:spcPts val="4105"/>
              </a:lnSpc>
              <a:buFont typeface="Arial"/>
              <a:buChar char="•"/>
            </a:pPr>
            <a:r>
              <a:rPr lang="en-US" sz="3420" b="1">
                <a:solidFill>
                  <a:srgbClr val="000000"/>
                </a:solidFill>
                <a:latin typeface="Rosario Bold"/>
                <a:ea typeface="Rosario Bold"/>
                <a:cs typeface="Rosario Bold"/>
                <a:sym typeface="Rosario Bold"/>
              </a:rPr>
              <a:t>Cocok untuk investasi yang bersifat pasif, jangka panjang, dan tidak signifikan.</a:t>
            </a:r>
          </a:p>
          <a:p>
            <a:pPr algn="just">
              <a:lnSpc>
                <a:spcPts val="4105"/>
              </a:lnSpc>
            </a:pPr>
            <a:endParaRPr lang="en-US" sz="3420" b="1">
              <a:solidFill>
                <a:srgbClr val="000000"/>
              </a:solidFill>
              <a:latin typeface="Rosario Bold"/>
              <a:ea typeface="Rosario Bold"/>
              <a:cs typeface="Rosario Bold"/>
              <a:sym typeface="Rosario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117502" y="735450"/>
            <a:ext cx="14052997" cy="9551550"/>
          </a:xfrm>
          <a:prstGeom prst="rect">
            <a:avLst/>
          </a:prstGeom>
        </p:spPr>
        <p:txBody>
          <a:bodyPr lIns="0" tIns="0" rIns="0" bIns="0" rtlCol="0" anchor="t">
            <a:spAutoFit/>
          </a:bodyPr>
          <a:lstStyle/>
          <a:p>
            <a:pPr algn="just">
              <a:lnSpc>
                <a:spcPts val="4798"/>
              </a:lnSpc>
            </a:pPr>
            <a:endParaRPr/>
          </a:p>
          <a:p>
            <a:pPr algn="just">
              <a:lnSpc>
                <a:spcPts val="4798"/>
              </a:lnSpc>
            </a:pPr>
            <a:r>
              <a:rPr lang="en-US" sz="2680" b="1">
                <a:solidFill>
                  <a:srgbClr val="000000"/>
                </a:solidFill>
                <a:latin typeface="Rosario Bold"/>
                <a:ea typeface="Rosario Bold"/>
                <a:cs typeface="Rosario Bold"/>
                <a:sym typeface="Rosario Bold"/>
              </a:rPr>
              <a:t>Metode equity adalah metode pencatatan investasi di mana nilai investasi selalu disesuaikan dengan bagian laba atau rugi yang dihasilkan oleh investee. Metode ini digunakan ketika investor memiliki pengaruh signifikan, yaitu kemampuan untuk ikut menentukan keputusan strategis perusahaan.</a:t>
            </a:r>
          </a:p>
          <a:p>
            <a:pPr algn="just">
              <a:lnSpc>
                <a:spcPts val="4798"/>
              </a:lnSpc>
            </a:pPr>
            <a:r>
              <a:rPr lang="en-US" sz="2680" b="1">
                <a:solidFill>
                  <a:srgbClr val="000000"/>
                </a:solidFill>
                <a:latin typeface="Rosario Bold"/>
                <a:ea typeface="Rosario Bold"/>
                <a:cs typeface="Rosario Bold"/>
                <a:sym typeface="Rosario Bold"/>
              </a:rPr>
              <a:t>Pengaruh signifikan umumnya muncul ketika kepemilikan saham antara 20% hingga 50%.</a:t>
            </a:r>
          </a:p>
          <a:p>
            <a:pPr algn="just">
              <a:lnSpc>
                <a:spcPts val="2650"/>
              </a:lnSpc>
            </a:pPr>
            <a:endParaRPr lang="en-US" sz="2680" b="1">
              <a:solidFill>
                <a:srgbClr val="000000"/>
              </a:solidFill>
              <a:latin typeface="Rosario Bold"/>
              <a:ea typeface="Rosario Bold"/>
              <a:cs typeface="Rosario Bold"/>
              <a:sym typeface="Rosario Bold"/>
            </a:endParaRPr>
          </a:p>
          <a:p>
            <a:pPr algn="just">
              <a:lnSpc>
                <a:spcPts val="4798"/>
              </a:lnSpc>
            </a:pPr>
            <a:r>
              <a:rPr lang="en-US" sz="2680" b="1">
                <a:solidFill>
                  <a:srgbClr val="000000"/>
                </a:solidFill>
                <a:latin typeface="Rosario Bold"/>
                <a:ea typeface="Rosario Bold"/>
                <a:cs typeface="Rosario Bold"/>
                <a:sym typeface="Rosario Bold"/>
              </a:rPr>
              <a:t>Bukti pengaruh signifikan dapat berupa:</a:t>
            </a:r>
          </a:p>
          <a:p>
            <a:pPr marL="578746" lvl="1" indent="-289373" algn="just">
              <a:lnSpc>
                <a:spcPts val="4798"/>
              </a:lnSpc>
              <a:buFont typeface="Arial"/>
              <a:buChar char="•"/>
            </a:pPr>
            <a:r>
              <a:rPr lang="en-US" sz="2680" b="1">
                <a:solidFill>
                  <a:srgbClr val="000000"/>
                </a:solidFill>
                <a:latin typeface="Rosario Bold"/>
                <a:ea typeface="Rosario Bold"/>
                <a:cs typeface="Rosario Bold"/>
                <a:sym typeface="Rosario Bold"/>
              </a:rPr>
              <a:t>memiliki kursi di dewan direksi atau komisaris,</a:t>
            </a:r>
          </a:p>
          <a:p>
            <a:pPr marL="578746" lvl="1" indent="-289373" algn="just">
              <a:lnSpc>
                <a:spcPts val="4798"/>
              </a:lnSpc>
              <a:buFont typeface="Arial"/>
              <a:buChar char="•"/>
            </a:pPr>
            <a:r>
              <a:rPr lang="en-US" sz="2680" b="1">
                <a:solidFill>
                  <a:srgbClr val="000000"/>
                </a:solidFill>
                <a:latin typeface="Rosario Bold"/>
                <a:ea typeface="Rosario Bold"/>
                <a:cs typeface="Rosario Bold"/>
                <a:sym typeface="Rosario Bold"/>
              </a:rPr>
              <a:t>terlibat dalam keputusan kebijakan,</a:t>
            </a:r>
          </a:p>
          <a:p>
            <a:pPr marL="578746" lvl="1" indent="-289373" algn="just">
              <a:lnSpc>
                <a:spcPts val="4798"/>
              </a:lnSpc>
              <a:buFont typeface="Arial"/>
              <a:buChar char="•"/>
            </a:pPr>
            <a:r>
              <a:rPr lang="en-US" sz="2680" b="1">
                <a:solidFill>
                  <a:srgbClr val="000000"/>
                </a:solidFill>
                <a:latin typeface="Rosario Bold"/>
                <a:ea typeface="Rosario Bold"/>
                <a:cs typeface="Rosario Bold"/>
                <a:sym typeface="Rosario Bold"/>
              </a:rPr>
              <a:t>memiliki transaksi material dengan investee,</a:t>
            </a:r>
          </a:p>
          <a:p>
            <a:pPr marL="578746" lvl="1" indent="-289373" algn="just">
              <a:lnSpc>
                <a:spcPts val="4798"/>
              </a:lnSpc>
              <a:buFont typeface="Arial"/>
              <a:buChar char="•"/>
            </a:pPr>
            <a:r>
              <a:rPr lang="en-US" sz="2680" b="1">
                <a:solidFill>
                  <a:srgbClr val="000000"/>
                </a:solidFill>
                <a:latin typeface="Rosario Bold"/>
                <a:ea typeface="Rosario Bold"/>
                <a:cs typeface="Rosario Bold"/>
                <a:sym typeface="Rosario Bold"/>
              </a:rPr>
              <a:t>ada pertukaran manajemen antara dua entitas.</a:t>
            </a:r>
          </a:p>
          <a:p>
            <a:pPr algn="just">
              <a:lnSpc>
                <a:spcPts val="4798"/>
              </a:lnSpc>
            </a:pPr>
            <a:endParaRPr lang="en-US" sz="2680" b="1">
              <a:solidFill>
                <a:srgbClr val="000000"/>
              </a:solidFill>
              <a:latin typeface="Rosario Bold"/>
              <a:ea typeface="Rosario Bold"/>
              <a:cs typeface="Rosario Bold"/>
              <a:sym typeface="Rosario Bold"/>
            </a:endParaRPr>
          </a:p>
          <a:p>
            <a:pPr algn="just">
              <a:lnSpc>
                <a:spcPts val="4798"/>
              </a:lnSpc>
            </a:pPr>
            <a:r>
              <a:rPr lang="en-US" sz="2680" b="1">
                <a:solidFill>
                  <a:srgbClr val="000000"/>
                </a:solidFill>
                <a:latin typeface="Rosario Bold"/>
                <a:ea typeface="Rosario Bold"/>
                <a:cs typeface="Rosario Bold"/>
                <a:sym typeface="Rosario Bold"/>
              </a:rPr>
              <a:t>Makna metode equity:</a:t>
            </a:r>
          </a:p>
          <a:p>
            <a:pPr algn="just">
              <a:lnSpc>
                <a:spcPts val="4798"/>
              </a:lnSpc>
            </a:pPr>
            <a:r>
              <a:rPr lang="en-US" sz="2680" b="1">
                <a:solidFill>
                  <a:srgbClr val="000000"/>
                </a:solidFill>
                <a:latin typeface="Rosario Bold"/>
                <a:ea typeface="Rosario Bold"/>
                <a:cs typeface="Rosario Bold"/>
                <a:sym typeface="Rosario Bold"/>
              </a:rPr>
              <a:t>Metode ini memberikan gambaran lebih realistis tentang hubungan ekonomi antara investor dan investee karena kinerja investee berpengaruh langsung pada laporan keuangan investor.</a:t>
            </a:r>
          </a:p>
          <a:p>
            <a:pPr algn="just">
              <a:lnSpc>
                <a:spcPts val="816"/>
              </a:lnSpc>
            </a:pPr>
            <a:endParaRPr lang="en-US" sz="2680" b="1">
              <a:solidFill>
                <a:srgbClr val="000000"/>
              </a:solidFill>
              <a:latin typeface="Rosario Bold"/>
              <a:ea typeface="Rosario Bold"/>
              <a:cs typeface="Rosario Bold"/>
              <a:sym typeface="Rosario Bold"/>
            </a:endParaRPr>
          </a:p>
        </p:txBody>
      </p:sp>
      <p:sp>
        <p:nvSpPr>
          <p:cNvPr id="4" name="TextBox 4"/>
          <p:cNvSpPr txBox="1"/>
          <p:nvPr/>
        </p:nvSpPr>
        <p:spPr>
          <a:xfrm>
            <a:off x="3719092" y="234940"/>
            <a:ext cx="10849816" cy="1028700"/>
          </a:xfrm>
          <a:prstGeom prst="rect">
            <a:avLst/>
          </a:prstGeom>
        </p:spPr>
        <p:txBody>
          <a:bodyPr lIns="0" tIns="0" rIns="0" bIns="0" rtlCol="0" anchor="t">
            <a:spAutoFit/>
          </a:bodyPr>
          <a:lstStyle/>
          <a:p>
            <a:pPr algn="ctr">
              <a:lnSpc>
                <a:spcPts val="8400"/>
              </a:lnSpc>
            </a:pPr>
            <a:r>
              <a:rPr lang="en-US" sz="6000" b="1">
                <a:solidFill>
                  <a:srgbClr val="F37C64"/>
                </a:solidFill>
                <a:latin typeface="Source Sans Pro Bold"/>
                <a:ea typeface="Source Sans Pro Bold"/>
                <a:cs typeface="Source Sans Pro Bold"/>
                <a:sym typeface="Source Sans Pro Bold"/>
              </a:rPr>
              <a:t>PENGERTIAN</a:t>
            </a:r>
            <a:r>
              <a:rPr lang="en-US" sz="6000" b="1">
                <a:solidFill>
                  <a:srgbClr val="008180"/>
                </a:solidFill>
                <a:latin typeface="Source Sans Pro Bold"/>
                <a:ea typeface="Source Sans Pro Bold"/>
                <a:cs typeface="Source Sans Pro Bold"/>
                <a:sym typeface="Source Sans Pro Bold"/>
              </a:rPr>
              <a:t> METODE </a:t>
            </a:r>
            <a:r>
              <a:rPr lang="en-US" sz="6000" b="1">
                <a:solidFill>
                  <a:srgbClr val="F37C64"/>
                </a:solidFill>
                <a:latin typeface="Source Sans Pro Bold"/>
                <a:ea typeface="Source Sans Pro Bold"/>
                <a:cs typeface="Source Sans Pro Bold"/>
                <a:sym typeface="Source Sans Pro Bold"/>
              </a:rPr>
              <a:t>EQUITY</a:t>
            </a:r>
          </a:p>
        </p:txBody>
      </p:sp>
      <p:sp>
        <p:nvSpPr>
          <p:cNvPr id="5" name="Freeform 5"/>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alphaModFix amt="38000"/>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6914529" y="8637857"/>
            <a:ext cx="2061961" cy="1716582"/>
          </a:xfrm>
          <a:custGeom>
            <a:avLst/>
            <a:gdLst/>
            <a:ahLst/>
            <a:cxnLst/>
            <a:rect l="l" t="t" r="r" b="b"/>
            <a:pathLst>
              <a:path w="2061961" h="1716582">
                <a:moveTo>
                  <a:pt x="2061961" y="0"/>
                </a:moveTo>
                <a:lnTo>
                  <a:pt x="0" y="0"/>
                </a:lnTo>
                <a:lnTo>
                  <a:pt x="0" y="1716582"/>
                </a:lnTo>
                <a:lnTo>
                  <a:pt x="2061961" y="1716582"/>
                </a:lnTo>
                <a:lnTo>
                  <a:pt x="2061961" y="0"/>
                </a:lnTo>
                <a:close/>
              </a:path>
            </a:pathLst>
          </a:custGeom>
          <a:blipFill>
            <a:blip r:embed="rId6">
              <a:alphaModFix amt="56000"/>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860285" y="1871275"/>
            <a:ext cx="12567430" cy="8081863"/>
          </a:xfrm>
          <a:prstGeom prst="rect">
            <a:avLst/>
          </a:prstGeom>
        </p:spPr>
        <p:txBody>
          <a:bodyPr lIns="0" tIns="0" rIns="0" bIns="0" rtlCol="0" anchor="t">
            <a:spAutoFit/>
          </a:bodyPr>
          <a:lstStyle/>
          <a:p>
            <a:pPr algn="just">
              <a:lnSpc>
                <a:spcPts val="5693"/>
              </a:lnSpc>
            </a:pPr>
            <a:r>
              <a:rPr lang="en-US" sz="3180">
                <a:solidFill>
                  <a:srgbClr val="000000"/>
                </a:solidFill>
                <a:latin typeface="Rosario"/>
                <a:ea typeface="Rosario"/>
                <a:cs typeface="Rosario"/>
                <a:sym typeface="Rosario"/>
              </a:rPr>
              <a:t>a. </a:t>
            </a:r>
            <a:r>
              <a:rPr lang="en-US" sz="3180" b="1">
                <a:solidFill>
                  <a:srgbClr val="000000"/>
                </a:solidFill>
                <a:latin typeface="Rosario Bold"/>
                <a:ea typeface="Rosario Bold"/>
                <a:cs typeface="Rosario Bold"/>
                <a:sym typeface="Rosario Bold"/>
              </a:rPr>
              <a:t>Pengakuan Awal</a:t>
            </a:r>
          </a:p>
          <a:p>
            <a:pPr algn="just">
              <a:lnSpc>
                <a:spcPts val="5693"/>
              </a:lnSpc>
            </a:pPr>
            <a:r>
              <a:rPr lang="en-US" sz="3180">
                <a:solidFill>
                  <a:srgbClr val="000000"/>
                </a:solidFill>
                <a:latin typeface="Rosario"/>
                <a:ea typeface="Rosario"/>
                <a:cs typeface="Rosario"/>
                <a:sym typeface="Rosario"/>
              </a:rPr>
              <a:t>Investasi diakui sebesar biaya perolehan pada saat pembelian.</a:t>
            </a:r>
          </a:p>
          <a:p>
            <a:pPr algn="just">
              <a:lnSpc>
                <a:spcPts val="5693"/>
              </a:lnSpc>
            </a:pPr>
            <a:r>
              <a:rPr lang="en-US" sz="3180">
                <a:solidFill>
                  <a:srgbClr val="000000"/>
                </a:solidFill>
                <a:latin typeface="Rosario"/>
                <a:ea typeface="Rosario"/>
                <a:cs typeface="Rosario"/>
                <a:sym typeface="Rosario"/>
              </a:rPr>
              <a:t>b. </a:t>
            </a:r>
            <a:r>
              <a:rPr lang="en-US" sz="3180" b="1">
                <a:solidFill>
                  <a:srgbClr val="000000"/>
                </a:solidFill>
                <a:latin typeface="Rosario Bold"/>
                <a:ea typeface="Rosario Bold"/>
                <a:cs typeface="Rosario Bold"/>
                <a:sym typeface="Rosario Bold"/>
              </a:rPr>
              <a:t>Penyesuaian Bagian Laba (Income Recognition)</a:t>
            </a:r>
          </a:p>
          <a:p>
            <a:pPr algn="just">
              <a:lnSpc>
                <a:spcPts val="5693"/>
              </a:lnSpc>
            </a:pPr>
            <a:r>
              <a:rPr lang="en-US" sz="3180">
                <a:solidFill>
                  <a:srgbClr val="000000"/>
                </a:solidFill>
                <a:latin typeface="Rosario"/>
                <a:ea typeface="Rosario"/>
                <a:cs typeface="Rosario"/>
                <a:sym typeface="Rosario"/>
              </a:rPr>
              <a:t>Setiap periode, investor harus mengakui bagian laba investee secara proporsional </a:t>
            </a:r>
          </a:p>
          <a:p>
            <a:pPr algn="just">
              <a:lnSpc>
                <a:spcPts val="5693"/>
              </a:lnSpc>
            </a:pPr>
            <a:r>
              <a:rPr lang="en-US" sz="3180">
                <a:solidFill>
                  <a:srgbClr val="000000"/>
                </a:solidFill>
                <a:latin typeface="Rosario"/>
                <a:ea typeface="Rosario"/>
                <a:cs typeface="Rosario"/>
                <a:sym typeface="Rosario"/>
              </a:rPr>
              <a:t>dengan kepemilikannya.</a:t>
            </a:r>
          </a:p>
          <a:p>
            <a:pPr algn="just">
              <a:lnSpc>
                <a:spcPts val="5693"/>
              </a:lnSpc>
            </a:pPr>
            <a:r>
              <a:rPr lang="en-US" sz="3180" b="1">
                <a:solidFill>
                  <a:srgbClr val="000000"/>
                </a:solidFill>
                <a:latin typeface="Rosario Bold"/>
                <a:ea typeface="Rosario Bold"/>
                <a:cs typeface="Rosario Bold"/>
                <a:sym typeface="Rosario Bold"/>
              </a:rPr>
              <a:t>Contoh:</a:t>
            </a:r>
          </a:p>
          <a:p>
            <a:pPr algn="just">
              <a:lnSpc>
                <a:spcPts val="5693"/>
              </a:lnSpc>
            </a:pPr>
            <a:r>
              <a:rPr lang="en-US" sz="3180">
                <a:solidFill>
                  <a:srgbClr val="000000"/>
                </a:solidFill>
                <a:latin typeface="Rosario"/>
                <a:ea typeface="Rosario"/>
                <a:cs typeface="Rosario"/>
                <a:sym typeface="Rosario"/>
              </a:rPr>
              <a:t> Jika investor memiliki 30% saham, maka ia mengakui 30% laba investee.</a:t>
            </a:r>
          </a:p>
          <a:p>
            <a:pPr algn="just">
              <a:lnSpc>
                <a:spcPts val="5693"/>
              </a:lnSpc>
            </a:pPr>
            <a:r>
              <a:rPr lang="en-US" sz="3180">
                <a:solidFill>
                  <a:srgbClr val="000000"/>
                </a:solidFill>
                <a:latin typeface="Rosario"/>
                <a:ea typeface="Rosario"/>
                <a:cs typeface="Rosario"/>
                <a:sym typeface="Rosario"/>
              </a:rPr>
              <a:t>Bagian laba ini:</a:t>
            </a:r>
          </a:p>
          <a:p>
            <a:pPr marL="686695" lvl="1" indent="-343347" algn="just">
              <a:lnSpc>
                <a:spcPts val="5693"/>
              </a:lnSpc>
              <a:buFont typeface="Arial"/>
              <a:buChar char="•"/>
            </a:pPr>
            <a:r>
              <a:rPr lang="en-US" sz="3180">
                <a:solidFill>
                  <a:srgbClr val="000000"/>
                </a:solidFill>
                <a:latin typeface="Rosario"/>
                <a:ea typeface="Rosario"/>
                <a:cs typeface="Rosario"/>
                <a:sym typeface="Rosario"/>
              </a:rPr>
              <a:t>dicatat sebagai “Bagian Laba Entitas Asosiasi” di laporan laba rugi,</a:t>
            </a:r>
          </a:p>
          <a:p>
            <a:pPr marL="686695" lvl="1" indent="-343347" algn="just">
              <a:lnSpc>
                <a:spcPts val="5693"/>
              </a:lnSpc>
              <a:buFont typeface="Arial"/>
              <a:buChar char="•"/>
            </a:pPr>
            <a:r>
              <a:rPr lang="en-US" sz="3180">
                <a:solidFill>
                  <a:srgbClr val="000000"/>
                </a:solidFill>
                <a:latin typeface="Rosario"/>
                <a:ea typeface="Rosario"/>
                <a:cs typeface="Rosario"/>
                <a:sym typeface="Rosario"/>
              </a:rPr>
              <a:t>dan menambah nilai investasi di neraca.</a:t>
            </a:r>
          </a:p>
          <a:p>
            <a:pPr algn="just">
              <a:lnSpc>
                <a:spcPts val="1416"/>
              </a:lnSpc>
            </a:pPr>
            <a:endParaRPr lang="en-US" sz="3180">
              <a:solidFill>
                <a:srgbClr val="000000"/>
              </a:solidFill>
              <a:latin typeface="Rosario"/>
              <a:ea typeface="Rosario"/>
              <a:cs typeface="Rosario"/>
              <a:sym typeface="Rosario"/>
            </a:endParaRPr>
          </a:p>
        </p:txBody>
      </p:sp>
      <p:sp>
        <p:nvSpPr>
          <p:cNvPr id="4" name="TextBox 4"/>
          <p:cNvSpPr txBox="1"/>
          <p:nvPr/>
        </p:nvSpPr>
        <p:spPr>
          <a:xfrm>
            <a:off x="2627355" y="550159"/>
            <a:ext cx="13033290" cy="1348739"/>
          </a:xfrm>
          <a:prstGeom prst="rect">
            <a:avLst/>
          </a:prstGeom>
        </p:spPr>
        <p:txBody>
          <a:bodyPr lIns="0" tIns="0" rIns="0" bIns="0" rtlCol="0" anchor="t">
            <a:spAutoFit/>
          </a:bodyPr>
          <a:lstStyle/>
          <a:p>
            <a:pPr algn="ctr">
              <a:lnSpc>
                <a:spcPts val="5460"/>
              </a:lnSpc>
            </a:pPr>
            <a:r>
              <a:rPr lang="en-US" sz="3900" b="1">
                <a:solidFill>
                  <a:srgbClr val="008180"/>
                </a:solidFill>
                <a:latin typeface="Source Sans Pro Bold"/>
                <a:ea typeface="Source Sans Pro Bold"/>
                <a:cs typeface="Source Sans Pro Bold"/>
                <a:sym typeface="Source Sans Pro Bold"/>
              </a:rPr>
              <a:t> </a:t>
            </a:r>
            <a:r>
              <a:rPr lang="en-US" sz="3900" b="1">
                <a:solidFill>
                  <a:srgbClr val="F37C64"/>
                </a:solidFill>
                <a:latin typeface="Source Sans Pro Bold"/>
                <a:ea typeface="Source Sans Pro Bold"/>
                <a:cs typeface="Source Sans Pro Bold"/>
                <a:sym typeface="Source Sans Pro Bold"/>
              </a:rPr>
              <a:t>PRINSIP DAN </a:t>
            </a:r>
            <a:r>
              <a:rPr lang="en-US" sz="3900" b="1">
                <a:solidFill>
                  <a:srgbClr val="008180"/>
                </a:solidFill>
                <a:latin typeface="Source Sans Pro Bold"/>
                <a:ea typeface="Source Sans Pro Bold"/>
                <a:cs typeface="Source Sans Pro Bold"/>
                <a:sym typeface="Source Sans Pro Bold"/>
              </a:rPr>
              <a:t>PERLAKUAN AKUNTANSI </a:t>
            </a:r>
            <a:r>
              <a:rPr lang="en-US" sz="3900" b="1">
                <a:solidFill>
                  <a:srgbClr val="F37C64"/>
                </a:solidFill>
                <a:latin typeface="Source Sans Pro Bold"/>
                <a:ea typeface="Source Sans Pro Bold"/>
                <a:cs typeface="Source Sans Pro Bold"/>
                <a:sym typeface="Source Sans Pro Bold"/>
              </a:rPr>
              <a:t>DALAM METODE EQUITY</a:t>
            </a:r>
          </a:p>
        </p:txBody>
      </p:sp>
      <p:sp>
        <p:nvSpPr>
          <p:cNvPr id="5" name="Freeform 5"/>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alphaModFix amt="38000"/>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6914529" y="8637857"/>
            <a:ext cx="2061961" cy="1716582"/>
          </a:xfrm>
          <a:custGeom>
            <a:avLst/>
            <a:gdLst/>
            <a:ahLst/>
            <a:cxnLst/>
            <a:rect l="l" t="t" r="r" b="b"/>
            <a:pathLst>
              <a:path w="2061961" h="1716582">
                <a:moveTo>
                  <a:pt x="2061961" y="0"/>
                </a:moveTo>
                <a:lnTo>
                  <a:pt x="0" y="0"/>
                </a:lnTo>
                <a:lnTo>
                  <a:pt x="0" y="1716582"/>
                </a:lnTo>
                <a:lnTo>
                  <a:pt x="2061961" y="1716582"/>
                </a:lnTo>
                <a:lnTo>
                  <a:pt x="2061961" y="0"/>
                </a:lnTo>
                <a:close/>
              </a:path>
            </a:pathLst>
          </a:custGeom>
          <a:blipFill>
            <a:blip r:embed="rId6">
              <a:alphaModFix amt="56000"/>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016159" y="2181016"/>
            <a:ext cx="14255683" cy="7632156"/>
          </a:xfrm>
          <a:prstGeom prst="rect">
            <a:avLst/>
          </a:prstGeom>
        </p:spPr>
        <p:txBody>
          <a:bodyPr lIns="0" tIns="0" rIns="0" bIns="0" rtlCol="0" anchor="t">
            <a:spAutoFit/>
          </a:bodyPr>
          <a:lstStyle/>
          <a:p>
            <a:pPr algn="just">
              <a:lnSpc>
                <a:spcPts val="5335"/>
              </a:lnSpc>
            </a:pPr>
            <a:r>
              <a:rPr lang="en-US" sz="2980">
                <a:solidFill>
                  <a:srgbClr val="000000"/>
                </a:solidFill>
                <a:latin typeface="Rosario"/>
                <a:ea typeface="Rosario"/>
                <a:cs typeface="Rosario"/>
                <a:sym typeface="Rosario"/>
              </a:rPr>
              <a:t> </a:t>
            </a:r>
            <a:r>
              <a:rPr lang="en-US" sz="2980" b="1">
                <a:solidFill>
                  <a:srgbClr val="000000"/>
                </a:solidFill>
                <a:latin typeface="Rosario Bold"/>
                <a:ea typeface="Rosario Bold"/>
                <a:cs typeface="Rosario Bold"/>
                <a:sym typeface="Rosario Bold"/>
              </a:rPr>
              <a:t>c. Penyesuaian Bagian Rugi</a:t>
            </a:r>
          </a:p>
          <a:p>
            <a:pPr algn="just">
              <a:lnSpc>
                <a:spcPts val="5335"/>
              </a:lnSpc>
            </a:pPr>
            <a:r>
              <a:rPr lang="en-US" sz="2980">
                <a:solidFill>
                  <a:srgbClr val="000000"/>
                </a:solidFill>
                <a:latin typeface="Rosario"/>
                <a:ea typeface="Rosario"/>
                <a:cs typeface="Rosario"/>
                <a:sym typeface="Rosario"/>
              </a:rPr>
              <a:t>Jika investee mengalami kerugian, investor harus mengurangi nilai investasi sesuai porsinya.</a:t>
            </a:r>
          </a:p>
          <a:p>
            <a:pPr algn="just">
              <a:lnSpc>
                <a:spcPts val="5335"/>
              </a:lnSpc>
            </a:pPr>
            <a:r>
              <a:rPr lang="en-US" sz="2980" b="1">
                <a:solidFill>
                  <a:srgbClr val="000000"/>
                </a:solidFill>
                <a:latin typeface="Rosario Bold"/>
                <a:ea typeface="Rosario Bold"/>
                <a:cs typeface="Rosario Bold"/>
                <a:sym typeface="Rosario Bold"/>
              </a:rPr>
              <a:t>d. Perlakuan Dividen</a:t>
            </a:r>
          </a:p>
          <a:p>
            <a:pPr algn="just">
              <a:lnSpc>
                <a:spcPts val="5335"/>
              </a:lnSpc>
            </a:pPr>
            <a:r>
              <a:rPr lang="en-US" sz="2980">
                <a:solidFill>
                  <a:srgbClr val="000000"/>
                </a:solidFill>
                <a:latin typeface="Rosario"/>
                <a:ea typeface="Rosario"/>
                <a:cs typeface="Rosario"/>
                <a:sym typeface="Rosario"/>
              </a:rPr>
              <a:t>Berbeda dengan metode cost, dividen yang diterima investor dianggap sebagai pengurang nilai investasi, bukan sebagai pendapatan.</a:t>
            </a:r>
          </a:p>
          <a:p>
            <a:pPr algn="just">
              <a:lnSpc>
                <a:spcPts val="5335"/>
              </a:lnSpc>
            </a:pPr>
            <a:r>
              <a:rPr lang="en-US" sz="2980">
                <a:solidFill>
                  <a:srgbClr val="000000"/>
                </a:solidFill>
                <a:latin typeface="Rosario"/>
                <a:ea typeface="Rosario"/>
                <a:cs typeface="Rosario"/>
                <a:sym typeface="Rosario"/>
              </a:rPr>
              <a:t> Alasannya: laba sudah diakui sebelumnya, sehingga dividen hanyalah distribusi dari laba tersebut.</a:t>
            </a:r>
          </a:p>
          <a:p>
            <a:pPr algn="just">
              <a:lnSpc>
                <a:spcPts val="5335"/>
              </a:lnSpc>
            </a:pPr>
            <a:r>
              <a:rPr lang="en-US" sz="2980" b="1">
                <a:solidFill>
                  <a:srgbClr val="000000"/>
                </a:solidFill>
                <a:latin typeface="Rosario Bold"/>
                <a:ea typeface="Rosario Bold"/>
                <a:cs typeface="Rosario Bold"/>
                <a:sym typeface="Rosario Bold"/>
              </a:rPr>
              <a:t>e. Penurunan Nilai</a:t>
            </a:r>
          </a:p>
          <a:p>
            <a:pPr algn="just">
              <a:lnSpc>
                <a:spcPts val="5335"/>
              </a:lnSpc>
            </a:pPr>
            <a:r>
              <a:rPr lang="en-US" sz="2980">
                <a:solidFill>
                  <a:srgbClr val="000000"/>
                </a:solidFill>
                <a:latin typeface="Rosario"/>
                <a:ea typeface="Rosario"/>
                <a:cs typeface="Rosario"/>
                <a:sym typeface="Rosario"/>
              </a:rPr>
              <a:t>Jika terdapat indikasi bahwa investasi mengalami penurunan nilai yang permanen, maka investor harus mengakui impairment.</a:t>
            </a:r>
          </a:p>
          <a:p>
            <a:pPr algn="just">
              <a:lnSpc>
                <a:spcPts val="1176"/>
              </a:lnSpc>
            </a:pPr>
            <a:endParaRPr lang="en-US" sz="2980">
              <a:solidFill>
                <a:srgbClr val="000000"/>
              </a:solidFill>
              <a:latin typeface="Rosario"/>
              <a:ea typeface="Rosario"/>
              <a:cs typeface="Rosario"/>
              <a:sym typeface="Rosario"/>
            </a:endParaRPr>
          </a:p>
        </p:txBody>
      </p:sp>
      <p:sp>
        <p:nvSpPr>
          <p:cNvPr id="4" name="TextBox 4"/>
          <p:cNvSpPr txBox="1"/>
          <p:nvPr/>
        </p:nvSpPr>
        <p:spPr>
          <a:xfrm>
            <a:off x="2627355" y="379731"/>
            <a:ext cx="13033290" cy="1571624"/>
          </a:xfrm>
          <a:prstGeom prst="rect">
            <a:avLst/>
          </a:prstGeom>
        </p:spPr>
        <p:txBody>
          <a:bodyPr lIns="0" tIns="0" rIns="0" bIns="0" rtlCol="0" anchor="t">
            <a:spAutoFit/>
          </a:bodyPr>
          <a:lstStyle/>
          <a:p>
            <a:pPr algn="ctr">
              <a:lnSpc>
                <a:spcPts val="6300"/>
              </a:lnSpc>
            </a:pPr>
            <a:r>
              <a:rPr lang="en-US" sz="4500" b="1">
                <a:solidFill>
                  <a:srgbClr val="008180"/>
                </a:solidFill>
                <a:latin typeface="Source Sans Pro Bold"/>
                <a:ea typeface="Source Sans Pro Bold"/>
                <a:cs typeface="Source Sans Pro Bold"/>
                <a:sym typeface="Source Sans Pro Bold"/>
              </a:rPr>
              <a:t> </a:t>
            </a:r>
            <a:r>
              <a:rPr lang="en-US" sz="4500" b="1">
                <a:solidFill>
                  <a:srgbClr val="F37C64"/>
                </a:solidFill>
                <a:latin typeface="Source Sans Pro Bold"/>
                <a:ea typeface="Source Sans Pro Bold"/>
                <a:cs typeface="Source Sans Pro Bold"/>
                <a:sym typeface="Source Sans Pro Bold"/>
              </a:rPr>
              <a:t>PRINSIP DAN </a:t>
            </a:r>
            <a:r>
              <a:rPr lang="en-US" sz="4500" b="1">
                <a:solidFill>
                  <a:srgbClr val="008180"/>
                </a:solidFill>
                <a:latin typeface="Source Sans Pro Bold"/>
                <a:ea typeface="Source Sans Pro Bold"/>
                <a:cs typeface="Source Sans Pro Bold"/>
                <a:sym typeface="Source Sans Pro Bold"/>
              </a:rPr>
              <a:t>PERLAKUAN AKUNTANSI </a:t>
            </a:r>
            <a:r>
              <a:rPr lang="en-US" sz="4500" b="1">
                <a:solidFill>
                  <a:srgbClr val="F37C64"/>
                </a:solidFill>
                <a:latin typeface="Source Sans Pro Bold"/>
                <a:ea typeface="Source Sans Pro Bold"/>
                <a:cs typeface="Source Sans Pro Bold"/>
                <a:sym typeface="Source Sans Pro Bold"/>
              </a:rPr>
              <a:t>DALAM METODE EQUITY</a:t>
            </a:r>
          </a:p>
        </p:txBody>
      </p:sp>
      <p:sp>
        <p:nvSpPr>
          <p:cNvPr id="5" name="Freeform 5"/>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alphaModFix amt="38000"/>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6914529" y="8637857"/>
            <a:ext cx="2061961" cy="1716582"/>
          </a:xfrm>
          <a:custGeom>
            <a:avLst/>
            <a:gdLst/>
            <a:ahLst/>
            <a:cxnLst/>
            <a:rect l="l" t="t" r="r" b="b"/>
            <a:pathLst>
              <a:path w="2061961" h="1716582">
                <a:moveTo>
                  <a:pt x="2061961" y="0"/>
                </a:moveTo>
                <a:lnTo>
                  <a:pt x="0" y="0"/>
                </a:lnTo>
                <a:lnTo>
                  <a:pt x="0" y="1716582"/>
                </a:lnTo>
                <a:lnTo>
                  <a:pt x="2061961" y="1716582"/>
                </a:lnTo>
                <a:lnTo>
                  <a:pt x="2061961" y="0"/>
                </a:lnTo>
                <a:close/>
              </a:path>
            </a:pathLst>
          </a:custGeom>
          <a:blipFill>
            <a:blip r:embed="rId6">
              <a:alphaModFix amt="56000"/>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1184</Words>
  <Application>Microsoft Office PowerPoint</Application>
  <PresentationFormat>Custom</PresentationFormat>
  <Paragraphs>173</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Rosario Bold</vt:lpstr>
      <vt:lpstr>Trocchi</vt:lpstr>
      <vt:lpstr>Arial</vt:lpstr>
      <vt:lpstr>Source Sans Pro Bold</vt:lpstr>
      <vt:lpstr>Canva Sans Bold</vt:lpstr>
      <vt:lpstr>Rosario</vt:lpstr>
      <vt:lpstr>Calibri</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9 &amp; 10 AKUNTANSI PERPAJAKAN - AISYARA NURFADILA (2023340350004)</dc:title>
  <cp:lastModifiedBy>organizer</cp:lastModifiedBy>
  <cp:revision>3</cp:revision>
  <dcterms:created xsi:type="dcterms:W3CDTF">2006-08-16T00:00:00Z</dcterms:created>
  <dcterms:modified xsi:type="dcterms:W3CDTF">2026-02-10T12:29:28Z</dcterms:modified>
  <dc:identifier>DAG235yNaq8</dc:identifier>
</cp:coreProperties>
</file>