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Helvetica World" panose="020B0604020202020204" charset="-128"/>
      <p:regular r:id="rId14"/>
    </p:embeddedFont>
    <p:embeddedFont>
      <p:font typeface="Helvetica World Bold" panose="020B0604020202020204" charset="-128"/>
      <p:regular r:id="rId15"/>
    </p:embeddedFont>
    <p:embeddedFont>
      <p:font typeface="Anton"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grpSp>
        <p:nvGrpSpPr>
          <p:cNvPr id="9" name="Group 9"/>
          <p:cNvGrpSpPr/>
          <p:nvPr/>
        </p:nvGrpSpPr>
        <p:grpSpPr>
          <a:xfrm>
            <a:off x="2272336" y="2169377"/>
            <a:ext cx="57149" cy="7088923"/>
            <a:chOff x="0" y="0"/>
            <a:chExt cx="76198" cy="9451897"/>
          </a:xfrm>
        </p:grpSpPr>
        <p:sp>
          <p:nvSpPr>
            <p:cNvPr id="10" name="AutoShape 10"/>
            <p:cNvSpPr/>
            <p:nvPr/>
          </p:nvSpPr>
          <p:spPr>
            <a:xfrm flipV="1">
              <a:off x="50798" y="0"/>
              <a:ext cx="0" cy="7053871"/>
            </a:xfrm>
            <a:prstGeom prst="line">
              <a:avLst/>
            </a:prstGeom>
            <a:ln w="50800" cap="flat">
              <a:solidFill>
                <a:srgbClr val="1F3E57"/>
              </a:solidFill>
              <a:prstDash val="solid"/>
              <a:headEnd type="none" w="sm" len="sm"/>
              <a:tailEnd type="none" w="sm" len="sm"/>
            </a:ln>
          </p:spPr>
        </p:sp>
        <p:sp>
          <p:nvSpPr>
            <p:cNvPr id="11" name="AutoShape 11"/>
            <p:cNvSpPr/>
            <p:nvPr/>
          </p:nvSpPr>
          <p:spPr>
            <a:xfrm flipV="1">
              <a:off x="25399" y="7053871"/>
              <a:ext cx="25400" cy="2397757"/>
            </a:xfrm>
            <a:prstGeom prst="line">
              <a:avLst/>
            </a:prstGeom>
            <a:ln w="50800" cap="flat">
              <a:solidFill>
                <a:srgbClr val="E45800"/>
              </a:solidFill>
              <a:prstDash val="solid"/>
              <a:headEnd type="none" w="sm" len="sm"/>
              <a:tailEnd type="none" w="sm" len="sm"/>
            </a:ln>
          </p:spPr>
        </p:sp>
      </p:grpSp>
      <p:grpSp>
        <p:nvGrpSpPr>
          <p:cNvPr id="12" name="Group 12"/>
          <p:cNvGrpSpPr/>
          <p:nvPr/>
        </p:nvGrpSpPr>
        <p:grpSpPr>
          <a:xfrm rot="-10800000">
            <a:off x="15958515" y="1028700"/>
            <a:ext cx="57149" cy="7088923"/>
            <a:chOff x="0" y="0"/>
            <a:chExt cx="76198" cy="9451897"/>
          </a:xfrm>
        </p:grpSpPr>
        <p:sp>
          <p:nvSpPr>
            <p:cNvPr id="13" name="AutoShape 13"/>
            <p:cNvSpPr/>
            <p:nvPr/>
          </p:nvSpPr>
          <p:spPr>
            <a:xfrm flipV="1">
              <a:off x="50798" y="0"/>
              <a:ext cx="0" cy="7053871"/>
            </a:xfrm>
            <a:prstGeom prst="line">
              <a:avLst/>
            </a:prstGeom>
            <a:ln w="50800" cap="flat">
              <a:solidFill>
                <a:srgbClr val="1F3E57"/>
              </a:solidFill>
              <a:prstDash val="solid"/>
              <a:headEnd type="none" w="sm" len="sm"/>
              <a:tailEnd type="none" w="sm" len="sm"/>
            </a:ln>
          </p:spPr>
        </p:sp>
        <p:sp>
          <p:nvSpPr>
            <p:cNvPr id="14" name="AutoShape 14"/>
            <p:cNvSpPr/>
            <p:nvPr/>
          </p:nvSpPr>
          <p:spPr>
            <a:xfrm flipV="1">
              <a:off x="25399" y="7053871"/>
              <a:ext cx="25400" cy="2397757"/>
            </a:xfrm>
            <a:prstGeom prst="line">
              <a:avLst/>
            </a:prstGeom>
            <a:ln w="50800" cap="flat">
              <a:solidFill>
                <a:srgbClr val="E45800"/>
              </a:solidFill>
              <a:prstDash val="solid"/>
              <a:headEnd type="none" w="sm" len="sm"/>
              <a:tailEnd type="none" w="sm" len="sm"/>
            </a:ln>
          </p:spPr>
        </p:sp>
      </p:grpSp>
      <p:sp>
        <p:nvSpPr>
          <p:cNvPr id="16" name="Freeform 16"/>
          <p:cNvSpPr/>
          <p:nvPr/>
        </p:nvSpPr>
        <p:spPr>
          <a:xfrm flipV="1">
            <a:off x="0" y="18824"/>
            <a:ext cx="2640188" cy="2150553"/>
          </a:xfrm>
          <a:custGeom>
            <a:avLst/>
            <a:gdLst/>
            <a:ahLst/>
            <a:cxnLst/>
            <a:rect l="l" t="t" r="r" b="b"/>
            <a:pathLst>
              <a:path w="2640188" h="2150553">
                <a:moveTo>
                  <a:pt x="0" y="2150553"/>
                </a:moveTo>
                <a:lnTo>
                  <a:pt x="2640188" y="2150553"/>
                </a:lnTo>
                <a:lnTo>
                  <a:pt x="2640188" y="0"/>
                </a:lnTo>
                <a:lnTo>
                  <a:pt x="0" y="0"/>
                </a:lnTo>
                <a:lnTo>
                  <a:pt x="0" y="215055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p:cNvSpPr/>
          <p:nvPr/>
        </p:nvSpPr>
        <p:spPr>
          <a:xfrm>
            <a:off x="15207507" y="214547"/>
            <a:ext cx="2946957" cy="2560169"/>
          </a:xfrm>
          <a:custGeom>
            <a:avLst/>
            <a:gdLst/>
            <a:ahLst/>
            <a:cxnLst/>
            <a:rect l="l" t="t" r="r" b="b"/>
            <a:pathLst>
              <a:path w="2946957" h="2560169">
                <a:moveTo>
                  <a:pt x="0" y="0"/>
                </a:moveTo>
                <a:lnTo>
                  <a:pt x="2946958" y="0"/>
                </a:lnTo>
                <a:lnTo>
                  <a:pt x="2946958" y="2560169"/>
                </a:lnTo>
                <a:lnTo>
                  <a:pt x="0" y="2560169"/>
                </a:lnTo>
                <a:lnTo>
                  <a:pt x="0" y="0"/>
                </a:lnTo>
                <a:close/>
              </a:path>
            </a:pathLst>
          </a:custGeom>
          <a:blipFill>
            <a:blip r:embed="rId5"/>
            <a:stretch>
              <a:fillRect/>
            </a:stretch>
          </a:blipFill>
        </p:spPr>
      </p:sp>
      <p:sp>
        <p:nvSpPr>
          <p:cNvPr id="18" name="Freeform 18"/>
          <p:cNvSpPr/>
          <p:nvPr/>
        </p:nvSpPr>
        <p:spPr>
          <a:xfrm rot="-5400000" flipH="1">
            <a:off x="662480" y="8253115"/>
            <a:ext cx="2064644" cy="1793660"/>
          </a:xfrm>
          <a:custGeom>
            <a:avLst/>
            <a:gdLst/>
            <a:ahLst/>
            <a:cxnLst/>
            <a:rect l="l" t="t" r="r" b="b"/>
            <a:pathLst>
              <a:path w="2064644" h="1793660">
                <a:moveTo>
                  <a:pt x="2064645" y="0"/>
                </a:moveTo>
                <a:lnTo>
                  <a:pt x="0" y="0"/>
                </a:lnTo>
                <a:lnTo>
                  <a:pt x="0" y="1793660"/>
                </a:lnTo>
                <a:lnTo>
                  <a:pt x="2064645" y="1793660"/>
                </a:lnTo>
                <a:lnTo>
                  <a:pt x="2064645" y="0"/>
                </a:lnTo>
                <a:close/>
              </a:path>
            </a:pathLst>
          </a:custGeom>
          <a:blipFill>
            <a:blip r:embed="rId5"/>
            <a:stretch>
              <a:fillRect/>
            </a:stretch>
          </a:blipFill>
        </p:spPr>
      </p:sp>
      <p:sp>
        <p:nvSpPr>
          <p:cNvPr id="19" name="TextBox 19"/>
          <p:cNvSpPr txBox="1"/>
          <p:nvPr/>
        </p:nvSpPr>
        <p:spPr>
          <a:xfrm>
            <a:off x="3256104" y="2368124"/>
            <a:ext cx="11775792" cy="4438650"/>
          </a:xfrm>
          <a:prstGeom prst="rect">
            <a:avLst/>
          </a:prstGeom>
        </p:spPr>
        <p:txBody>
          <a:bodyPr lIns="0" tIns="0" rIns="0" bIns="0" rtlCol="0" anchor="t">
            <a:spAutoFit/>
          </a:bodyPr>
          <a:lstStyle/>
          <a:p>
            <a:pPr algn="ctr">
              <a:lnSpc>
                <a:spcPts val="11699"/>
              </a:lnSpc>
            </a:pPr>
            <a:r>
              <a:rPr lang="en-US" sz="9999">
                <a:solidFill>
                  <a:srgbClr val="1F3E57"/>
                </a:solidFill>
                <a:latin typeface="Anton"/>
                <a:ea typeface="Anton"/>
                <a:cs typeface="Anton"/>
                <a:sym typeface="Anton"/>
              </a:rPr>
              <a:t>AUDIT DAN PENGAWASAN KEUANGAN PEMERINTAH DAERAH</a:t>
            </a:r>
          </a:p>
        </p:txBody>
      </p:sp>
      <p:sp>
        <p:nvSpPr>
          <p:cNvPr id="20" name="TextBox 20"/>
          <p:cNvSpPr txBox="1"/>
          <p:nvPr/>
        </p:nvSpPr>
        <p:spPr>
          <a:xfrm>
            <a:off x="4904957" y="7902051"/>
            <a:ext cx="8150068" cy="535332"/>
          </a:xfrm>
          <a:prstGeom prst="rect">
            <a:avLst/>
          </a:prstGeom>
        </p:spPr>
        <p:txBody>
          <a:bodyPr lIns="0" tIns="0" rIns="0" bIns="0" rtlCol="0" anchor="t">
            <a:spAutoFit/>
          </a:bodyPr>
          <a:lstStyle/>
          <a:p>
            <a:pPr algn="ctr">
              <a:lnSpc>
                <a:spcPts val="3959"/>
              </a:lnSpc>
            </a:pPr>
            <a:r>
              <a:rPr lang="en-US" sz="3999" dirty="0">
                <a:solidFill>
                  <a:srgbClr val="1F3E57"/>
                </a:solidFill>
                <a:latin typeface="Helvetica World"/>
                <a:ea typeface="Helvetica World"/>
                <a:cs typeface="Helvetica World"/>
                <a:sym typeface="Helvetica World"/>
              </a:rPr>
              <a:t>Novika Rahma</a:t>
            </a:r>
          </a:p>
        </p:txBody>
      </p:sp>
      <p:sp>
        <p:nvSpPr>
          <p:cNvPr id="21" name="TextBox 21"/>
          <p:cNvSpPr txBox="1"/>
          <p:nvPr/>
        </p:nvSpPr>
        <p:spPr>
          <a:xfrm>
            <a:off x="4904956" y="8494533"/>
            <a:ext cx="9344443" cy="898195"/>
          </a:xfrm>
          <a:prstGeom prst="rect">
            <a:avLst/>
          </a:prstGeom>
        </p:spPr>
        <p:txBody>
          <a:bodyPr wrap="square" lIns="0" tIns="0" rIns="0" bIns="0" rtlCol="0" anchor="t">
            <a:spAutoFit/>
          </a:bodyPr>
          <a:lstStyle/>
          <a:p>
            <a:pPr algn="ctr">
              <a:lnSpc>
                <a:spcPts val="3465"/>
              </a:lnSpc>
            </a:pPr>
            <a:r>
              <a:rPr lang="en-US" sz="3500" dirty="0">
                <a:solidFill>
                  <a:srgbClr val="E45800"/>
                </a:solidFill>
                <a:latin typeface="Helvetica World"/>
                <a:ea typeface="Helvetica World"/>
                <a:cs typeface="Helvetica World"/>
                <a:sym typeface="Helvetica World"/>
              </a:rPr>
              <a:t>2025340350012</a:t>
            </a:r>
          </a:p>
          <a:p>
            <a:pPr algn="ctr">
              <a:lnSpc>
                <a:spcPts val="3465"/>
              </a:lnSpc>
            </a:pPr>
            <a:r>
              <a:rPr lang="en-US" sz="3500" dirty="0">
                <a:solidFill>
                  <a:srgbClr val="E45800"/>
                </a:solidFill>
                <a:latin typeface="Helvetica World"/>
                <a:ea typeface="Helvetica World"/>
                <a:cs typeface="Helvetica World"/>
                <a:sym typeface="Helvetica World"/>
              </a:rPr>
              <a:t>Dosen </a:t>
            </a:r>
            <a:r>
              <a:rPr lang="en-US" sz="3500" dirty="0" err="1">
                <a:solidFill>
                  <a:srgbClr val="E45800"/>
                </a:solidFill>
                <a:latin typeface="Helvetica World"/>
                <a:ea typeface="Helvetica World"/>
                <a:cs typeface="Helvetica World"/>
                <a:sym typeface="Helvetica World"/>
              </a:rPr>
              <a:t>Pengampu</a:t>
            </a:r>
            <a:r>
              <a:rPr lang="en-US" sz="3500" dirty="0">
                <a:solidFill>
                  <a:srgbClr val="E45800"/>
                </a:solidFill>
                <a:latin typeface="Helvetica World"/>
                <a:ea typeface="Helvetica World"/>
                <a:cs typeface="Helvetica World"/>
                <a:sym typeface="Helvetica World"/>
              </a:rPr>
              <a:t> : Drs. Suyadi, Ak., </a:t>
            </a:r>
            <a:r>
              <a:rPr lang="en-US" sz="3500" dirty="0" err="1">
                <a:solidFill>
                  <a:srgbClr val="E45800"/>
                </a:solidFill>
                <a:latin typeface="Helvetica World"/>
                <a:ea typeface="Helvetica World"/>
                <a:cs typeface="Helvetica World"/>
                <a:sym typeface="Helvetica World"/>
              </a:rPr>
              <a:t>M.Com</a:t>
            </a:r>
            <a:endParaRPr lang="en-US" sz="3500" dirty="0">
              <a:solidFill>
                <a:srgbClr val="E45800"/>
              </a:solidFill>
              <a:latin typeface="Helvetica World"/>
              <a:ea typeface="Helvetica World"/>
              <a:cs typeface="Helvetica World"/>
              <a:sym typeface="Helvetica World"/>
            </a:endParaRPr>
          </a:p>
        </p:txBody>
      </p:sp>
      <p:sp>
        <p:nvSpPr>
          <p:cNvPr id="22" name="TextBox 22"/>
          <p:cNvSpPr txBox="1"/>
          <p:nvPr/>
        </p:nvSpPr>
        <p:spPr>
          <a:xfrm>
            <a:off x="5068966" y="9764699"/>
            <a:ext cx="9028034" cy="320985"/>
          </a:xfrm>
          <a:prstGeom prst="rect">
            <a:avLst/>
          </a:prstGeom>
        </p:spPr>
        <p:txBody>
          <a:bodyPr wrap="square" lIns="0" tIns="0" rIns="0" bIns="0" rtlCol="0" anchor="t">
            <a:spAutoFit/>
          </a:bodyPr>
          <a:lstStyle/>
          <a:p>
            <a:pPr algn="ctr">
              <a:lnSpc>
                <a:spcPts val="2475"/>
              </a:lnSpc>
            </a:pPr>
            <a:r>
              <a:rPr lang="en-US" sz="2500" dirty="0">
                <a:solidFill>
                  <a:srgbClr val="1F3E57"/>
                </a:solidFill>
                <a:latin typeface="Helvetica World"/>
                <a:ea typeface="Helvetica World"/>
                <a:cs typeface="Helvetica World"/>
                <a:sym typeface="Helvetica World"/>
              </a:rPr>
              <a:t>UNIVERSITAS JAYABAYA - FAKULTAS EKONOMI DAN BISNIS</a:t>
            </a:r>
          </a:p>
        </p:txBody>
      </p:sp>
      <p:sp>
        <p:nvSpPr>
          <p:cNvPr id="23" name="TextBox 23"/>
          <p:cNvSpPr txBox="1"/>
          <p:nvPr/>
        </p:nvSpPr>
        <p:spPr>
          <a:xfrm>
            <a:off x="4848814" y="1260303"/>
            <a:ext cx="8150068" cy="535332"/>
          </a:xfrm>
          <a:prstGeom prst="rect">
            <a:avLst/>
          </a:prstGeom>
        </p:spPr>
        <p:txBody>
          <a:bodyPr lIns="0" tIns="0" rIns="0" bIns="0" rtlCol="0" anchor="t">
            <a:spAutoFit/>
          </a:bodyPr>
          <a:lstStyle/>
          <a:p>
            <a:pPr algn="ctr">
              <a:lnSpc>
                <a:spcPts val="3959"/>
              </a:lnSpc>
            </a:pPr>
            <a:r>
              <a:rPr lang="en-US" sz="3999">
                <a:solidFill>
                  <a:srgbClr val="1F3E57"/>
                </a:solidFill>
                <a:latin typeface="Helvetica World"/>
                <a:ea typeface="Helvetica World"/>
                <a:cs typeface="Helvetica World"/>
                <a:sym typeface="Helvetica World"/>
              </a:rPr>
              <a:t>Akuntansi Sektor Publik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flipV="1">
            <a:off x="1047750" y="249336"/>
            <a:ext cx="0" cy="5290403"/>
          </a:xfrm>
          <a:prstGeom prst="line">
            <a:avLst/>
          </a:prstGeom>
          <a:ln w="38100" cap="flat">
            <a:solidFill>
              <a:srgbClr val="1F3E57"/>
            </a:solidFill>
            <a:prstDash val="solid"/>
            <a:headEnd type="none" w="sm" len="sm"/>
            <a:tailEnd type="none" w="sm" len="sm"/>
          </a:ln>
        </p:spPr>
      </p:sp>
      <p:sp>
        <p:nvSpPr>
          <p:cNvPr id="4" name="AutoShape 4"/>
          <p:cNvSpPr/>
          <p:nvPr/>
        </p:nvSpPr>
        <p:spPr>
          <a:xfrm flipV="1">
            <a:off x="2010529" y="1396147"/>
            <a:ext cx="0" cy="5290403"/>
          </a:xfrm>
          <a:prstGeom prst="line">
            <a:avLst/>
          </a:prstGeom>
          <a:ln w="38100" cap="flat">
            <a:solidFill>
              <a:srgbClr val="1F3E57"/>
            </a:solidFill>
            <a:prstDash val="solid"/>
            <a:headEnd type="none" w="sm" len="sm"/>
            <a:tailEnd type="none" w="sm" len="sm"/>
          </a:ln>
        </p:spPr>
      </p:sp>
      <p:grpSp>
        <p:nvGrpSpPr>
          <p:cNvPr id="8" name="Group 8"/>
          <p:cNvGrpSpPr/>
          <p:nvPr/>
        </p:nvGrpSpPr>
        <p:grpSpPr>
          <a:xfrm>
            <a:off x="3284332" y="511867"/>
            <a:ext cx="2932701" cy="2571731"/>
            <a:chOff x="0" y="0"/>
            <a:chExt cx="772399" cy="677328"/>
          </a:xfrm>
        </p:grpSpPr>
        <p:sp>
          <p:nvSpPr>
            <p:cNvPr id="9" name="Freeform 9"/>
            <p:cNvSpPr/>
            <p:nvPr/>
          </p:nvSpPr>
          <p:spPr>
            <a:xfrm>
              <a:off x="0" y="0"/>
              <a:ext cx="772399" cy="677328"/>
            </a:xfrm>
            <a:custGeom>
              <a:avLst/>
              <a:gdLst/>
              <a:ahLst/>
              <a:cxnLst/>
              <a:rect l="l" t="t" r="r" b="b"/>
              <a:pathLst>
                <a:path w="772399" h="677328">
                  <a:moveTo>
                    <a:pt x="0" y="0"/>
                  </a:moveTo>
                  <a:lnTo>
                    <a:pt x="772399" y="0"/>
                  </a:lnTo>
                  <a:lnTo>
                    <a:pt x="772399" y="677328"/>
                  </a:lnTo>
                  <a:lnTo>
                    <a:pt x="0" y="677328"/>
                  </a:lnTo>
                  <a:close/>
                </a:path>
              </a:pathLst>
            </a:custGeom>
            <a:solidFill>
              <a:srgbClr val="E45800"/>
            </a:solidFill>
          </p:spPr>
        </p:sp>
        <p:sp>
          <p:nvSpPr>
            <p:cNvPr id="10" name="TextBox 10"/>
            <p:cNvSpPr txBox="1"/>
            <p:nvPr/>
          </p:nvSpPr>
          <p:spPr>
            <a:xfrm>
              <a:off x="0" y="-38100"/>
              <a:ext cx="772399" cy="715428"/>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20094" y="-203608"/>
            <a:ext cx="4476345" cy="10694215"/>
            <a:chOff x="0" y="0"/>
            <a:chExt cx="1178955" cy="2816583"/>
          </a:xfrm>
        </p:grpSpPr>
        <p:sp>
          <p:nvSpPr>
            <p:cNvPr id="12" name="Freeform 12"/>
            <p:cNvSpPr/>
            <p:nvPr/>
          </p:nvSpPr>
          <p:spPr>
            <a:xfrm>
              <a:off x="0" y="0"/>
              <a:ext cx="1178955" cy="2816584"/>
            </a:xfrm>
            <a:custGeom>
              <a:avLst/>
              <a:gdLst/>
              <a:ahLst/>
              <a:cxnLst/>
              <a:rect l="l" t="t" r="r" b="b"/>
              <a:pathLst>
                <a:path w="1178955" h="2816584">
                  <a:moveTo>
                    <a:pt x="0" y="0"/>
                  </a:moveTo>
                  <a:lnTo>
                    <a:pt x="1178955" y="0"/>
                  </a:lnTo>
                  <a:lnTo>
                    <a:pt x="1178955" y="2816584"/>
                  </a:lnTo>
                  <a:lnTo>
                    <a:pt x="0" y="2816584"/>
                  </a:lnTo>
                  <a:close/>
                </a:path>
              </a:pathLst>
            </a:custGeom>
            <a:solidFill>
              <a:srgbClr val="1F3E57"/>
            </a:solidFill>
          </p:spPr>
        </p:sp>
        <p:sp>
          <p:nvSpPr>
            <p:cNvPr id="13" name="TextBox 13"/>
            <p:cNvSpPr txBox="1"/>
            <p:nvPr/>
          </p:nvSpPr>
          <p:spPr>
            <a:xfrm>
              <a:off x="0" y="-38100"/>
              <a:ext cx="1178955" cy="2854683"/>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flipV="1">
            <a:off x="0" y="18824"/>
            <a:ext cx="2640188" cy="2150553"/>
          </a:xfrm>
          <a:custGeom>
            <a:avLst/>
            <a:gdLst/>
            <a:ahLst/>
            <a:cxnLst/>
            <a:rect l="l" t="t" r="r" b="b"/>
            <a:pathLst>
              <a:path w="2640188" h="2150553">
                <a:moveTo>
                  <a:pt x="0" y="2150553"/>
                </a:moveTo>
                <a:lnTo>
                  <a:pt x="2640188" y="2150553"/>
                </a:lnTo>
                <a:lnTo>
                  <a:pt x="2640188" y="0"/>
                </a:lnTo>
                <a:lnTo>
                  <a:pt x="0" y="0"/>
                </a:lnTo>
                <a:lnTo>
                  <a:pt x="0" y="215055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flipH="1">
            <a:off x="17551318" y="9682218"/>
            <a:ext cx="719368" cy="585958"/>
          </a:xfrm>
          <a:custGeom>
            <a:avLst/>
            <a:gdLst/>
            <a:ahLst/>
            <a:cxnLst/>
            <a:rect l="l" t="t" r="r" b="b"/>
            <a:pathLst>
              <a:path w="719368" h="585958">
                <a:moveTo>
                  <a:pt x="719368" y="0"/>
                </a:moveTo>
                <a:lnTo>
                  <a:pt x="0" y="0"/>
                </a:lnTo>
                <a:lnTo>
                  <a:pt x="0" y="585958"/>
                </a:lnTo>
                <a:lnTo>
                  <a:pt x="719368" y="585958"/>
                </a:lnTo>
                <a:lnTo>
                  <a:pt x="71936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16993493" y="-397513"/>
            <a:ext cx="1641684" cy="1426213"/>
          </a:xfrm>
          <a:custGeom>
            <a:avLst/>
            <a:gdLst/>
            <a:ahLst/>
            <a:cxnLst/>
            <a:rect l="l" t="t" r="r" b="b"/>
            <a:pathLst>
              <a:path w="1641684" h="1426213">
                <a:moveTo>
                  <a:pt x="0" y="0"/>
                </a:moveTo>
                <a:lnTo>
                  <a:pt x="1641684" y="0"/>
                </a:lnTo>
                <a:lnTo>
                  <a:pt x="1641684" y="1426213"/>
                </a:lnTo>
                <a:lnTo>
                  <a:pt x="0" y="1426213"/>
                </a:lnTo>
                <a:lnTo>
                  <a:pt x="0" y="0"/>
                </a:lnTo>
                <a:close/>
              </a:path>
            </a:pathLst>
          </a:custGeom>
          <a:blipFill>
            <a:blip r:embed="rId5"/>
            <a:stretch>
              <a:fillRect/>
            </a:stretch>
          </a:blipFill>
        </p:spPr>
      </p:sp>
      <p:sp>
        <p:nvSpPr>
          <p:cNvPr id="17" name="TextBox 17"/>
          <p:cNvSpPr txBox="1"/>
          <p:nvPr/>
        </p:nvSpPr>
        <p:spPr>
          <a:xfrm>
            <a:off x="2144865" y="4457362"/>
            <a:ext cx="4329344" cy="3808365"/>
          </a:xfrm>
          <a:prstGeom prst="rect">
            <a:avLst/>
          </a:prstGeom>
        </p:spPr>
        <p:txBody>
          <a:bodyPr lIns="0" tIns="0" rIns="0" bIns="0" rtlCol="0" anchor="t">
            <a:spAutoFit/>
          </a:bodyPr>
          <a:lstStyle/>
          <a:p>
            <a:pPr algn="l">
              <a:lnSpc>
                <a:spcPts val="5940"/>
              </a:lnSpc>
            </a:pPr>
            <a:r>
              <a:rPr lang="en-US" sz="6000">
                <a:solidFill>
                  <a:srgbClr val="E6E6E6"/>
                </a:solidFill>
                <a:latin typeface="Anton"/>
                <a:ea typeface="Anton"/>
                <a:cs typeface="Anton"/>
                <a:sym typeface="Anton"/>
              </a:rPr>
              <a:t>PROSES</a:t>
            </a:r>
          </a:p>
          <a:p>
            <a:pPr algn="l">
              <a:lnSpc>
                <a:spcPts val="5940"/>
              </a:lnSpc>
            </a:pPr>
            <a:r>
              <a:rPr lang="en-US" sz="6000">
                <a:solidFill>
                  <a:srgbClr val="E6E6E6"/>
                </a:solidFill>
                <a:latin typeface="Anton"/>
                <a:ea typeface="Anton"/>
                <a:cs typeface="Anton"/>
                <a:sym typeface="Anton"/>
              </a:rPr>
              <a:t>AUDIT KEUANGAN DAERAH</a:t>
            </a:r>
          </a:p>
          <a:p>
            <a:pPr algn="l">
              <a:lnSpc>
                <a:spcPts val="5940"/>
              </a:lnSpc>
            </a:pPr>
            <a:endParaRPr lang="en-US" sz="6000">
              <a:solidFill>
                <a:srgbClr val="E6E6E6"/>
              </a:solidFill>
              <a:latin typeface="Anton"/>
              <a:ea typeface="Anton"/>
              <a:cs typeface="Anton"/>
              <a:sym typeface="Anton"/>
            </a:endParaRPr>
          </a:p>
        </p:txBody>
      </p:sp>
      <p:sp>
        <p:nvSpPr>
          <p:cNvPr id="18" name="TextBox 18"/>
          <p:cNvSpPr txBox="1"/>
          <p:nvPr/>
        </p:nvSpPr>
        <p:spPr>
          <a:xfrm>
            <a:off x="6474209" y="730135"/>
            <a:ext cx="11113961" cy="9168882"/>
          </a:xfrm>
          <a:prstGeom prst="rect">
            <a:avLst/>
          </a:prstGeom>
        </p:spPr>
        <p:txBody>
          <a:bodyPr lIns="0" tIns="0" rIns="0" bIns="0" rtlCol="0" anchor="t">
            <a:spAutoFit/>
          </a:bodyPr>
          <a:lstStyle/>
          <a:p>
            <a:pPr algn="just">
              <a:lnSpc>
                <a:spcPts val="2991"/>
              </a:lnSpc>
            </a:pPr>
            <a:r>
              <a:rPr lang="en-US" sz="2432" b="1">
                <a:solidFill>
                  <a:srgbClr val="1F3E57"/>
                </a:solidFill>
                <a:latin typeface="Helvetica World Bold"/>
                <a:ea typeface="Helvetica World Bold"/>
                <a:cs typeface="Helvetica World Bold"/>
                <a:sym typeface="Helvetica World Bold"/>
              </a:rPr>
              <a:t>Proses audit keuangan daerah umumnya mengikuti tahapan standar audit:</a:t>
            </a:r>
          </a:p>
          <a:p>
            <a:pPr algn="just">
              <a:lnSpc>
                <a:spcPts val="2991"/>
              </a:lnSpc>
            </a:pPr>
            <a:endParaRPr lang="en-US" sz="2432" b="1">
              <a:solidFill>
                <a:srgbClr val="1F3E57"/>
              </a:solidFill>
              <a:latin typeface="Helvetica World Bold"/>
              <a:ea typeface="Helvetica World Bold"/>
              <a:cs typeface="Helvetica World Bold"/>
              <a:sym typeface="Helvetica World Bold"/>
            </a:endParaRPr>
          </a:p>
          <a:p>
            <a:pPr marL="525132" lvl="1" indent="-262566" algn="just">
              <a:lnSpc>
                <a:spcPts val="2991"/>
              </a:lnSpc>
              <a:buAutoNum type="arabicPeriod"/>
            </a:pPr>
            <a:r>
              <a:rPr lang="en-US" sz="2432" b="1">
                <a:solidFill>
                  <a:srgbClr val="1F3E57"/>
                </a:solidFill>
                <a:latin typeface="Helvetica World Bold"/>
                <a:ea typeface="Helvetica World Bold"/>
                <a:cs typeface="Helvetica World Bold"/>
                <a:sym typeface="Helvetica World Bold"/>
              </a:rPr>
              <a:t>Perencanaan Audit:</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Auditor menentukan tujuan, lingkup, dan metodologi audit.</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Melakukan pemahaman awal terhadap entitas yang diaudit, termasuk lingkungan pengendalian internalnya.</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Menilai risiko audit (risiko inheren, risiko pengendalian, dan risiko deteksi).</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Menyusun program audit terperinci.</a:t>
            </a:r>
          </a:p>
          <a:p>
            <a:pPr algn="just">
              <a:lnSpc>
                <a:spcPts val="2991"/>
              </a:lnSpc>
            </a:pPr>
            <a:endParaRPr lang="en-US" sz="2432" b="1">
              <a:solidFill>
                <a:srgbClr val="1F3E57"/>
              </a:solidFill>
              <a:latin typeface="Helvetica World Bold"/>
              <a:ea typeface="Helvetica World Bold"/>
              <a:cs typeface="Helvetica World Bold"/>
              <a:sym typeface="Helvetica World Bold"/>
            </a:endParaRPr>
          </a:p>
          <a:p>
            <a:pPr marL="525132" lvl="1" indent="-262566" algn="just">
              <a:lnSpc>
                <a:spcPts val="2991"/>
              </a:lnSpc>
              <a:buAutoNum type="arabicPeriod"/>
            </a:pPr>
            <a:r>
              <a:rPr lang="en-US" sz="2432" b="1">
                <a:solidFill>
                  <a:srgbClr val="1F3E57"/>
                </a:solidFill>
                <a:latin typeface="Helvetica World Bold"/>
                <a:ea typeface="Helvetica World Bold"/>
                <a:cs typeface="Helvetica World Bold"/>
                <a:sym typeface="Helvetica World Bold"/>
              </a:rPr>
              <a:t>Pelaksanaan Audit (Pekerjaan Lapangan):</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Pengumpulan bukti audit melalui berbagai teknik, seperti:</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Inspeksi (pemeriksaan dokumen, aset).</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Observasi (pengamatan proses).</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Konfirmasi (meminta informasi dari pihak ketiga).</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Wawancara (bertanya kepada personel terkait).</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Analisis (menganalisis data keuangan).</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Pengujian substantif untuk memverifikasi saldo akun dan transaksi.</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Pengujian pengendalian untuk menilai efektivitas sistem pengendalian internal.</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Pencatatan temuan audit dan bukti pendukungnya dalam kertas kerja audit.</a:t>
            </a:r>
          </a:p>
          <a:p>
            <a:pPr algn="just">
              <a:lnSpc>
                <a:spcPts val="2991"/>
              </a:lnSpc>
            </a:pPr>
            <a:endParaRPr lang="en-US" sz="2432" b="1">
              <a:solidFill>
                <a:srgbClr val="1F3E57"/>
              </a:solidFill>
              <a:latin typeface="Helvetica World Bold"/>
              <a:ea typeface="Helvetica World Bold"/>
              <a:cs typeface="Helvetica World Bold"/>
              <a:sym typeface="Helvetica World Bold"/>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flipV="1">
            <a:off x="1047750" y="249336"/>
            <a:ext cx="0" cy="5290403"/>
          </a:xfrm>
          <a:prstGeom prst="line">
            <a:avLst/>
          </a:prstGeom>
          <a:ln w="38100" cap="flat">
            <a:solidFill>
              <a:srgbClr val="1F3E57"/>
            </a:solidFill>
            <a:prstDash val="solid"/>
            <a:headEnd type="none" w="sm" len="sm"/>
            <a:tailEnd type="none" w="sm" len="sm"/>
          </a:ln>
        </p:spPr>
      </p:sp>
      <p:sp>
        <p:nvSpPr>
          <p:cNvPr id="4" name="AutoShape 4"/>
          <p:cNvSpPr/>
          <p:nvPr/>
        </p:nvSpPr>
        <p:spPr>
          <a:xfrm flipV="1">
            <a:off x="2010529" y="1396147"/>
            <a:ext cx="0" cy="5290403"/>
          </a:xfrm>
          <a:prstGeom prst="line">
            <a:avLst/>
          </a:prstGeom>
          <a:ln w="38100" cap="flat">
            <a:solidFill>
              <a:srgbClr val="1F3E57"/>
            </a:solidFill>
            <a:prstDash val="solid"/>
            <a:headEnd type="none" w="sm" len="sm"/>
            <a:tailEnd type="none" w="sm" len="sm"/>
          </a:ln>
        </p:spPr>
      </p:sp>
      <p:grpSp>
        <p:nvGrpSpPr>
          <p:cNvPr id="8" name="Group 8"/>
          <p:cNvGrpSpPr/>
          <p:nvPr/>
        </p:nvGrpSpPr>
        <p:grpSpPr>
          <a:xfrm>
            <a:off x="3284332" y="511867"/>
            <a:ext cx="2932701" cy="2571731"/>
            <a:chOff x="0" y="0"/>
            <a:chExt cx="772399" cy="677328"/>
          </a:xfrm>
        </p:grpSpPr>
        <p:sp>
          <p:nvSpPr>
            <p:cNvPr id="9" name="Freeform 9"/>
            <p:cNvSpPr/>
            <p:nvPr/>
          </p:nvSpPr>
          <p:spPr>
            <a:xfrm>
              <a:off x="0" y="0"/>
              <a:ext cx="772399" cy="677328"/>
            </a:xfrm>
            <a:custGeom>
              <a:avLst/>
              <a:gdLst/>
              <a:ahLst/>
              <a:cxnLst/>
              <a:rect l="l" t="t" r="r" b="b"/>
              <a:pathLst>
                <a:path w="772399" h="677328">
                  <a:moveTo>
                    <a:pt x="0" y="0"/>
                  </a:moveTo>
                  <a:lnTo>
                    <a:pt x="772399" y="0"/>
                  </a:lnTo>
                  <a:lnTo>
                    <a:pt x="772399" y="677328"/>
                  </a:lnTo>
                  <a:lnTo>
                    <a:pt x="0" y="677328"/>
                  </a:lnTo>
                  <a:close/>
                </a:path>
              </a:pathLst>
            </a:custGeom>
            <a:solidFill>
              <a:srgbClr val="E45800"/>
            </a:solidFill>
          </p:spPr>
        </p:sp>
        <p:sp>
          <p:nvSpPr>
            <p:cNvPr id="10" name="TextBox 10"/>
            <p:cNvSpPr txBox="1"/>
            <p:nvPr/>
          </p:nvSpPr>
          <p:spPr>
            <a:xfrm>
              <a:off x="0" y="-38100"/>
              <a:ext cx="772399" cy="715428"/>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20094" y="-203608"/>
            <a:ext cx="4476345" cy="10694215"/>
            <a:chOff x="0" y="0"/>
            <a:chExt cx="1178955" cy="2816583"/>
          </a:xfrm>
        </p:grpSpPr>
        <p:sp>
          <p:nvSpPr>
            <p:cNvPr id="12" name="Freeform 12"/>
            <p:cNvSpPr/>
            <p:nvPr/>
          </p:nvSpPr>
          <p:spPr>
            <a:xfrm>
              <a:off x="0" y="0"/>
              <a:ext cx="1178955" cy="2816584"/>
            </a:xfrm>
            <a:custGeom>
              <a:avLst/>
              <a:gdLst/>
              <a:ahLst/>
              <a:cxnLst/>
              <a:rect l="l" t="t" r="r" b="b"/>
              <a:pathLst>
                <a:path w="1178955" h="2816584">
                  <a:moveTo>
                    <a:pt x="0" y="0"/>
                  </a:moveTo>
                  <a:lnTo>
                    <a:pt x="1178955" y="0"/>
                  </a:lnTo>
                  <a:lnTo>
                    <a:pt x="1178955" y="2816584"/>
                  </a:lnTo>
                  <a:lnTo>
                    <a:pt x="0" y="2816584"/>
                  </a:lnTo>
                  <a:close/>
                </a:path>
              </a:pathLst>
            </a:custGeom>
            <a:solidFill>
              <a:srgbClr val="1F3E57"/>
            </a:solidFill>
          </p:spPr>
        </p:sp>
        <p:sp>
          <p:nvSpPr>
            <p:cNvPr id="13" name="TextBox 13"/>
            <p:cNvSpPr txBox="1"/>
            <p:nvPr/>
          </p:nvSpPr>
          <p:spPr>
            <a:xfrm>
              <a:off x="0" y="-38100"/>
              <a:ext cx="1178955" cy="2854683"/>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flipV="1">
            <a:off x="0" y="18824"/>
            <a:ext cx="2640188" cy="2150553"/>
          </a:xfrm>
          <a:custGeom>
            <a:avLst/>
            <a:gdLst/>
            <a:ahLst/>
            <a:cxnLst/>
            <a:rect l="l" t="t" r="r" b="b"/>
            <a:pathLst>
              <a:path w="2640188" h="2150553">
                <a:moveTo>
                  <a:pt x="0" y="2150553"/>
                </a:moveTo>
                <a:lnTo>
                  <a:pt x="2640188" y="2150553"/>
                </a:lnTo>
                <a:lnTo>
                  <a:pt x="2640188" y="0"/>
                </a:lnTo>
                <a:lnTo>
                  <a:pt x="0" y="0"/>
                </a:lnTo>
                <a:lnTo>
                  <a:pt x="0" y="215055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flipH="1">
            <a:off x="17551318" y="9682218"/>
            <a:ext cx="719368" cy="585958"/>
          </a:xfrm>
          <a:custGeom>
            <a:avLst/>
            <a:gdLst/>
            <a:ahLst/>
            <a:cxnLst/>
            <a:rect l="l" t="t" r="r" b="b"/>
            <a:pathLst>
              <a:path w="719368" h="585958">
                <a:moveTo>
                  <a:pt x="719368" y="0"/>
                </a:moveTo>
                <a:lnTo>
                  <a:pt x="0" y="0"/>
                </a:lnTo>
                <a:lnTo>
                  <a:pt x="0" y="585958"/>
                </a:lnTo>
                <a:lnTo>
                  <a:pt x="719368" y="585958"/>
                </a:lnTo>
                <a:lnTo>
                  <a:pt x="71936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16993493" y="-397513"/>
            <a:ext cx="1641684" cy="1426213"/>
          </a:xfrm>
          <a:custGeom>
            <a:avLst/>
            <a:gdLst/>
            <a:ahLst/>
            <a:cxnLst/>
            <a:rect l="l" t="t" r="r" b="b"/>
            <a:pathLst>
              <a:path w="1641684" h="1426213">
                <a:moveTo>
                  <a:pt x="0" y="0"/>
                </a:moveTo>
                <a:lnTo>
                  <a:pt x="1641684" y="0"/>
                </a:lnTo>
                <a:lnTo>
                  <a:pt x="1641684" y="1426213"/>
                </a:lnTo>
                <a:lnTo>
                  <a:pt x="0" y="1426213"/>
                </a:lnTo>
                <a:lnTo>
                  <a:pt x="0" y="0"/>
                </a:lnTo>
                <a:close/>
              </a:path>
            </a:pathLst>
          </a:custGeom>
          <a:blipFill>
            <a:blip r:embed="rId5"/>
            <a:stretch>
              <a:fillRect/>
            </a:stretch>
          </a:blipFill>
        </p:spPr>
      </p:sp>
      <p:sp>
        <p:nvSpPr>
          <p:cNvPr id="17" name="TextBox 17"/>
          <p:cNvSpPr txBox="1"/>
          <p:nvPr/>
        </p:nvSpPr>
        <p:spPr>
          <a:xfrm>
            <a:off x="2144865" y="4457362"/>
            <a:ext cx="4329344" cy="3808365"/>
          </a:xfrm>
          <a:prstGeom prst="rect">
            <a:avLst/>
          </a:prstGeom>
        </p:spPr>
        <p:txBody>
          <a:bodyPr lIns="0" tIns="0" rIns="0" bIns="0" rtlCol="0" anchor="t">
            <a:spAutoFit/>
          </a:bodyPr>
          <a:lstStyle/>
          <a:p>
            <a:pPr algn="l">
              <a:lnSpc>
                <a:spcPts val="5940"/>
              </a:lnSpc>
            </a:pPr>
            <a:r>
              <a:rPr lang="en-US" sz="6000">
                <a:solidFill>
                  <a:srgbClr val="E6E6E6"/>
                </a:solidFill>
                <a:latin typeface="Anton"/>
                <a:ea typeface="Anton"/>
                <a:cs typeface="Anton"/>
                <a:sym typeface="Anton"/>
              </a:rPr>
              <a:t>PROSES</a:t>
            </a:r>
          </a:p>
          <a:p>
            <a:pPr algn="l">
              <a:lnSpc>
                <a:spcPts val="5940"/>
              </a:lnSpc>
            </a:pPr>
            <a:r>
              <a:rPr lang="en-US" sz="6000">
                <a:solidFill>
                  <a:srgbClr val="E6E6E6"/>
                </a:solidFill>
                <a:latin typeface="Anton"/>
                <a:ea typeface="Anton"/>
                <a:cs typeface="Anton"/>
                <a:sym typeface="Anton"/>
              </a:rPr>
              <a:t>AUDIT KEUANGAN DAERAH</a:t>
            </a:r>
          </a:p>
          <a:p>
            <a:pPr algn="l">
              <a:lnSpc>
                <a:spcPts val="5940"/>
              </a:lnSpc>
            </a:pPr>
            <a:endParaRPr lang="en-US" sz="6000">
              <a:solidFill>
                <a:srgbClr val="E6E6E6"/>
              </a:solidFill>
              <a:latin typeface="Anton"/>
              <a:ea typeface="Anton"/>
              <a:cs typeface="Anton"/>
              <a:sym typeface="Anton"/>
            </a:endParaRPr>
          </a:p>
        </p:txBody>
      </p:sp>
      <p:sp>
        <p:nvSpPr>
          <p:cNvPr id="18" name="TextBox 18"/>
          <p:cNvSpPr txBox="1"/>
          <p:nvPr/>
        </p:nvSpPr>
        <p:spPr>
          <a:xfrm>
            <a:off x="6437357" y="702406"/>
            <a:ext cx="11113961" cy="9272791"/>
          </a:xfrm>
          <a:prstGeom prst="rect">
            <a:avLst/>
          </a:prstGeom>
        </p:spPr>
        <p:txBody>
          <a:bodyPr lIns="0" tIns="0" rIns="0" bIns="0" rtlCol="0" anchor="t">
            <a:spAutoFit/>
          </a:bodyPr>
          <a:lstStyle/>
          <a:p>
            <a:pPr marL="525132" lvl="1" indent="-262566" algn="just">
              <a:lnSpc>
                <a:spcPts val="2991"/>
              </a:lnSpc>
              <a:buAutoNum type="arabicPeriod"/>
            </a:pPr>
            <a:r>
              <a:rPr lang="en-US" sz="2432" b="1">
                <a:solidFill>
                  <a:srgbClr val="1F3E57"/>
                </a:solidFill>
                <a:latin typeface="Helvetica World Bold"/>
                <a:ea typeface="Helvetica World Bold"/>
                <a:cs typeface="Helvetica World Bold"/>
                <a:sym typeface="Helvetica World Bold"/>
              </a:rPr>
              <a:t>Pelaporan Audit:</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Penyusunan konsep Laporan Hasil Pemeriksaan (LHP) yang memuat temuan, kesimpulan, dan rekomendasi.</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Penyampaian konsep LHP kepada entitas yang diaudit untuk mendapatkan tanggapan (klarifikasi dan/atau komitmen tindak lanjut). Tanggapan ini menjadi bagian tak terpisahkan dari LHP final.</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Penyusunan LHP final setelah mempertimbangkan tanggapan entitas.</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Penyampaian LHP final kepada pihak yang berwenang (misalnya, BPK menyampaikan LHP kepada DPRD, Gubernur/Bupati/Wali Kota).</a:t>
            </a:r>
          </a:p>
          <a:p>
            <a:pPr marL="525132" lvl="1" indent="-262566" algn="just">
              <a:lnSpc>
                <a:spcPts val="2991"/>
              </a:lnSpc>
              <a:buAutoNum type="arabicPeriod"/>
            </a:pPr>
            <a:r>
              <a:rPr lang="en-US" sz="2432" b="1">
                <a:solidFill>
                  <a:srgbClr val="1F3E57"/>
                </a:solidFill>
                <a:latin typeface="Helvetica World Bold"/>
                <a:ea typeface="Helvetica World Bold"/>
                <a:cs typeface="Helvetica World Bold"/>
                <a:sym typeface="Helvetica World Bold"/>
              </a:rPr>
              <a:t>Tindak Lanjut Audit:</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Pemerintah daerah wajib menindaklanjuti rekomendasi audit dalam jangka waktu yang telah ditentukan.</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Auditor (BPK atau Inspektorat) melakukan pemantauan terhadap tindak lanjut rekomendasi.</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Jika rekomendasi tidak ditindaklanjuti, dapat ada konsekuensi hukum atau administratif.</a:t>
            </a:r>
          </a:p>
          <a:p>
            <a:pPr marL="1050265" lvl="2" indent="-350088" algn="just">
              <a:lnSpc>
                <a:spcPts val="2991"/>
              </a:lnSpc>
              <a:buFont typeface="Arial"/>
              <a:buChar char="⚬"/>
            </a:pPr>
            <a:endParaRPr lang="en-US" sz="2432" b="1">
              <a:solidFill>
                <a:srgbClr val="1F3E57"/>
              </a:solidFill>
              <a:latin typeface="Helvetica World Bold"/>
              <a:ea typeface="Helvetica World Bold"/>
              <a:cs typeface="Helvetica World Bold"/>
              <a:sym typeface="Helvetica World Bold"/>
            </a:endParaRPr>
          </a:p>
          <a:p>
            <a:pPr algn="just">
              <a:lnSpc>
                <a:spcPts val="2991"/>
              </a:lnSpc>
            </a:pPr>
            <a:r>
              <a:rPr lang="en-US" sz="2432" b="1">
                <a:solidFill>
                  <a:srgbClr val="1F3E57"/>
                </a:solidFill>
                <a:latin typeface="Helvetica World Bold"/>
                <a:ea typeface="Helvetica World Bold"/>
                <a:cs typeface="Helvetica World Bold"/>
                <a:sym typeface="Helvetica World Bold"/>
              </a:rPr>
              <a:t>Setiap tahapan ini memerlukan profesionalisme dan integritas tinggi dari auditor untuk memastikan hasil audit yang valid dan kredibel.</a:t>
            </a:r>
          </a:p>
          <a:p>
            <a:pPr algn="just">
              <a:lnSpc>
                <a:spcPts val="2991"/>
              </a:lnSpc>
            </a:pPr>
            <a:endParaRPr lang="en-US" sz="2432" b="1">
              <a:solidFill>
                <a:srgbClr val="1F3E57"/>
              </a:solidFill>
              <a:latin typeface="Helvetica World Bold"/>
              <a:ea typeface="Helvetica World Bold"/>
              <a:cs typeface="Helvetica World Bold"/>
              <a:sym typeface="Helvetica World Bold"/>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flipV="1">
            <a:off x="1047750" y="249336"/>
            <a:ext cx="0" cy="5290403"/>
          </a:xfrm>
          <a:prstGeom prst="line">
            <a:avLst/>
          </a:prstGeom>
          <a:ln w="38100" cap="flat">
            <a:solidFill>
              <a:srgbClr val="1F3E57"/>
            </a:solidFill>
            <a:prstDash val="solid"/>
            <a:headEnd type="none" w="sm" len="sm"/>
            <a:tailEnd type="none" w="sm" len="sm"/>
          </a:ln>
        </p:spPr>
      </p:sp>
      <p:sp>
        <p:nvSpPr>
          <p:cNvPr id="4" name="AutoShape 4"/>
          <p:cNvSpPr/>
          <p:nvPr/>
        </p:nvSpPr>
        <p:spPr>
          <a:xfrm flipV="1">
            <a:off x="2010529" y="1396147"/>
            <a:ext cx="0" cy="5290403"/>
          </a:xfrm>
          <a:prstGeom prst="line">
            <a:avLst/>
          </a:prstGeom>
          <a:ln w="38100" cap="flat">
            <a:solidFill>
              <a:srgbClr val="1F3E57"/>
            </a:solidFill>
            <a:prstDash val="solid"/>
            <a:headEnd type="none" w="sm" len="sm"/>
            <a:tailEnd type="none" w="sm" len="sm"/>
          </a:ln>
        </p:spPr>
      </p:sp>
      <p:grpSp>
        <p:nvGrpSpPr>
          <p:cNvPr id="8" name="Group 8"/>
          <p:cNvGrpSpPr/>
          <p:nvPr/>
        </p:nvGrpSpPr>
        <p:grpSpPr>
          <a:xfrm>
            <a:off x="5124715" y="411369"/>
            <a:ext cx="3189081" cy="2699921"/>
            <a:chOff x="0" y="0"/>
            <a:chExt cx="839923" cy="711090"/>
          </a:xfrm>
        </p:grpSpPr>
        <p:sp>
          <p:nvSpPr>
            <p:cNvPr id="9" name="Freeform 9"/>
            <p:cNvSpPr/>
            <p:nvPr/>
          </p:nvSpPr>
          <p:spPr>
            <a:xfrm>
              <a:off x="0" y="0"/>
              <a:ext cx="839923" cy="711090"/>
            </a:xfrm>
            <a:custGeom>
              <a:avLst/>
              <a:gdLst/>
              <a:ahLst/>
              <a:cxnLst/>
              <a:rect l="l" t="t" r="r" b="b"/>
              <a:pathLst>
                <a:path w="839923" h="711090">
                  <a:moveTo>
                    <a:pt x="0" y="0"/>
                  </a:moveTo>
                  <a:lnTo>
                    <a:pt x="839923" y="0"/>
                  </a:lnTo>
                  <a:lnTo>
                    <a:pt x="839923" y="711090"/>
                  </a:lnTo>
                  <a:lnTo>
                    <a:pt x="0" y="711090"/>
                  </a:lnTo>
                  <a:close/>
                </a:path>
              </a:pathLst>
            </a:custGeom>
            <a:solidFill>
              <a:srgbClr val="E45800"/>
            </a:solidFill>
          </p:spPr>
        </p:sp>
        <p:sp>
          <p:nvSpPr>
            <p:cNvPr id="10" name="TextBox 10"/>
            <p:cNvSpPr txBox="1"/>
            <p:nvPr/>
          </p:nvSpPr>
          <p:spPr>
            <a:xfrm>
              <a:off x="0" y="-38100"/>
              <a:ext cx="839923" cy="74919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143769" y="-203608"/>
            <a:ext cx="5077520" cy="10694215"/>
            <a:chOff x="0" y="0"/>
            <a:chExt cx="1337289" cy="2816583"/>
          </a:xfrm>
        </p:grpSpPr>
        <p:sp>
          <p:nvSpPr>
            <p:cNvPr id="12" name="Freeform 12"/>
            <p:cNvSpPr/>
            <p:nvPr/>
          </p:nvSpPr>
          <p:spPr>
            <a:xfrm>
              <a:off x="0" y="0"/>
              <a:ext cx="1337289" cy="2816584"/>
            </a:xfrm>
            <a:custGeom>
              <a:avLst/>
              <a:gdLst/>
              <a:ahLst/>
              <a:cxnLst/>
              <a:rect l="l" t="t" r="r" b="b"/>
              <a:pathLst>
                <a:path w="1337289" h="2816584">
                  <a:moveTo>
                    <a:pt x="0" y="0"/>
                  </a:moveTo>
                  <a:lnTo>
                    <a:pt x="1337289" y="0"/>
                  </a:lnTo>
                  <a:lnTo>
                    <a:pt x="1337289" y="2816584"/>
                  </a:lnTo>
                  <a:lnTo>
                    <a:pt x="0" y="2816584"/>
                  </a:lnTo>
                  <a:close/>
                </a:path>
              </a:pathLst>
            </a:custGeom>
            <a:solidFill>
              <a:srgbClr val="1F3E57"/>
            </a:solidFill>
          </p:spPr>
        </p:sp>
        <p:sp>
          <p:nvSpPr>
            <p:cNvPr id="13" name="TextBox 13"/>
            <p:cNvSpPr txBox="1"/>
            <p:nvPr/>
          </p:nvSpPr>
          <p:spPr>
            <a:xfrm>
              <a:off x="0" y="-38100"/>
              <a:ext cx="1337289" cy="2854683"/>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flipV="1">
            <a:off x="0" y="18824"/>
            <a:ext cx="2640188" cy="2150553"/>
          </a:xfrm>
          <a:custGeom>
            <a:avLst/>
            <a:gdLst/>
            <a:ahLst/>
            <a:cxnLst/>
            <a:rect l="l" t="t" r="r" b="b"/>
            <a:pathLst>
              <a:path w="2640188" h="2150553">
                <a:moveTo>
                  <a:pt x="0" y="2150553"/>
                </a:moveTo>
                <a:lnTo>
                  <a:pt x="2640188" y="2150553"/>
                </a:lnTo>
                <a:lnTo>
                  <a:pt x="2640188" y="0"/>
                </a:lnTo>
                <a:lnTo>
                  <a:pt x="0" y="0"/>
                </a:lnTo>
                <a:lnTo>
                  <a:pt x="0" y="215055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flipH="1">
            <a:off x="15630498" y="8117623"/>
            <a:ext cx="2640188" cy="2150553"/>
          </a:xfrm>
          <a:custGeom>
            <a:avLst/>
            <a:gdLst/>
            <a:ahLst/>
            <a:cxnLst/>
            <a:rect l="l" t="t" r="r" b="b"/>
            <a:pathLst>
              <a:path w="2640188" h="2150553">
                <a:moveTo>
                  <a:pt x="2640188" y="0"/>
                </a:moveTo>
                <a:lnTo>
                  <a:pt x="0" y="0"/>
                </a:lnTo>
                <a:lnTo>
                  <a:pt x="0" y="2150553"/>
                </a:lnTo>
                <a:lnTo>
                  <a:pt x="2640188" y="2150553"/>
                </a:lnTo>
                <a:lnTo>
                  <a:pt x="26401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16089820" y="214547"/>
            <a:ext cx="2064644" cy="1793660"/>
          </a:xfrm>
          <a:custGeom>
            <a:avLst/>
            <a:gdLst/>
            <a:ahLst/>
            <a:cxnLst/>
            <a:rect l="l" t="t" r="r" b="b"/>
            <a:pathLst>
              <a:path w="2064644" h="1793660">
                <a:moveTo>
                  <a:pt x="0" y="0"/>
                </a:moveTo>
                <a:lnTo>
                  <a:pt x="2064645" y="0"/>
                </a:lnTo>
                <a:lnTo>
                  <a:pt x="2064645" y="1793660"/>
                </a:lnTo>
                <a:lnTo>
                  <a:pt x="0" y="1793660"/>
                </a:lnTo>
                <a:lnTo>
                  <a:pt x="0" y="0"/>
                </a:lnTo>
                <a:close/>
              </a:path>
            </a:pathLst>
          </a:custGeom>
          <a:blipFill>
            <a:blip r:embed="rId5"/>
            <a:stretch>
              <a:fillRect/>
            </a:stretch>
          </a:blipFill>
        </p:spPr>
      </p:sp>
      <p:sp>
        <p:nvSpPr>
          <p:cNvPr id="17" name="Freeform 17"/>
          <p:cNvSpPr/>
          <p:nvPr/>
        </p:nvSpPr>
        <p:spPr>
          <a:xfrm rot="-5400000" flipH="1">
            <a:off x="662480" y="8253115"/>
            <a:ext cx="2064644" cy="1793660"/>
          </a:xfrm>
          <a:custGeom>
            <a:avLst/>
            <a:gdLst/>
            <a:ahLst/>
            <a:cxnLst/>
            <a:rect l="l" t="t" r="r" b="b"/>
            <a:pathLst>
              <a:path w="2064644" h="1793660">
                <a:moveTo>
                  <a:pt x="2064645" y="0"/>
                </a:moveTo>
                <a:lnTo>
                  <a:pt x="0" y="0"/>
                </a:lnTo>
                <a:lnTo>
                  <a:pt x="0" y="1793660"/>
                </a:lnTo>
                <a:lnTo>
                  <a:pt x="2064645" y="1793660"/>
                </a:lnTo>
                <a:lnTo>
                  <a:pt x="2064645" y="0"/>
                </a:lnTo>
                <a:close/>
              </a:path>
            </a:pathLst>
          </a:custGeom>
          <a:blipFill>
            <a:blip r:embed="rId5"/>
            <a:stretch>
              <a:fillRect/>
            </a:stretch>
          </a:blipFill>
        </p:spPr>
      </p:sp>
      <p:sp>
        <p:nvSpPr>
          <p:cNvPr id="18" name="TextBox 18"/>
          <p:cNvSpPr txBox="1"/>
          <p:nvPr/>
        </p:nvSpPr>
        <p:spPr>
          <a:xfrm>
            <a:off x="2143769" y="4801553"/>
            <a:ext cx="5383958" cy="798195"/>
          </a:xfrm>
          <a:prstGeom prst="rect">
            <a:avLst/>
          </a:prstGeom>
        </p:spPr>
        <p:txBody>
          <a:bodyPr lIns="0" tIns="0" rIns="0" bIns="0" rtlCol="0" anchor="t">
            <a:spAutoFit/>
          </a:bodyPr>
          <a:lstStyle/>
          <a:p>
            <a:pPr algn="l">
              <a:lnSpc>
                <a:spcPts val="5940"/>
              </a:lnSpc>
            </a:pPr>
            <a:r>
              <a:rPr lang="en-US" sz="6000">
                <a:solidFill>
                  <a:srgbClr val="E6E6E6"/>
                </a:solidFill>
                <a:latin typeface="Anton"/>
                <a:ea typeface="Anton"/>
                <a:cs typeface="Anton"/>
                <a:sym typeface="Anton"/>
              </a:rPr>
              <a:t>KESIMPULAN</a:t>
            </a:r>
          </a:p>
        </p:txBody>
      </p:sp>
      <p:sp>
        <p:nvSpPr>
          <p:cNvPr id="19" name="TextBox 19"/>
          <p:cNvSpPr txBox="1"/>
          <p:nvPr/>
        </p:nvSpPr>
        <p:spPr>
          <a:xfrm>
            <a:off x="8622728" y="1803656"/>
            <a:ext cx="8883984" cy="7582657"/>
          </a:xfrm>
          <a:prstGeom prst="rect">
            <a:avLst/>
          </a:prstGeom>
        </p:spPr>
        <p:txBody>
          <a:bodyPr lIns="0" tIns="0" rIns="0" bIns="0" rtlCol="0" anchor="t">
            <a:spAutoFit/>
          </a:bodyPr>
          <a:lstStyle/>
          <a:p>
            <a:pPr algn="just">
              <a:lnSpc>
                <a:spcPts val="3075"/>
              </a:lnSpc>
            </a:pPr>
            <a:r>
              <a:rPr lang="en-US" sz="2500" b="1">
                <a:solidFill>
                  <a:srgbClr val="1B2B39"/>
                </a:solidFill>
                <a:latin typeface="Helvetica World Bold"/>
                <a:ea typeface="Helvetica World Bold"/>
                <a:cs typeface="Helvetica World Bold"/>
                <a:sym typeface="Helvetica World Bold"/>
              </a:rPr>
              <a:t>Audit keuangan daerah bukan hanya sekadar kewajiban hukum, melainkan sebuah kebutuhan fundamental untuk menjamin transparansi dan akuntabilitas pengelolaan anggaran di tengah era otonomi daerah. Dengan peran vital BPK sebagai auditor eksternal yang independen dan Inspektorat Daerah sebagai auditor internal, sistem pengawasan keuangan daerah di Indonesia berupaya keras untuk memastikan bahwa uang rakyat digunakan secara tepat dan efektif.</a:t>
            </a:r>
          </a:p>
          <a:p>
            <a:pPr algn="just">
              <a:lnSpc>
                <a:spcPts val="3075"/>
              </a:lnSpc>
            </a:pPr>
            <a:endParaRPr lang="en-US" sz="2500" b="1">
              <a:solidFill>
                <a:srgbClr val="1B2B39"/>
              </a:solidFill>
              <a:latin typeface="Helvetica World Bold"/>
              <a:ea typeface="Helvetica World Bold"/>
              <a:cs typeface="Helvetica World Bold"/>
              <a:sym typeface="Helvetica World Bold"/>
            </a:endParaRPr>
          </a:p>
          <a:p>
            <a:pPr algn="just">
              <a:lnSpc>
                <a:spcPts val="3075"/>
              </a:lnSpc>
            </a:pPr>
            <a:r>
              <a:rPr lang="en-US" sz="2500" b="1">
                <a:solidFill>
                  <a:srgbClr val="1B2B39"/>
                </a:solidFill>
                <a:latin typeface="Helvetica World Bold"/>
                <a:ea typeface="Helvetica World Bold"/>
                <a:cs typeface="Helvetica World Bold"/>
                <a:sym typeface="Helvetica World Bold"/>
              </a:rPr>
              <a:t>Meskipun menghadapi berbagai tantangan, mulai dari keterbatasan SDM, kualitas pengendalian internal, hingga isu independensi, dampak positif dari audit sangatlah besar: meningkatkan kualitas laporan keuangan, mencegah penyalahgunaan, mendorong efisiensi, dan yang terpenting, membangun kembali kepercayaan publik.</a:t>
            </a:r>
          </a:p>
          <a:p>
            <a:pPr algn="just">
              <a:lnSpc>
                <a:spcPts val="3075"/>
              </a:lnSpc>
            </a:pPr>
            <a:endParaRPr lang="en-US" sz="2500" b="1">
              <a:solidFill>
                <a:srgbClr val="1B2B39"/>
              </a:solidFill>
              <a:latin typeface="Helvetica World Bold"/>
              <a:ea typeface="Helvetica World Bold"/>
              <a:cs typeface="Helvetica World Bold"/>
              <a:sym typeface="Helvetica World Bold"/>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grpSp>
        <p:nvGrpSpPr>
          <p:cNvPr id="3" name="Group 3"/>
          <p:cNvGrpSpPr/>
          <p:nvPr/>
        </p:nvGrpSpPr>
        <p:grpSpPr>
          <a:xfrm>
            <a:off x="-199323" y="-203608"/>
            <a:ext cx="6872669" cy="10694215"/>
            <a:chOff x="0" y="0"/>
            <a:chExt cx="1810086" cy="2816583"/>
          </a:xfrm>
        </p:grpSpPr>
        <p:sp>
          <p:nvSpPr>
            <p:cNvPr id="4" name="Freeform 4"/>
            <p:cNvSpPr/>
            <p:nvPr/>
          </p:nvSpPr>
          <p:spPr>
            <a:xfrm>
              <a:off x="0" y="0"/>
              <a:ext cx="1810086" cy="2816584"/>
            </a:xfrm>
            <a:custGeom>
              <a:avLst/>
              <a:gdLst/>
              <a:ahLst/>
              <a:cxnLst/>
              <a:rect l="l" t="t" r="r" b="b"/>
              <a:pathLst>
                <a:path w="1810086" h="2816584">
                  <a:moveTo>
                    <a:pt x="0" y="0"/>
                  </a:moveTo>
                  <a:lnTo>
                    <a:pt x="1810086" y="0"/>
                  </a:lnTo>
                  <a:lnTo>
                    <a:pt x="1810086" y="2816584"/>
                  </a:lnTo>
                  <a:lnTo>
                    <a:pt x="0" y="2816584"/>
                  </a:lnTo>
                  <a:close/>
                </a:path>
              </a:pathLst>
            </a:custGeom>
            <a:solidFill>
              <a:srgbClr val="1F3E57"/>
            </a:solidFill>
          </p:spPr>
        </p:sp>
        <p:sp>
          <p:nvSpPr>
            <p:cNvPr id="5" name="TextBox 5"/>
            <p:cNvSpPr txBox="1"/>
            <p:nvPr/>
          </p:nvSpPr>
          <p:spPr>
            <a:xfrm>
              <a:off x="0" y="-38100"/>
              <a:ext cx="1810086" cy="2854683"/>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7456275" y="896129"/>
            <a:ext cx="9020096" cy="9267538"/>
          </a:xfrm>
          <a:prstGeom prst="rect">
            <a:avLst/>
          </a:prstGeom>
        </p:spPr>
        <p:txBody>
          <a:bodyPr lIns="0" tIns="0" rIns="0" bIns="0" rtlCol="0" anchor="t">
            <a:spAutoFit/>
          </a:bodyPr>
          <a:lstStyle/>
          <a:p>
            <a:pPr algn="just">
              <a:lnSpc>
                <a:spcPts val="3263"/>
              </a:lnSpc>
            </a:pPr>
            <a:r>
              <a:rPr lang="en-US" sz="2653" b="1">
                <a:solidFill>
                  <a:srgbClr val="1F3E57"/>
                </a:solidFill>
                <a:latin typeface="Helvetica World Bold"/>
                <a:ea typeface="Helvetica World Bold"/>
                <a:cs typeface="Helvetica World Bold"/>
                <a:sym typeface="Helvetica World Bold"/>
              </a:rPr>
              <a:t>Pengelolaan keuangan daerah adalah salah satu pilar utama dalam penyelenggaraan pemerintahan. </a:t>
            </a:r>
          </a:p>
          <a:p>
            <a:pPr algn="just">
              <a:lnSpc>
                <a:spcPts val="3263"/>
              </a:lnSpc>
            </a:pPr>
            <a:r>
              <a:rPr lang="en-US" sz="2653" b="1">
                <a:solidFill>
                  <a:srgbClr val="1F3E57"/>
                </a:solidFill>
                <a:latin typeface="Helvetica World Bold"/>
                <a:ea typeface="Helvetica World Bold"/>
                <a:cs typeface="Helvetica World Bold"/>
                <a:sym typeface="Helvetica World Bold"/>
              </a:rPr>
              <a:t>Anggaran Pendapatan dan Belanja Daerah (APBD) merupakan amanah rakyat yang harus dikelola secara efisien, efektif, transparan, dan akuntabel. Di sinilah peran audit keuangan daerah menjadi sangat vital. Audit bukan hanya sekadar formalitas pemeriksaan laporan keuangan, melainkan instrumen esensial untuk memastikan bahwa dana publik digunakan sesuai peruntukannya, bebas dari penyalahgunaan, dan memberikan nilai tambah bagi masyarakat.</a:t>
            </a:r>
          </a:p>
          <a:p>
            <a:pPr algn="just">
              <a:lnSpc>
                <a:spcPts val="3263"/>
              </a:lnSpc>
            </a:pPr>
            <a:endParaRPr lang="en-US" sz="2653" b="1">
              <a:solidFill>
                <a:srgbClr val="1F3E57"/>
              </a:solidFill>
              <a:latin typeface="Helvetica World Bold"/>
              <a:ea typeface="Helvetica World Bold"/>
              <a:cs typeface="Helvetica World Bold"/>
              <a:sym typeface="Helvetica World Bold"/>
            </a:endParaRPr>
          </a:p>
          <a:p>
            <a:pPr algn="just">
              <a:lnSpc>
                <a:spcPts val="3263"/>
              </a:lnSpc>
            </a:pPr>
            <a:r>
              <a:rPr lang="en-US" sz="2653" b="1">
                <a:solidFill>
                  <a:srgbClr val="1F3E57"/>
                </a:solidFill>
                <a:latin typeface="Helvetica World Bold"/>
                <a:ea typeface="Helvetica World Bold"/>
                <a:cs typeface="Helvetica World Bold"/>
                <a:sym typeface="Helvetica World Bold"/>
              </a:rPr>
              <a:t>Tanpa audit yang independen dan berkualitas, risiko korupsi, inefisiensi, dan ketidakpatuhan terhadap peraturan perundang-undangan akan meningkat drastis, mengikis kepercayaan publik dan menghambat pembangunan daerah. Oleh karena itu, audit keuangan daerah adalah jembatan menuju tata kelola pemerintahan yang baik, di mana transparansi dan akuntabilitas menjadi nilai fundamental</a:t>
            </a:r>
          </a:p>
          <a:p>
            <a:pPr algn="just">
              <a:lnSpc>
                <a:spcPts val="3263"/>
              </a:lnSpc>
            </a:pPr>
            <a:endParaRPr lang="en-US" sz="2653" b="1">
              <a:solidFill>
                <a:srgbClr val="1F3E57"/>
              </a:solidFill>
              <a:latin typeface="Helvetica World Bold"/>
              <a:ea typeface="Helvetica World Bold"/>
              <a:cs typeface="Helvetica World Bold"/>
              <a:sym typeface="Helvetica World Bold"/>
            </a:endParaRPr>
          </a:p>
        </p:txBody>
      </p:sp>
      <p:sp>
        <p:nvSpPr>
          <p:cNvPr id="14" name="Freeform 14"/>
          <p:cNvSpPr/>
          <p:nvPr/>
        </p:nvSpPr>
        <p:spPr>
          <a:xfrm flipH="1">
            <a:off x="16630751" y="8932374"/>
            <a:ext cx="1639935" cy="1335802"/>
          </a:xfrm>
          <a:custGeom>
            <a:avLst/>
            <a:gdLst/>
            <a:ahLst/>
            <a:cxnLst/>
            <a:rect l="l" t="t" r="r" b="b"/>
            <a:pathLst>
              <a:path w="1639935" h="1335802">
                <a:moveTo>
                  <a:pt x="1639935" y="0"/>
                </a:moveTo>
                <a:lnTo>
                  <a:pt x="0" y="0"/>
                </a:lnTo>
                <a:lnTo>
                  <a:pt x="0" y="1335802"/>
                </a:lnTo>
                <a:lnTo>
                  <a:pt x="1639935" y="1335802"/>
                </a:lnTo>
                <a:lnTo>
                  <a:pt x="1639935"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a:off x="16476371" y="214547"/>
            <a:ext cx="1678094" cy="1457844"/>
          </a:xfrm>
          <a:custGeom>
            <a:avLst/>
            <a:gdLst/>
            <a:ahLst/>
            <a:cxnLst/>
            <a:rect l="l" t="t" r="r" b="b"/>
            <a:pathLst>
              <a:path w="1678094" h="1457844">
                <a:moveTo>
                  <a:pt x="0" y="0"/>
                </a:moveTo>
                <a:lnTo>
                  <a:pt x="1678094" y="0"/>
                </a:lnTo>
                <a:lnTo>
                  <a:pt x="1678094" y="1457844"/>
                </a:lnTo>
                <a:lnTo>
                  <a:pt x="0" y="1457844"/>
                </a:lnTo>
                <a:lnTo>
                  <a:pt x="0" y="0"/>
                </a:lnTo>
                <a:close/>
              </a:path>
            </a:pathLst>
          </a:custGeom>
          <a:blipFill>
            <a:blip r:embed="rId5"/>
            <a:stretch>
              <a:fillRect/>
            </a:stretch>
          </a:blipFill>
        </p:spPr>
      </p:sp>
      <p:sp>
        <p:nvSpPr>
          <p:cNvPr id="16" name="TextBox 16"/>
          <p:cNvSpPr txBox="1"/>
          <p:nvPr/>
        </p:nvSpPr>
        <p:spPr>
          <a:xfrm>
            <a:off x="1028700" y="4775835"/>
            <a:ext cx="5077520" cy="859155"/>
          </a:xfrm>
          <a:prstGeom prst="rect">
            <a:avLst/>
          </a:prstGeom>
        </p:spPr>
        <p:txBody>
          <a:bodyPr lIns="0" tIns="0" rIns="0" bIns="0" rtlCol="0" anchor="t">
            <a:spAutoFit/>
          </a:bodyPr>
          <a:lstStyle/>
          <a:p>
            <a:pPr algn="l">
              <a:lnSpc>
                <a:spcPts val="6435"/>
              </a:lnSpc>
            </a:pPr>
            <a:r>
              <a:rPr lang="en-US" sz="6500">
                <a:solidFill>
                  <a:srgbClr val="E6E6E6"/>
                </a:solidFill>
                <a:latin typeface="Anton"/>
                <a:ea typeface="Anton"/>
                <a:cs typeface="Anton"/>
                <a:sym typeface="Anton"/>
              </a:rPr>
              <a:t>PENDAHULUAN</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flipV="1">
            <a:off x="1047750" y="249336"/>
            <a:ext cx="0" cy="5290403"/>
          </a:xfrm>
          <a:prstGeom prst="line">
            <a:avLst/>
          </a:prstGeom>
          <a:ln w="38100" cap="flat">
            <a:solidFill>
              <a:srgbClr val="1F3E57"/>
            </a:solidFill>
            <a:prstDash val="solid"/>
            <a:headEnd type="none" w="sm" len="sm"/>
            <a:tailEnd type="none" w="sm" len="sm"/>
          </a:ln>
        </p:spPr>
      </p:sp>
      <p:sp>
        <p:nvSpPr>
          <p:cNvPr id="4" name="AutoShape 4"/>
          <p:cNvSpPr/>
          <p:nvPr/>
        </p:nvSpPr>
        <p:spPr>
          <a:xfrm flipV="1">
            <a:off x="2010529" y="1396147"/>
            <a:ext cx="0" cy="5290403"/>
          </a:xfrm>
          <a:prstGeom prst="line">
            <a:avLst/>
          </a:prstGeom>
          <a:ln w="38100" cap="flat">
            <a:solidFill>
              <a:srgbClr val="1F3E57"/>
            </a:solidFill>
            <a:prstDash val="solid"/>
            <a:headEnd type="none" w="sm" len="sm"/>
            <a:tailEnd type="none" w="sm" len="sm"/>
          </a:ln>
        </p:spPr>
      </p:sp>
      <p:grpSp>
        <p:nvGrpSpPr>
          <p:cNvPr id="8" name="Group 8"/>
          <p:cNvGrpSpPr/>
          <p:nvPr/>
        </p:nvGrpSpPr>
        <p:grpSpPr>
          <a:xfrm>
            <a:off x="5124715" y="411369"/>
            <a:ext cx="2932701" cy="2571731"/>
            <a:chOff x="0" y="0"/>
            <a:chExt cx="772399" cy="677328"/>
          </a:xfrm>
        </p:grpSpPr>
        <p:sp>
          <p:nvSpPr>
            <p:cNvPr id="9" name="Freeform 9"/>
            <p:cNvSpPr/>
            <p:nvPr/>
          </p:nvSpPr>
          <p:spPr>
            <a:xfrm>
              <a:off x="0" y="0"/>
              <a:ext cx="772399" cy="677328"/>
            </a:xfrm>
            <a:custGeom>
              <a:avLst/>
              <a:gdLst/>
              <a:ahLst/>
              <a:cxnLst/>
              <a:rect l="l" t="t" r="r" b="b"/>
              <a:pathLst>
                <a:path w="772399" h="677328">
                  <a:moveTo>
                    <a:pt x="0" y="0"/>
                  </a:moveTo>
                  <a:lnTo>
                    <a:pt x="772399" y="0"/>
                  </a:lnTo>
                  <a:lnTo>
                    <a:pt x="772399" y="677328"/>
                  </a:lnTo>
                  <a:lnTo>
                    <a:pt x="0" y="677328"/>
                  </a:lnTo>
                  <a:close/>
                </a:path>
              </a:pathLst>
            </a:custGeom>
            <a:solidFill>
              <a:srgbClr val="E45800"/>
            </a:solidFill>
          </p:spPr>
        </p:sp>
        <p:sp>
          <p:nvSpPr>
            <p:cNvPr id="10" name="TextBox 10"/>
            <p:cNvSpPr txBox="1"/>
            <p:nvPr/>
          </p:nvSpPr>
          <p:spPr>
            <a:xfrm>
              <a:off x="0" y="-38100"/>
              <a:ext cx="772399" cy="715428"/>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744943" y="-203608"/>
            <a:ext cx="4476345" cy="10694215"/>
            <a:chOff x="0" y="0"/>
            <a:chExt cx="1178955" cy="2816583"/>
          </a:xfrm>
        </p:grpSpPr>
        <p:sp>
          <p:nvSpPr>
            <p:cNvPr id="12" name="Freeform 12"/>
            <p:cNvSpPr/>
            <p:nvPr/>
          </p:nvSpPr>
          <p:spPr>
            <a:xfrm>
              <a:off x="0" y="0"/>
              <a:ext cx="1178955" cy="2816584"/>
            </a:xfrm>
            <a:custGeom>
              <a:avLst/>
              <a:gdLst/>
              <a:ahLst/>
              <a:cxnLst/>
              <a:rect l="l" t="t" r="r" b="b"/>
              <a:pathLst>
                <a:path w="1178955" h="2816584">
                  <a:moveTo>
                    <a:pt x="0" y="0"/>
                  </a:moveTo>
                  <a:lnTo>
                    <a:pt x="1178955" y="0"/>
                  </a:lnTo>
                  <a:lnTo>
                    <a:pt x="1178955" y="2816584"/>
                  </a:lnTo>
                  <a:lnTo>
                    <a:pt x="0" y="2816584"/>
                  </a:lnTo>
                  <a:close/>
                </a:path>
              </a:pathLst>
            </a:custGeom>
            <a:solidFill>
              <a:srgbClr val="1F3E57"/>
            </a:solidFill>
          </p:spPr>
        </p:sp>
        <p:sp>
          <p:nvSpPr>
            <p:cNvPr id="13" name="TextBox 13"/>
            <p:cNvSpPr txBox="1"/>
            <p:nvPr/>
          </p:nvSpPr>
          <p:spPr>
            <a:xfrm>
              <a:off x="0" y="-38100"/>
              <a:ext cx="1178955" cy="2854683"/>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flipH="1">
            <a:off x="16831950" y="9096260"/>
            <a:ext cx="1438736" cy="1171916"/>
          </a:xfrm>
          <a:custGeom>
            <a:avLst/>
            <a:gdLst/>
            <a:ahLst/>
            <a:cxnLst/>
            <a:rect l="l" t="t" r="r" b="b"/>
            <a:pathLst>
              <a:path w="1438736" h="1171916">
                <a:moveTo>
                  <a:pt x="1438736" y="0"/>
                </a:moveTo>
                <a:lnTo>
                  <a:pt x="0" y="0"/>
                </a:lnTo>
                <a:lnTo>
                  <a:pt x="0" y="1171916"/>
                </a:lnTo>
                <a:lnTo>
                  <a:pt x="1438736" y="1171916"/>
                </a:lnTo>
                <a:lnTo>
                  <a:pt x="143873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16570532" y="-397513"/>
            <a:ext cx="2064644" cy="1793660"/>
          </a:xfrm>
          <a:custGeom>
            <a:avLst/>
            <a:gdLst/>
            <a:ahLst/>
            <a:cxnLst/>
            <a:rect l="l" t="t" r="r" b="b"/>
            <a:pathLst>
              <a:path w="2064644" h="1793660">
                <a:moveTo>
                  <a:pt x="0" y="0"/>
                </a:moveTo>
                <a:lnTo>
                  <a:pt x="2064645" y="0"/>
                </a:lnTo>
                <a:lnTo>
                  <a:pt x="2064645" y="1793660"/>
                </a:lnTo>
                <a:lnTo>
                  <a:pt x="0" y="1793660"/>
                </a:lnTo>
                <a:lnTo>
                  <a:pt x="0" y="0"/>
                </a:lnTo>
                <a:close/>
              </a:path>
            </a:pathLst>
          </a:custGeom>
          <a:blipFill>
            <a:blip r:embed="rId5"/>
            <a:stretch>
              <a:fillRect/>
            </a:stretch>
          </a:blipFill>
        </p:spPr>
      </p:sp>
      <p:sp>
        <p:nvSpPr>
          <p:cNvPr id="17" name="TextBox 17"/>
          <p:cNvSpPr txBox="1"/>
          <p:nvPr/>
        </p:nvSpPr>
        <p:spPr>
          <a:xfrm>
            <a:off x="2891945" y="4425315"/>
            <a:ext cx="4329344" cy="3055836"/>
          </a:xfrm>
          <a:prstGeom prst="rect">
            <a:avLst/>
          </a:prstGeom>
        </p:spPr>
        <p:txBody>
          <a:bodyPr lIns="0" tIns="0" rIns="0" bIns="0" rtlCol="0" anchor="t">
            <a:spAutoFit/>
          </a:bodyPr>
          <a:lstStyle/>
          <a:p>
            <a:pPr algn="l">
              <a:lnSpc>
                <a:spcPts val="5940"/>
              </a:lnSpc>
            </a:pPr>
            <a:r>
              <a:rPr lang="en-US" sz="6000">
                <a:solidFill>
                  <a:srgbClr val="E6E6E6"/>
                </a:solidFill>
                <a:latin typeface="Anton"/>
                <a:ea typeface="Anton"/>
                <a:cs typeface="Anton"/>
                <a:sym typeface="Anton"/>
              </a:rPr>
              <a:t>TUJUAN</a:t>
            </a:r>
          </a:p>
          <a:p>
            <a:pPr algn="l">
              <a:lnSpc>
                <a:spcPts val="5940"/>
              </a:lnSpc>
            </a:pPr>
            <a:r>
              <a:rPr lang="en-US" sz="6000">
                <a:solidFill>
                  <a:srgbClr val="E6E6E6"/>
                </a:solidFill>
                <a:latin typeface="Anton"/>
                <a:ea typeface="Anton"/>
                <a:cs typeface="Anton"/>
                <a:sym typeface="Anton"/>
              </a:rPr>
              <a:t>AUDIT</a:t>
            </a:r>
          </a:p>
          <a:p>
            <a:pPr algn="l">
              <a:lnSpc>
                <a:spcPts val="5940"/>
              </a:lnSpc>
            </a:pPr>
            <a:r>
              <a:rPr lang="en-US" sz="6000">
                <a:solidFill>
                  <a:srgbClr val="E6E6E6"/>
                </a:solidFill>
                <a:latin typeface="Anton"/>
                <a:ea typeface="Anton"/>
                <a:cs typeface="Anton"/>
                <a:sym typeface="Anton"/>
              </a:rPr>
              <a:t>KEUANGAN DAERAH</a:t>
            </a:r>
          </a:p>
        </p:txBody>
      </p:sp>
      <p:sp>
        <p:nvSpPr>
          <p:cNvPr id="18" name="TextBox 18"/>
          <p:cNvSpPr txBox="1"/>
          <p:nvPr/>
        </p:nvSpPr>
        <p:spPr>
          <a:xfrm>
            <a:off x="8313796" y="1075051"/>
            <a:ext cx="9289058" cy="4260474"/>
          </a:xfrm>
          <a:prstGeom prst="rect">
            <a:avLst/>
          </a:prstGeom>
        </p:spPr>
        <p:txBody>
          <a:bodyPr lIns="0" tIns="0" rIns="0" bIns="0" rtlCol="0" anchor="t">
            <a:spAutoFit/>
          </a:bodyPr>
          <a:lstStyle/>
          <a:p>
            <a:pPr algn="just">
              <a:lnSpc>
                <a:spcPts val="3114"/>
              </a:lnSpc>
            </a:pPr>
            <a:r>
              <a:rPr lang="en-US" sz="2532" b="1">
                <a:solidFill>
                  <a:srgbClr val="1F3E57"/>
                </a:solidFill>
                <a:latin typeface="Helvetica World Bold"/>
                <a:ea typeface="Helvetica World Bold"/>
                <a:cs typeface="Helvetica World Bold"/>
                <a:sym typeface="Helvetica World Bold"/>
              </a:rPr>
              <a:t>Audit keuangan daerah adalah proses pemeriksaan secara sistematis, objektif, dan independen terhadap laporan keuangan pemerintah daerah, catatan keuangan, dan transaksi yang terkait, guna memberikan opini atau simpulan mengenai kewajaran penyajian laporan keuangan sesuai dengan standar akuntansi pemerintahan yang berlaku. </a:t>
            </a:r>
          </a:p>
          <a:p>
            <a:pPr algn="just">
              <a:lnSpc>
                <a:spcPts val="3114"/>
              </a:lnSpc>
            </a:pPr>
            <a:r>
              <a:rPr lang="en-US" sz="2532" b="1">
                <a:solidFill>
                  <a:srgbClr val="1F3E57"/>
                </a:solidFill>
                <a:latin typeface="Helvetica World Bold"/>
                <a:ea typeface="Helvetica World Bold"/>
                <a:cs typeface="Helvetica World Bold"/>
                <a:sym typeface="Helvetica World Bold"/>
              </a:rPr>
              <a:t>Lebih dari sekadar pemeriksaan angka, audit juga mencakup penilaian terhadap kepatuhan terhadap peraturan dan efektivitas program</a:t>
            </a:r>
          </a:p>
        </p:txBody>
      </p:sp>
      <p:sp>
        <p:nvSpPr>
          <p:cNvPr id="19" name="TextBox 19"/>
          <p:cNvSpPr txBox="1"/>
          <p:nvPr/>
        </p:nvSpPr>
        <p:spPr>
          <a:xfrm>
            <a:off x="8313796" y="5895171"/>
            <a:ext cx="9289058" cy="4581672"/>
          </a:xfrm>
          <a:prstGeom prst="rect">
            <a:avLst/>
          </a:prstGeom>
        </p:spPr>
        <p:txBody>
          <a:bodyPr lIns="0" tIns="0" rIns="0" bIns="0" rtlCol="0" anchor="t">
            <a:spAutoFit/>
          </a:bodyPr>
          <a:lstStyle/>
          <a:p>
            <a:pPr algn="just">
              <a:lnSpc>
                <a:spcPts val="3114"/>
              </a:lnSpc>
            </a:pPr>
            <a:r>
              <a:rPr lang="en-US" sz="2532" b="1">
                <a:solidFill>
                  <a:srgbClr val="1F3E57"/>
                </a:solidFill>
                <a:latin typeface="Helvetica World Bold"/>
                <a:ea typeface="Helvetica World Bold"/>
                <a:cs typeface="Helvetica World Bold"/>
                <a:sym typeface="Helvetica World Bold"/>
              </a:rPr>
              <a:t>Tujuan utama audit keuangan daerah adalah:</a:t>
            </a:r>
          </a:p>
          <a:p>
            <a:pPr marL="546722" lvl="1" indent="-273361" algn="just">
              <a:lnSpc>
                <a:spcPts val="3114"/>
              </a:lnSpc>
              <a:buAutoNum type="arabicPeriod"/>
            </a:pPr>
            <a:r>
              <a:rPr lang="en-US" sz="2532" b="1">
                <a:solidFill>
                  <a:srgbClr val="1F3E57"/>
                </a:solidFill>
                <a:latin typeface="Helvetica World Bold"/>
                <a:ea typeface="Helvetica World Bold"/>
                <a:cs typeface="Helvetica World Bold"/>
                <a:sym typeface="Helvetica World Bold"/>
              </a:rPr>
              <a:t>Memberikan Opini atas Kewajaran Laporan Keuangan: Tujuan primer audit adalah memberikan keyakinan yang memadai (reasonable assurance) bahwa laporan keuangan daerah telah disajikan secara wajar dalam semua hal yang material, sesuai dengan Standar Akuntansi Pemerintahan (SAP). Opini ini sangat penting untuk kredibilitas laporan keuangan.</a:t>
            </a:r>
          </a:p>
          <a:p>
            <a:pPr algn="just">
              <a:lnSpc>
                <a:spcPts val="3114"/>
              </a:lnSpc>
            </a:pPr>
            <a:endParaRPr lang="en-US" sz="2532" b="1">
              <a:solidFill>
                <a:srgbClr val="1F3E57"/>
              </a:solidFill>
              <a:latin typeface="Helvetica World Bold"/>
              <a:ea typeface="Helvetica World Bold"/>
              <a:cs typeface="Helvetica World Bold"/>
              <a:sym typeface="Helvetica World Bold"/>
            </a:endParaRPr>
          </a:p>
          <a:p>
            <a:pPr algn="just">
              <a:lnSpc>
                <a:spcPts val="3114"/>
              </a:lnSpc>
            </a:pPr>
            <a:endParaRPr lang="en-US" sz="2532" b="1">
              <a:solidFill>
                <a:srgbClr val="1F3E57"/>
              </a:solidFill>
              <a:latin typeface="Helvetica World Bold"/>
              <a:ea typeface="Helvetica World Bold"/>
              <a:cs typeface="Helvetica World Bold"/>
              <a:sym typeface="Helvetica World Bold"/>
            </a:endParaRPr>
          </a:p>
          <a:p>
            <a:pPr algn="just">
              <a:lnSpc>
                <a:spcPts val="3114"/>
              </a:lnSpc>
            </a:pPr>
            <a:endParaRPr lang="en-US" sz="2532" b="1">
              <a:solidFill>
                <a:srgbClr val="1F3E57"/>
              </a:solidFill>
              <a:latin typeface="Helvetica World Bold"/>
              <a:ea typeface="Helvetica World Bold"/>
              <a:cs typeface="Helvetica World Bold"/>
              <a:sym typeface="Helvetica World Bold"/>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flipV="1">
            <a:off x="1047750" y="249336"/>
            <a:ext cx="0" cy="5290403"/>
          </a:xfrm>
          <a:prstGeom prst="line">
            <a:avLst/>
          </a:prstGeom>
          <a:ln w="38100" cap="flat">
            <a:solidFill>
              <a:srgbClr val="1F3E57"/>
            </a:solidFill>
            <a:prstDash val="solid"/>
            <a:headEnd type="none" w="sm" len="sm"/>
            <a:tailEnd type="none" w="sm" len="sm"/>
          </a:ln>
        </p:spPr>
      </p:sp>
      <p:sp>
        <p:nvSpPr>
          <p:cNvPr id="4" name="AutoShape 4"/>
          <p:cNvSpPr/>
          <p:nvPr/>
        </p:nvSpPr>
        <p:spPr>
          <a:xfrm flipV="1">
            <a:off x="2010529" y="1396147"/>
            <a:ext cx="0" cy="5290403"/>
          </a:xfrm>
          <a:prstGeom prst="line">
            <a:avLst/>
          </a:prstGeom>
          <a:ln w="38100" cap="flat">
            <a:solidFill>
              <a:srgbClr val="1F3E57"/>
            </a:solidFill>
            <a:prstDash val="solid"/>
            <a:headEnd type="none" w="sm" len="sm"/>
            <a:tailEnd type="none" w="sm" len="sm"/>
          </a:ln>
        </p:spPr>
      </p:sp>
      <p:grpSp>
        <p:nvGrpSpPr>
          <p:cNvPr id="11" name="Group 11"/>
          <p:cNvGrpSpPr/>
          <p:nvPr/>
        </p:nvGrpSpPr>
        <p:grpSpPr>
          <a:xfrm>
            <a:off x="2744943" y="-203608"/>
            <a:ext cx="4476345" cy="10694215"/>
            <a:chOff x="0" y="0"/>
            <a:chExt cx="1178955" cy="2816583"/>
          </a:xfrm>
        </p:grpSpPr>
        <p:sp>
          <p:nvSpPr>
            <p:cNvPr id="12" name="Freeform 12"/>
            <p:cNvSpPr/>
            <p:nvPr/>
          </p:nvSpPr>
          <p:spPr>
            <a:xfrm>
              <a:off x="0" y="0"/>
              <a:ext cx="1178955" cy="2816584"/>
            </a:xfrm>
            <a:custGeom>
              <a:avLst/>
              <a:gdLst/>
              <a:ahLst/>
              <a:cxnLst/>
              <a:rect l="l" t="t" r="r" b="b"/>
              <a:pathLst>
                <a:path w="1178955" h="2816584">
                  <a:moveTo>
                    <a:pt x="0" y="0"/>
                  </a:moveTo>
                  <a:lnTo>
                    <a:pt x="1178955" y="0"/>
                  </a:lnTo>
                  <a:lnTo>
                    <a:pt x="1178955" y="2816584"/>
                  </a:lnTo>
                  <a:lnTo>
                    <a:pt x="0" y="2816584"/>
                  </a:lnTo>
                  <a:close/>
                </a:path>
              </a:pathLst>
            </a:custGeom>
            <a:solidFill>
              <a:srgbClr val="1F3E57"/>
            </a:solidFill>
          </p:spPr>
        </p:sp>
        <p:sp>
          <p:nvSpPr>
            <p:cNvPr id="13" name="TextBox 13"/>
            <p:cNvSpPr txBox="1"/>
            <p:nvPr/>
          </p:nvSpPr>
          <p:spPr>
            <a:xfrm>
              <a:off x="0" y="-38100"/>
              <a:ext cx="1178955" cy="2854683"/>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flipH="1">
            <a:off x="16831950" y="9096260"/>
            <a:ext cx="1438736" cy="1171916"/>
          </a:xfrm>
          <a:custGeom>
            <a:avLst/>
            <a:gdLst/>
            <a:ahLst/>
            <a:cxnLst/>
            <a:rect l="l" t="t" r="r" b="b"/>
            <a:pathLst>
              <a:path w="1438736" h="1171916">
                <a:moveTo>
                  <a:pt x="1438736" y="0"/>
                </a:moveTo>
                <a:lnTo>
                  <a:pt x="0" y="0"/>
                </a:lnTo>
                <a:lnTo>
                  <a:pt x="0" y="1171916"/>
                </a:lnTo>
                <a:lnTo>
                  <a:pt x="1438736" y="1171916"/>
                </a:lnTo>
                <a:lnTo>
                  <a:pt x="143873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16993493" y="-397513"/>
            <a:ext cx="1641684" cy="1426213"/>
          </a:xfrm>
          <a:custGeom>
            <a:avLst/>
            <a:gdLst/>
            <a:ahLst/>
            <a:cxnLst/>
            <a:rect l="l" t="t" r="r" b="b"/>
            <a:pathLst>
              <a:path w="1641684" h="1426213">
                <a:moveTo>
                  <a:pt x="0" y="0"/>
                </a:moveTo>
                <a:lnTo>
                  <a:pt x="1641684" y="0"/>
                </a:lnTo>
                <a:lnTo>
                  <a:pt x="1641684" y="1426213"/>
                </a:lnTo>
                <a:lnTo>
                  <a:pt x="0" y="1426213"/>
                </a:lnTo>
                <a:lnTo>
                  <a:pt x="0" y="0"/>
                </a:lnTo>
                <a:close/>
              </a:path>
            </a:pathLst>
          </a:custGeom>
          <a:blipFill>
            <a:blip r:embed="rId5"/>
            <a:stretch>
              <a:fillRect/>
            </a:stretch>
          </a:blipFill>
        </p:spPr>
      </p:sp>
      <p:sp>
        <p:nvSpPr>
          <p:cNvPr id="17" name="TextBox 17"/>
          <p:cNvSpPr txBox="1"/>
          <p:nvPr/>
        </p:nvSpPr>
        <p:spPr>
          <a:xfrm>
            <a:off x="2891945" y="4425315"/>
            <a:ext cx="4329344" cy="3055836"/>
          </a:xfrm>
          <a:prstGeom prst="rect">
            <a:avLst/>
          </a:prstGeom>
        </p:spPr>
        <p:txBody>
          <a:bodyPr lIns="0" tIns="0" rIns="0" bIns="0" rtlCol="0" anchor="t">
            <a:spAutoFit/>
          </a:bodyPr>
          <a:lstStyle/>
          <a:p>
            <a:pPr algn="l">
              <a:lnSpc>
                <a:spcPts val="5940"/>
              </a:lnSpc>
            </a:pPr>
            <a:r>
              <a:rPr lang="en-US" sz="6000">
                <a:solidFill>
                  <a:srgbClr val="E6E6E6"/>
                </a:solidFill>
                <a:latin typeface="Anton"/>
                <a:ea typeface="Anton"/>
                <a:cs typeface="Anton"/>
                <a:sym typeface="Anton"/>
              </a:rPr>
              <a:t>TUJUAN</a:t>
            </a:r>
          </a:p>
          <a:p>
            <a:pPr algn="l">
              <a:lnSpc>
                <a:spcPts val="5940"/>
              </a:lnSpc>
            </a:pPr>
            <a:r>
              <a:rPr lang="en-US" sz="6000">
                <a:solidFill>
                  <a:srgbClr val="E6E6E6"/>
                </a:solidFill>
                <a:latin typeface="Anton"/>
                <a:ea typeface="Anton"/>
                <a:cs typeface="Anton"/>
                <a:sym typeface="Anton"/>
              </a:rPr>
              <a:t>AUDIT</a:t>
            </a:r>
          </a:p>
          <a:p>
            <a:pPr algn="l">
              <a:lnSpc>
                <a:spcPts val="5940"/>
              </a:lnSpc>
            </a:pPr>
            <a:r>
              <a:rPr lang="en-US" sz="6000">
                <a:solidFill>
                  <a:srgbClr val="E6E6E6"/>
                </a:solidFill>
                <a:latin typeface="Anton"/>
                <a:ea typeface="Anton"/>
                <a:cs typeface="Anton"/>
                <a:sym typeface="Anton"/>
              </a:rPr>
              <a:t>KEUANGAN DAERAH</a:t>
            </a:r>
          </a:p>
        </p:txBody>
      </p:sp>
      <p:sp>
        <p:nvSpPr>
          <p:cNvPr id="18" name="TextBox 18"/>
          <p:cNvSpPr txBox="1"/>
          <p:nvPr/>
        </p:nvSpPr>
        <p:spPr>
          <a:xfrm>
            <a:off x="8305066" y="502342"/>
            <a:ext cx="9673628" cy="9272791"/>
          </a:xfrm>
          <a:prstGeom prst="rect">
            <a:avLst/>
          </a:prstGeom>
        </p:spPr>
        <p:txBody>
          <a:bodyPr lIns="0" tIns="0" rIns="0" bIns="0" rtlCol="0" anchor="t">
            <a:spAutoFit/>
          </a:bodyPr>
          <a:lstStyle/>
          <a:p>
            <a:pPr algn="just">
              <a:lnSpc>
                <a:spcPts val="2991"/>
              </a:lnSpc>
            </a:pPr>
            <a:endParaRPr/>
          </a:p>
          <a:p>
            <a:pPr marL="525132" lvl="1" indent="-262566" algn="just">
              <a:lnSpc>
                <a:spcPts val="2991"/>
              </a:lnSpc>
              <a:buAutoNum type="arabicPeriod"/>
            </a:pPr>
            <a:r>
              <a:rPr lang="en-US" sz="2432" b="1">
                <a:solidFill>
                  <a:srgbClr val="1F3E57"/>
                </a:solidFill>
                <a:latin typeface="Helvetica World Bold"/>
                <a:ea typeface="Helvetica World Bold"/>
                <a:cs typeface="Helvetica World Bold"/>
                <a:sym typeface="Helvetica World Bold"/>
              </a:rPr>
              <a:t>Meningkatkan Transparansi: Dengan adanya audit, informasi mengenai bagaimana dana publik dikelola menjadi lebih terbuka dan dapat diakses oleh masyarakat. Menjamin Akuntabilitas: Audit memaksa pemerintah daerah untuk bertanggung jawab atas setiap pengeluaran dan penerimaan. </a:t>
            </a:r>
          </a:p>
          <a:p>
            <a:pPr marL="525132" lvl="1" indent="-262566" algn="just">
              <a:lnSpc>
                <a:spcPts val="2991"/>
              </a:lnSpc>
              <a:buAutoNum type="arabicPeriod"/>
            </a:pPr>
            <a:r>
              <a:rPr lang="en-US" sz="2432" b="1">
                <a:solidFill>
                  <a:srgbClr val="1F3E57"/>
                </a:solidFill>
                <a:latin typeface="Helvetica World Bold"/>
                <a:ea typeface="Helvetica World Bold"/>
                <a:cs typeface="Helvetica World Bold"/>
                <a:sym typeface="Helvetica World Bold"/>
              </a:rPr>
              <a:t>Mencegah dan Mendeteksi Kecurangan: Melalui prosedur pemeriksaan yang ketat, audit dapat mengidentifikasi indikasi adanya kecurangan, korupsi, atau penyalahgunaan wewenang dalam pengelolaan keuangan.</a:t>
            </a:r>
          </a:p>
          <a:p>
            <a:pPr marL="525132" lvl="1" indent="-262566" algn="just">
              <a:lnSpc>
                <a:spcPts val="2991"/>
              </a:lnSpc>
              <a:buAutoNum type="arabicPeriod"/>
            </a:pPr>
            <a:r>
              <a:rPr lang="en-US" sz="2432" b="1">
                <a:solidFill>
                  <a:srgbClr val="1F3E57"/>
                </a:solidFill>
                <a:latin typeface="Helvetica World Bold"/>
                <a:ea typeface="Helvetica World Bold"/>
                <a:cs typeface="Helvetica World Bold"/>
                <a:sym typeface="Helvetica World Bold"/>
              </a:rPr>
              <a:t>Meningkatkan Efisiensi dan Efektivitas: Rekomendasi audit dapat membantu pemerintah daerah untuk memperbaiki sistem, prosedur, dan tata kelola keuangan agar lebih efisien dan efektif.</a:t>
            </a:r>
          </a:p>
          <a:p>
            <a:pPr marL="525132" lvl="1" indent="-262566" algn="just">
              <a:lnSpc>
                <a:spcPts val="2991"/>
              </a:lnSpc>
              <a:buAutoNum type="arabicPeriod"/>
            </a:pPr>
            <a:r>
              <a:rPr lang="en-US" sz="2432" b="1">
                <a:solidFill>
                  <a:srgbClr val="1F3E57"/>
                </a:solidFill>
                <a:latin typeface="Helvetica World Bold"/>
                <a:ea typeface="Helvetica World Bold"/>
                <a:cs typeface="Helvetica World Bold"/>
                <a:sym typeface="Helvetica World Bold"/>
              </a:rPr>
              <a:t>Dasar Pengambilan Keputusan: Hasil audit menjadi informasi penting bagi kepala daerah, DPRD, dan pemangku kepentingan lainnya dalam merumuskan kebijakan fiskal dan perencanaan pembangunan di masa mendatang.</a:t>
            </a:r>
          </a:p>
          <a:p>
            <a:pPr marL="525132" lvl="1" indent="-262566" algn="just">
              <a:lnSpc>
                <a:spcPts val="2991"/>
              </a:lnSpc>
              <a:buAutoNum type="arabicPeriod"/>
            </a:pPr>
            <a:r>
              <a:rPr lang="en-US" sz="2432" b="1">
                <a:solidFill>
                  <a:srgbClr val="1F3E57"/>
                </a:solidFill>
                <a:latin typeface="Helvetica World Bold"/>
                <a:ea typeface="Helvetica World Bold"/>
                <a:cs typeface="Helvetica World Bold"/>
                <a:sym typeface="Helvetica World Bold"/>
              </a:rPr>
              <a:t>Meningkatkan Kepercayaan Investor dan Mitra: Laporan keuangan yang telah diaudit dengan opini Wajar Tanpa Pengecualian (WTP) akan meningkatkan kepercayaan investor dan lembaga pemberi pinjaman</a:t>
            </a:r>
          </a:p>
          <a:p>
            <a:pPr algn="just">
              <a:lnSpc>
                <a:spcPts val="2991"/>
              </a:lnSpc>
            </a:pPr>
            <a:endParaRPr lang="en-US" sz="2432" b="1">
              <a:solidFill>
                <a:srgbClr val="1F3E57"/>
              </a:solidFill>
              <a:latin typeface="Helvetica World Bold"/>
              <a:ea typeface="Helvetica World Bold"/>
              <a:cs typeface="Helvetica World Bold"/>
              <a:sym typeface="Helvetica World Bold"/>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grpSp>
        <p:nvGrpSpPr>
          <p:cNvPr id="3" name="Group 3"/>
          <p:cNvGrpSpPr/>
          <p:nvPr/>
        </p:nvGrpSpPr>
        <p:grpSpPr>
          <a:xfrm>
            <a:off x="-208848" y="-203608"/>
            <a:ext cx="5558722" cy="10694215"/>
            <a:chOff x="0" y="0"/>
            <a:chExt cx="1464026" cy="2816583"/>
          </a:xfrm>
        </p:grpSpPr>
        <p:sp>
          <p:nvSpPr>
            <p:cNvPr id="4" name="Freeform 4"/>
            <p:cNvSpPr/>
            <p:nvPr/>
          </p:nvSpPr>
          <p:spPr>
            <a:xfrm>
              <a:off x="0" y="0"/>
              <a:ext cx="1464026" cy="2816584"/>
            </a:xfrm>
            <a:custGeom>
              <a:avLst/>
              <a:gdLst/>
              <a:ahLst/>
              <a:cxnLst/>
              <a:rect l="l" t="t" r="r" b="b"/>
              <a:pathLst>
                <a:path w="1464026" h="2816584">
                  <a:moveTo>
                    <a:pt x="0" y="0"/>
                  </a:moveTo>
                  <a:lnTo>
                    <a:pt x="1464026" y="0"/>
                  </a:lnTo>
                  <a:lnTo>
                    <a:pt x="1464026" y="2816584"/>
                  </a:lnTo>
                  <a:lnTo>
                    <a:pt x="0" y="2816584"/>
                  </a:lnTo>
                  <a:close/>
                </a:path>
              </a:pathLst>
            </a:custGeom>
            <a:solidFill>
              <a:srgbClr val="1F3E57"/>
            </a:solidFill>
          </p:spPr>
        </p:sp>
        <p:sp>
          <p:nvSpPr>
            <p:cNvPr id="5" name="TextBox 5"/>
            <p:cNvSpPr txBox="1"/>
            <p:nvPr/>
          </p:nvSpPr>
          <p:spPr>
            <a:xfrm>
              <a:off x="0" y="-38100"/>
              <a:ext cx="1464026" cy="2854683"/>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flipH="1">
            <a:off x="16360399" y="8712160"/>
            <a:ext cx="1910287" cy="1556016"/>
          </a:xfrm>
          <a:custGeom>
            <a:avLst/>
            <a:gdLst/>
            <a:ahLst/>
            <a:cxnLst/>
            <a:rect l="l" t="t" r="r" b="b"/>
            <a:pathLst>
              <a:path w="1910287" h="1556016">
                <a:moveTo>
                  <a:pt x="1910287" y="0"/>
                </a:moveTo>
                <a:lnTo>
                  <a:pt x="0" y="0"/>
                </a:lnTo>
                <a:lnTo>
                  <a:pt x="0" y="1556016"/>
                </a:lnTo>
                <a:lnTo>
                  <a:pt x="1910287" y="1556016"/>
                </a:lnTo>
                <a:lnTo>
                  <a:pt x="1910287"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16089820" y="214547"/>
            <a:ext cx="2064644" cy="1793660"/>
          </a:xfrm>
          <a:custGeom>
            <a:avLst/>
            <a:gdLst/>
            <a:ahLst/>
            <a:cxnLst/>
            <a:rect l="l" t="t" r="r" b="b"/>
            <a:pathLst>
              <a:path w="2064644" h="1793660">
                <a:moveTo>
                  <a:pt x="0" y="0"/>
                </a:moveTo>
                <a:lnTo>
                  <a:pt x="2064645" y="0"/>
                </a:lnTo>
                <a:lnTo>
                  <a:pt x="2064645" y="1793660"/>
                </a:lnTo>
                <a:lnTo>
                  <a:pt x="0" y="1793660"/>
                </a:lnTo>
                <a:lnTo>
                  <a:pt x="0" y="0"/>
                </a:lnTo>
                <a:close/>
              </a:path>
            </a:pathLst>
          </a:custGeom>
          <a:blipFill>
            <a:blip r:embed="rId5"/>
            <a:stretch>
              <a:fillRect/>
            </a:stretch>
          </a:blipFill>
        </p:spPr>
      </p:sp>
      <p:sp>
        <p:nvSpPr>
          <p:cNvPr id="15" name="TextBox 15"/>
          <p:cNvSpPr txBox="1"/>
          <p:nvPr/>
        </p:nvSpPr>
        <p:spPr>
          <a:xfrm>
            <a:off x="272354" y="4425315"/>
            <a:ext cx="5077520" cy="2303307"/>
          </a:xfrm>
          <a:prstGeom prst="rect">
            <a:avLst/>
          </a:prstGeom>
        </p:spPr>
        <p:txBody>
          <a:bodyPr lIns="0" tIns="0" rIns="0" bIns="0" rtlCol="0" anchor="t">
            <a:spAutoFit/>
          </a:bodyPr>
          <a:lstStyle/>
          <a:p>
            <a:pPr algn="l">
              <a:lnSpc>
                <a:spcPts val="5940"/>
              </a:lnSpc>
            </a:pPr>
            <a:r>
              <a:rPr lang="en-US" sz="6000">
                <a:solidFill>
                  <a:srgbClr val="E6E6E6"/>
                </a:solidFill>
                <a:latin typeface="Anton"/>
                <a:ea typeface="Anton"/>
                <a:cs typeface="Anton"/>
                <a:sym typeface="Anton"/>
              </a:rPr>
              <a:t>JENIS</a:t>
            </a:r>
          </a:p>
          <a:p>
            <a:pPr algn="l">
              <a:lnSpc>
                <a:spcPts val="5940"/>
              </a:lnSpc>
            </a:pPr>
            <a:r>
              <a:rPr lang="en-US" sz="6000">
                <a:solidFill>
                  <a:srgbClr val="E6E6E6"/>
                </a:solidFill>
                <a:latin typeface="Anton"/>
                <a:ea typeface="Anton"/>
                <a:cs typeface="Anton"/>
                <a:sym typeface="Anton"/>
              </a:rPr>
              <a:t>AUDIT KEUANGAN</a:t>
            </a:r>
          </a:p>
          <a:p>
            <a:pPr algn="l">
              <a:lnSpc>
                <a:spcPts val="5940"/>
              </a:lnSpc>
            </a:pPr>
            <a:r>
              <a:rPr lang="en-US" sz="6000">
                <a:solidFill>
                  <a:srgbClr val="E6E6E6"/>
                </a:solidFill>
                <a:latin typeface="Anton"/>
                <a:ea typeface="Anton"/>
                <a:cs typeface="Anton"/>
                <a:sym typeface="Anton"/>
              </a:rPr>
              <a:t>DAERAH</a:t>
            </a:r>
          </a:p>
        </p:txBody>
      </p:sp>
      <p:sp>
        <p:nvSpPr>
          <p:cNvPr id="16" name="TextBox 16"/>
          <p:cNvSpPr txBox="1"/>
          <p:nvPr/>
        </p:nvSpPr>
        <p:spPr>
          <a:xfrm>
            <a:off x="6107746" y="678314"/>
            <a:ext cx="9982074" cy="9673484"/>
          </a:xfrm>
          <a:prstGeom prst="rect">
            <a:avLst/>
          </a:prstGeom>
        </p:spPr>
        <p:txBody>
          <a:bodyPr lIns="0" tIns="0" rIns="0" bIns="0" rtlCol="0" anchor="t">
            <a:spAutoFit/>
          </a:bodyPr>
          <a:lstStyle/>
          <a:p>
            <a:pPr algn="just">
              <a:lnSpc>
                <a:spcPts val="3098"/>
              </a:lnSpc>
            </a:pPr>
            <a:r>
              <a:rPr lang="en-US" sz="2519" b="1">
                <a:solidFill>
                  <a:srgbClr val="1F3E57"/>
                </a:solidFill>
                <a:latin typeface="Helvetica World Bold"/>
                <a:ea typeface="Helvetica World Bold"/>
                <a:cs typeface="Helvetica World Bold"/>
                <a:sym typeface="Helvetica World Bold"/>
              </a:rPr>
              <a:t>Jenis-Jenis Audit Keuangan Daerah</a:t>
            </a:r>
          </a:p>
          <a:p>
            <a:pPr algn="just">
              <a:lnSpc>
                <a:spcPts val="3098"/>
              </a:lnSpc>
            </a:pPr>
            <a:r>
              <a:rPr lang="en-US" sz="2519" b="1">
                <a:solidFill>
                  <a:srgbClr val="1F3E57"/>
                </a:solidFill>
                <a:latin typeface="Helvetica World Bold"/>
                <a:ea typeface="Helvetica World Bold"/>
                <a:cs typeface="Helvetica World Bold"/>
                <a:sym typeface="Helvetica World Bold"/>
              </a:rPr>
              <a:t>Berdasarkan Undang-Undang Nomor 15 Tahun 2004, pemeriksaan atau audit keuangan daerah oleh BPK terdiri dari tiga jenis:</a:t>
            </a:r>
          </a:p>
          <a:p>
            <a:pPr marL="543885" lvl="1" indent="-271943" algn="just">
              <a:lnSpc>
                <a:spcPts val="3098"/>
              </a:lnSpc>
              <a:buAutoNum type="arabicPeriod"/>
            </a:pPr>
            <a:r>
              <a:rPr lang="en-US" sz="2519" b="1">
                <a:solidFill>
                  <a:srgbClr val="1F3E57"/>
                </a:solidFill>
                <a:latin typeface="Helvetica World Bold"/>
                <a:ea typeface="Helvetica World Bold"/>
                <a:cs typeface="Helvetica World Bold"/>
                <a:sym typeface="Helvetica World Bold"/>
              </a:rPr>
              <a:t>Pemeriksaan Keuangan (Financial Audit):</a:t>
            </a:r>
          </a:p>
          <a:p>
            <a:pPr marL="1087770" lvl="2" indent="-362590" algn="just">
              <a:lnSpc>
                <a:spcPts val="3098"/>
              </a:lnSpc>
              <a:buFont typeface="Arial"/>
              <a:buChar char="⚬"/>
            </a:pPr>
            <a:r>
              <a:rPr lang="en-US" sz="2519" b="1">
                <a:solidFill>
                  <a:srgbClr val="1F3E57"/>
                </a:solidFill>
                <a:latin typeface="Helvetica World Bold"/>
                <a:ea typeface="Helvetica World Bold"/>
                <a:cs typeface="Helvetica World Bold"/>
                <a:sym typeface="Helvetica World Bold"/>
              </a:rPr>
              <a:t>Tujuan: Untuk memberikan opini tentang kewajaran penyajian laporan keuangan pemerintah daerah berdasarkan Standar Akuntansi Pemerintahan (SAP). Ini adalah jenis audit yang paling umum dan seringkali menjadi tolok ukur utama kinerja keuangan. Opini yang diberikan bisa berupa:</a:t>
            </a:r>
          </a:p>
          <a:p>
            <a:pPr marL="1631655" lvl="3" indent="-407914" algn="just">
              <a:lnSpc>
                <a:spcPts val="3098"/>
              </a:lnSpc>
              <a:buFont typeface="Arial"/>
              <a:buChar char="￭"/>
            </a:pPr>
            <a:r>
              <a:rPr lang="en-US" sz="2519" b="1">
                <a:solidFill>
                  <a:srgbClr val="1F3E57"/>
                </a:solidFill>
                <a:latin typeface="Helvetica World Bold"/>
                <a:ea typeface="Helvetica World Bold"/>
                <a:cs typeface="Helvetica World Bold"/>
                <a:sym typeface="Helvetica World Bold"/>
              </a:rPr>
              <a:t>Wajar Tanpa Pengecualian (WTP)</a:t>
            </a:r>
          </a:p>
          <a:p>
            <a:pPr marL="1631655" lvl="3" indent="-407914" algn="just">
              <a:lnSpc>
                <a:spcPts val="3098"/>
              </a:lnSpc>
              <a:buFont typeface="Arial"/>
              <a:buChar char="￭"/>
            </a:pPr>
            <a:r>
              <a:rPr lang="en-US" sz="2519" b="1">
                <a:solidFill>
                  <a:srgbClr val="1F3E57"/>
                </a:solidFill>
                <a:latin typeface="Helvetica World Bold"/>
                <a:ea typeface="Helvetica World Bold"/>
                <a:cs typeface="Helvetica World Bold"/>
                <a:sym typeface="Helvetica World Bold"/>
              </a:rPr>
              <a:t>Wajar Dengan Pengecualian (WDP)</a:t>
            </a:r>
          </a:p>
          <a:p>
            <a:pPr marL="1631655" lvl="3" indent="-407914" algn="just">
              <a:lnSpc>
                <a:spcPts val="3098"/>
              </a:lnSpc>
              <a:buFont typeface="Arial"/>
              <a:buChar char="￭"/>
            </a:pPr>
            <a:r>
              <a:rPr lang="en-US" sz="2519" b="1">
                <a:solidFill>
                  <a:srgbClr val="1F3E57"/>
                </a:solidFill>
                <a:latin typeface="Helvetica World Bold"/>
                <a:ea typeface="Helvetica World Bold"/>
                <a:cs typeface="Helvetica World Bold"/>
                <a:sym typeface="Helvetica World Bold"/>
              </a:rPr>
              <a:t>Tidak Wajar (Adverse Opinion)</a:t>
            </a:r>
          </a:p>
          <a:p>
            <a:pPr marL="1631655" lvl="3" indent="-407914" algn="just">
              <a:lnSpc>
                <a:spcPts val="3098"/>
              </a:lnSpc>
              <a:buFont typeface="Arial"/>
              <a:buChar char="￭"/>
            </a:pPr>
            <a:r>
              <a:rPr lang="en-US" sz="2519" b="1">
                <a:solidFill>
                  <a:srgbClr val="1F3E57"/>
                </a:solidFill>
                <a:latin typeface="Helvetica World Bold"/>
                <a:ea typeface="Helvetica World Bold"/>
                <a:cs typeface="Helvetica World Bold"/>
                <a:sym typeface="Helvetica World Bold"/>
              </a:rPr>
              <a:t>Tidak Memberikan Pendapat (Disclaimer of Opinion)</a:t>
            </a:r>
          </a:p>
          <a:p>
            <a:pPr algn="just">
              <a:lnSpc>
                <a:spcPts val="3098"/>
              </a:lnSpc>
            </a:pPr>
            <a:r>
              <a:rPr lang="en-US" sz="2519" b="1">
                <a:solidFill>
                  <a:srgbClr val="1F3E57"/>
                </a:solidFill>
                <a:latin typeface="Helvetica World Bold"/>
                <a:ea typeface="Helvetica World Bold"/>
                <a:cs typeface="Helvetica World Bold"/>
                <a:sym typeface="Helvetica World Bold"/>
              </a:rPr>
              <a:t>    2. Pemeriksaan Kinerja (Performance Audit):</a:t>
            </a:r>
          </a:p>
          <a:p>
            <a:pPr marL="1087770" lvl="2" indent="-362590" algn="just">
              <a:lnSpc>
                <a:spcPts val="3098"/>
              </a:lnSpc>
              <a:buFont typeface="Arial"/>
              <a:buChar char="⚬"/>
            </a:pPr>
            <a:r>
              <a:rPr lang="en-US" sz="2519" b="1">
                <a:solidFill>
                  <a:srgbClr val="1F3E57"/>
                </a:solidFill>
                <a:latin typeface="Helvetica World Bold"/>
                <a:ea typeface="Helvetica World Bold"/>
                <a:cs typeface="Helvetica World Bold"/>
                <a:sym typeface="Helvetica World Bold"/>
              </a:rPr>
              <a:t>Tujuan: Untuk menilai aspek ekonomis, efisiensi, dan efektivitas suatu program, kegiatan, atau fungsi entitas. Audit kinerja menjawab pertanyaan “apakah program telah dilaksanakan dengan baik dan mencapai tujuan yang diinginkan dengan sumber daya yang optimal?”.</a:t>
            </a:r>
          </a:p>
          <a:p>
            <a:pPr algn="just">
              <a:lnSpc>
                <a:spcPts val="3098"/>
              </a:lnSpc>
            </a:pPr>
            <a:endParaRPr lang="en-US" sz="2519" b="1">
              <a:solidFill>
                <a:srgbClr val="1F3E57"/>
              </a:solidFill>
              <a:latin typeface="Helvetica World Bold"/>
              <a:ea typeface="Helvetica World Bold"/>
              <a:cs typeface="Helvetica World Bold"/>
              <a:sym typeface="Helvetica World Bold"/>
            </a:endParaRPr>
          </a:p>
          <a:p>
            <a:pPr algn="just">
              <a:lnSpc>
                <a:spcPts val="3098"/>
              </a:lnSpc>
            </a:pPr>
            <a:endParaRPr lang="en-US" sz="2519" b="1">
              <a:solidFill>
                <a:srgbClr val="1F3E57"/>
              </a:solidFill>
              <a:latin typeface="Helvetica World Bold"/>
              <a:ea typeface="Helvetica World Bold"/>
              <a:cs typeface="Helvetica World Bold"/>
              <a:sym typeface="Helvetica World Bold"/>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grpSp>
        <p:nvGrpSpPr>
          <p:cNvPr id="3" name="Group 3"/>
          <p:cNvGrpSpPr/>
          <p:nvPr/>
        </p:nvGrpSpPr>
        <p:grpSpPr>
          <a:xfrm>
            <a:off x="-208848" y="-203608"/>
            <a:ext cx="5558722" cy="10694215"/>
            <a:chOff x="0" y="0"/>
            <a:chExt cx="1464026" cy="2816583"/>
          </a:xfrm>
        </p:grpSpPr>
        <p:sp>
          <p:nvSpPr>
            <p:cNvPr id="4" name="Freeform 4"/>
            <p:cNvSpPr/>
            <p:nvPr/>
          </p:nvSpPr>
          <p:spPr>
            <a:xfrm>
              <a:off x="0" y="0"/>
              <a:ext cx="1464026" cy="2816584"/>
            </a:xfrm>
            <a:custGeom>
              <a:avLst/>
              <a:gdLst/>
              <a:ahLst/>
              <a:cxnLst/>
              <a:rect l="l" t="t" r="r" b="b"/>
              <a:pathLst>
                <a:path w="1464026" h="2816584">
                  <a:moveTo>
                    <a:pt x="0" y="0"/>
                  </a:moveTo>
                  <a:lnTo>
                    <a:pt x="1464026" y="0"/>
                  </a:lnTo>
                  <a:lnTo>
                    <a:pt x="1464026" y="2816584"/>
                  </a:lnTo>
                  <a:lnTo>
                    <a:pt x="0" y="2816584"/>
                  </a:lnTo>
                  <a:close/>
                </a:path>
              </a:pathLst>
            </a:custGeom>
            <a:solidFill>
              <a:srgbClr val="1F3E57"/>
            </a:solidFill>
          </p:spPr>
        </p:sp>
        <p:sp>
          <p:nvSpPr>
            <p:cNvPr id="5" name="TextBox 5"/>
            <p:cNvSpPr txBox="1"/>
            <p:nvPr/>
          </p:nvSpPr>
          <p:spPr>
            <a:xfrm>
              <a:off x="0" y="-38100"/>
              <a:ext cx="1464026" cy="2854683"/>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flipH="1">
            <a:off x="16360399" y="8712160"/>
            <a:ext cx="1910287" cy="1556016"/>
          </a:xfrm>
          <a:custGeom>
            <a:avLst/>
            <a:gdLst/>
            <a:ahLst/>
            <a:cxnLst/>
            <a:rect l="l" t="t" r="r" b="b"/>
            <a:pathLst>
              <a:path w="1910287" h="1556016">
                <a:moveTo>
                  <a:pt x="1910287" y="0"/>
                </a:moveTo>
                <a:lnTo>
                  <a:pt x="0" y="0"/>
                </a:lnTo>
                <a:lnTo>
                  <a:pt x="0" y="1556016"/>
                </a:lnTo>
                <a:lnTo>
                  <a:pt x="1910287" y="1556016"/>
                </a:lnTo>
                <a:lnTo>
                  <a:pt x="1910287"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16089820" y="214547"/>
            <a:ext cx="2064644" cy="1793660"/>
          </a:xfrm>
          <a:custGeom>
            <a:avLst/>
            <a:gdLst/>
            <a:ahLst/>
            <a:cxnLst/>
            <a:rect l="l" t="t" r="r" b="b"/>
            <a:pathLst>
              <a:path w="2064644" h="1793660">
                <a:moveTo>
                  <a:pt x="0" y="0"/>
                </a:moveTo>
                <a:lnTo>
                  <a:pt x="2064645" y="0"/>
                </a:lnTo>
                <a:lnTo>
                  <a:pt x="2064645" y="1793660"/>
                </a:lnTo>
                <a:lnTo>
                  <a:pt x="0" y="1793660"/>
                </a:lnTo>
                <a:lnTo>
                  <a:pt x="0" y="0"/>
                </a:lnTo>
                <a:close/>
              </a:path>
            </a:pathLst>
          </a:custGeom>
          <a:blipFill>
            <a:blip r:embed="rId5"/>
            <a:stretch>
              <a:fillRect/>
            </a:stretch>
          </a:blipFill>
        </p:spPr>
      </p:sp>
      <p:sp>
        <p:nvSpPr>
          <p:cNvPr id="15" name="TextBox 15"/>
          <p:cNvSpPr txBox="1"/>
          <p:nvPr/>
        </p:nvSpPr>
        <p:spPr>
          <a:xfrm>
            <a:off x="272354" y="4425315"/>
            <a:ext cx="5077520" cy="2303307"/>
          </a:xfrm>
          <a:prstGeom prst="rect">
            <a:avLst/>
          </a:prstGeom>
        </p:spPr>
        <p:txBody>
          <a:bodyPr lIns="0" tIns="0" rIns="0" bIns="0" rtlCol="0" anchor="t">
            <a:spAutoFit/>
          </a:bodyPr>
          <a:lstStyle/>
          <a:p>
            <a:pPr algn="l">
              <a:lnSpc>
                <a:spcPts val="5940"/>
              </a:lnSpc>
            </a:pPr>
            <a:r>
              <a:rPr lang="en-US" sz="6000">
                <a:solidFill>
                  <a:srgbClr val="E6E6E6"/>
                </a:solidFill>
                <a:latin typeface="Anton"/>
                <a:ea typeface="Anton"/>
                <a:cs typeface="Anton"/>
                <a:sym typeface="Anton"/>
              </a:rPr>
              <a:t>JENIS</a:t>
            </a:r>
          </a:p>
          <a:p>
            <a:pPr algn="l">
              <a:lnSpc>
                <a:spcPts val="5940"/>
              </a:lnSpc>
            </a:pPr>
            <a:r>
              <a:rPr lang="en-US" sz="6000">
                <a:solidFill>
                  <a:srgbClr val="E6E6E6"/>
                </a:solidFill>
                <a:latin typeface="Anton"/>
                <a:ea typeface="Anton"/>
                <a:cs typeface="Anton"/>
                <a:sym typeface="Anton"/>
              </a:rPr>
              <a:t>AUDIT KEUANGAN</a:t>
            </a:r>
          </a:p>
          <a:p>
            <a:pPr algn="l">
              <a:lnSpc>
                <a:spcPts val="5940"/>
              </a:lnSpc>
            </a:pPr>
            <a:r>
              <a:rPr lang="en-US" sz="6000">
                <a:solidFill>
                  <a:srgbClr val="E6E6E6"/>
                </a:solidFill>
                <a:latin typeface="Anton"/>
                <a:ea typeface="Anton"/>
                <a:cs typeface="Anton"/>
                <a:sym typeface="Anton"/>
              </a:rPr>
              <a:t>DAERAH</a:t>
            </a:r>
          </a:p>
        </p:txBody>
      </p:sp>
      <p:sp>
        <p:nvSpPr>
          <p:cNvPr id="16" name="TextBox 16"/>
          <p:cNvSpPr txBox="1"/>
          <p:nvPr/>
        </p:nvSpPr>
        <p:spPr>
          <a:xfrm>
            <a:off x="5728810" y="1528528"/>
            <a:ext cx="9982074" cy="7973055"/>
          </a:xfrm>
          <a:prstGeom prst="rect">
            <a:avLst/>
          </a:prstGeom>
        </p:spPr>
        <p:txBody>
          <a:bodyPr lIns="0" tIns="0" rIns="0" bIns="0" rtlCol="0" anchor="t">
            <a:spAutoFit/>
          </a:bodyPr>
          <a:lstStyle/>
          <a:p>
            <a:pPr marL="543885" lvl="1" indent="-271943" algn="just">
              <a:lnSpc>
                <a:spcPts val="3098"/>
              </a:lnSpc>
              <a:buAutoNum type="arabicPeriod"/>
            </a:pPr>
            <a:r>
              <a:rPr lang="en-US" sz="2519" b="1">
                <a:solidFill>
                  <a:srgbClr val="1F3E57"/>
                </a:solidFill>
                <a:latin typeface="Helvetica World Bold"/>
                <a:ea typeface="Helvetica World Bold"/>
                <a:cs typeface="Helvetica World Bold"/>
                <a:sym typeface="Helvetica World Bold"/>
              </a:rPr>
              <a:t>Pemeriksaan Dengan Tujuan Tertentu (Audit for Specific Purpose):</a:t>
            </a:r>
          </a:p>
          <a:p>
            <a:pPr marL="1087770" lvl="2" indent="-362590" algn="just">
              <a:lnSpc>
                <a:spcPts val="3098"/>
              </a:lnSpc>
              <a:buFont typeface="Arial"/>
              <a:buChar char="⚬"/>
            </a:pPr>
            <a:r>
              <a:rPr lang="en-US" sz="2519" b="1">
                <a:solidFill>
                  <a:srgbClr val="1F3E57"/>
                </a:solidFill>
                <a:latin typeface="Helvetica World Bold"/>
                <a:ea typeface="Helvetica World Bold"/>
                <a:cs typeface="Helvetica World Bold"/>
                <a:sym typeface="Helvetica World Bold"/>
              </a:rPr>
              <a:t>Tujuan: Untuk memberikan kesimpulan atas hal-hal tertentu yang diperiksa, di luar lingkup pemeriksaan keuangan dan kinerja. Audit ini dilakukan atas permintaan atau penugasan khusus.</a:t>
            </a:r>
          </a:p>
          <a:p>
            <a:pPr marL="1087770" lvl="2" indent="-362590" algn="just">
              <a:lnSpc>
                <a:spcPts val="3098"/>
              </a:lnSpc>
              <a:buFont typeface="Arial"/>
              <a:buChar char="⚬"/>
            </a:pPr>
            <a:r>
              <a:rPr lang="en-US" sz="2519" b="1">
                <a:solidFill>
                  <a:srgbClr val="1F3E57"/>
                </a:solidFill>
                <a:latin typeface="Helvetica World Bold"/>
                <a:ea typeface="Helvetica World Bold"/>
                <a:cs typeface="Helvetica World Bold"/>
                <a:sym typeface="Helvetica World Bold"/>
              </a:rPr>
              <a:t>Fokus: Bisa berupa audit investigasi (misalnya untuk mendalami dugaan korupsi), audit kepatuhan terhadap peraturan perundang-undangan tertentu, audit atas sistem informasi, atau audit atas proyek tertentu.</a:t>
            </a:r>
          </a:p>
          <a:p>
            <a:pPr marL="1087770" lvl="2" indent="-362590" algn="just">
              <a:lnSpc>
                <a:spcPts val="3098"/>
              </a:lnSpc>
              <a:buFont typeface="Arial"/>
              <a:buChar char="⚬"/>
            </a:pPr>
            <a:r>
              <a:rPr lang="en-US" sz="2519" b="1">
                <a:solidFill>
                  <a:srgbClr val="1F3E57"/>
                </a:solidFill>
                <a:latin typeface="Helvetica World Bold"/>
                <a:ea typeface="Helvetica World Bold"/>
                <a:cs typeface="Helvetica World Bold"/>
                <a:sym typeface="Helvetica World Bold"/>
              </a:rPr>
              <a:t>Hasil: Berupa laporan yang memberikan simpulan atas pertanyaan atau tujuan khusus yang ditetapkan.</a:t>
            </a:r>
          </a:p>
          <a:p>
            <a:pPr algn="just">
              <a:lnSpc>
                <a:spcPts val="3098"/>
              </a:lnSpc>
            </a:pPr>
            <a:endParaRPr lang="en-US" sz="2519" b="1">
              <a:solidFill>
                <a:srgbClr val="1F3E57"/>
              </a:solidFill>
              <a:latin typeface="Helvetica World Bold"/>
              <a:ea typeface="Helvetica World Bold"/>
              <a:cs typeface="Helvetica World Bold"/>
              <a:sym typeface="Helvetica World Bold"/>
            </a:endParaRPr>
          </a:p>
          <a:p>
            <a:pPr algn="just">
              <a:lnSpc>
                <a:spcPts val="3098"/>
              </a:lnSpc>
            </a:pPr>
            <a:endParaRPr lang="en-US" sz="2519" b="1">
              <a:solidFill>
                <a:srgbClr val="1F3E57"/>
              </a:solidFill>
              <a:latin typeface="Helvetica World Bold"/>
              <a:ea typeface="Helvetica World Bold"/>
              <a:cs typeface="Helvetica World Bold"/>
              <a:sym typeface="Helvetica World Bold"/>
            </a:endParaRPr>
          </a:p>
          <a:p>
            <a:pPr algn="just">
              <a:lnSpc>
                <a:spcPts val="3098"/>
              </a:lnSpc>
            </a:pPr>
            <a:r>
              <a:rPr lang="en-US" sz="2519" b="1">
                <a:solidFill>
                  <a:srgbClr val="1F3E57"/>
                </a:solidFill>
                <a:latin typeface="Helvetica World Bold"/>
                <a:ea typeface="Helvetica World Bold"/>
                <a:cs typeface="Helvetica World Bold"/>
                <a:sym typeface="Helvetica World Bold"/>
              </a:rPr>
              <a:t>Ketiga jenis audit ini saling melengkapi untuk memberikan gambaran komprehensif tentang pengelolaan keuangan daerah, tidak hanya dari sisi kepatuhan dan kewajaran, tetapi juga dari sisi kinerja dan responsivitas terhadap isu-isu spesifik.</a:t>
            </a:r>
          </a:p>
          <a:p>
            <a:pPr algn="just">
              <a:lnSpc>
                <a:spcPts val="3098"/>
              </a:lnSpc>
            </a:pPr>
            <a:endParaRPr lang="en-US" sz="2519" b="1">
              <a:solidFill>
                <a:srgbClr val="1F3E57"/>
              </a:solidFill>
              <a:latin typeface="Helvetica World Bold"/>
              <a:ea typeface="Helvetica World Bold"/>
              <a:cs typeface="Helvetica World Bold"/>
              <a:sym typeface="Helvetica World Bold"/>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flipV="1">
            <a:off x="1047750" y="249336"/>
            <a:ext cx="0" cy="5290403"/>
          </a:xfrm>
          <a:prstGeom prst="line">
            <a:avLst/>
          </a:prstGeom>
          <a:ln w="38100" cap="flat">
            <a:solidFill>
              <a:srgbClr val="1F3E57"/>
            </a:solidFill>
            <a:prstDash val="solid"/>
            <a:headEnd type="none" w="sm" len="sm"/>
            <a:tailEnd type="none" w="sm" len="sm"/>
          </a:ln>
        </p:spPr>
      </p:sp>
      <p:sp>
        <p:nvSpPr>
          <p:cNvPr id="4" name="AutoShape 4"/>
          <p:cNvSpPr/>
          <p:nvPr/>
        </p:nvSpPr>
        <p:spPr>
          <a:xfrm flipV="1">
            <a:off x="2010529" y="1396147"/>
            <a:ext cx="0" cy="5290403"/>
          </a:xfrm>
          <a:prstGeom prst="line">
            <a:avLst/>
          </a:prstGeom>
          <a:ln w="38100" cap="flat">
            <a:solidFill>
              <a:srgbClr val="1F3E57"/>
            </a:solidFill>
            <a:prstDash val="solid"/>
            <a:headEnd type="none" w="sm" len="sm"/>
            <a:tailEnd type="none" w="sm" len="sm"/>
          </a:ln>
        </p:spPr>
      </p:sp>
      <p:grpSp>
        <p:nvGrpSpPr>
          <p:cNvPr id="11" name="Group 11"/>
          <p:cNvGrpSpPr/>
          <p:nvPr/>
        </p:nvGrpSpPr>
        <p:grpSpPr>
          <a:xfrm>
            <a:off x="1320094" y="-203608"/>
            <a:ext cx="4476345" cy="10694215"/>
            <a:chOff x="0" y="0"/>
            <a:chExt cx="1178955" cy="2816583"/>
          </a:xfrm>
        </p:grpSpPr>
        <p:sp>
          <p:nvSpPr>
            <p:cNvPr id="12" name="Freeform 12"/>
            <p:cNvSpPr/>
            <p:nvPr/>
          </p:nvSpPr>
          <p:spPr>
            <a:xfrm>
              <a:off x="0" y="0"/>
              <a:ext cx="1178955" cy="2816584"/>
            </a:xfrm>
            <a:custGeom>
              <a:avLst/>
              <a:gdLst/>
              <a:ahLst/>
              <a:cxnLst/>
              <a:rect l="l" t="t" r="r" b="b"/>
              <a:pathLst>
                <a:path w="1178955" h="2816584">
                  <a:moveTo>
                    <a:pt x="0" y="0"/>
                  </a:moveTo>
                  <a:lnTo>
                    <a:pt x="1178955" y="0"/>
                  </a:lnTo>
                  <a:lnTo>
                    <a:pt x="1178955" y="2816584"/>
                  </a:lnTo>
                  <a:lnTo>
                    <a:pt x="0" y="2816584"/>
                  </a:lnTo>
                  <a:close/>
                </a:path>
              </a:pathLst>
            </a:custGeom>
            <a:solidFill>
              <a:srgbClr val="1F3E57"/>
            </a:solidFill>
          </p:spPr>
        </p:sp>
        <p:sp>
          <p:nvSpPr>
            <p:cNvPr id="13" name="TextBox 13"/>
            <p:cNvSpPr txBox="1"/>
            <p:nvPr/>
          </p:nvSpPr>
          <p:spPr>
            <a:xfrm>
              <a:off x="0" y="-38100"/>
              <a:ext cx="1178955" cy="2854683"/>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flipV="1">
            <a:off x="0" y="18824"/>
            <a:ext cx="2640188" cy="2150553"/>
          </a:xfrm>
          <a:custGeom>
            <a:avLst/>
            <a:gdLst/>
            <a:ahLst/>
            <a:cxnLst/>
            <a:rect l="l" t="t" r="r" b="b"/>
            <a:pathLst>
              <a:path w="2640188" h="2150553">
                <a:moveTo>
                  <a:pt x="0" y="2150553"/>
                </a:moveTo>
                <a:lnTo>
                  <a:pt x="2640188" y="2150553"/>
                </a:lnTo>
                <a:lnTo>
                  <a:pt x="2640188" y="0"/>
                </a:lnTo>
                <a:lnTo>
                  <a:pt x="0" y="0"/>
                </a:lnTo>
                <a:lnTo>
                  <a:pt x="0" y="215055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flipH="1">
            <a:off x="17551318" y="9682218"/>
            <a:ext cx="719368" cy="585958"/>
          </a:xfrm>
          <a:custGeom>
            <a:avLst/>
            <a:gdLst/>
            <a:ahLst/>
            <a:cxnLst/>
            <a:rect l="l" t="t" r="r" b="b"/>
            <a:pathLst>
              <a:path w="719368" h="585958">
                <a:moveTo>
                  <a:pt x="719368" y="0"/>
                </a:moveTo>
                <a:lnTo>
                  <a:pt x="0" y="0"/>
                </a:lnTo>
                <a:lnTo>
                  <a:pt x="0" y="585958"/>
                </a:lnTo>
                <a:lnTo>
                  <a:pt x="719368" y="585958"/>
                </a:lnTo>
                <a:lnTo>
                  <a:pt x="71936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16993493" y="-397513"/>
            <a:ext cx="1641684" cy="1426213"/>
          </a:xfrm>
          <a:custGeom>
            <a:avLst/>
            <a:gdLst/>
            <a:ahLst/>
            <a:cxnLst/>
            <a:rect l="l" t="t" r="r" b="b"/>
            <a:pathLst>
              <a:path w="1641684" h="1426213">
                <a:moveTo>
                  <a:pt x="0" y="0"/>
                </a:moveTo>
                <a:lnTo>
                  <a:pt x="1641684" y="0"/>
                </a:lnTo>
                <a:lnTo>
                  <a:pt x="1641684" y="1426213"/>
                </a:lnTo>
                <a:lnTo>
                  <a:pt x="0" y="1426213"/>
                </a:lnTo>
                <a:lnTo>
                  <a:pt x="0" y="0"/>
                </a:lnTo>
                <a:close/>
              </a:path>
            </a:pathLst>
          </a:custGeom>
          <a:blipFill>
            <a:blip r:embed="rId5"/>
            <a:stretch>
              <a:fillRect/>
            </a:stretch>
          </a:blipFill>
        </p:spPr>
      </p:sp>
      <p:sp>
        <p:nvSpPr>
          <p:cNvPr id="17" name="TextBox 17"/>
          <p:cNvSpPr txBox="1"/>
          <p:nvPr/>
        </p:nvSpPr>
        <p:spPr>
          <a:xfrm>
            <a:off x="2586011" y="4457362"/>
            <a:ext cx="4329344" cy="3808365"/>
          </a:xfrm>
          <a:prstGeom prst="rect">
            <a:avLst/>
          </a:prstGeom>
        </p:spPr>
        <p:txBody>
          <a:bodyPr lIns="0" tIns="0" rIns="0" bIns="0" rtlCol="0" anchor="t">
            <a:spAutoFit/>
          </a:bodyPr>
          <a:lstStyle/>
          <a:p>
            <a:pPr algn="l">
              <a:lnSpc>
                <a:spcPts val="5940"/>
              </a:lnSpc>
            </a:pPr>
            <a:r>
              <a:rPr lang="en-US" sz="6000">
                <a:solidFill>
                  <a:srgbClr val="E6E6E6"/>
                </a:solidFill>
                <a:latin typeface="Anton"/>
                <a:ea typeface="Anton"/>
                <a:cs typeface="Anton"/>
                <a:sym typeface="Anton"/>
              </a:rPr>
              <a:t>CONTOH</a:t>
            </a:r>
          </a:p>
          <a:p>
            <a:pPr algn="l">
              <a:lnSpc>
                <a:spcPts val="5940"/>
              </a:lnSpc>
            </a:pPr>
            <a:r>
              <a:rPr lang="en-US" sz="6000">
                <a:solidFill>
                  <a:srgbClr val="E6E6E6"/>
                </a:solidFill>
                <a:latin typeface="Anton"/>
                <a:ea typeface="Anton"/>
                <a:cs typeface="Anton"/>
                <a:sym typeface="Anton"/>
              </a:rPr>
              <a:t>LEMBAGA </a:t>
            </a:r>
          </a:p>
          <a:p>
            <a:pPr algn="l">
              <a:lnSpc>
                <a:spcPts val="5940"/>
              </a:lnSpc>
            </a:pPr>
            <a:r>
              <a:rPr lang="en-US" sz="6000">
                <a:solidFill>
                  <a:srgbClr val="E6E6E6"/>
                </a:solidFill>
                <a:latin typeface="Anton"/>
                <a:ea typeface="Anton"/>
                <a:cs typeface="Anton"/>
                <a:sym typeface="Anton"/>
              </a:rPr>
              <a:t>AUDIT </a:t>
            </a:r>
          </a:p>
          <a:p>
            <a:pPr algn="l">
              <a:lnSpc>
                <a:spcPts val="5940"/>
              </a:lnSpc>
            </a:pPr>
            <a:r>
              <a:rPr lang="en-US" sz="6000">
                <a:solidFill>
                  <a:srgbClr val="E6E6E6"/>
                </a:solidFill>
                <a:latin typeface="Anton"/>
                <a:ea typeface="Anton"/>
                <a:cs typeface="Anton"/>
                <a:sym typeface="Anton"/>
              </a:rPr>
              <a:t>KEUANGAN </a:t>
            </a:r>
          </a:p>
          <a:p>
            <a:pPr algn="l">
              <a:lnSpc>
                <a:spcPts val="5940"/>
              </a:lnSpc>
            </a:pPr>
            <a:r>
              <a:rPr lang="en-US" sz="6000">
                <a:solidFill>
                  <a:srgbClr val="E6E6E6"/>
                </a:solidFill>
                <a:latin typeface="Anton"/>
                <a:ea typeface="Anton"/>
                <a:cs typeface="Anton"/>
                <a:sym typeface="Anton"/>
              </a:rPr>
              <a:t>DAERAH</a:t>
            </a:r>
          </a:p>
        </p:txBody>
      </p:sp>
      <p:sp>
        <p:nvSpPr>
          <p:cNvPr id="18" name="TextBox 18"/>
          <p:cNvSpPr txBox="1"/>
          <p:nvPr/>
        </p:nvSpPr>
        <p:spPr>
          <a:xfrm>
            <a:off x="6474209" y="730135"/>
            <a:ext cx="11113961" cy="9609684"/>
          </a:xfrm>
          <a:prstGeom prst="rect">
            <a:avLst/>
          </a:prstGeom>
        </p:spPr>
        <p:txBody>
          <a:bodyPr lIns="0" tIns="0" rIns="0" bIns="0" rtlCol="0" anchor="t">
            <a:spAutoFit/>
          </a:bodyPr>
          <a:lstStyle/>
          <a:p>
            <a:pPr algn="just">
              <a:lnSpc>
                <a:spcPts val="2991"/>
              </a:lnSpc>
            </a:pPr>
            <a:r>
              <a:rPr lang="en-US" sz="2432" b="1">
                <a:solidFill>
                  <a:srgbClr val="1F3E57"/>
                </a:solidFill>
                <a:latin typeface="Helvetica World Bold"/>
                <a:ea typeface="Helvetica World Bold"/>
                <a:cs typeface="Helvetica World Bold"/>
                <a:sym typeface="Helvetica World Bold"/>
              </a:rPr>
              <a:t>BPK dan Inspektorat Daerah</a:t>
            </a:r>
          </a:p>
          <a:p>
            <a:pPr algn="just">
              <a:lnSpc>
                <a:spcPts val="2991"/>
              </a:lnSpc>
            </a:pPr>
            <a:endParaRPr lang="en-US" sz="2432" b="1">
              <a:solidFill>
                <a:srgbClr val="1F3E57"/>
              </a:solidFill>
              <a:latin typeface="Helvetica World Bold"/>
              <a:ea typeface="Helvetica World Bold"/>
              <a:cs typeface="Helvetica World Bold"/>
              <a:sym typeface="Helvetica World Bold"/>
            </a:endParaRPr>
          </a:p>
          <a:p>
            <a:pPr algn="just">
              <a:lnSpc>
                <a:spcPts val="2991"/>
              </a:lnSpc>
            </a:pPr>
            <a:r>
              <a:rPr lang="en-US" sz="2432" b="1">
                <a:solidFill>
                  <a:srgbClr val="1F3E57"/>
                </a:solidFill>
                <a:latin typeface="Helvetica World Bold"/>
                <a:ea typeface="Helvetica World Bold"/>
                <a:cs typeface="Helvetica World Bold"/>
                <a:sym typeface="Helvetica World Bold"/>
              </a:rPr>
              <a:t>Di Indonesia, terdapat dua lembaga utama yang berperan dalam audit keuangan daerah:</a:t>
            </a:r>
          </a:p>
          <a:p>
            <a:pPr algn="just">
              <a:lnSpc>
                <a:spcPts val="2991"/>
              </a:lnSpc>
            </a:pPr>
            <a:r>
              <a:rPr lang="en-US" sz="2432" b="1">
                <a:solidFill>
                  <a:srgbClr val="1F3E57"/>
                </a:solidFill>
                <a:latin typeface="Helvetica World Bold"/>
                <a:ea typeface="Helvetica World Bold"/>
                <a:cs typeface="Helvetica World Bold"/>
                <a:sym typeface="Helvetica World Bold"/>
              </a:rPr>
              <a:t>1. Badan Pemeriksa Keuangan (BPK):</a:t>
            </a:r>
          </a:p>
          <a:p>
            <a:pPr algn="just">
              <a:lnSpc>
                <a:spcPts val="2991"/>
              </a:lnSpc>
            </a:pPr>
            <a:r>
              <a:rPr lang="en-US" sz="2432" b="1">
                <a:solidFill>
                  <a:srgbClr val="1F3E57"/>
                </a:solidFill>
                <a:latin typeface="Helvetica World Bold"/>
                <a:ea typeface="Helvetica World Bold"/>
                <a:cs typeface="Helvetica World Bold"/>
                <a:sym typeface="Helvetica World Bold"/>
              </a:rPr>
              <a:t>BPK adalah lembaga negara yang bebas dan mandiri, dengan wewenang memeriksa pengelolaan dan tanggung jawab keuangan negara (termasuk keuangan daerah). BPK memiliki peran sentral dan tidak dapat diintervensi oleh kekuasaan lain.</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Kewenangan:</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Melakukan pemeriksaan keuangan, kinerja, dan dengan tujuan tertentu atas seluruh entitas yang mengelola keuangan negara/daerah.</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Mengakses seluruh informasi dan data yang relevan.</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Menyampaikan hasil pemeriksaan kepada DPR/DPD/DPRD.</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Memberikan rekomendasi untuk perbaikan dan/atau sanksi.</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Posisi Independen: BPK tidak berada di bawah dan tidak bertanggung jawab kepada pemerintah, menjamin objektivitas hasil pemeriksaannya. Hasil pemeriksaan BPK bersifat final dan mengikat.</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Tindak Lanjut: Pemerintah daerah wajib menindaklanjuti rekomendasi BPK. Jika tidak ditindaklanjuti, BPK dapat memberitahukan kepada lembaga yang berwenang (misalnya KPK atau Kejaksaan) untuk proses hukum lebih lanjut.</a:t>
            </a:r>
          </a:p>
          <a:p>
            <a:pPr algn="just">
              <a:lnSpc>
                <a:spcPts val="2991"/>
              </a:lnSpc>
            </a:pPr>
            <a:endParaRPr lang="en-US" sz="2432" b="1">
              <a:solidFill>
                <a:srgbClr val="1F3E57"/>
              </a:solidFill>
              <a:latin typeface="Helvetica World Bold"/>
              <a:ea typeface="Helvetica World Bold"/>
              <a:cs typeface="Helvetica World Bold"/>
              <a:sym typeface="Helvetica World Bold"/>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flipV="1">
            <a:off x="1047750" y="249336"/>
            <a:ext cx="0" cy="5290403"/>
          </a:xfrm>
          <a:prstGeom prst="line">
            <a:avLst/>
          </a:prstGeom>
          <a:ln w="38100" cap="flat">
            <a:solidFill>
              <a:srgbClr val="1F3E57"/>
            </a:solidFill>
            <a:prstDash val="solid"/>
            <a:headEnd type="none" w="sm" len="sm"/>
            <a:tailEnd type="none" w="sm" len="sm"/>
          </a:ln>
        </p:spPr>
      </p:sp>
      <p:sp>
        <p:nvSpPr>
          <p:cNvPr id="4" name="AutoShape 4"/>
          <p:cNvSpPr/>
          <p:nvPr/>
        </p:nvSpPr>
        <p:spPr>
          <a:xfrm flipV="1">
            <a:off x="2010529" y="1396147"/>
            <a:ext cx="0" cy="5290403"/>
          </a:xfrm>
          <a:prstGeom prst="line">
            <a:avLst/>
          </a:prstGeom>
          <a:ln w="38100" cap="flat">
            <a:solidFill>
              <a:srgbClr val="1F3E57"/>
            </a:solidFill>
            <a:prstDash val="solid"/>
            <a:headEnd type="none" w="sm" len="sm"/>
            <a:tailEnd type="none" w="sm" len="sm"/>
          </a:ln>
        </p:spPr>
      </p:sp>
      <p:grpSp>
        <p:nvGrpSpPr>
          <p:cNvPr id="11" name="Group 11"/>
          <p:cNvGrpSpPr/>
          <p:nvPr/>
        </p:nvGrpSpPr>
        <p:grpSpPr>
          <a:xfrm>
            <a:off x="1320094" y="-203608"/>
            <a:ext cx="4476345" cy="10694215"/>
            <a:chOff x="0" y="0"/>
            <a:chExt cx="1178955" cy="2816583"/>
          </a:xfrm>
        </p:grpSpPr>
        <p:sp>
          <p:nvSpPr>
            <p:cNvPr id="12" name="Freeform 12"/>
            <p:cNvSpPr/>
            <p:nvPr/>
          </p:nvSpPr>
          <p:spPr>
            <a:xfrm>
              <a:off x="0" y="0"/>
              <a:ext cx="1178955" cy="2816584"/>
            </a:xfrm>
            <a:custGeom>
              <a:avLst/>
              <a:gdLst/>
              <a:ahLst/>
              <a:cxnLst/>
              <a:rect l="l" t="t" r="r" b="b"/>
              <a:pathLst>
                <a:path w="1178955" h="2816584">
                  <a:moveTo>
                    <a:pt x="0" y="0"/>
                  </a:moveTo>
                  <a:lnTo>
                    <a:pt x="1178955" y="0"/>
                  </a:lnTo>
                  <a:lnTo>
                    <a:pt x="1178955" y="2816584"/>
                  </a:lnTo>
                  <a:lnTo>
                    <a:pt x="0" y="2816584"/>
                  </a:lnTo>
                  <a:close/>
                </a:path>
              </a:pathLst>
            </a:custGeom>
            <a:solidFill>
              <a:srgbClr val="1F3E57"/>
            </a:solidFill>
          </p:spPr>
        </p:sp>
        <p:sp>
          <p:nvSpPr>
            <p:cNvPr id="13" name="TextBox 13"/>
            <p:cNvSpPr txBox="1"/>
            <p:nvPr/>
          </p:nvSpPr>
          <p:spPr>
            <a:xfrm>
              <a:off x="0" y="-38100"/>
              <a:ext cx="1178955" cy="2854683"/>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flipV="1">
            <a:off x="0" y="18824"/>
            <a:ext cx="2640188" cy="2150553"/>
          </a:xfrm>
          <a:custGeom>
            <a:avLst/>
            <a:gdLst/>
            <a:ahLst/>
            <a:cxnLst/>
            <a:rect l="l" t="t" r="r" b="b"/>
            <a:pathLst>
              <a:path w="2640188" h="2150553">
                <a:moveTo>
                  <a:pt x="0" y="2150553"/>
                </a:moveTo>
                <a:lnTo>
                  <a:pt x="2640188" y="2150553"/>
                </a:lnTo>
                <a:lnTo>
                  <a:pt x="2640188" y="0"/>
                </a:lnTo>
                <a:lnTo>
                  <a:pt x="0" y="0"/>
                </a:lnTo>
                <a:lnTo>
                  <a:pt x="0" y="215055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flipH="1">
            <a:off x="17551318" y="9682218"/>
            <a:ext cx="719368" cy="585958"/>
          </a:xfrm>
          <a:custGeom>
            <a:avLst/>
            <a:gdLst/>
            <a:ahLst/>
            <a:cxnLst/>
            <a:rect l="l" t="t" r="r" b="b"/>
            <a:pathLst>
              <a:path w="719368" h="585958">
                <a:moveTo>
                  <a:pt x="719368" y="0"/>
                </a:moveTo>
                <a:lnTo>
                  <a:pt x="0" y="0"/>
                </a:lnTo>
                <a:lnTo>
                  <a:pt x="0" y="585958"/>
                </a:lnTo>
                <a:lnTo>
                  <a:pt x="719368" y="585958"/>
                </a:lnTo>
                <a:lnTo>
                  <a:pt x="71936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16993493" y="-397513"/>
            <a:ext cx="1641684" cy="1426213"/>
          </a:xfrm>
          <a:custGeom>
            <a:avLst/>
            <a:gdLst/>
            <a:ahLst/>
            <a:cxnLst/>
            <a:rect l="l" t="t" r="r" b="b"/>
            <a:pathLst>
              <a:path w="1641684" h="1426213">
                <a:moveTo>
                  <a:pt x="0" y="0"/>
                </a:moveTo>
                <a:lnTo>
                  <a:pt x="1641684" y="0"/>
                </a:lnTo>
                <a:lnTo>
                  <a:pt x="1641684" y="1426213"/>
                </a:lnTo>
                <a:lnTo>
                  <a:pt x="0" y="1426213"/>
                </a:lnTo>
                <a:lnTo>
                  <a:pt x="0" y="0"/>
                </a:lnTo>
                <a:close/>
              </a:path>
            </a:pathLst>
          </a:custGeom>
          <a:blipFill>
            <a:blip r:embed="rId5"/>
            <a:stretch>
              <a:fillRect/>
            </a:stretch>
          </a:blipFill>
        </p:spPr>
      </p:sp>
      <p:sp>
        <p:nvSpPr>
          <p:cNvPr id="17" name="TextBox 17"/>
          <p:cNvSpPr txBox="1"/>
          <p:nvPr/>
        </p:nvSpPr>
        <p:spPr>
          <a:xfrm>
            <a:off x="2640188" y="4463253"/>
            <a:ext cx="4329344" cy="4560895"/>
          </a:xfrm>
          <a:prstGeom prst="rect">
            <a:avLst/>
          </a:prstGeom>
        </p:spPr>
        <p:txBody>
          <a:bodyPr lIns="0" tIns="0" rIns="0" bIns="0" rtlCol="0" anchor="t">
            <a:spAutoFit/>
          </a:bodyPr>
          <a:lstStyle/>
          <a:p>
            <a:pPr algn="l">
              <a:lnSpc>
                <a:spcPts val="5940"/>
              </a:lnSpc>
            </a:pPr>
            <a:r>
              <a:rPr lang="en-US" sz="6000">
                <a:solidFill>
                  <a:srgbClr val="E6E6E6"/>
                </a:solidFill>
                <a:latin typeface="Anton"/>
                <a:ea typeface="Anton"/>
                <a:cs typeface="Anton"/>
                <a:sym typeface="Anton"/>
              </a:rPr>
              <a:t>CONTOH</a:t>
            </a:r>
          </a:p>
          <a:p>
            <a:pPr algn="l">
              <a:lnSpc>
                <a:spcPts val="5940"/>
              </a:lnSpc>
            </a:pPr>
            <a:r>
              <a:rPr lang="en-US" sz="6000">
                <a:solidFill>
                  <a:srgbClr val="E6E6E6"/>
                </a:solidFill>
                <a:latin typeface="Anton"/>
                <a:ea typeface="Anton"/>
                <a:cs typeface="Anton"/>
                <a:sym typeface="Anton"/>
              </a:rPr>
              <a:t>LEMBAGA </a:t>
            </a:r>
          </a:p>
          <a:p>
            <a:pPr algn="l">
              <a:lnSpc>
                <a:spcPts val="5940"/>
              </a:lnSpc>
            </a:pPr>
            <a:r>
              <a:rPr lang="en-US" sz="6000">
                <a:solidFill>
                  <a:srgbClr val="E6E6E6"/>
                </a:solidFill>
                <a:latin typeface="Anton"/>
                <a:ea typeface="Anton"/>
                <a:cs typeface="Anton"/>
                <a:sym typeface="Anton"/>
              </a:rPr>
              <a:t>AUDIT </a:t>
            </a:r>
          </a:p>
          <a:p>
            <a:pPr algn="l">
              <a:lnSpc>
                <a:spcPts val="5940"/>
              </a:lnSpc>
            </a:pPr>
            <a:r>
              <a:rPr lang="en-US" sz="6000">
                <a:solidFill>
                  <a:srgbClr val="E6E6E6"/>
                </a:solidFill>
                <a:latin typeface="Anton"/>
                <a:ea typeface="Anton"/>
                <a:cs typeface="Anton"/>
                <a:sym typeface="Anton"/>
              </a:rPr>
              <a:t>KEUANGAN </a:t>
            </a:r>
          </a:p>
          <a:p>
            <a:pPr algn="l">
              <a:lnSpc>
                <a:spcPts val="5940"/>
              </a:lnSpc>
            </a:pPr>
            <a:r>
              <a:rPr lang="en-US" sz="6000">
                <a:solidFill>
                  <a:srgbClr val="E6E6E6"/>
                </a:solidFill>
                <a:latin typeface="Anton"/>
                <a:ea typeface="Anton"/>
                <a:cs typeface="Anton"/>
                <a:sym typeface="Anton"/>
              </a:rPr>
              <a:t>DAERAH</a:t>
            </a:r>
          </a:p>
          <a:p>
            <a:pPr algn="l">
              <a:lnSpc>
                <a:spcPts val="5940"/>
              </a:lnSpc>
            </a:pPr>
            <a:endParaRPr lang="en-US" sz="6000">
              <a:solidFill>
                <a:srgbClr val="E6E6E6"/>
              </a:solidFill>
              <a:latin typeface="Anton"/>
              <a:ea typeface="Anton"/>
              <a:cs typeface="Anton"/>
              <a:sym typeface="Anton"/>
            </a:endParaRPr>
          </a:p>
        </p:txBody>
      </p:sp>
      <p:sp>
        <p:nvSpPr>
          <p:cNvPr id="18" name="TextBox 18"/>
          <p:cNvSpPr txBox="1"/>
          <p:nvPr/>
        </p:nvSpPr>
        <p:spPr>
          <a:xfrm>
            <a:off x="6327195" y="459912"/>
            <a:ext cx="11113961" cy="10050485"/>
          </a:xfrm>
          <a:prstGeom prst="rect">
            <a:avLst/>
          </a:prstGeom>
        </p:spPr>
        <p:txBody>
          <a:bodyPr lIns="0" tIns="0" rIns="0" bIns="0" rtlCol="0" anchor="t">
            <a:spAutoFit/>
          </a:bodyPr>
          <a:lstStyle/>
          <a:p>
            <a:pPr algn="just">
              <a:lnSpc>
                <a:spcPts val="2991"/>
              </a:lnSpc>
            </a:pPr>
            <a:r>
              <a:rPr lang="en-US" sz="2432" b="1">
                <a:solidFill>
                  <a:srgbClr val="1F3E57"/>
                </a:solidFill>
                <a:latin typeface="Helvetica World Bold"/>
                <a:ea typeface="Helvetica World Bold"/>
                <a:cs typeface="Helvetica World Bold"/>
                <a:sym typeface="Helvetica World Bold"/>
              </a:rPr>
              <a:t>2. Inspektorat Daerah:</a:t>
            </a:r>
          </a:p>
          <a:p>
            <a:pPr algn="just">
              <a:lnSpc>
                <a:spcPts val="2991"/>
              </a:lnSpc>
            </a:pPr>
            <a:r>
              <a:rPr lang="en-US" sz="2432" b="1">
                <a:solidFill>
                  <a:srgbClr val="1F3E57"/>
                </a:solidFill>
                <a:latin typeface="Helvetica World Bold"/>
                <a:ea typeface="Helvetica World Bold"/>
                <a:cs typeface="Helvetica World Bold"/>
                <a:sym typeface="Helvetica World Bold"/>
              </a:rPr>
              <a:t>Inspektorat Daerah adalah Aparat Pengawasan Intern Pemerintah (APIP) yang berkedudukan di lingkungan pemerintah daerah (provinsi, kabupaten/kota). Inspektorat bertanggung jawab langsung kepada kepala daerah.</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Peran:</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Melakukan pengawasan internal terhadap kinerja dan keuangan perangkat daerah (Dinas, Badan, Kantor) di bawah pemerintah daerah.</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Melakukan audit internal, reviu, evaluasi, pemantauan, dan kegiatan pengawasan lainnya terhadap penyelenggaraan urusan pemerintahan daerah.</a:t>
            </a:r>
          </a:p>
          <a:p>
            <a:pPr marL="1050265" lvl="2" indent="-350088"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Memberikan konsultasi dan saran kepada kepala daerah dan perangkat daerah dalam rangka peningkatan kinerja dan perbaikan tata kelola.</a:t>
            </a:r>
          </a:p>
          <a:p>
            <a:pPr marL="525132" lvl="1" indent="-262566" algn="just">
              <a:lnSpc>
                <a:spcPts val="2991"/>
              </a:lnSpc>
              <a:buFont typeface="Arial"/>
              <a:buChar char="•"/>
            </a:pPr>
            <a:r>
              <a:rPr lang="en-US" sz="2432" b="1">
                <a:solidFill>
                  <a:srgbClr val="1F3E57"/>
                </a:solidFill>
                <a:latin typeface="Helvetica World Bold"/>
                <a:ea typeface="Helvetica World Bold"/>
                <a:cs typeface="Helvetica World Bold"/>
                <a:sym typeface="Helvetica World Bold"/>
              </a:rPr>
              <a:t>Hubungan dengan BPK: Inspektorat Daerah seringkali menjadi pihak pertama yang melakukan pemeriksaan dan membantu menyiapkan laporan keuangan daerah. BPK kemudian melakukan audit eksternal atas laporan yang telah disusun tersebut. Inspektorat juga berperan dalam memantau tindak lanjut rekomendasi BPK. </a:t>
            </a:r>
          </a:p>
          <a:p>
            <a:pPr algn="just">
              <a:lnSpc>
                <a:spcPts val="2991"/>
              </a:lnSpc>
            </a:pPr>
            <a:endParaRPr lang="en-US" sz="2432" b="1">
              <a:solidFill>
                <a:srgbClr val="1F3E57"/>
              </a:solidFill>
              <a:latin typeface="Helvetica World Bold"/>
              <a:ea typeface="Helvetica World Bold"/>
              <a:cs typeface="Helvetica World Bold"/>
              <a:sym typeface="Helvetica World Bold"/>
            </a:endParaRPr>
          </a:p>
          <a:p>
            <a:pPr algn="just">
              <a:lnSpc>
                <a:spcPts val="2991"/>
              </a:lnSpc>
            </a:pPr>
            <a:r>
              <a:rPr lang="en-US" sz="2432" b="1">
                <a:solidFill>
                  <a:srgbClr val="1F3E57"/>
                </a:solidFill>
                <a:latin typeface="Helvetica World Bold"/>
                <a:ea typeface="Helvetica World Bold"/>
                <a:cs typeface="Helvetica World Bold"/>
                <a:sym typeface="Helvetica World Bold"/>
              </a:rPr>
              <a:t>Kerja sama antara BPK (sebagai auditor eksternal) dan Inspektorat Daerah (sebagai auditor internal) sangat penting untuk menciptakan sistem pengawasan keuangan yang berlapis dan efektif.</a:t>
            </a:r>
          </a:p>
          <a:p>
            <a:pPr algn="just">
              <a:lnSpc>
                <a:spcPts val="2991"/>
              </a:lnSpc>
            </a:pPr>
            <a:endParaRPr lang="en-US" sz="2432" b="1">
              <a:solidFill>
                <a:srgbClr val="1F3E57"/>
              </a:solidFill>
              <a:latin typeface="Helvetica World Bold"/>
              <a:ea typeface="Helvetica World Bold"/>
              <a:cs typeface="Helvetica World Bold"/>
              <a:sym typeface="Helvetica World Bold"/>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grpSp>
        <p:nvGrpSpPr>
          <p:cNvPr id="3" name="Group 3"/>
          <p:cNvGrpSpPr/>
          <p:nvPr/>
        </p:nvGrpSpPr>
        <p:grpSpPr>
          <a:xfrm>
            <a:off x="-208848" y="-203608"/>
            <a:ext cx="5558722" cy="10694215"/>
            <a:chOff x="0" y="0"/>
            <a:chExt cx="1464026" cy="2816583"/>
          </a:xfrm>
        </p:grpSpPr>
        <p:sp>
          <p:nvSpPr>
            <p:cNvPr id="4" name="Freeform 4"/>
            <p:cNvSpPr/>
            <p:nvPr/>
          </p:nvSpPr>
          <p:spPr>
            <a:xfrm>
              <a:off x="0" y="0"/>
              <a:ext cx="1464026" cy="2816584"/>
            </a:xfrm>
            <a:custGeom>
              <a:avLst/>
              <a:gdLst/>
              <a:ahLst/>
              <a:cxnLst/>
              <a:rect l="l" t="t" r="r" b="b"/>
              <a:pathLst>
                <a:path w="1464026" h="2816584">
                  <a:moveTo>
                    <a:pt x="0" y="0"/>
                  </a:moveTo>
                  <a:lnTo>
                    <a:pt x="1464026" y="0"/>
                  </a:lnTo>
                  <a:lnTo>
                    <a:pt x="1464026" y="2816584"/>
                  </a:lnTo>
                  <a:lnTo>
                    <a:pt x="0" y="2816584"/>
                  </a:lnTo>
                  <a:close/>
                </a:path>
              </a:pathLst>
            </a:custGeom>
            <a:solidFill>
              <a:srgbClr val="1F3E57"/>
            </a:solidFill>
          </p:spPr>
        </p:sp>
        <p:sp>
          <p:nvSpPr>
            <p:cNvPr id="5" name="TextBox 5"/>
            <p:cNvSpPr txBox="1"/>
            <p:nvPr/>
          </p:nvSpPr>
          <p:spPr>
            <a:xfrm>
              <a:off x="0" y="-38100"/>
              <a:ext cx="1464026" cy="2854683"/>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flipH="1">
            <a:off x="16989213" y="9224358"/>
            <a:ext cx="1281473" cy="1043818"/>
          </a:xfrm>
          <a:custGeom>
            <a:avLst/>
            <a:gdLst/>
            <a:ahLst/>
            <a:cxnLst/>
            <a:rect l="l" t="t" r="r" b="b"/>
            <a:pathLst>
              <a:path w="1281473" h="1043818">
                <a:moveTo>
                  <a:pt x="1281473" y="0"/>
                </a:moveTo>
                <a:lnTo>
                  <a:pt x="0" y="0"/>
                </a:lnTo>
                <a:lnTo>
                  <a:pt x="0" y="1043818"/>
                </a:lnTo>
                <a:lnTo>
                  <a:pt x="1281473" y="1043818"/>
                </a:lnTo>
                <a:lnTo>
                  <a:pt x="128147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16089820" y="214547"/>
            <a:ext cx="2064644" cy="1793660"/>
          </a:xfrm>
          <a:custGeom>
            <a:avLst/>
            <a:gdLst/>
            <a:ahLst/>
            <a:cxnLst/>
            <a:rect l="l" t="t" r="r" b="b"/>
            <a:pathLst>
              <a:path w="2064644" h="1793660">
                <a:moveTo>
                  <a:pt x="0" y="0"/>
                </a:moveTo>
                <a:lnTo>
                  <a:pt x="2064645" y="0"/>
                </a:lnTo>
                <a:lnTo>
                  <a:pt x="2064645" y="1793660"/>
                </a:lnTo>
                <a:lnTo>
                  <a:pt x="0" y="1793660"/>
                </a:lnTo>
                <a:lnTo>
                  <a:pt x="0" y="0"/>
                </a:lnTo>
                <a:close/>
              </a:path>
            </a:pathLst>
          </a:custGeom>
          <a:blipFill>
            <a:blip r:embed="rId5"/>
            <a:stretch>
              <a:fillRect/>
            </a:stretch>
          </a:blipFill>
        </p:spPr>
      </p:sp>
      <p:sp>
        <p:nvSpPr>
          <p:cNvPr id="15" name="TextBox 15"/>
          <p:cNvSpPr txBox="1"/>
          <p:nvPr/>
        </p:nvSpPr>
        <p:spPr>
          <a:xfrm>
            <a:off x="272354" y="4425315"/>
            <a:ext cx="5077520" cy="3055836"/>
          </a:xfrm>
          <a:prstGeom prst="rect">
            <a:avLst/>
          </a:prstGeom>
        </p:spPr>
        <p:txBody>
          <a:bodyPr lIns="0" tIns="0" rIns="0" bIns="0" rtlCol="0" anchor="t">
            <a:spAutoFit/>
          </a:bodyPr>
          <a:lstStyle/>
          <a:p>
            <a:pPr algn="l">
              <a:lnSpc>
                <a:spcPts val="5940"/>
              </a:lnSpc>
            </a:pPr>
            <a:r>
              <a:rPr lang="en-US" sz="6000">
                <a:solidFill>
                  <a:srgbClr val="E6E6E6"/>
                </a:solidFill>
                <a:latin typeface="Anton"/>
                <a:ea typeface="Anton"/>
                <a:cs typeface="Anton"/>
                <a:sym typeface="Anton"/>
              </a:rPr>
              <a:t>DAMPAK POSITIF AUDIT KEUANGAN DAERAH</a:t>
            </a:r>
          </a:p>
          <a:p>
            <a:pPr algn="l">
              <a:lnSpc>
                <a:spcPts val="5940"/>
              </a:lnSpc>
            </a:pPr>
            <a:endParaRPr lang="en-US" sz="6000">
              <a:solidFill>
                <a:srgbClr val="E6E6E6"/>
              </a:solidFill>
              <a:latin typeface="Anton"/>
              <a:ea typeface="Anton"/>
              <a:cs typeface="Anton"/>
              <a:sym typeface="Anton"/>
            </a:endParaRPr>
          </a:p>
        </p:txBody>
      </p:sp>
      <p:sp>
        <p:nvSpPr>
          <p:cNvPr id="16" name="TextBox 16"/>
          <p:cNvSpPr txBox="1"/>
          <p:nvPr/>
        </p:nvSpPr>
        <p:spPr>
          <a:xfrm>
            <a:off x="5728810" y="782487"/>
            <a:ext cx="11260403" cy="9708120"/>
          </a:xfrm>
          <a:prstGeom prst="rect">
            <a:avLst/>
          </a:prstGeom>
        </p:spPr>
        <p:txBody>
          <a:bodyPr lIns="0" tIns="0" rIns="0" bIns="0" rtlCol="0" anchor="t">
            <a:spAutoFit/>
          </a:bodyPr>
          <a:lstStyle/>
          <a:p>
            <a:pPr marL="543885" lvl="1" indent="-271943" algn="just">
              <a:lnSpc>
                <a:spcPts val="3098"/>
              </a:lnSpc>
              <a:buAutoNum type="arabicPeriod"/>
            </a:pPr>
            <a:r>
              <a:rPr lang="en-US" sz="2519" b="1">
                <a:solidFill>
                  <a:srgbClr val="1F3E57"/>
                </a:solidFill>
                <a:latin typeface="Helvetica World Bold"/>
                <a:ea typeface="Helvetica World Bold"/>
                <a:cs typeface="Helvetica World Bold"/>
                <a:sym typeface="Helvetica World Bold"/>
              </a:rPr>
              <a:t>Peningkatan Opini WTP: opini Wajar Tanpa Pengecualian (WTP) untuk laporan keuangan pemerintah daerah dari tahun ke tahun. Ini menandakan adanya perbaikan dalam tata kelola keuangan daerah dan kepatuhan terhadap SAP.</a:t>
            </a:r>
          </a:p>
          <a:p>
            <a:pPr marL="543885" lvl="1" indent="-271943" algn="just">
              <a:lnSpc>
                <a:spcPts val="3098"/>
              </a:lnSpc>
              <a:buAutoNum type="arabicPeriod"/>
            </a:pPr>
            <a:r>
              <a:rPr lang="en-US" sz="2519" b="1">
                <a:solidFill>
                  <a:srgbClr val="1F3E57"/>
                </a:solidFill>
                <a:latin typeface="Helvetica World Bold"/>
                <a:ea typeface="Helvetica World Bold"/>
                <a:cs typeface="Helvetica World Bold"/>
                <a:sym typeface="Helvetica World Bold"/>
              </a:rPr>
              <a:t>Pencegahan dan Pengungkapan Kerugian Negara/Daerah: Audit BPK telah berhasil mengungkap berbagai kerugian negara/daerah akibat penyimpangan, inefisiensi, atau indikasi tindak pidana korupsi.</a:t>
            </a:r>
          </a:p>
          <a:p>
            <a:pPr marL="543885" lvl="1" indent="-271943" algn="just">
              <a:lnSpc>
                <a:spcPts val="3098"/>
              </a:lnSpc>
              <a:buAutoNum type="arabicPeriod"/>
            </a:pPr>
            <a:r>
              <a:rPr lang="en-US" sz="2519" b="1">
                <a:solidFill>
                  <a:srgbClr val="1F3E57"/>
                </a:solidFill>
                <a:latin typeface="Helvetica World Bold"/>
                <a:ea typeface="Helvetica World Bold"/>
                <a:cs typeface="Helvetica World Bold"/>
                <a:sym typeface="Helvetica World Bold"/>
              </a:rPr>
              <a:t>Perbaikan Sistem Pengendalian Internal: Rekomendasi audit seringkali mendorong pemerintah daerah untuk memperbaiki dan memperkuat sistem pengendalian internal mereka, sehingga meminimalkan risiko penyimpangan di masa depan.</a:t>
            </a:r>
          </a:p>
          <a:p>
            <a:pPr marL="543885" lvl="1" indent="-271943" algn="just">
              <a:lnSpc>
                <a:spcPts val="3098"/>
              </a:lnSpc>
              <a:buAutoNum type="arabicPeriod"/>
            </a:pPr>
            <a:r>
              <a:rPr lang="en-US" sz="2519" b="1">
                <a:solidFill>
                  <a:srgbClr val="1F3E57"/>
                </a:solidFill>
                <a:latin typeface="Helvetica World Bold"/>
                <a:ea typeface="Helvetica World Bold"/>
                <a:cs typeface="Helvetica World Bold"/>
                <a:sym typeface="Helvetica World Bold"/>
              </a:rPr>
              <a:t>Peningkatan Kualitas Laporan Keuangan: Adanya proses audit yang ketat mendorong pemerintah daerah untuk menyusun laporan keuangan yang lebih akurat, relevan, dan andal.</a:t>
            </a:r>
          </a:p>
          <a:p>
            <a:pPr marL="543885" lvl="1" indent="-271943" algn="just">
              <a:lnSpc>
                <a:spcPts val="3098"/>
              </a:lnSpc>
              <a:buAutoNum type="arabicPeriod"/>
            </a:pPr>
            <a:r>
              <a:rPr lang="en-US" sz="2519" b="1">
                <a:solidFill>
                  <a:srgbClr val="1F3E57"/>
                </a:solidFill>
                <a:latin typeface="Helvetica World Bold"/>
                <a:ea typeface="Helvetica World Bold"/>
                <a:cs typeface="Helvetica World Bold"/>
                <a:sym typeface="Helvetica World Bold"/>
              </a:rPr>
              <a:t>Peningkatan Efisiensi Penggunaan Anggaran: Audit kinerja membantu mengidentifikasi area-area di mana pengeluaran dapat dihemat atau efektivitas program dapat ditingkatkan, sehingga dana publik dapat dimanfaatkan secara optimal.</a:t>
            </a:r>
          </a:p>
          <a:p>
            <a:pPr marL="543885" lvl="1" indent="-271943" algn="just">
              <a:lnSpc>
                <a:spcPts val="3098"/>
              </a:lnSpc>
              <a:buAutoNum type="arabicPeriod"/>
            </a:pPr>
            <a:r>
              <a:rPr lang="en-US" sz="2519" b="1">
                <a:solidFill>
                  <a:srgbClr val="1F3E57"/>
                </a:solidFill>
                <a:latin typeface="Helvetica World Bold"/>
                <a:ea typeface="Helvetica World Bold"/>
                <a:cs typeface="Helvetica World Bold"/>
                <a:sym typeface="Helvetica World Bold"/>
              </a:rPr>
              <a:t>Peningkatan Kepercayaan Publik: Ketika laporan keuangan daerah diaudit secara transparan dan hasil auditnya diumumkan, ini dapat meningkatkan kepercayaan masyarakat terhadap pemerintah daerah</a:t>
            </a:r>
          </a:p>
          <a:p>
            <a:pPr algn="just">
              <a:lnSpc>
                <a:spcPts val="3098"/>
              </a:lnSpc>
            </a:pPr>
            <a:endParaRPr lang="en-US" sz="2519" b="1">
              <a:solidFill>
                <a:srgbClr val="1F3E57"/>
              </a:solidFill>
              <a:latin typeface="Helvetica World Bold"/>
              <a:ea typeface="Helvetica World Bold"/>
              <a:cs typeface="Helvetica World Bold"/>
              <a:sym typeface="Helvetica World Bold"/>
            </a:endParaRPr>
          </a:p>
          <a:p>
            <a:pPr algn="just">
              <a:lnSpc>
                <a:spcPts val="3098"/>
              </a:lnSpc>
            </a:pPr>
            <a:endParaRPr lang="en-US" sz="2519" b="1">
              <a:solidFill>
                <a:srgbClr val="1F3E57"/>
              </a:solidFill>
              <a:latin typeface="Helvetica World Bold"/>
              <a:ea typeface="Helvetica World Bold"/>
              <a:cs typeface="Helvetica World Bold"/>
              <a:sym typeface="Helvetica World Bold"/>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1626</Words>
  <Application>Microsoft Office PowerPoint</Application>
  <PresentationFormat>Custom</PresentationFormat>
  <Paragraphs>126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Anton</vt:lpstr>
      <vt:lpstr>Arial</vt:lpstr>
      <vt:lpstr>Helvetica World</vt:lpstr>
      <vt:lpstr>Helvetica World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dan pengawasan keuangan pemerintah daerah</dc:title>
  <cp:lastModifiedBy>organizer</cp:lastModifiedBy>
  <cp:revision>4</cp:revision>
  <dcterms:created xsi:type="dcterms:W3CDTF">2006-08-16T00:00:00Z</dcterms:created>
  <dcterms:modified xsi:type="dcterms:W3CDTF">2026-02-10T12:55:50Z</dcterms:modified>
  <dc:identifier>DAG97vj7wZA</dc:identifier>
</cp:coreProperties>
</file>