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0" r:id="rId5"/>
    <p:sldId id="269" r:id="rId6"/>
    <p:sldId id="261" r:id="rId7"/>
    <p:sldId id="268" r:id="rId8"/>
    <p:sldId id="270" r:id="rId9"/>
    <p:sldId id="271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dri Fatria" initials="HF" lastIdx="1" clrIdx="0">
    <p:extLst>
      <p:ext uri="{19B8F6BF-5375-455C-9EA6-DF929625EA0E}">
        <p15:presenceInfo xmlns:p15="http://schemas.microsoft.com/office/powerpoint/2012/main" userId="S-1-5-21-1308799626-3200520285-803612093-19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5BD"/>
    <a:srgbClr val="DEDEDE"/>
    <a:srgbClr val="6C7406"/>
    <a:srgbClr val="65FFAB"/>
    <a:srgbClr val="BCE292"/>
    <a:srgbClr val="D8EACC"/>
    <a:srgbClr val="FFB9B9"/>
    <a:srgbClr val="760C04"/>
    <a:srgbClr val="FF5B5B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48C31-FBE5-47BA-A5FB-E1016D3F2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1CF3F-1BDE-48AE-A3D5-2D0FCE86E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B2A55-F018-4F70-8C6C-82A91CBE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7864-8F02-411A-9FB2-CE71FAE820C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95972-D608-4F5C-83E9-ABC6A6D0F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47151-7AEB-403A-A8D5-F8AF64B4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3E0C-9C7F-4413-AC56-3458C78C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8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43A72-2C1F-4908-BDFD-AB16AA8F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649CD7-4EBA-4E04-AE7A-5471010AA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0C205-4D00-418C-9051-6BAEACA0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7864-8F02-411A-9FB2-CE71FAE820C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57620-3FC0-416D-B97C-3540C6B3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EEEA8-0963-4382-A48F-53D8292C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3E0C-9C7F-4413-AC56-3458C78C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4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316703-7D31-499F-9015-77FAEB1F0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F924B-46D1-4398-8F3F-335FBC8D0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D9A97-08D7-440F-B1E4-01C027F2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7864-8F02-411A-9FB2-CE71FAE820C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6BAC7-9D8E-4D58-A56D-5490C3AC6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50655-6A94-4315-87E8-468340206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3E0C-9C7F-4413-AC56-3458C78C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3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0E9C-E074-4F2B-B4FC-8F69AF265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33A64-C5DA-4D2B-8A2B-B6470DD2E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D2DA4-590C-4C88-99A0-D90BD796F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7864-8F02-411A-9FB2-CE71FAE820C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CDEE3-BB51-4234-BED9-996868E4B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56BC1-711B-4A2D-95FF-66650734F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3E0C-9C7F-4413-AC56-3458C78C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391D-B01A-4BCD-B5BF-6CC705B35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24B21-540D-4E51-B8F5-DB251C683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035E1-0DB0-4B12-9CBA-DDB5BA7C1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7864-8F02-411A-9FB2-CE71FAE820C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4B3DB-07EE-4D93-9CFC-30433683E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EC550-AD9F-4CF9-971B-1017610E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3E0C-9C7F-4413-AC56-3458C78C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2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6862-54EF-4F09-9B37-819B289D8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2B0E4-E7A4-4E28-9856-F99CB9D70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C8E31-E944-4D39-A5E8-D2A059299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79BD6-0AA3-407B-9E4A-D7D62F463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7864-8F02-411A-9FB2-CE71FAE820C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D0C16-E0EB-40B4-9786-0AACF54C9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94F57-8BCA-4A2D-BB98-F42E4873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3E0C-9C7F-4413-AC56-3458C78C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2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B979F-34B7-4FEA-BE8B-81AF8829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E68F7-6522-418E-8F38-F36D31779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95D4B-365C-4D68-A630-9CB50CABE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C8D769-8FB8-4F5D-B36A-F37A2B06E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1A0984-7BB5-41DC-B4B6-2AC01906F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DBB455-2B7C-4EFF-9A6A-86707ED4A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7864-8F02-411A-9FB2-CE71FAE820C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5533F7-6D88-4DFA-B305-BB33F5C15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773C5E-B411-48DC-80D4-2688F63C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3E0C-9C7F-4413-AC56-3458C78C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75F02-1042-400D-BFAE-3910C4B1C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010D62-7410-4DF7-B771-F9ACDCF6E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7864-8F02-411A-9FB2-CE71FAE820C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6C1CC-F162-4BFC-B6D4-287B9BE8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3B345-C108-4334-8670-5DC06733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3E0C-9C7F-4413-AC56-3458C78C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5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1D7C39-A943-4757-9120-BA53EE57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7864-8F02-411A-9FB2-CE71FAE820C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8221B6-14EA-4812-8566-AB51702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7DD0A-4541-42A5-BE53-DC0BF7D4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3E0C-9C7F-4413-AC56-3458C78C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7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F09A9-0015-4AD4-886C-1CA09064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C0E13-C66C-4FF4-8FC1-C7F6FF11A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B6374-34E3-4217-A5EF-FFE3C2DD4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6E669-A764-4B3E-918E-68F8D5541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7864-8F02-411A-9FB2-CE71FAE820C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C121C-87D2-474E-9FC6-88738EBD4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7E69A-6FB2-4A66-AE22-9E1C24ABE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3E0C-9C7F-4413-AC56-3458C78C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5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D6D07-8099-4DEB-8110-40FABF4EF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B15F7-AB21-4433-B8BB-F09AC94D0C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EE9D7-0833-43BA-BFE2-1D474C599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28054-2A34-41F2-8174-9F34B4251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7864-8F02-411A-9FB2-CE71FAE820C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6A55E-F92F-4080-9C10-B8C61418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C9EAF-C89F-46F9-B172-E610A8AB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3E0C-9C7F-4413-AC56-3458C78C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7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EE7358-91C5-4AB5-88A5-C6460DBC6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9E6E2-1657-44E0-9F4B-FF77A279A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0FE54-6F02-40BF-B2DC-C7435ACC4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27864-8F02-411A-9FB2-CE71FAE820C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64E59-C4D6-44EE-A44E-BC0D29BDC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E0467-6CCD-4BB3-9438-281A833D5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63E0C-9C7F-4413-AC56-3458C78C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0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33.svg"/><Relationship Id="rId4" Type="http://schemas.openxmlformats.org/officeDocument/2006/relationships/image" Target="../media/image29.sv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D32912-1479-438B-9AEB-EA4D15AA51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3" b="11202"/>
          <a:stretch/>
        </p:blipFill>
        <p:spPr>
          <a:xfrm>
            <a:off x="764911" y="241283"/>
            <a:ext cx="1169764" cy="133018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9021F0-7F92-40C7-B56C-A54FD798A47B}"/>
              </a:ext>
            </a:extLst>
          </p:cNvPr>
          <p:cNvSpPr txBox="1"/>
          <p:nvPr/>
        </p:nvSpPr>
        <p:spPr>
          <a:xfrm>
            <a:off x="1820488" y="349135"/>
            <a:ext cx="3194270" cy="1098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UNIVERSITAS</a:t>
            </a:r>
          </a:p>
          <a:p>
            <a:r>
              <a:rPr lang="en-US" sz="3200" b="1" dirty="0">
                <a:latin typeface="72 Black" panose="020B0A04030603020204" pitchFamily="34" charset="0"/>
                <a:cs typeface="72 Black" panose="020B0A04030603020204" pitchFamily="34" charset="0"/>
              </a:rPr>
              <a:t>JAYABAYA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868087-5E54-4F6E-8DAD-FA0C9BDAE2C7}"/>
              </a:ext>
            </a:extLst>
          </p:cNvPr>
          <p:cNvCxnSpPr>
            <a:cxnSpLocks/>
          </p:cNvCxnSpPr>
          <p:nvPr/>
        </p:nvCxnSpPr>
        <p:spPr>
          <a:xfrm>
            <a:off x="460655" y="0"/>
            <a:ext cx="0" cy="154112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AE3E8E-1115-4C99-94BF-31DA30E98912}"/>
              </a:ext>
            </a:extLst>
          </p:cNvPr>
          <p:cNvCxnSpPr>
            <a:cxnSpLocks/>
          </p:cNvCxnSpPr>
          <p:nvPr/>
        </p:nvCxnSpPr>
        <p:spPr>
          <a:xfrm>
            <a:off x="695250" y="1568918"/>
            <a:ext cx="0" cy="121239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3D4744-4DE9-4AEE-9ED8-2F85E6809F94}"/>
              </a:ext>
            </a:extLst>
          </p:cNvPr>
          <p:cNvCxnSpPr>
            <a:cxnSpLocks/>
          </p:cNvCxnSpPr>
          <p:nvPr/>
        </p:nvCxnSpPr>
        <p:spPr>
          <a:xfrm>
            <a:off x="210653" y="1578543"/>
            <a:ext cx="0" cy="120276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AE35F3-2DFC-4CBA-9A56-E5C26AB85B6D}"/>
              </a:ext>
            </a:extLst>
          </p:cNvPr>
          <p:cNvCxnSpPr>
            <a:cxnSpLocks/>
          </p:cNvCxnSpPr>
          <p:nvPr/>
        </p:nvCxnSpPr>
        <p:spPr>
          <a:xfrm>
            <a:off x="210653" y="2781308"/>
            <a:ext cx="484597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B8A588-B43E-4D05-ADB2-D1E8995D0147}"/>
              </a:ext>
            </a:extLst>
          </p:cNvPr>
          <p:cNvCxnSpPr>
            <a:cxnSpLocks/>
          </p:cNvCxnSpPr>
          <p:nvPr/>
        </p:nvCxnSpPr>
        <p:spPr>
          <a:xfrm>
            <a:off x="460655" y="2322394"/>
            <a:ext cx="0" cy="104026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3C7F6FA4-B516-4A1C-B922-3C88770CF737}"/>
              </a:ext>
            </a:extLst>
          </p:cNvPr>
          <p:cNvSpPr/>
          <p:nvPr/>
        </p:nvSpPr>
        <p:spPr>
          <a:xfrm>
            <a:off x="355847" y="2128197"/>
            <a:ext cx="209616" cy="194197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294C21-7F13-46B4-A186-A4F0EF0F555E}"/>
              </a:ext>
            </a:extLst>
          </p:cNvPr>
          <p:cNvCxnSpPr>
            <a:cxnSpLocks/>
          </p:cNvCxnSpPr>
          <p:nvPr/>
        </p:nvCxnSpPr>
        <p:spPr>
          <a:xfrm>
            <a:off x="462576" y="5201142"/>
            <a:ext cx="0" cy="165685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3C8B280-CC8B-4057-97CF-06BF2C588671}"/>
              </a:ext>
            </a:extLst>
          </p:cNvPr>
          <p:cNvSpPr txBox="1"/>
          <p:nvPr/>
        </p:nvSpPr>
        <p:spPr>
          <a:xfrm>
            <a:off x="208236" y="3291841"/>
            <a:ext cx="430887" cy="199241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</a:rPr>
              <a:t>Universitas</a:t>
            </a:r>
            <a:r>
              <a:rPr lang="en-US" sz="1600" dirty="0"/>
              <a:t> </a:t>
            </a:r>
            <a:r>
              <a:rPr lang="en-US" sz="1600" dirty="0" err="1"/>
              <a:t>Jayabaya</a:t>
            </a:r>
            <a:endParaRPr lang="en-US" sz="1600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B1BC217-78C8-4AAA-8F17-6F30F98ED445}"/>
              </a:ext>
            </a:extLst>
          </p:cNvPr>
          <p:cNvCxnSpPr>
            <a:cxnSpLocks/>
          </p:cNvCxnSpPr>
          <p:nvPr/>
        </p:nvCxnSpPr>
        <p:spPr>
          <a:xfrm>
            <a:off x="695250" y="1568918"/>
            <a:ext cx="0" cy="1029569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Hexagon 57">
            <a:extLst>
              <a:ext uri="{FF2B5EF4-FFF2-40B4-BE49-F238E27FC236}">
                <a16:creationId xmlns:a16="http://schemas.microsoft.com/office/drawing/2014/main" id="{A5EA4C1B-B4E9-46F3-88C1-19BC90094472}"/>
              </a:ext>
            </a:extLst>
          </p:cNvPr>
          <p:cNvSpPr/>
          <p:nvPr/>
        </p:nvSpPr>
        <p:spPr>
          <a:xfrm>
            <a:off x="4208949" y="1240599"/>
            <a:ext cx="1609526" cy="121239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xagon 59">
            <a:extLst>
              <a:ext uri="{FF2B5EF4-FFF2-40B4-BE49-F238E27FC236}">
                <a16:creationId xmlns:a16="http://schemas.microsoft.com/office/drawing/2014/main" id="{32AE41F0-A44E-4FD4-A7DC-5E8CA4F44938}"/>
              </a:ext>
            </a:extLst>
          </p:cNvPr>
          <p:cNvSpPr/>
          <p:nvPr/>
        </p:nvSpPr>
        <p:spPr>
          <a:xfrm>
            <a:off x="4221148" y="2482421"/>
            <a:ext cx="1609526" cy="1212390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Hexagon 62">
            <a:extLst>
              <a:ext uri="{FF2B5EF4-FFF2-40B4-BE49-F238E27FC236}">
                <a16:creationId xmlns:a16="http://schemas.microsoft.com/office/drawing/2014/main" id="{FD7A4CC3-2C14-48CF-8E0D-65A3409C6DAD}"/>
              </a:ext>
            </a:extLst>
          </p:cNvPr>
          <p:cNvSpPr/>
          <p:nvPr/>
        </p:nvSpPr>
        <p:spPr>
          <a:xfrm>
            <a:off x="4205548" y="3722129"/>
            <a:ext cx="1609526" cy="1212390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exagon 63">
            <a:extLst>
              <a:ext uri="{FF2B5EF4-FFF2-40B4-BE49-F238E27FC236}">
                <a16:creationId xmlns:a16="http://schemas.microsoft.com/office/drawing/2014/main" id="{F3D179D8-9E89-4AE0-BC5B-375B32C6B3BD}"/>
              </a:ext>
            </a:extLst>
          </p:cNvPr>
          <p:cNvSpPr/>
          <p:nvPr/>
        </p:nvSpPr>
        <p:spPr>
          <a:xfrm>
            <a:off x="2868503" y="3098241"/>
            <a:ext cx="1609526" cy="1212390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Hexagon 64">
            <a:extLst>
              <a:ext uri="{FF2B5EF4-FFF2-40B4-BE49-F238E27FC236}">
                <a16:creationId xmlns:a16="http://schemas.microsoft.com/office/drawing/2014/main" id="{B6EC37F4-F8F9-489A-9973-5CF3508BA76C}"/>
              </a:ext>
            </a:extLst>
          </p:cNvPr>
          <p:cNvSpPr/>
          <p:nvPr/>
        </p:nvSpPr>
        <p:spPr>
          <a:xfrm>
            <a:off x="2868503" y="1855778"/>
            <a:ext cx="1609526" cy="121239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Hexagon 67">
            <a:extLst>
              <a:ext uri="{FF2B5EF4-FFF2-40B4-BE49-F238E27FC236}">
                <a16:creationId xmlns:a16="http://schemas.microsoft.com/office/drawing/2014/main" id="{B9187497-C56A-4A67-A561-B47B516F704C}"/>
              </a:ext>
            </a:extLst>
          </p:cNvPr>
          <p:cNvSpPr/>
          <p:nvPr/>
        </p:nvSpPr>
        <p:spPr>
          <a:xfrm>
            <a:off x="1531323" y="2481911"/>
            <a:ext cx="1609526" cy="121239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Hexagon 155">
            <a:extLst>
              <a:ext uri="{FF2B5EF4-FFF2-40B4-BE49-F238E27FC236}">
                <a16:creationId xmlns:a16="http://schemas.microsoft.com/office/drawing/2014/main" id="{FB1E5DC8-B911-4518-AD32-9C82570D8991}"/>
              </a:ext>
            </a:extLst>
          </p:cNvPr>
          <p:cNvSpPr/>
          <p:nvPr/>
        </p:nvSpPr>
        <p:spPr>
          <a:xfrm>
            <a:off x="4197697" y="4981954"/>
            <a:ext cx="1609526" cy="1212390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1A66B5C-0E15-48A6-ACBA-985EA4FCD581}"/>
              </a:ext>
            </a:extLst>
          </p:cNvPr>
          <p:cNvGrpSpPr/>
          <p:nvPr/>
        </p:nvGrpSpPr>
        <p:grpSpPr>
          <a:xfrm>
            <a:off x="854666" y="3763201"/>
            <a:ext cx="4423916" cy="2306407"/>
            <a:chOff x="2420620" y="2735703"/>
            <a:chExt cx="3866404" cy="2175309"/>
          </a:xfrm>
          <a:solidFill>
            <a:schemeClr val="bg1">
              <a:lumMod val="65000"/>
            </a:schemeClr>
          </a:solidFill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B3D750C0-FD62-4C02-B290-C186D9BAE9FF}"/>
                </a:ext>
              </a:extLst>
            </p:cNvPr>
            <p:cNvSpPr/>
            <p:nvPr/>
          </p:nvSpPr>
          <p:spPr>
            <a:xfrm>
              <a:off x="2420620" y="2735703"/>
              <a:ext cx="3866404" cy="2175309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5661F5F-1B23-444C-8B6F-FA0872F3B059}"/>
                </a:ext>
              </a:extLst>
            </p:cNvPr>
            <p:cNvSpPr txBox="1"/>
            <p:nvPr/>
          </p:nvSpPr>
          <p:spPr>
            <a:xfrm>
              <a:off x="2603598" y="3019448"/>
              <a:ext cx="3530859" cy="171266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Presenter	</a:t>
              </a:r>
            </a:p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Nama	: Handri Fatria</a:t>
              </a:r>
            </a:p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NIM	: 2025340350013</a:t>
              </a:r>
            </a:p>
            <a:p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Fakultas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Ekonomi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dan </a:t>
              </a:r>
              <a:r>
                <a:rPr 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Bisnis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Program </a:t>
              </a:r>
              <a:r>
                <a:rPr 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Studi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: </a:t>
              </a:r>
              <a:r>
                <a:rPr 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Akuntansi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Mata </a:t>
              </a:r>
              <a:r>
                <a:rPr 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Kuliah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: </a:t>
              </a:r>
              <a:r>
                <a:rPr 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Akuntansi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Sektor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Publik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1B4DA8A3-E384-4C7A-9FB4-7A29C524921A}"/>
              </a:ext>
            </a:extLst>
          </p:cNvPr>
          <p:cNvGrpSpPr/>
          <p:nvPr/>
        </p:nvGrpSpPr>
        <p:grpSpPr>
          <a:xfrm>
            <a:off x="5544052" y="-599580"/>
            <a:ext cx="6976350" cy="8075867"/>
            <a:chOff x="5544052" y="-599580"/>
            <a:chExt cx="6976350" cy="80758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16" name="Hexagon 115">
              <a:extLst>
                <a:ext uri="{FF2B5EF4-FFF2-40B4-BE49-F238E27FC236}">
                  <a16:creationId xmlns:a16="http://schemas.microsoft.com/office/drawing/2014/main" id="{5F031FDC-A125-4C91-9AA8-2498EF4CFFD2}"/>
                </a:ext>
              </a:extLst>
            </p:cNvPr>
            <p:cNvSpPr/>
            <p:nvPr/>
          </p:nvSpPr>
          <p:spPr>
            <a:xfrm>
              <a:off x="6881816" y="6263897"/>
              <a:ext cx="1609526" cy="1212390"/>
            </a:xfrm>
            <a:prstGeom prst="hexagon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999E91C-21A2-4A0D-B76A-46A9EA6D4F99}"/>
                </a:ext>
              </a:extLst>
            </p:cNvPr>
            <p:cNvGrpSpPr/>
            <p:nvPr/>
          </p:nvGrpSpPr>
          <p:grpSpPr>
            <a:xfrm>
              <a:off x="5544052" y="16240"/>
              <a:ext cx="6976350" cy="7431714"/>
              <a:chOff x="6061952" y="1386381"/>
              <a:chExt cx="6976350" cy="7431714"/>
            </a:xfrm>
            <a:grpFill/>
          </p:grpSpPr>
          <p:sp>
            <p:nvSpPr>
              <p:cNvPr id="69" name="Hexagon 68">
                <a:extLst>
                  <a:ext uri="{FF2B5EF4-FFF2-40B4-BE49-F238E27FC236}">
                    <a16:creationId xmlns:a16="http://schemas.microsoft.com/office/drawing/2014/main" id="{AFB92F69-3CA0-4A64-9E74-46DE2DC4A492}"/>
                  </a:ext>
                </a:extLst>
              </p:cNvPr>
              <p:cNvSpPr/>
              <p:nvPr/>
            </p:nvSpPr>
            <p:spPr>
              <a:xfrm>
                <a:off x="8742736" y="6989885"/>
                <a:ext cx="1609526" cy="1212390"/>
              </a:xfrm>
              <a:prstGeom prst="hexagon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B3C16876-442B-4309-83EA-D8B72617910D}"/>
                  </a:ext>
                </a:extLst>
              </p:cNvPr>
              <p:cNvGrpSpPr/>
              <p:nvPr/>
            </p:nvGrpSpPr>
            <p:grpSpPr>
              <a:xfrm>
                <a:off x="6061952" y="1386381"/>
                <a:ext cx="6976350" cy="6209699"/>
                <a:chOff x="6061952" y="1386381"/>
                <a:chExt cx="6976350" cy="6209699"/>
              </a:xfrm>
              <a:grpFill/>
            </p:grpSpPr>
            <p:sp>
              <p:nvSpPr>
                <p:cNvPr id="34" name="Hexagon 33">
                  <a:extLst>
                    <a:ext uri="{FF2B5EF4-FFF2-40B4-BE49-F238E27FC236}">
                      <a16:creationId xmlns:a16="http://schemas.microsoft.com/office/drawing/2014/main" id="{A5D3CD45-9102-4158-9831-4A327A78AE62}"/>
                    </a:ext>
                  </a:extLst>
                </p:cNvPr>
                <p:cNvSpPr/>
                <p:nvPr/>
              </p:nvSpPr>
              <p:spPr>
                <a:xfrm>
                  <a:off x="10076131" y="1386381"/>
                  <a:ext cx="1609526" cy="1212390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Hexagon 35">
                  <a:extLst>
                    <a:ext uri="{FF2B5EF4-FFF2-40B4-BE49-F238E27FC236}">
                      <a16:creationId xmlns:a16="http://schemas.microsoft.com/office/drawing/2014/main" id="{D2A31546-E2A5-415B-8715-AE5BBE0EDBB7}"/>
                    </a:ext>
                  </a:extLst>
                </p:cNvPr>
                <p:cNvSpPr/>
                <p:nvPr/>
              </p:nvSpPr>
              <p:spPr>
                <a:xfrm>
                  <a:off x="7409341" y="1386381"/>
                  <a:ext cx="1609526" cy="1212390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Hexagon 36">
                  <a:extLst>
                    <a:ext uri="{FF2B5EF4-FFF2-40B4-BE49-F238E27FC236}">
                      <a16:creationId xmlns:a16="http://schemas.microsoft.com/office/drawing/2014/main" id="{C00247BA-AB0C-4CC4-8278-57EC32E9FE8E}"/>
                    </a:ext>
                  </a:extLst>
                </p:cNvPr>
                <p:cNvSpPr/>
                <p:nvPr/>
              </p:nvSpPr>
              <p:spPr>
                <a:xfrm>
                  <a:off x="8742736" y="2010269"/>
                  <a:ext cx="1609526" cy="1212390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Hexagon 37">
                  <a:extLst>
                    <a:ext uri="{FF2B5EF4-FFF2-40B4-BE49-F238E27FC236}">
                      <a16:creationId xmlns:a16="http://schemas.microsoft.com/office/drawing/2014/main" id="{3BED46B7-E762-4397-8D9F-BDF827443BA6}"/>
                    </a:ext>
                  </a:extLst>
                </p:cNvPr>
                <p:cNvSpPr/>
                <p:nvPr/>
              </p:nvSpPr>
              <p:spPr>
                <a:xfrm>
                  <a:off x="10085756" y="2616464"/>
                  <a:ext cx="1609526" cy="1212390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Hexagon 41">
                  <a:extLst>
                    <a:ext uri="{FF2B5EF4-FFF2-40B4-BE49-F238E27FC236}">
                      <a16:creationId xmlns:a16="http://schemas.microsoft.com/office/drawing/2014/main" id="{12F88D9C-651A-4078-83B4-21314E948A3B}"/>
                    </a:ext>
                  </a:extLst>
                </p:cNvPr>
                <p:cNvSpPr/>
                <p:nvPr/>
              </p:nvSpPr>
              <p:spPr>
                <a:xfrm>
                  <a:off x="7399716" y="2628661"/>
                  <a:ext cx="1609526" cy="1212390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Hexagon 42">
                  <a:extLst>
                    <a:ext uri="{FF2B5EF4-FFF2-40B4-BE49-F238E27FC236}">
                      <a16:creationId xmlns:a16="http://schemas.microsoft.com/office/drawing/2014/main" id="{4AE56103-DACF-4C0D-993D-A04D74B99ED9}"/>
                    </a:ext>
                  </a:extLst>
                </p:cNvPr>
                <p:cNvSpPr/>
                <p:nvPr/>
              </p:nvSpPr>
              <p:spPr>
                <a:xfrm>
                  <a:off x="8733111" y="3252549"/>
                  <a:ext cx="1609526" cy="1212390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Hexagon 43">
                  <a:extLst>
                    <a:ext uri="{FF2B5EF4-FFF2-40B4-BE49-F238E27FC236}">
                      <a16:creationId xmlns:a16="http://schemas.microsoft.com/office/drawing/2014/main" id="{98C0D3E0-0082-4C54-AEAE-267BA62D6E8F}"/>
                    </a:ext>
                  </a:extLst>
                </p:cNvPr>
                <p:cNvSpPr/>
                <p:nvPr/>
              </p:nvSpPr>
              <p:spPr>
                <a:xfrm>
                  <a:off x="10076131" y="3858744"/>
                  <a:ext cx="1609526" cy="1212390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Hexagon 45">
                  <a:extLst>
                    <a:ext uri="{FF2B5EF4-FFF2-40B4-BE49-F238E27FC236}">
                      <a16:creationId xmlns:a16="http://schemas.microsoft.com/office/drawing/2014/main" id="{1739E797-C90A-4EB8-BC70-050DC4EB7DF8}"/>
                    </a:ext>
                  </a:extLst>
                </p:cNvPr>
                <p:cNvSpPr/>
                <p:nvPr/>
              </p:nvSpPr>
              <p:spPr>
                <a:xfrm>
                  <a:off x="7399716" y="3891062"/>
                  <a:ext cx="1609526" cy="1212390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Hexagon 46">
                  <a:extLst>
                    <a:ext uri="{FF2B5EF4-FFF2-40B4-BE49-F238E27FC236}">
                      <a16:creationId xmlns:a16="http://schemas.microsoft.com/office/drawing/2014/main" id="{959962D5-B7DC-4079-B937-85631132A168}"/>
                    </a:ext>
                  </a:extLst>
                </p:cNvPr>
                <p:cNvSpPr/>
                <p:nvPr/>
              </p:nvSpPr>
              <p:spPr>
                <a:xfrm>
                  <a:off x="8733111" y="4514950"/>
                  <a:ext cx="1609526" cy="1212390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Hexagon 47">
                  <a:extLst>
                    <a:ext uri="{FF2B5EF4-FFF2-40B4-BE49-F238E27FC236}">
                      <a16:creationId xmlns:a16="http://schemas.microsoft.com/office/drawing/2014/main" id="{8DCDA4FB-D440-4EBD-8E9E-2DD6D6E5DB61}"/>
                    </a:ext>
                  </a:extLst>
                </p:cNvPr>
                <p:cNvSpPr/>
                <p:nvPr/>
              </p:nvSpPr>
              <p:spPr>
                <a:xfrm>
                  <a:off x="10076131" y="5121145"/>
                  <a:ext cx="1609526" cy="1212390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Hexagon 49">
                  <a:extLst>
                    <a:ext uri="{FF2B5EF4-FFF2-40B4-BE49-F238E27FC236}">
                      <a16:creationId xmlns:a16="http://schemas.microsoft.com/office/drawing/2014/main" id="{4F001CAD-70AA-4F12-A28F-EDDBD41CC1D9}"/>
                    </a:ext>
                  </a:extLst>
                </p:cNvPr>
                <p:cNvSpPr/>
                <p:nvPr/>
              </p:nvSpPr>
              <p:spPr>
                <a:xfrm>
                  <a:off x="7399716" y="5133342"/>
                  <a:ext cx="1609526" cy="1212390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Hexagon 50">
                  <a:extLst>
                    <a:ext uri="{FF2B5EF4-FFF2-40B4-BE49-F238E27FC236}">
                      <a16:creationId xmlns:a16="http://schemas.microsoft.com/office/drawing/2014/main" id="{2435D670-00A8-4026-B00E-ACF6CD38CADB}"/>
                    </a:ext>
                  </a:extLst>
                </p:cNvPr>
                <p:cNvSpPr/>
                <p:nvPr/>
              </p:nvSpPr>
              <p:spPr>
                <a:xfrm>
                  <a:off x="8733111" y="5757230"/>
                  <a:ext cx="1609526" cy="1212390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Hexagon 51">
                  <a:extLst>
                    <a:ext uri="{FF2B5EF4-FFF2-40B4-BE49-F238E27FC236}">
                      <a16:creationId xmlns:a16="http://schemas.microsoft.com/office/drawing/2014/main" id="{AD7AA316-5857-499A-A470-38966D005861}"/>
                    </a:ext>
                  </a:extLst>
                </p:cNvPr>
                <p:cNvSpPr/>
                <p:nvPr/>
              </p:nvSpPr>
              <p:spPr>
                <a:xfrm>
                  <a:off x="10076131" y="6363425"/>
                  <a:ext cx="1609526" cy="1212390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Hexagon 54">
                  <a:extLst>
                    <a:ext uri="{FF2B5EF4-FFF2-40B4-BE49-F238E27FC236}">
                      <a16:creationId xmlns:a16="http://schemas.microsoft.com/office/drawing/2014/main" id="{078236EB-E854-494D-A5EA-D74DBC577914}"/>
                    </a:ext>
                  </a:extLst>
                </p:cNvPr>
                <p:cNvSpPr/>
                <p:nvPr/>
              </p:nvSpPr>
              <p:spPr>
                <a:xfrm>
                  <a:off x="6071064" y="2004773"/>
                  <a:ext cx="1609526" cy="1212390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Hexagon 56">
                  <a:extLst>
                    <a:ext uri="{FF2B5EF4-FFF2-40B4-BE49-F238E27FC236}">
                      <a16:creationId xmlns:a16="http://schemas.microsoft.com/office/drawing/2014/main" id="{4F8CA12B-E109-4E74-B944-C81DB71E23D9}"/>
                    </a:ext>
                  </a:extLst>
                </p:cNvPr>
                <p:cNvSpPr/>
                <p:nvPr/>
              </p:nvSpPr>
              <p:spPr>
                <a:xfrm>
                  <a:off x="6069869" y="3255435"/>
                  <a:ext cx="1609526" cy="1212390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Hexagon 58">
                  <a:extLst>
                    <a:ext uri="{FF2B5EF4-FFF2-40B4-BE49-F238E27FC236}">
                      <a16:creationId xmlns:a16="http://schemas.microsoft.com/office/drawing/2014/main" id="{497E9D76-3D68-452F-8862-68A7B214B00F}"/>
                    </a:ext>
                  </a:extLst>
                </p:cNvPr>
                <p:cNvSpPr/>
                <p:nvPr/>
              </p:nvSpPr>
              <p:spPr>
                <a:xfrm>
                  <a:off x="6072443" y="4497257"/>
                  <a:ext cx="1609526" cy="1212390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Hexagon 60">
                  <a:extLst>
                    <a:ext uri="{FF2B5EF4-FFF2-40B4-BE49-F238E27FC236}">
                      <a16:creationId xmlns:a16="http://schemas.microsoft.com/office/drawing/2014/main" id="{4C7F1B78-69C2-438C-BAA9-6FB9FB54660C}"/>
                    </a:ext>
                  </a:extLst>
                </p:cNvPr>
                <p:cNvSpPr/>
                <p:nvPr/>
              </p:nvSpPr>
              <p:spPr>
                <a:xfrm>
                  <a:off x="7390091" y="6383690"/>
                  <a:ext cx="1609526" cy="1212390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Hexagon 61">
                  <a:extLst>
                    <a:ext uri="{FF2B5EF4-FFF2-40B4-BE49-F238E27FC236}">
                      <a16:creationId xmlns:a16="http://schemas.microsoft.com/office/drawing/2014/main" id="{907A6ABF-76C7-4E99-8E97-A10CA464BA81}"/>
                    </a:ext>
                  </a:extLst>
                </p:cNvPr>
                <p:cNvSpPr/>
                <p:nvPr/>
              </p:nvSpPr>
              <p:spPr>
                <a:xfrm>
                  <a:off x="6061952" y="5757230"/>
                  <a:ext cx="1609526" cy="1212390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Hexagon 81">
                  <a:extLst>
                    <a:ext uri="{FF2B5EF4-FFF2-40B4-BE49-F238E27FC236}">
                      <a16:creationId xmlns:a16="http://schemas.microsoft.com/office/drawing/2014/main" id="{94ECB6C1-037C-4B00-AF31-56C61FE4A6B8}"/>
                    </a:ext>
                  </a:extLst>
                </p:cNvPr>
                <p:cNvSpPr/>
                <p:nvPr/>
              </p:nvSpPr>
              <p:spPr>
                <a:xfrm>
                  <a:off x="8742736" y="3250992"/>
                  <a:ext cx="1609526" cy="1238910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Hexagon 105">
                  <a:extLst>
                    <a:ext uri="{FF2B5EF4-FFF2-40B4-BE49-F238E27FC236}">
                      <a16:creationId xmlns:a16="http://schemas.microsoft.com/office/drawing/2014/main" id="{2007DD21-8966-473F-AB30-C2100B55A5AD}"/>
                    </a:ext>
                  </a:extLst>
                </p:cNvPr>
                <p:cNvSpPr/>
                <p:nvPr/>
              </p:nvSpPr>
              <p:spPr>
                <a:xfrm>
                  <a:off x="11419151" y="1992576"/>
                  <a:ext cx="1609526" cy="1212390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Hexagon 106">
                  <a:extLst>
                    <a:ext uri="{FF2B5EF4-FFF2-40B4-BE49-F238E27FC236}">
                      <a16:creationId xmlns:a16="http://schemas.microsoft.com/office/drawing/2014/main" id="{DBE3D57E-BCFF-4EC3-AE3F-231F9441424C}"/>
                    </a:ext>
                  </a:extLst>
                </p:cNvPr>
                <p:cNvSpPr/>
                <p:nvPr/>
              </p:nvSpPr>
              <p:spPr>
                <a:xfrm>
                  <a:off x="11428776" y="3234059"/>
                  <a:ext cx="1609526" cy="1212390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Hexagon 107">
                  <a:extLst>
                    <a:ext uri="{FF2B5EF4-FFF2-40B4-BE49-F238E27FC236}">
                      <a16:creationId xmlns:a16="http://schemas.microsoft.com/office/drawing/2014/main" id="{B7FF44B6-DBBA-4111-B56C-5886D7BACD24}"/>
                    </a:ext>
                  </a:extLst>
                </p:cNvPr>
                <p:cNvSpPr/>
                <p:nvPr/>
              </p:nvSpPr>
              <p:spPr>
                <a:xfrm>
                  <a:off x="11419151" y="4475542"/>
                  <a:ext cx="1609526" cy="1212390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Hexagon 108">
                  <a:extLst>
                    <a:ext uri="{FF2B5EF4-FFF2-40B4-BE49-F238E27FC236}">
                      <a16:creationId xmlns:a16="http://schemas.microsoft.com/office/drawing/2014/main" id="{2CA4651D-ACE0-439E-89EF-0F2E68AE5721}"/>
                    </a:ext>
                  </a:extLst>
                </p:cNvPr>
                <p:cNvSpPr/>
                <p:nvPr/>
              </p:nvSpPr>
              <p:spPr>
                <a:xfrm>
                  <a:off x="11419151" y="5726650"/>
                  <a:ext cx="1609526" cy="1212390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0" name="Hexagon 109">
                <a:extLst>
                  <a:ext uri="{FF2B5EF4-FFF2-40B4-BE49-F238E27FC236}">
                    <a16:creationId xmlns:a16="http://schemas.microsoft.com/office/drawing/2014/main" id="{C5FEEF0E-01BC-4423-BF73-81608BBEB5E8}"/>
                  </a:ext>
                </a:extLst>
              </p:cNvPr>
              <p:cNvSpPr/>
              <p:nvPr/>
            </p:nvSpPr>
            <p:spPr>
              <a:xfrm>
                <a:off x="11428776" y="6969620"/>
                <a:ext cx="1609526" cy="1212390"/>
              </a:xfrm>
              <a:prstGeom prst="hexagon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Hexagon 110">
                <a:extLst>
                  <a:ext uri="{FF2B5EF4-FFF2-40B4-BE49-F238E27FC236}">
                    <a16:creationId xmlns:a16="http://schemas.microsoft.com/office/drawing/2014/main" id="{B55B1189-FAF0-41C1-9DBA-C245328AD010}"/>
                  </a:ext>
                </a:extLst>
              </p:cNvPr>
              <p:cNvSpPr/>
              <p:nvPr/>
            </p:nvSpPr>
            <p:spPr>
              <a:xfrm>
                <a:off x="10076131" y="7605705"/>
                <a:ext cx="1609526" cy="1212390"/>
              </a:xfrm>
              <a:prstGeom prst="hexagon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FE9E3241-66D9-4843-A1A4-72EE7C641102}"/>
                </a:ext>
              </a:extLst>
            </p:cNvPr>
            <p:cNvGrpSpPr/>
            <p:nvPr/>
          </p:nvGrpSpPr>
          <p:grpSpPr>
            <a:xfrm>
              <a:off x="5544052" y="-599580"/>
              <a:ext cx="4290310" cy="7459032"/>
              <a:chOff x="5544052" y="-599580"/>
              <a:chExt cx="4290310" cy="7459032"/>
            </a:xfrm>
            <a:grpFill/>
          </p:grpSpPr>
          <p:sp>
            <p:nvSpPr>
              <p:cNvPr id="33" name="Hexagon 32">
                <a:extLst>
                  <a:ext uri="{FF2B5EF4-FFF2-40B4-BE49-F238E27FC236}">
                    <a16:creationId xmlns:a16="http://schemas.microsoft.com/office/drawing/2014/main" id="{48F59187-BAB7-4E97-9682-4FEC530D5BD4}"/>
                  </a:ext>
                </a:extLst>
              </p:cNvPr>
              <p:cNvSpPr/>
              <p:nvPr/>
            </p:nvSpPr>
            <p:spPr>
              <a:xfrm>
                <a:off x="8224836" y="-599580"/>
                <a:ext cx="1609526" cy="1212390"/>
              </a:xfrm>
              <a:prstGeom prst="hexagon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Hexagon 116">
                <a:extLst>
                  <a:ext uri="{FF2B5EF4-FFF2-40B4-BE49-F238E27FC236}">
                    <a16:creationId xmlns:a16="http://schemas.microsoft.com/office/drawing/2014/main" id="{D6FEC44F-4C68-40F7-A82F-F2ED134D002E}"/>
                  </a:ext>
                </a:extLst>
              </p:cNvPr>
              <p:cNvSpPr/>
              <p:nvPr/>
            </p:nvSpPr>
            <p:spPr>
              <a:xfrm>
                <a:off x="5544052" y="5647062"/>
                <a:ext cx="1609526" cy="1212390"/>
              </a:xfrm>
              <a:prstGeom prst="hexagon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7457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D32912-1479-438B-9AEB-EA4D15AA51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3" b="11202"/>
          <a:stretch/>
        </p:blipFill>
        <p:spPr>
          <a:xfrm>
            <a:off x="1391636" y="1973620"/>
            <a:ext cx="1530946" cy="174089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9021F0-7F92-40C7-B56C-A54FD798A47B}"/>
              </a:ext>
            </a:extLst>
          </p:cNvPr>
          <p:cNvSpPr txBox="1"/>
          <p:nvPr/>
        </p:nvSpPr>
        <p:spPr>
          <a:xfrm>
            <a:off x="1612658" y="364403"/>
            <a:ext cx="199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UNIVERSITAS</a:t>
            </a:r>
          </a:p>
          <a:p>
            <a:r>
              <a:rPr lang="en-US" sz="2000" b="1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JAYABAYA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868087-5E54-4F6E-8DAD-FA0C9BDAE2C7}"/>
              </a:ext>
            </a:extLst>
          </p:cNvPr>
          <p:cNvCxnSpPr>
            <a:cxnSpLocks/>
          </p:cNvCxnSpPr>
          <p:nvPr/>
        </p:nvCxnSpPr>
        <p:spPr>
          <a:xfrm>
            <a:off x="460655" y="0"/>
            <a:ext cx="0" cy="154112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AE3E8E-1115-4C99-94BF-31DA30E98912}"/>
              </a:ext>
            </a:extLst>
          </p:cNvPr>
          <p:cNvCxnSpPr>
            <a:cxnSpLocks/>
          </p:cNvCxnSpPr>
          <p:nvPr/>
        </p:nvCxnSpPr>
        <p:spPr>
          <a:xfrm>
            <a:off x="695250" y="1568918"/>
            <a:ext cx="0" cy="121239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3D4744-4DE9-4AEE-9ED8-2F85E6809F94}"/>
              </a:ext>
            </a:extLst>
          </p:cNvPr>
          <p:cNvCxnSpPr>
            <a:cxnSpLocks/>
          </p:cNvCxnSpPr>
          <p:nvPr/>
        </p:nvCxnSpPr>
        <p:spPr>
          <a:xfrm>
            <a:off x="210653" y="1578543"/>
            <a:ext cx="0" cy="120276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AE35F3-2DFC-4CBA-9A56-E5C26AB85B6D}"/>
              </a:ext>
            </a:extLst>
          </p:cNvPr>
          <p:cNvCxnSpPr>
            <a:cxnSpLocks/>
          </p:cNvCxnSpPr>
          <p:nvPr/>
        </p:nvCxnSpPr>
        <p:spPr>
          <a:xfrm>
            <a:off x="210653" y="2781308"/>
            <a:ext cx="484597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B8A588-B43E-4D05-ADB2-D1E8995D0147}"/>
              </a:ext>
            </a:extLst>
          </p:cNvPr>
          <p:cNvCxnSpPr>
            <a:cxnSpLocks/>
          </p:cNvCxnSpPr>
          <p:nvPr/>
        </p:nvCxnSpPr>
        <p:spPr>
          <a:xfrm>
            <a:off x="460655" y="2322394"/>
            <a:ext cx="0" cy="104026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3C7F6FA4-B516-4A1C-B922-3C88770CF737}"/>
              </a:ext>
            </a:extLst>
          </p:cNvPr>
          <p:cNvSpPr/>
          <p:nvPr/>
        </p:nvSpPr>
        <p:spPr>
          <a:xfrm>
            <a:off x="355847" y="2128197"/>
            <a:ext cx="209616" cy="194197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294C21-7F13-46B4-A186-A4F0EF0F555E}"/>
              </a:ext>
            </a:extLst>
          </p:cNvPr>
          <p:cNvCxnSpPr>
            <a:cxnSpLocks/>
          </p:cNvCxnSpPr>
          <p:nvPr/>
        </p:nvCxnSpPr>
        <p:spPr>
          <a:xfrm>
            <a:off x="462576" y="5201142"/>
            <a:ext cx="0" cy="165685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3C8B280-CC8B-4057-97CF-06BF2C588671}"/>
              </a:ext>
            </a:extLst>
          </p:cNvPr>
          <p:cNvSpPr txBox="1"/>
          <p:nvPr/>
        </p:nvSpPr>
        <p:spPr>
          <a:xfrm>
            <a:off x="208236" y="3291841"/>
            <a:ext cx="430887" cy="199241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</a:rPr>
              <a:t>Universitas</a:t>
            </a:r>
            <a:r>
              <a:rPr lang="en-US" sz="1600" dirty="0"/>
              <a:t> </a:t>
            </a:r>
            <a:r>
              <a:rPr lang="en-US" sz="1600" dirty="0" err="1"/>
              <a:t>Jayabaya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F70D0C-8370-413F-8322-37612BECC5DD}"/>
              </a:ext>
            </a:extLst>
          </p:cNvPr>
          <p:cNvSpPr txBox="1"/>
          <p:nvPr/>
        </p:nvSpPr>
        <p:spPr>
          <a:xfrm>
            <a:off x="3009945" y="2305460"/>
            <a:ext cx="3267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UNIVERSITAS</a:t>
            </a:r>
          </a:p>
          <a:p>
            <a:r>
              <a:rPr lang="en-US" sz="3200" b="1" dirty="0">
                <a:latin typeface="72 Black" panose="020B0A04030603020204" pitchFamily="34" charset="0"/>
                <a:cs typeface="72 Black" panose="020B0A04030603020204" pitchFamily="34" charset="0"/>
              </a:rPr>
              <a:t>JAYABAYA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203DC2-E8E2-4E59-9DB0-187C73236BF6}"/>
              </a:ext>
            </a:extLst>
          </p:cNvPr>
          <p:cNvSpPr/>
          <p:nvPr/>
        </p:nvSpPr>
        <p:spPr>
          <a:xfrm>
            <a:off x="6096000" y="1906000"/>
            <a:ext cx="6096000" cy="29729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732984-C6CD-4398-8F32-752999AF5CF6}"/>
              </a:ext>
            </a:extLst>
          </p:cNvPr>
          <p:cNvSpPr txBox="1"/>
          <p:nvPr/>
        </p:nvSpPr>
        <p:spPr>
          <a:xfrm>
            <a:off x="7397391" y="2881158"/>
            <a:ext cx="4404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Terima</a:t>
            </a:r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Kasih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0DFB1-63F2-466B-BAB5-C220A31A66CB}"/>
              </a:ext>
            </a:extLst>
          </p:cNvPr>
          <p:cNvSpPr txBox="1"/>
          <p:nvPr/>
        </p:nvSpPr>
        <p:spPr>
          <a:xfrm>
            <a:off x="1345369" y="4108357"/>
            <a:ext cx="3812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Fakultas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Ekonomi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dan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Bisnis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40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D32912-1479-438B-9AEB-EA4D15AA51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3" b="11202"/>
          <a:stretch/>
        </p:blipFill>
        <p:spPr>
          <a:xfrm>
            <a:off x="764911" y="241283"/>
            <a:ext cx="994001" cy="1130317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9021F0-7F92-40C7-B56C-A54FD798A47B}"/>
              </a:ext>
            </a:extLst>
          </p:cNvPr>
          <p:cNvSpPr txBox="1"/>
          <p:nvPr/>
        </p:nvSpPr>
        <p:spPr>
          <a:xfrm>
            <a:off x="1677187" y="451183"/>
            <a:ext cx="199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UNIVERSITAS</a:t>
            </a:r>
          </a:p>
          <a:p>
            <a:r>
              <a:rPr lang="en-US" sz="2000" b="1" dirty="0">
                <a:latin typeface="72 Black" panose="020B0A04030603020204" pitchFamily="34" charset="0"/>
                <a:cs typeface="72 Black" panose="020B0A04030603020204" pitchFamily="34" charset="0"/>
              </a:rPr>
              <a:t>JAYABAYA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868087-5E54-4F6E-8DAD-FA0C9BDAE2C7}"/>
              </a:ext>
            </a:extLst>
          </p:cNvPr>
          <p:cNvCxnSpPr>
            <a:cxnSpLocks/>
          </p:cNvCxnSpPr>
          <p:nvPr/>
        </p:nvCxnSpPr>
        <p:spPr>
          <a:xfrm>
            <a:off x="460655" y="0"/>
            <a:ext cx="0" cy="154112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AE3E8E-1115-4C99-94BF-31DA30E98912}"/>
              </a:ext>
            </a:extLst>
          </p:cNvPr>
          <p:cNvCxnSpPr>
            <a:cxnSpLocks/>
          </p:cNvCxnSpPr>
          <p:nvPr/>
        </p:nvCxnSpPr>
        <p:spPr>
          <a:xfrm>
            <a:off x="695250" y="1568918"/>
            <a:ext cx="0" cy="121239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3D4744-4DE9-4AEE-9ED8-2F85E6809F94}"/>
              </a:ext>
            </a:extLst>
          </p:cNvPr>
          <p:cNvCxnSpPr>
            <a:cxnSpLocks/>
          </p:cNvCxnSpPr>
          <p:nvPr/>
        </p:nvCxnSpPr>
        <p:spPr>
          <a:xfrm>
            <a:off x="210653" y="1578543"/>
            <a:ext cx="0" cy="120276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AE35F3-2DFC-4CBA-9A56-E5C26AB85B6D}"/>
              </a:ext>
            </a:extLst>
          </p:cNvPr>
          <p:cNvCxnSpPr>
            <a:cxnSpLocks/>
          </p:cNvCxnSpPr>
          <p:nvPr/>
        </p:nvCxnSpPr>
        <p:spPr>
          <a:xfrm>
            <a:off x="210653" y="2781308"/>
            <a:ext cx="484597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B8A588-B43E-4D05-ADB2-D1E8995D0147}"/>
              </a:ext>
            </a:extLst>
          </p:cNvPr>
          <p:cNvCxnSpPr>
            <a:cxnSpLocks/>
          </p:cNvCxnSpPr>
          <p:nvPr/>
        </p:nvCxnSpPr>
        <p:spPr>
          <a:xfrm>
            <a:off x="460655" y="2322394"/>
            <a:ext cx="0" cy="104026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3C7F6FA4-B516-4A1C-B922-3C88770CF737}"/>
              </a:ext>
            </a:extLst>
          </p:cNvPr>
          <p:cNvSpPr/>
          <p:nvPr/>
        </p:nvSpPr>
        <p:spPr>
          <a:xfrm>
            <a:off x="355847" y="2128197"/>
            <a:ext cx="209616" cy="194197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294C21-7F13-46B4-A186-A4F0EF0F555E}"/>
              </a:ext>
            </a:extLst>
          </p:cNvPr>
          <p:cNvCxnSpPr>
            <a:cxnSpLocks/>
          </p:cNvCxnSpPr>
          <p:nvPr/>
        </p:nvCxnSpPr>
        <p:spPr>
          <a:xfrm>
            <a:off x="462576" y="5201142"/>
            <a:ext cx="0" cy="165685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3C8B280-CC8B-4057-97CF-06BF2C588671}"/>
              </a:ext>
            </a:extLst>
          </p:cNvPr>
          <p:cNvSpPr txBox="1"/>
          <p:nvPr/>
        </p:nvSpPr>
        <p:spPr>
          <a:xfrm>
            <a:off x="208236" y="3291841"/>
            <a:ext cx="430887" cy="199241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</a:rPr>
              <a:t>Universitas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/>
              <a:t>Jayabaya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BF4CB7-AC0D-41C4-89D1-D09F30A7B161}"/>
              </a:ext>
            </a:extLst>
          </p:cNvPr>
          <p:cNvSpPr txBox="1"/>
          <p:nvPr/>
        </p:nvSpPr>
        <p:spPr>
          <a:xfrm>
            <a:off x="7028736" y="1314667"/>
            <a:ext cx="5456980" cy="4330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Governance dan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Transparansi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Keuangan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16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Pengertian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Good Governance</a:t>
            </a:r>
          </a:p>
          <a:p>
            <a:pPr marL="742950" lvl="1" indent="-2857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Prinsip-prinsip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Good Governance</a:t>
            </a:r>
          </a:p>
          <a:p>
            <a:pPr marL="742950" lvl="1" indent="-2857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Transparansi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Keuangan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Hubungan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Good Governance</a:t>
            </a:r>
          </a:p>
          <a:p>
            <a:pPr marL="742950" lvl="1" indent="-2857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Manfaat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Penerapan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Tantangan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Pelaksanaan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Kesimpulan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422BCE-F7D1-4933-9DD7-7773086F2C74}"/>
              </a:ext>
            </a:extLst>
          </p:cNvPr>
          <p:cNvSpPr/>
          <p:nvPr/>
        </p:nvSpPr>
        <p:spPr>
          <a:xfrm>
            <a:off x="3966220" y="0"/>
            <a:ext cx="3062516" cy="6858000"/>
          </a:xfrm>
          <a:prstGeom prst="rect">
            <a:avLst/>
          </a:prstGeom>
          <a:solidFill>
            <a:schemeClr val="bg1">
              <a:lumMod val="75000"/>
              <a:alpha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34026-45D3-4380-991E-E59E39791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600" y="4829321"/>
            <a:ext cx="1545618" cy="1028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86109E-6054-44D8-BC3E-BB34BE6DB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600" y="2485435"/>
            <a:ext cx="1545619" cy="98004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CFF340-5586-4E23-A207-3FEFFF5B5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00" y="1347536"/>
            <a:ext cx="1545618" cy="10252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DFE9C32-2810-4D34-A0AB-E269DCC044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00" y="3653751"/>
            <a:ext cx="1545618" cy="98729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083D9F5-6A72-46A3-AEA7-71FC493E58A0}"/>
              </a:ext>
            </a:extLst>
          </p:cNvPr>
          <p:cNvSpPr/>
          <p:nvPr/>
        </p:nvSpPr>
        <p:spPr>
          <a:xfrm>
            <a:off x="1183100" y="2666215"/>
            <a:ext cx="2470143" cy="16170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 Outline</a:t>
            </a:r>
          </a:p>
        </p:txBody>
      </p:sp>
    </p:spTree>
    <p:extLst>
      <p:ext uri="{BB962C8B-B14F-4D97-AF65-F5344CB8AC3E}">
        <p14:creationId xmlns:p14="http://schemas.microsoft.com/office/powerpoint/2010/main" val="340615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D32912-1479-438B-9AEB-EA4D15AA51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3" b="11202"/>
          <a:stretch/>
        </p:blipFill>
        <p:spPr>
          <a:xfrm>
            <a:off x="764911" y="108283"/>
            <a:ext cx="847747" cy="96400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9021F0-7F92-40C7-B56C-A54FD798A47B}"/>
              </a:ext>
            </a:extLst>
          </p:cNvPr>
          <p:cNvSpPr txBox="1"/>
          <p:nvPr/>
        </p:nvSpPr>
        <p:spPr>
          <a:xfrm>
            <a:off x="1612658" y="248950"/>
            <a:ext cx="199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UNIVERSITAS</a:t>
            </a:r>
          </a:p>
          <a:p>
            <a:r>
              <a:rPr lang="en-US" sz="2000" b="1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JAYABAYA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868087-5E54-4F6E-8DAD-FA0C9BDAE2C7}"/>
              </a:ext>
            </a:extLst>
          </p:cNvPr>
          <p:cNvCxnSpPr>
            <a:cxnSpLocks/>
          </p:cNvCxnSpPr>
          <p:nvPr/>
        </p:nvCxnSpPr>
        <p:spPr>
          <a:xfrm>
            <a:off x="460655" y="0"/>
            <a:ext cx="0" cy="154112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AE3E8E-1115-4C99-94BF-31DA30E98912}"/>
              </a:ext>
            </a:extLst>
          </p:cNvPr>
          <p:cNvCxnSpPr>
            <a:cxnSpLocks/>
          </p:cNvCxnSpPr>
          <p:nvPr/>
        </p:nvCxnSpPr>
        <p:spPr>
          <a:xfrm>
            <a:off x="695250" y="1578543"/>
            <a:ext cx="0" cy="121239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3D4744-4DE9-4AEE-9ED8-2F85E6809F94}"/>
              </a:ext>
            </a:extLst>
          </p:cNvPr>
          <p:cNvCxnSpPr>
            <a:cxnSpLocks/>
          </p:cNvCxnSpPr>
          <p:nvPr/>
        </p:nvCxnSpPr>
        <p:spPr>
          <a:xfrm>
            <a:off x="210653" y="1578543"/>
            <a:ext cx="0" cy="120276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AE35F3-2DFC-4CBA-9A56-E5C26AB85B6D}"/>
              </a:ext>
            </a:extLst>
          </p:cNvPr>
          <p:cNvCxnSpPr>
            <a:cxnSpLocks/>
          </p:cNvCxnSpPr>
          <p:nvPr/>
        </p:nvCxnSpPr>
        <p:spPr>
          <a:xfrm>
            <a:off x="210653" y="2781308"/>
            <a:ext cx="484597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B8A588-B43E-4D05-ADB2-D1E8995D0147}"/>
              </a:ext>
            </a:extLst>
          </p:cNvPr>
          <p:cNvCxnSpPr>
            <a:cxnSpLocks/>
          </p:cNvCxnSpPr>
          <p:nvPr/>
        </p:nvCxnSpPr>
        <p:spPr>
          <a:xfrm>
            <a:off x="460655" y="2322394"/>
            <a:ext cx="0" cy="104026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3C7F6FA4-B516-4A1C-B922-3C88770CF737}"/>
              </a:ext>
            </a:extLst>
          </p:cNvPr>
          <p:cNvSpPr/>
          <p:nvPr/>
        </p:nvSpPr>
        <p:spPr>
          <a:xfrm>
            <a:off x="355847" y="2128197"/>
            <a:ext cx="209616" cy="194197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294C21-7F13-46B4-A186-A4F0EF0F555E}"/>
              </a:ext>
            </a:extLst>
          </p:cNvPr>
          <p:cNvCxnSpPr>
            <a:cxnSpLocks/>
          </p:cNvCxnSpPr>
          <p:nvPr/>
        </p:nvCxnSpPr>
        <p:spPr>
          <a:xfrm>
            <a:off x="462576" y="5201142"/>
            <a:ext cx="0" cy="165685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3C8B280-CC8B-4057-97CF-06BF2C588671}"/>
              </a:ext>
            </a:extLst>
          </p:cNvPr>
          <p:cNvSpPr txBox="1"/>
          <p:nvPr/>
        </p:nvSpPr>
        <p:spPr>
          <a:xfrm>
            <a:off x="208236" y="3291841"/>
            <a:ext cx="430887" cy="199241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</a:rPr>
              <a:t>Universitas</a:t>
            </a:r>
            <a:r>
              <a:rPr lang="en-US" sz="1600" dirty="0"/>
              <a:t> </a:t>
            </a:r>
            <a:r>
              <a:rPr lang="en-US" sz="1600" dirty="0" err="1"/>
              <a:t>Jayabaya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F70D0C-8370-413F-8322-37612BECC5DD}"/>
              </a:ext>
            </a:extLst>
          </p:cNvPr>
          <p:cNvSpPr txBox="1"/>
          <p:nvPr/>
        </p:nvSpPr>
        <p:spPr>
          <a:xfrm>
            <a:off x="1562780" y="248950"/>
            <a:ext cx="199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UNIVERSITAS</a:t>
            </a:r>
          </a:p>
          <a:p>
            <a:r>
              <a:rPr lang="en-US" sz="2000" b="1" dirty="0">
                <a:latin typeface="72 Black" panose="020B0A04030603020204" pitchFamily="34" charset="0"/>
                <a:cs typeface="72 Black" panose="020B0A04030603020204" pitchFamily="34" charset="0"/>
              </a:rPr>
              <a:t>JAYABAYA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E3C0F9-4DFA-4039-97C9-90D1F76ECB9B}"/>
              </a:ext>
            </a:extLst>
          </p:cNvPr>
          <p:cNvGrpSpPr/>
          <p:nvPr/>
        </p:nvGrpSpPr>
        <p:grpSpPr>
          <a:xfrm>
            <a:off x="4630676" y="1111500"/>
            <a:ext cx="8829470" cy="5064625"/>
            <a:chOff x="5460415" y="1636435"/>
            <a:chExt cx="8829470" cy="506462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295692C-C37C-4617-B9BA-80E877AC8366}"/>
                </a:ext>
              </a:extLst>
            </p:cNvPr>
            <p:cNvSpPr/>
            <p:nvPr/>
          </p:nvSpPr>
          <p:spPr>
            <a:xfrm rot="7552847">
              <a:off x="8998418" y="474411"/>
              <a:ext cx="1479649" cy="8352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9847BC3A-FC44-4499-B082-B794DAADEB55}"/>
                </a:ext>
              </a:extLst>
            </p:cNvPr>
            <p:cNvSpPr/>
            <p:nvPr/>
          </p:nvSpPr>
          <p:spPr>
            <a:xfrm rot="7543009">
              <a:off x="8144712" y="2537114"/>
              <a:ext cx="1479649" cy="684824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23D55C1-2DD2-4E53-9C1D-7076372EA4FE}"/>
                </a:ext>
              </a:extLst>
            </p:cNvPr>
            <p:cNvSpPr/>
            <p:nvPr/>
          </p:nvSpPr>
          <p:spPr>
            <a:xfrm rot="7544681">
              <a:off x="10012857" y="-70929"/>
              <a:ext cx="1479649" cy="707440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96C3E19-F536-4A6A-BD1F-24C9576E2EE6}"/>
                </a:ext>
              </a:extLst>
            </p:cNvPr>
            <p:cNvSpPr/>
            <p:nvPr/>
          </p:nvSpPr>
          <p:spPr>
            <a:xfrm rot="7552509">
              <a:off x="11138027" y="290663"/>
              <a:ext cx="1479649" cy="41711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Graphic 26" descr="Help">
            <a:extLst>
              <a:ext uri="{FF2B5EF4-FFF2-40B4-BE49-F238E27FC236}">
                <a16:creationId xmlns:a16="http://schemas.microsoft.com/office/drawing/2014/main" id="{078622F2-E2A2-4FA8-941C-8B76E044F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28259" y="2006793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192A4EE-6FEB-4C42-8DB3-CCCD8C531C90}"/>
              </a:ext>
            </a:extLst>
          </p:cNvPr>
          <p:cNvSpPr txBox="1"/>
          <p:nvPr/>
        </p:nvSpPr>
        <p:spPr>
          <a:xfrm>
            <a:off x="2030220" y="2744894"/>
            <a:ext cx="211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Pengertian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400357C-7ADD-4DAF-95E9-E507FF3BE991}"/>
              </a:ext>
            </a:extLst>
          </p:cNvPr>
          <p:cNvSpPr/>
          <p:nvPr/>
        </p:nvSpPr>
        <p:spPr>
          <a:xfrm>
            <a:off x="812803" y="1752791"/>
            <a:ext cx="4475975" cy="42585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9F2C3E-152B-479E-91A7-97E37323719B}"/>
              </a:ext>
            </a:extLst>
          </p:cNvPr>
          <p:cNvSpPr txBox="1"/>
          <p:nvPr/>
        </p:nvSpPr>
        <p:spPr>
          <a:xfrm>
            <a:off x="1195809" y="3054958"/>
            <a:ext cx="36789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Good governance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i="1" dirty="0"/>
              <a:t>tata </a:t>
            </a:r>
            <a:r>
              <a:rPr lang="en-US" sz="1400" i="1" dirty="0" err="1"/>
              <a:t>kelola</a:t>
            </a:r>
            <a:r>
              <a:rPr lang="en-US" sz="1400" i="1" dirty="0"/>
              <a:t> </a:t>
            </a:r>
            <a:r>
              <a:rPr lang="en-US" sz="1400" i="1" dirty="0" err="1"/>
              <a:t>pemerintahan</a:t>
            </a:r>
            <a:r>
              <a:rPr lang="en-US" sz="1400" i="1" dirty="0"/>
              <a:t> yang </a:t>
            </a:r>
            <a:r>
              <a:rPr lang="en-US" sz="1400" i="1" dirty="0" err="1"/>
              <a:t>baik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prinsip</a:t>
            </a:r>
            <a:r>
              <a:rPr lang="en-US" sz="1400" dirty="0"/>
              <a:t> </a:t>
            </a:r>
            <a:r>
              <a:rPr lang="en-US" sz="1400" dirty="0" err="1"/>
              <a:t>dasar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penyelenggaraan</a:t>
            </a:r>
            <a:r>
              <a:rPr lang="en-US" sz="1400" dirty="0"/>
              <a:t> </a:t>
            </a:r>
            <a:r>
              <a:rPr lang="en-US" sz="1400" dirty="0" err="1"/>
              <a:t>pemerintahan</a:t>
            </a:r>
            <a:r>
              <a:rPr lang="en-US" sz="1400" dirty="0"/>
              <a:t> agar </a:t>
            </a:r>
            <a:r>
              <a:rPr lang="en-US" sz="1400" dirty="0" err="1"/>
              <a:t>efektif</a:t>
            </a:r>
            <a:r>
              <a:rPr lang="en-US" sz="1400" dirty="0"/>
              <a:t>, </a:t>
            </a:r>
            <a:r>
              <a:rPr lang="en-US" sz="1400" dirty="0" err="1"/>
              <a:t>efisien</a:t>
            </a:r>
            <a:r>
              <a:rPr lang="en-US" sz="1400" dirty="0"/>
              <a:t>, </a:t>
            </a:r>
            <a:r>
              <a:rPr lang="en-US" sz="1400" dirty="0" err="1"/>
              <a:t>bertanggung</a:t>
            </a:r>
            <a:r>
              <a:rPr lang="en-US" sz="1400" dirty="0"/>
              <a:t> </a:t>
            </a:r>
            <a:r>
              <a:rPr lang="en-US" sz="1400" dirty="0" err="1"/>
              <a:t>jawab</a:t>
            </a:r>
            <a:r>
              <a:rPr lang="en-US" sz="1400" dirty="0"/>
              <a:t>, dan </a:t>
            </a:r>
            <a:r>
              <a:rPr lang="en-US" sz="1400" dirty="0" err="1"/>
              <a:t>akuntabel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publik</a:t>
            </a:r>
            <a:r>
              <a:rPr lang="en-US" sz="1400" dirty="0"/>
              <a:t>. Good governance </a:t>
            </a:r>
            <a:r>
              <a:rPr lang="en-US" sz="1400" dirty="0" err="1"/>
              <a:t>mencakup</a:t>
            </a:r>
            <a:r>
              <a:rPr lang="en-US" sz="1400" dirty="0"/>
              <a:t> </a:t>
            </a:r>
            <a:r>
              <a:rPr lang="en-US" sz="1400" dirty="0" err="1"/>
              <a:t>prinsip-prinsip</a:t>
            </a:r>
            <a:r>
              <a:rPr lang="en-US" sz="1400" dirty="0"/>
              <a:t>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transparansi</a:t>
            </a:r>
            <a:r>
              <a:rPr lang="en-US" sz="1400" dirty="0"/>
              <a:t>, </a:t>
            </a:r>
            <a:r>
              <a:rPr lang="en-US" sz="1400" dirty="0" err="1"/>
              <a:t>partisipasi</a:t>
            </a:r>
            <a:r>
              <a:rPr lang="en-US" sz="1400" dirty="0"/>
              <a:t>, </a:t>
            </a:r>
            <a:r>
              <a:rPr lang="en-US" sz="1400" dirty="0" err="1"/>
              <a:t>efektivitas</a:t>
            </a:r>
            <a:r>
              <a:rPr lang="en-US" sz="1400" dirty="0"/>
              <a:t>, </a:t>
            </a:r>
            <a:r>
              <a:rPr lang="en-US" sz="1400" dirty="0" err="1"/>
              <a:t>akuntabilitas</a:t>
            </a:r>
            <a:r>
              <a:rPr lang="en-US" sz="1400" dirty="0"/>
              <a:t>, </a:t>
            </a:r>
            <a:r>
              <a:rPr lang="en-US" sz="1400" dirty="0" err="1"/>
              <a:t>keadilan</a:t>
            </a:r>
            <a:r>
              <a:rPr lang="en-US" sz="1400" dirty="0"/>
              <a:t>, dan </a:t>
            </a:r>
            <a:r>
              <a:rPr lang="en-US" sz="1400" dirty="0" err="1"/>
              <a:t>kepatuhan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hukum</a:t>
            </a:r>
            <a:endParaRPr lang="en-US" sz="1400" dirty="0"/>
          </a:p>
          <a:p>
            <a:pPr algn="just"/>
            <a:endParaRPr lang="en-US" sz="1400" dirty="0"/>
          </a:p>
        </p:txBody>
      </p:sp>
      <p:pic>
        <p:nvPicPr>
          <p:cNvPr id="24" name="Graphic 23" descr="Help">
            <a:extLst>
              <a:ext uri="{FF2B5EF4-FFF2-40B4-BE49-F238E27FC236}">
                <a16:creationId xmlns:a16="http://schemas.microsoft.com/office/drawing/2014/main" id="{03749A66-94D9-4646-9B0D-384E233FD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1702" y="2014037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93CF420-3418-4969-AAFB-5E6CA0D2571E}"/>
              </a:ext>
            </a:extLst>
          </p:cNvPr>
          <p:cNvSpPr txBox="1"/>
          <p:nvPr/>
        </p:nvSpPr>
        <p:spPr>
          <a:xfrm>
            <a:off x="2003663" y="2752138"/>
            <a:ext cx="211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Pengertian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6AA8FFDE-A1BD-45E3-86A7-C77B1326A5FB}"/>
              </a:ext>
            </a:extLst>
          </p:cNvPr>
          <p:cNvSpPr txBox="1">
            <a:spLocks/>
          </p:cNvSpPr>
          <p:nvPr/>
        </p:nvSpPr>
        <p:spPr>
          <a:xfrm>
            <a:off x="4860129" y="300000"/>
            <a:ext cx="7090375" cy="40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Governance dan </a:t>
            </a:r>
            <a:r>
              <a:rPr lang="en-US" sz="18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Tranparansi</a:t>
            </a:r>
            <a:r>
              <a:rPr lang="en-US" sz="1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Keuangan</a:t>
            </a:r>
            <a:r>
              <a:rPr lang="en-US" sz="1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Pemerintahan</a:t>
            </a:r>
            <a:r>
              <a:rPr lang="en-US" sz="1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Pengertian</a:t>
            </a:r>
            <a:endParaRPr lang="en-ID" sz="18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22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D32912-1479-438B-9AEB-EA4D15AA51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3" b="11202"/>
          <a:stretch/>
        </p:blipFill>
        <p:spPr>
          <a:xfrm>
            <a:off x="764911" y="108283"/>
            <a:ext cx="847747" cy="96400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9021F0-7F92-40C7-B56C-A54FD798A47B}"/>
              </a:ext>
            </a:extLst>
          </p:cNvPr>
          <p:cNvSpPr txBox="1"/>
          <p:nvPr/>
        </p:nvSpPr>
        <p:spPr>
          <a:xfrm>
            <a:off x="1612658" y="364403"/>
            <a:ext cx="199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UNIVERSITAS</a:t>
            </a:r>
          </a:p>
          <a:p>
            <a:r>
              <a:rPr lang="en-US" sz="2000" b="1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JAYABAYA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868087-5E54-4F6E-8DAD-FA0C9BDAE2C7}"/>
              </a:ext>
            </a:extLst>
          </p:cNvPr>
          <p:cNvCxnSpPr>
            <a:cxnSpLocks/>
          </p:cNvCxnSpPr>
          <p:nvPr/>
        </p:nvCxnSpPr>
        <p:spPr>
          <a:xfrm>
            <a:off x="460655" y="0"/>
            <a:ext cx="0" cy="154112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AE3E8E-1115-4C99-94BF-31DA30E98912}"/>
              </a:ext>
            </a:extLst>
          </p:cNvPr>
          <p:cNvCxnSpPr>
            <a:cxnSpLocks/>
          </p:cNvCxnSpPr>
          <p:nvPr/>
        </p:nvCxnSpPr>
        <p:spPr>
          <a:xfrm>
            <a:off x="695250" y="1568918"/>
            <a:ext cx="0" cy="121239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3D4744-4DE9-4AEE-9ED8-2F85E6809F94}"/>
              </a:ext>
            </a:extLst>
          </p:cNvPr>
          <p:cNvCxnSpPr>
            <a:cxnSpLocks/>
          </p:cNvCxnSpPr>
          <p:nvPr/>
        </p:nvCxnSpPr>
        <p:spPr>
          <a:xfrm>
            <a:off x="210653" y="1578543"/>
            <a:ext cx="0" cy="120276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AE35F3-2DFC-4CBA-9A56-E5C26AB85B6D}"/>
              </a:ext>
            </a:extLst>
          </p:cNvPr>
          <p:cNvCxnSpPr>
            <a:cxnSpLocks/>
          </p:cNvCxnSpPr>
          <p:nvPr/>
        </p:nvCxnSpPr>
        <p:spPr>
          <a:xfrm>
            <a:off x="210653" y="2781308"/>
            <a:ext cx="484597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B8A588-B43E-4D05-ADB2-D1E8995D0147}"/>
              </a:ext>
            </a:extLst>
          </p:cNvPr>
          <p:cNvCxnSpPr>
            <a:cxnSpLocks/>
          </p:cNvCxnSpPr>
          <p:nvPr/>
        </p:nvCxnSpPr>
        <p:spPr>
          <a:xfrm>
            <a:off x="460655" y="2322394"/>
            <a:ext cx="0" cy="104026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3C7F6FA4-B516-4A1C-B922-3C88770CF737}"/>
              </a:ext>
            </a:extLst>
          </p:cNvPr>
          <p:cNvSpPr/>
          <p:nvPr/>
        </p:nvSpPr>
        <p:spPr>
          <a:xfrm>
            <a:off x="355847" y="2128197"/>
            <a:ext cx="209616" cy="194197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294C21-7F13-46B4-A186-A4F0EF0F555E}"/>
              </a:ext>
            </a:extLst>
          </p:cNvPr>
          <p:cNvCxnSpPr>
            <a:cxnSpLocks/>
          </p:cNvCxnSpPr>
          <p:nvPr/>
        </p:nvCxnSpPr>
        <p:spPr>
          <a:xfrm>
            <a:off x="462576" y="5201142"/>
            <a:ext cx="0" cy="165685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3C8B280-CC8B-4057-97CF-06BF2C588671}"/>
              </a:ext>
            </a:extLst>
          </p:cNvPr>
          <p:cNvSpPr txBox="1"/>
          <p:nvPr/>
        </p:nvSpPr>
        <p:spPr>
          <a:xfrm>
            <a:off x="208236" y="3291841"/>
            <a:ext cx="430887" cy="199241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</a:rPr>
              <a:t>Universitas</a:t>
            </a:r>
            <a:r>
              <a:rPr lang="en-US" sz="1600" dirty="0"/>
              <a:t> </a:t>
            </a:r>
            <a:r>
              <a:rPr lang="en-US" sz="1600" dirty="0" err="1"/>
              <a:t>Jayabaya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F70D0C-8370-413F-8322-37612BECC5DD}"/>
              </a:ext>
            </a:extLst>
          </p:cNvPr>
          <p:cNvSpPr txBox="1"/>
          <p:nvPr/>
        </p:nvSpPr>
        <p:spPr>
          <a:xfrm>
            <a:off x="1562780" y="248950"/>
            <a:ext cx="199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UNIVERSITAS</a:t>
            </a:r>
          </a:p>
          <a:p>
            <a:r>
              <a:rPr lang="en-US" sz="2000" b="1" dirty="0">
                <a:latin typeface="72 Black" panose="020B0A04030603020204" pitchFamily="34" charset="0"/>
                <a:cs typeface="72 Black" panose="020B0A04030603020204" pitchFamily="34" charset="0"/>
              </a:rPr>
              <a:t>JAYABAYA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A303C1A0-CB37-4FF4-8CA1-759987A4ECA6}"/>
              </a:ext>
            </a:extLst>
          </p:cNvPr>
          <p:cNvSpPr/>
          <p:nvPr/>
        </p:nvSpPr>
        <p:spPr>
          <a:xfrm>
            <a:off x="5289229" y="1647518"/>
            <a:ext cx="1996802" cy="1996802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35E85-AC60-44F0-8E16-A7A80EE52909}"/>
              </a:ext>
            </a:extLst>
          </p:cNvPr>
          <p:cNvSpPr txBox="1"/>
          <p:nvPr/>
        </p:nvSpPr>
        <p:spPr>
          <a:xfrm>
            <a:off x="5389654" y="2368024"/>
            <a:ext cx="1795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Prinsip-Prinsip</a:t>
            </a:r>
            <a:r>
              <a:rPr lang="en-US" sz="1400" dirty="0"/>
              <a:t> Good Governance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Pengelolaan</a:t>
            </a:r>
            <a:r>
              <a:rPr lang="en-US" sz="1400" dirty="0"/>
              <a:t> </a:t>
            </a:r>
            <a:r>
              <a:rPr lang="en-US" sz="1400" dirty="0" err="1"/>
              <a:t>Keuangan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6E363FA-B53D-43B7-917F-563D85A1F6E0}"/>
              </a:ext>
            </a:extLst>
          </p:cNvPr>
          <p:cNvSpPr/>
          <p:nvPr/>
        </p:nvSpPr>
        <p:spPr>
          <a:xfrm rot="9791023">
            <a:off x="3259015" y="-1775727"/>
            <a:ext cx="6068288" cy="6068288"/>
          </a:xfrm>
          <a:prstGeom prst="arc">
            <a:avLst>
              <a:gd name="adj1" fmla="val 12936269"/>
              <a:gd name="adj2" fmla="val 0"/>
            </a:avLst>
          </a:prstGeom>
          <a:ln w="28575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4C0E674F-D305-4F0F-98EB-21CAB3ECD846}"/>
              </a:ext>
            </a:extLst>
          </p:cNvPr>
          <p:cNvSpPr/>
          <p:nvPr/>
        </p:nvSpPr>
        <p:spPr>
          <a:xfrm>
            <a:off x="3056471" y="2645919"/>
            <a:ext cx="433900" cy="416767"/>
          </a:xfrm>
          <a:prstGeom prst="flowChartConnector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D3536709-D6F3-4B58-A3EC-609087B26549}"/>
              </a:ext>
            </a:extLst>
          </p:cNvPr>
          <p:cNvSpPr/>
          <p:nvPr/>
        </p:nvSpPr>
        <p:spPr>
          <a:xfrm>
            <a:off x="2944809" y="2531226"/>
            <a:ext cx="656718" cy="640222"/>
          </a:xfrm>
          <a:prstGeom prst="donut">
            <a:avLst>
              <a:gd name="adj" fmla="val 14411"/>
            </a:avLst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8A43B7A4-1A51-4192-A90B-1BD3F45239CB}"/>
              </a:ext>
            </a:extLst>
          </p:cNvPr>
          <p:cNvSpPr/>
          <p:nvPr/>
        </p:nvSpPr>
        <p:spPr>
          <a:xfrm>
            <a:off x="4701857" y="4161881"/>
            <a:ext cx="433900" cy="416767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ircle: Hollow 39">
            <a:extLst>
              <a:ext uri="{FF2B5EF4-FFF2-40B4-BE49-F238E27FC236}">
                <a16:creationId xmlns:a16="http://schemas.microsoft.com/office/drawing/2014/main" id="{FB457AE8-A1DE-4364-BF9E-73ED8364F968}"/>
              </a:ext>
            </a:extLst>
          </p:cNvPr>
          <p:cNvSpPr/>
          <p:nvPr/>
        </p:nvSpPr>
        <p:spPr>
          <a:xfrm>
            <a:off x="4590195" y="4047188"/>
            <a:ext cx="656718" cy="640222"/>
          </a:xfrm>
          <a:prstGeom prst="donut">
            <a:avLst>
              <a:gd name="adj" fmla="val 14411"/>
            </a:avLst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19DD2201-7490-46C9-A49E-FB6B918B6231}"/>
              </a:ext>
            </a:extLst>
          </p:cNvPr>
          <p:cNvSpPr/>
          <p:nvPr/>
        </p:nvSpPr>
        <p:spPr>
          <a:xfrm>
            <a:off x="9093708" y="2645919"/>
            <a:ext cx="433900" cy="416767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ircle: Hollow 43">
            <a:extLst>
              <a:ext uri="{FF2B5EF4-FFF2-40B4-BE49-F238E27FC236}">
                <a16:creationId xmlns:a16="http://schemas.microsoft.com/office/drawing/2014/main" id="{65EE7AF4-3EE8-4A39-9D4B-86A7CD85301D}"/>
              </a:ext>
            </a:extLst>
          </p:cNvPr>
          <p:cNvSpPr/>
          <p:nvPr/>
        </p:nvSpPr>
        <p:spPr>
          <a:xfrm>
            <a:off x="8973733" y="2531226"/>
            <a:ext cx="656718" cy="640222"/>
          </a:xfrm>
          <a:prstGeom prst="donut">
            <a:avLst>
              <a:gd name="adj" fmla="val 14411"/>
            </a:avLst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923D9683-525F-4D90-BC74-4F4FEB8AA716}"/>
              </a:ext>
            </a:extLst>
          </p:cNvPr>
          <p:cNvSpPr/>
          <p:nvPr/>
        </p:nvSpPr>
        <p:spPr>
          <a:xfrm>
            <a:off x="7437797" y="4155950"/>
            <a:ext cx="433900" cy="416767"/>
          </a:xfrm>
          <a:prstGeom prst="flowChartConnector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ircle: Hollow 45">
            <a:extLst>
              <a:ext uri="{FF2B5EF4-FFF2-40B4-BE49-F238E27FC236}">
                <a16:creationId xmlns:a16="http://schemas.microsoft.com/office/drawing/2014/main" id="{B0CC37BD-3519-4E18-AD6B-0E7FFE8B7BB6}"/>
              </a:ext>
            </a:extLst>
          </p:cNvPr>
          <p:cNvSpPr/>
          <p:nvPr/>
        </p:nvSpPr>
        <p:spPr>
          <a:xfrm>
            <a:off x="7326135" y="4041257"/>
            <a:ext cx="656718" cy="640222"/>
          </a:xfrm>
          <a:prstGeom prst="donut">
            <a:avLst>
              <a:gd name="adj" fmla="val 14411"/>
            </a:avLst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3213B5-B601-4973-B6A1-E60B80418D91}"/>
              </a:ext>
            </a:extLst>
          </p:cNvPr>
          <p:cNvSpPr txBox="1"/>
          <p:nvPr/>
        </p:nvSpPr>
        <p:spPr>
          <a:xfrm>
            <a:off x="5640185" y="29801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F6283F-DA08-4C90-95E7-D6B438C82247}"/>
              </a:ext>
            </a:extLst>
          </p:cNvPr>
          <p:cNvSpPr txBox="1"/>
          <p:nvPr/>
        </p:nvSpPr>
        <p:spPr>
          <a:xfrm>
            <a:off x="1555093" y="2940615"/>
            <a:ext cx="1407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Transparansi</a:t>
            </a:r>
            <a:endParaRPr lang="en-US" sz="1200" b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F6CBC2F-83CC-4A65-95B8-939B42A9266C}"/>
              </a:ext>
            </a:extLst>
          </p:cNvPr>
          <p:cNvSpPr/>
          <p:nvPr/>
        </p:nvSpPr>
        <p:spPr>
          <a:xfrm>
            <a:off x="839588" y="3200401"/>
            <a:ext cx="2749165" cy="215122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Artinya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pemerintah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memberikan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informasi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yang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terbuka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</a:rPr>
              <a:t> dan </a:t>
            </a:r>
            <a:r>
              <a:rPr lang="en-US" sz="1050" b="1" dirty="0" err="1">
                <a:solidFill>
                  <a:schemeClr val="bg2">
                    <a:lumMod val="25000"/>
                  </a:schemeClr>
                </a:solidFill>
              </a:rPr>
              <a:t>jujur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kepada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publik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terkait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proses dan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hasil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pengelolaan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keuangan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termasuk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Proses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penyusunan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anggaran</a:t>
            </a:r>
            <a:endParaRPr lang="en-US" sz="1050" dirty="0">
              <a:solidFill>
                <a:schemeClr val="bg2">
                  <a:lumMod val="2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Kebijakan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fiskal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dan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pengeluaran</a:t>
            </a:r>
            <a:endParaRPr lang="en-US" sz="1050" dirty="0">
              <a:solidFill>
                <a:schemeClr val="bg2">
                  <a:lumMod val="2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Realisasi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anggaran</a:t>
            </a:r>
            <a:endParaRPr lang="en-US" sz="1050" dirty="0">
              <a:solidFill>
                <a:schemeClr val="bg2">
                  <a:lumMod val="2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Laporan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keuangan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yang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dapat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diakses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masyarakat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.</a:t>
            </a:r>
            <a:br>
              <a:rPr lang="en-US" sz="105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Transparansi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memungkinkan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masyarakat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dan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pemangku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kepentingan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memastikan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pemerintah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bekerja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secara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obyektif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dan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akuntabel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395AD2D-D517-4381-86F0-1BA9B7C0F6C2}"/>
              </a:ext>
            </a:extLst>
          </p:cNvPr>
          <p:cNvSpPr txBox="1"/>
          <p:nvPr/>
        </p:nvSpPr>
        <p:spPr>
          <a:xfrm>
            <a:off x="4289367" y="4738256"/>
            <a:ext cx="1277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Akuntabilitas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D4B21A0-C978-41A3-89AC-EEC3E827FAE7}"/>
              </a:ext>
            </a:extLst>
          </p:cNvPr>
          <p:cNvSpPr/>
          <p:nvPr/>
        </p:nvSpPr>
        <p:spPr>
          <a:xfrm>
            <a:off x="3785231" y="4986941"/>
            <a:ext cx="2310768" cy="13427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Pemerintah</a:t>
            </a:r>
            <a:r>
              <a:rPr lang="en-US" sz="1000" dirty="0"/>
              <a:t> </a:t>
            </a:r>
            <a:r>
              <a:rPr lang="en-US" sz="1000" dirty="0" err="1"/>
              <a:t>wajib</a:t>
            </a:r>
            <a:r>
              <a:rPr lang="en-US" sz="1000" dirty="0"/>
              <a:t> </a:t>
            </a:r>
            <a:r>
              <a:rPr lang="en-US" sz="1000" b="1" dirty="0" err="1"/>
              <a:t>mempertanggungjawabkan</a:t>
            </a:r>
            <a:r>
              <a:rPr lang="en-US" sz="1000" b="1" dirty="0"/>
              <a:t> </a:t>
            </a:r>
            <a:r>
              <a:rPr lang="en-US" sz="1000" b="1" dirty="0" err="1"/>
              <a:t>penggunaan</a:t>
            </a:r>
            <a:r>
              <a:rPr lang="en-US" sz="1000" b="1" dirty="0"/>
              <a:t> dana </a:t>
            </a:r>
            <a:r>
              <a:rPr lang="en-US" sz="1000" b="1" dirty="0" err="1"/>
              <a:t>publik</a:t>
            </a:r>
            <a:r>
              <a:rPr lang="en-US" sz="1000" dirty="0"/>
              <a:t> </a:t>
            </a:r>
            <a:r>
              <a:rPr lang="en-US" sz="1000" dirty="0" err="1"/>
              <a:t>sesuai</a:t>
            </a:r>
            <a:r>
              <a:rPr lang="en-US" sz="1000" dirty="0"/>
              <a:t> </a:t>
            </a:r>
            <a:r>
              <a:rPr lang="en-US" sz="1000" dirty="0" err="1"/>
              <a:t>aturan</a:t>
            </a:r>
            <a:r>
              <a:rPr lang="en-US" sz="1000" dirty="0"/>
              <a:t> dan </a:t>
            </a:r>
            <a:r>
              <a:rPr lang="en-US" sz="1000" dirty="0" err="1"/>
              <a:t>tujuan</a:t>
            </a:r>
            <a:r>
              <a:rPr lang="en-US" sz="1000" dirty="0"/>
              <a:t> </a:t>
            </a:r>
            <a:r>
              <a:rPr lang="en-US" sz="1000" dirty="0" err="1"/>
              <a:t>publik</a:t>
            </a:r>
            <a:r>
              <a:rPr lang="en-US" sz="1000" dirty="0"/>
              <a:t>, </a:t>
            </a:r>
            <a:r>
              <a:rPr lang="en-US" sz="1000" dirty="0" err="1"/>
              <a:t>baik</a:t>
            </a:r>
            <a:r>
              <a:rPr lang="en-US" sz="1000" dirty="0"/>
              <a:t> </a:t>
            </a:r>
            <a:r>
              <a:rPr lang="en-US" sz="1000" dirty="0" err="1"/>
              <a:t>kepada</a:t>
            </a:r>
            <a:r>
              <a:rPr lang="en-US" sz="1000" dirty="0"/>
              <a:t> </a:t>
            </a:r>
            <a:r>
              <a:rPr lang="en-US" sz="1000" dirty="0" err="1"/>
              <a:t>legislatif</a:t>
            </a:r>
            <a:r>
              <a:rPr lang="en-US" sz="1000" dirty="0"/>
              <a:t> </a:t>
            </a:r>
            <a:r>
              <a:rPr lang="en-US" sz="1000" dirty="0" err="1"/>
              <a:t>maupun</a:t>
            </a:r>
            <a:r>
              <a:rPr lang="en-US" sz="1000" dirty="0"/>
              <a:t> </a:t>
            </a:r>
            <a:r>
              <a:rPr lang="en-US" sz="1000" dirty="0" err="1"/>
              <a:t>masyarakat</a:t>
            </a:r>
            <a:r>
              <a:rPr lang="en-US" sz="1000" dirty="0"/>
              <a:t>. </a:t>
            </a:r>
            <a:r>
              <a:rPr lang="en-US" sz="1000" dirty="0" err="1"/>
              <a:t>Akuntabilitas</a:t>
            </a:r>
            <a:r>
              <a:rPr lang="en-US" sz="1000" dirty="0"/>
              <a:t> </a:t>
            </a:r>
            <a:r>
              <a:rPr lang="en-US" sz="1000" dirty="0" err="1"/>
              <a:t>menjadi</a:t>
            </a:r>
            <a:r>
              <a:rPr lang="en-US" sz="1000" dirty="0"/>
              <a:t> </a:t>
            </a:r>
            <a:r>
              <a:rPr lang="en-US" sz="1000" dirty="0" err="1"/>
              <a:t>pilar</a:t>
            </a:r>
            <a:r>
              <a:rPr lang="en-US" sz="1000" dirty="0"/>
              <a:t> good governance </a:t>
            </a:r>
            <a:r>
              <a:rPr lang="en-US" sz="1000" dirty="0" err="1"/>
              <a:t>karena</a:t>
            </a:r>
            <a:r>
              <a:rPr lang="en-US" sz="1000" dirty="0"/>
              <a:t> </a:t>
            </a:r>
            <a:r>
              <a:rPr lang="en-US" sz="1000" dirty="0" err="1"/>
              <a:t>meningkatkan</a:t>
            </a:r>
            <a:r>
              <a:rPr lang="en-US" sz="1000" dirty="0"/>
              <a:t> </a:t>
            </a:r>
            <a:r>
              <a:rPr lang="en-US" sz="1000" dirty="0" err="1"/>
              <a:t>kepercayaan</a:t>
            </a:r>
            <a:r>
              <a:rPr lang="en-US" sz="1000" dirty="0"/>
              <a:t> </a:t>
            </a:r>
            <a:r>
              <a:rPr lang="en-US" sz="1000" dirty="0" err="1"/>
              <a:t>publik</a:t>
            </a:r>
            <a:r>
              <a:rPr lang="en-US" sz="1000" dirty="0"/>
              <a:t> dan </a:t>
            </a:r>
            <a:r>
              <a:rPr lang="en-US" sz="1000" dirty="0" err="1"/>
              <a:t>kualitas</a:t>
            </a:r>
            <a:r>
              <a:rPr lang="en-US" sz="1000" dirty="0"/>
              <a:t> </a:t>
            </a:r>
            <a:r>
              <a:rPr lang="en-US" sz="1000" dirty="0" err="1"/>
              <a:t>kebijakan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9CD59C4-DE3E-4BD4-9007-3C5797966670}"/>
              </a:ext>
            </a:extLst>
          </p:cNvPr>
          <p:cNvSpPr txBox="1"/>
          <p:nvPr/>
        </p:nvSpPr>
        <p:spPr>
          <a:xfrm>
            <a:off x="6946298" y="4750510"/>
            <a:ext cx="1407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Partisipasi</a:t>
            </a:r>
            <a:r>
              <a:rPr lang="en-US" sz="1200" b="1" dirty="0"/>
              <a:t> </a:t>
            </a:r>
            <a:r>
              <a:rPr lang="en-US" sz="1200" b="1" dirty="0" err="1"/>
              <a:t>Publik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52B998D-D3C4-4FC4-B03C-7AAE6A37C381}"/>
              </a:ext>
            </a:extLst>
          </p:cNvPr>
          <p:cNvSpPr/>
          <p:nvPr/>
        </p:nvSpPr>
        <p:spPr>
          <a:xfrm>
            <a:off x="6554585" y="4986941"/>
            <a:ext cx="2310767" cy="13427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Masyarakat, DPRD, dan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pemangku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kepentingan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lain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dilibatkan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dalam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proses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perencanaan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penganggaran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, dan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pengawasan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. Hal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ini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mengurangi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kesenjangan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informasi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dan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memastikan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kebijakan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mencerminkan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kebutuhan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rakyat</a:t>
            </a:r>
            <a:endParaRPr lang="en-US" sz="105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AC121DA-E8A2-4E22-8882-B3836D50384C}"/>
              </a:ext>
            </a:extLst>
          </p:cNvPr>
          <p:cNvSpPr txBox="1"/>
          <p:nvPr/>
        </p:nvSpPr>
        <p:spPr>
          <a:xfrm>
            <a:off x="9626135" y="2759827"/>
            <a:ext cx="1445928" cy="466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Efisiensi</a:t>
            </a:r>
            <a:r>
              <a:rPr lang="en-US" sz="1200" b="1" dirty="0"/>
              <a:t> dan </a:t>
            </a:r>
            <a:r>
              <a:rPr lang="en-US" sz="1200" b="1" dirty="0" err="1"/>
              <a:t>Efektivitas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218B1CC-C9ED-42BF-B721-3E6C0D1F5213}"/>
              </a:ext>
            </a:extLst>
          </p:cNvPr>
          <p:cNvSpPr/>
          <p:nvPr/>
        </p:nvSpPr>
        <p:spPr>
          <a:xfrm>
            <a:off x="8984295" y="3219355"/>
            <a:ext cx="2745129" cy="213226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Pemerintah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harus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menggunakan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sumber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daya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secara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ekonomis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dan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mencapai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tujuan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yang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telah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ditetapkan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tanpa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pemborosan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Prinsip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ini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menjadi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bagian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dari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good governance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karena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i="1" dirty="0">
                <a:solidFill>
                  <a:schemeClr val="bg2">
                    <a:lumMod val="25000"/>
                  </a:schemeClr>
                </a:solidFill>
              </a:rPr>
              <a:t>value for money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publik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mesti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dijaga</a:t>
            </a:r>
            <a:endParaRPr lang="en-US" sz="105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9" name="Graphic 68" descr="Books">
            <a:extLst>
              <a:ext uri="{FF2B5EF4-FFF2-40B4-BE49-F238E27FC236}">
                <a16:creationId xmlns:a16="http://schemas.microsoft.com/office/drawing/2014/main" id="{05CC712B-C94F-4C5A-89BB-3AABC4DEC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6043" y="4196102"/>
            <a:ext cx="346462" cy="346462"/>
          </a:xfrm>
          <a:prstGeom prst="rect">
            <a:avLst/>
          </a:prstGeom>
        </p:spPr>
      </p:pic>
      <p:pic>
        <p:nvPicPr>
          <p:cNvPr id="22" name="Graphic 21" descr="Open book">
            <a:extLst>
              <a:ext uri="{FF2B5EF4-FFF2-40B4-BE49-F238E27FC236}">
                <a16:creationId xmlns:a16="http://schemas.microsoft.com/office/drawing/2014/main" id="{E553BDC6-8836-47B0-A7AE-343DEC64B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56064" y="1724107"/>
            <a:ext cx="663131" cy="663131"/>
          </a:xfrm>
          <a:prstGeom prst="rect">
            <a:avLst/>
          </a:prstGeom>
        </p:spPr>
      </p:pic>
      <p:sp>
        <p:nvSpPr>
          <p:cNvPr id="41" name="Title 3">
            <a:extLst>
              <a:ext uri="{FF2B5EF4-FFF2-40B4-BE49-F238E27FC236}">
                <a16:creationId xmlns:a16="http://schemas.microsoft.com/office/drawing/2014/main" id="{E4A06411-E947-4B33-866F-93F422861814}"/>
              </a:ext>
            </a:extLst>
          </p:cNvPr>
          <p:cNvSpPr txBox="1">
            <a:spLocks/>
          </p:cNvSpPr>
          <p:nvPr/>
        </p:nvSpPr>
        <p:spPr>
          <a:xfrm>
            <a:off x="4860129" y="300000"/>
            <a:ext cx="7090375" cy="40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Governance dan </a:t>
            </a:r>
            <a:r>
              <a:rPr lang="en-US" sz="18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Tranparansi</a:t>
            </a:r>
            <a:r>
              <a:rPr lang="en-US" sz="1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Keuangan</a:t>
            </a:r>
            <a:r>
              <a:rPr lang="en-US" sz="1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Pemerintahan</a:t>
            </a:r>
            <a:r>
              <a:rPr lang="en-US" sz="1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Prinsip</a:t>
            </a:r>
            <a:endParaRPr lang="en-ID" sz="18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Graphic 22" descr="Research">
            <a:extLst>
              <a:ext uri="{FF2B5EF4-FFF2-40B4-BE49-F238E27FC236}">
                <a16:creationId xmlns:a16="http://schemas.microsoft.com/office/drawing/2014/main" id="{E6F45255-49F8-4AA1-94AC-71CF14B44B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69500" y="2663261"/>
            <a:ext cx="385419" cy="385419"/>
          </a:xfrm>
          <a:prstGeom prst="rect">
            <a:avLst/>
          </a:prstGeom>
        </p:spPr>
      </p:pic>
      <p:pic>
        <p:nvPicPr>
          <p:cNvPr id="25" name="Graphic 24" descr="Customer review">
            <a:extLst>
              <a:ext uri="{FF2B5EF4-FFF2-40B4-BE49-F238E27FC236}">
                <a16:creationId xmlns:a16="http://schemas.microsoft.com/office/drawing/2014/main" id="{C2850560-317A-4DBC-BD44-B0345A593D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44697" y="4171163"/>
            <a:ext cx="417048" cy="417048"/>
          </a:xfrm>
          <a:prstGeom prst="rect">
            <a:avLst/>
          </a:prstGeom>
        </p:spPr>
      </p:pic>
      <p:pic>
        <p:nvPicPr>
          <p:cNvPr id="27" name="Graphic 26" descr="Lightbulb">
            <a:extLst>
              <a:ext uri="{FF2B5EF4-FFF2-40B4-BE49-F238E27FC236}">
                <a16:creationId xmlns:a16="http://schemas.microsoft.com/office/drawing/2014/main" id="{806E5ED9-B028-43AA-83BF-012A6C5DB0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77980" y="2621774"/>
            <a:ext cx="468468" cy="46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5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D32912-1479-438B-9AEB-EA4D15AA51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3" b="11202"/>
          <a:stretch/>
        </p:blipFill>
        <p:spPr>
          <a:xfrm>
            <a:off x="764911" y="108283"/>
            <a:ext cx="847747" cy="96400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9021F0-7F92-40C7-B56C-A54FD798A47B}"/>
              </a:ext>
            </a:extLst>
          </p:cNvPr>
          <p:cNvSpPr txBox="1"/>
          <p:nvPr/>
        </p:nvSpPr>
        <p:spPr>
          <a:xfrm>
            <a:off x="1612658" y="364403"/>
            <a:ext cx="199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UNIVERSITAS</a:t>
            </a:r>
          </a:p>
          <a:p>
            <a:r>
              <a:rPr lang="en-US" sz="2000" b="1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JAYABAYA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868087-5E54-4F6E-8DAD-FA0C9BDAE2C7}"/>
              </a:ext>
            </a:extLst>
          </p:cNvPr>
          <p:cNvCxnSpPr>
            <a:cxnSpLocks/>
          </p:cNvCxnSpPr>
          <p:nvPr/>
        </p:nvCxnSpPr>
        <p:spPr>
          <a:xfrm>
            <a:off x="460655" y="0"/>
            <a:ext cx="0" cy="154112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AE3E8E-1115-4C99-94BF-31DA30E98912}"/>
              </a:ext>
            </a:extLst>
          </p:cNvPr>
          <p:cNvCxnSpPr>
            <a:cxnSpLocks/>
          </p:cNvCxnSpPr>
          <p:nvPr/>
        </p:nvCxnSpPr>
        <p:spPr>
          <a:xfrm>
            <a:off x="695250" y="1568918"/>
            <a:ext cx="0" cy="121239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3D4744-4DE9-4AEE-9ED8-2F85E6809F94}"/>
              </a:ext>
            </a:extLst>
          </p:cNvPr>
          <p:cNvCxnSpPr>
            <a:cxnSpLocks/>
          </p:cNvCxnSpPr>
          <p:nvPr/>
        </p:nvCxnSpPr>
        <p:spPr>
          <a:xfrm>
            <a:off x="210653" y="1578543"/>
            <a:ext cx="0" cy="120276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AE35F3-2DFC-4CBA-9A56-E5C26AB85B6D}"/>
              </a:ext>
            </a:extLst>
          </p:cNvPr>
          <p:cNvCxnSpPr>
            <a:cxnSpLocks/>
          </p:cNvCxnSpPr>
          <p:nvPr/>
        </p:nvCxnSpPr>
        <p:spPr>
          <a:xfrm>
            <a:off x="210653" y="2781308"/>
            <a:ext cx="484597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B8A588-B43E-4D05-ADB2-D1E8995D0147}"/>
              </a:ext>
            </a:extLst>
          </p:cNvPr>
          <p:cNvCxnSpPr>
            <a:cxnSpLocks/>
          </p:cNvCxnSpPr>
          <p:nvPr/>
        </p:nvCxnSpPr>
        <p:spPr>
          <a:xfrm>
            <a:off x="460655" y="2322394"/>
            <a:ext cx="0" cy="104026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3C7F6FA4-B516-4A1C-B922-3C88770CF737}"/>
              </a:ext>
            </a:extLst>
          </p:cNvPr>
          <p:cNvSpPr/>
          <p:nvPr/>
        </p:nvSpPr>
        <p:spPr>
          <a:xfrm>
            <a:off x="355847" y="2128197"/>
            <a:ext cx="209616" cy="194197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294C21-7F13-46B4-A186-A4F0EF0F555E}"/>
              </a:ext>
            </a:extLst>
          </p:cNvPr>
          <p:cNvCxnSpPr>
            <a:cxnSpLocks/>
          </p:cNvCxnSpPr>
          <p:nvPr/>
        </p:nvCxnSpPr>
        <p:spPr>
          <a:xfrm>
            <a:off x="462576" y="5201142"/>
            <a:ext cx="0" cy="165685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3C8B280-CC8B-4057-97CF-06BF2C588671}"/>
              </a:ext>
            </a:extLst>
          </p:cNvPr>
          <p:cNvSpPr txBox="1"/>
          <p:nvPr/>
        </p:nvSpPr>
        <p:spPr>
          <a:xfrm>
            <a:off x="208236" y="3291841"/>
            <a:ext cx="430887" cy="199241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</a:rPr>
              <a:t>Universitas</a:t>
            </a:r>
            <a:r>
              <a:rPr lang="en-US" sz="1600" dirty="0"/>
              <a:t> </a:t>
            </a:r>
            <a:r>
              <a:rPr lang="en-US" sz="1600" dirty="0" err="1"/>
              <a:t>Jayabaya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F70D0C-8370-413F-8322-37612BECC5DD}"/>
              </a:ext>
            </a:extLst>
          </p:cNvPr>
          <p:cNvSpPr txBox="1"/>
          <p:nvPr/>
        </p:nvSpPr>
        <p:spPr>
          <a:xfrm>
            <a:off x="1562780" y="248950"/>
            <a:ext cx="199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UNIVERSITAS</a:t>
            </a:r>
          </a:p>
          <a:p>
            <a:r>
              <a:rPr lang="en-US" sz="2000" b="1" dirty="0">
                <a:latin typeface="72 Black" panose="020B0A04030603020204" pitchFamily="34" charset="0"/>
                <a:cs typeface="72 Black" panose="020B0A04030603020204" pitchFamily="34" charset="0"/>
              </a:rPr>
              <a:t>JAYABAYA</a:t>
            </a: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B701341C-0A67-4E71-A4BC-E07364B8AAF8}"/>
              </a:ext>
            </a:extLst>
          </p:cNvPr>
          <p:cNvSpPr txBox="1">
            <a:spLocks/>
          </p:cNvSpPr>
          <p:nvPr/>
        </p:nvSpPr>
        <p:spPr>
          <a:xfrm>
            <a:off x="3750777" y="300000"/>
            <a:ext cx="8410743" cy="40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Governance dan </a:t>
            </a:r>
            <a:r>
              <a:rPr lang="en-US" sz="13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Tranparansi</a:t>
            </a:r>
            <a:r>
              <a:rPr lang="en-US" sz="13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Keuangan</a:t>
            </a:r>
            <a:r>
              <a:rPr lang="en-US" sz="13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Pemerintahan</a:t>
            </a:r>
            <a:r>
              <a:rPr lang="en-US" sz="13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13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Pengertian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Transparansi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Keuangan</a:t>
            </a:r>
            <a:endParaRPr lang="en-ID" sz="13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3E7591-0F2D-48CD-B7F0-B5E8FBF3A424}"/>
              </a:ext>
            </a:extLst>
          </p:cNvPr>
          <p:cNvSpPr/>
          <p:nvPr/>
        </p:nvSpPr>
        <p:spPr>
          <a:xfrm>
            <a:off x="2561181" y="1568917"/>
            <a:ext cx="7247456" cy="45863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itu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Transparansi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Keuangan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en-US" sz="12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Transparansi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keuangan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berarti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menyediakan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informasi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jelas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akurat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lengkap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mudah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diakses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terkait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pengelolaan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keuangan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negara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daerah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termasuk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APBN/APBD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Realisasi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anggaran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Neraca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kas, dan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kewajiban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fiscal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Laporan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keuangan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publik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12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Transparansi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merupakan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prasyarat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Pengawasan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public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Pencegahan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korupsi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Akuntabilitas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kuat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en-US" sz="12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nyata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transparansi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Pemda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mengunggah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laporan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realisasi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APBD dan LKPD pada website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resmi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sehingga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masyarakat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menilai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kinerja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fiskal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daerah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langsung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2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442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D32912-1479-438B-9AEB-EA4D15AA51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3" b="11202"/>
          <a:stretch/>
        </p:blipFill>
        <p:spPr>
          <a:xfrm>
            <a:off x="764911" y="108283"/>
            <a:ext cx="847747" cy="96400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9021F0-7F92-40C7-B56C-A54FD798A47B}"/>
              </a:ext>
            </a:extLst>
          </p:cNvPr>
          <p:cNvSpPr txBox="1"/>
          <p:nvPr/>
        </p:nvSpPr>
        <p:spPr>
          <a:xfrm>
            <a:off x="1612658" y="364403"/>
            <a:ext cx="199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UNIVERSITAS</a:t>
            </a:r>
          </a:p>
          <a:p>
            <a:r>
              <a:rPr lang="en-US" sz="2000" b="1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JAYABAYA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868087-5E54-4F6E-8DAD-FA0C9BDAE2C7}"/>
              </a:ext>
            </a:extLst>
          </p:cNvPr>
          <p:cNvCxnSpPr>
            <a:cxnSpLocks/>
          </p:cNvCxnSpPr>
          <p:nvPr/>
        </p:nvCxnSpPr>
        <p:spPr>
          <a:xfrm>
            <a:off x="460655" y="0"/>
            <a:ext cx="0" cy="154112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AE3E8E-1115-4C99-94BF-31DA30E98912}"/>
              </a:ext>
            </a:extLst>
          </p:cNvPr>
          <p:cNvCxnSpPr>
            <a:cxnSpLocks/>
          </p:cNvCxnSpPr>
          <p:nvPr/>
        </p:nvCxnSpPr>
        <p:spPr>
          <a:xfrm>
            <a:off x="695250" y="1568918"/>
            <a:ext cx="0" cy="121239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3D4744-4DE9-4AEE-9ED8-2F85E6809F94}"/>
              </a:ext>
            </a:extLst>
          </p:cNvPr>
          <p:cNvCxnSpPr>
            <a:cxnSpLocks/>
          </p:cNvCxnSpPr>
          <p:nvPr/>
        </p:nvCxnSpPr>
        <p:spPr>
          <a:xfrm>
            <a:off x="210653" y="1578543"/>
            <a:ext cx="0" cy="120276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AE35F3-2DFC-4CBA-9A56-E5C26AB85B6D}"/>
              </a:ext>
            </a:extLst>
          </p:cNvPr>
          <p:cNvCxnSpPr>
            <a:cxnSpLocks/>
          </p:cNvCxnSpPr>
          <p:nvPr/>
        </p:nvCxnSpPr>
        <p:spPr>
          <a:xfrm>
            <a:off x="210653" y="2781308"/>
            <a:ext cx="484597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B8A588-B43E-4D05-ADB2-D1E8995D0147}"/>
              </a:ext>
            </a:extLst>
          </p:cNvPr>
          <p:cNvCxnSpPr>
            <a:cxnSpLocks/>
          </p:cNvCxnSpPr>
          <p:nvPr/>
        </p:nvCxnSpPr>
        <p:spPr>
          <a:xfrm>
            <a:off x="460655" y="2322394"/>
            <a:ext cx="0" cy="104026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3C7F6FA4-B516-4A1C-B922-3C88770CF737}"/>
              </a:ext>
            </a:extLst>
          </p:cNvPr>
          <p:cNvSpPr/>
          <p:nvPr/>
        </p:nvSpPr>
        <p:spPr>
          <a:xfrm>
            <a:off x="355847" y="2128197"/>
            <a:ext cx="209616" cy="194197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294C21-7F13-46B4-A186-A4F0EF0F555E}"/>
              </a:ext>
            </a:extLst>
          </p:cNvPr>
          <p:cNvCxnSpPr>
            <a:cxnSpLocks/>
          </p:cNvCxnSpPr>
          <p:nvPr/>
        </p:nvCxnSpPr>
        <p:spPr>
          <a:xfrm>
            <a:off x="462576" y="5201142"/>
            <a:ext cx="0" cy="165685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3C8B280-CC8B-4057-97CF-06BF2C588671}"/>
              </a:ext>
            </a:extLst>
          </p:cNvPr>
          <p:cNvSpPr txBox="1"/>
          <p:nvPr/>
        </p:nvSpPr>
        <p:spPr>
          <a:xfrm>
            <a:off x="208236" y="3291841"/>
            <a:ext cx="430887" cy="199241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</a:rPr>
              <a:t>Universitas</a:t>
            </a:r>
            <a:r>
              <a:rPr lang="en-US" sz="1600" dirty="0"/>
              <a:t> </a:t>
            </a:r>
            <a:r>
              <a:rPr lang="en-US" sz="1600" dirty="0" err="1"/>
              <a:t>Jayabaya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F70D0C-8370-413F-8322-37612BECC5DD}"/>
              </a:ext>
            </a:extLst>
          </p:cNvPr>
          <p:cNvSpPr txBox="1"/>
          <p:nvPr/>
        </p:nvSpPr>
        <p:spPr>
          <a:xfrm>
            <a:off x="1562780" y="248950"/>
            <a:ext cx="199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UNIVERSITAS</a:t>
            </a:r>
          </a:p>
          <a:p>
            <a:r>
              <a:rPr lang="en-US" sz="2000" b="1" dirty="0">
                <a:latin typeface="72 Black" panose="020B0A04030603020204" pitchFamily="34" charset="0"/>
                <a:cs typeface="72 Black" panose="020B0A04030603020204" pitchFamily="34" charset="0"/>
              </a:rPr>
              <a:t>JAYABAYA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D2CADFD-CF09-49B4-9910-5ECD76D492CA}"/>
              </a:ext>
            </a:extLst>
          </p:cNvPr>
          <p:cNvGrpSpPr/>
          <p:nvPr/>
        </p:nvGrpSpPr>
        <p:grpSpPr>
          <a:xfrm rot="14326155">
            <a:off x="2223789" y="1855240"/>
            <a:ext cx="3600000" cy="3935206"/>
            <a:chOff x="1883955" y="2128197"/>
            <a:chExt cx="3600000" cy="393520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B51C9E8-7C09-463C-938F-57E67B24FC5B}"/>
                </a:ext>
              </a:extLst>
            </p:cNvPr>
            <p:cNvSpPr/>
            <p:nvPr/>
          </p:nvSpPr>
          <p:spPr>
            <a:xfrm rot="18950337">
              <a:off x="1883955" y="2314231"/>
              <a:ext cx="3600000" cy="3600000"/>
            </a:xfrm>
            <a:custGeom>
              <a:avLst/>
              <a:gdLst>
                <a:gd name="connsiteX0" fmla="*/ 2700000 w 3600000"/>
                <a:gd name="connsiteY0" fmla="*/ 0 h 3600000"/>
                <a:gd name="connsiteX1" fmla="*/ 3600000 w 3600000"/>
                <a:gd name="connsiteY1" fmla="*/ 900000 h 3600000"/>
                <a:gd name="connsiteX2" fmla="*/ 2700000 w 3600000"/>
                <a:gd name="connsiteY2" fmla="*/ 1800000 h 3600000"/>
                <a:gd name="connsiteX3" fmla="*/ 2315772 w 3600000"/>
                <a:gd name="connsiteY3" fmla="*/ 1800000 h 3600000"/>
                <a:gd name="connsiteX4" fmla="*/ 1800000 w 3600000"/>
                <a:gd name="connsiteY4" fmla="*/ 2315772 h 3600000"/>
                <a:gd name="connsiteX5" fmla="*/ 1800000 w 3600000"/>
                <a:gd name="connsiteY5" fmla="*/ 2700000 h 3600000"/>
                <a:gd name="connsiteX6" fmla="*/ 900000 w 3600000"/>
                <a:gd name="connsiteY6" fmla="*/ 3600000 h 3600000"/>
                <a:gd name="connsiteX7" fmla="*/ 0 w 3600000"/>
                <a:gd name="connsiteY7" fmla="*/ 2700000 h 3600000"/>
                <a:gd name="connsiteX8" fmla="*/ 900000 w 3600000"/>
                <a:gd name="connsiteY8" fmla="*/ 1800000 h 3600000"/>
                <a:gd name="connsiteX9" fmla="*/ 1284228 w 3600000"/>
                <a:gd name="connsiteY9" fmla="*/ 1800000 h 3600000"/>
                <a:gd name="connsiteX10" fmla="*/ 1800000 w 3600000"/>
                <a:gd name="connsiteY10" fmla="*/ 1284228 h 3600000"/>
                <a:gd name="connsiteX11" fmla="*/ 1800000 w 3600000"/>
                <a:gd name="connsiteY11" fmla="*/ 900000 h 3600000"/>
                <a:gd name="connsiteX12" fmla="*/ 2700000 w 3600000"/>
                <a:gd name="connsiteY12" fmla="*/ 0 h 36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0000" h="3600000">
                  <a:moveTo>
                    <a:pt x="2700000" y="0"/>
                  </a:moveTo>
                  <a:cubicBezTo>
                    <a:pt x="3197056" y="0"/>
                    <a:pt x="3600000" y="402944"/>
                    <a:pt x="3600000" y="900000"/>
                  </a:cubicBezTo>
                  <a:cubicBezTo>
                    <a:pt x="3600000" y="1397056"/>
                    <a:pt x="3197056" y="1800000"/>
                    <a:pt x="2700000" y="1800000"/>
                  </a:cubicBezTo>
                  <a:lnTo>
                    <a:pt x="2315772" y="1800000"/>
                  </a:lnTo>
                  <a:cubicBezTo>
                    <a:pt x="2030919" y="1800000"/>
                    <a:pt x="1800000" y="2030919"/>
                    <a:pt x="1800000" y="2315772"/>
                  </a:cubicBezTo>
                  <a:lnTo>
                    <a:pt x="1800000" y="2700000"/>
                  </a:lnTo>
                  <a:cubicBezTo>
                    <a:pt x="1800000" y="3197056"/>
                    <a:pt x="1397056" y="3600000"/>
                    <a:pt x="900000" y="3600000"/>
                  </a:cubicBezTo>
                  <a:cubicBezTo>
                    <a:pt x="402944" y="3600000"/>
                    <a:pt x="0" y="3197056"/>
                    <a:pt x="0" y="2700000"/>
                  </a:cubicBezTo>
                  <a:cubicBezTo>
                    <a:pt x="0" y="2202944"/>
                    <a:pt x="402944" y="1800000"/>
                    <a:pt x="900000" y="1800000"/>
                  </a:cubicBezTo>
                  <a:lnTo>
                    <a:pt x="1284228" y="1800000"/>
                  </a:lnTo>
                  <a:cubicBezTo>
                    <a:pt x="1569081" y="1800000"/>
                    <a:pt x="1800000" y="1569081"/>
                    <a:pt x="1800000" y="1284228"/>
                  </a:cubicBezTo>
                  <a:lnTo>
                    <a:pt x="1800000" y="900000"/>
                  </a:lnTo>
                  <a:cubicBezTo>
                    <a:pt x="1800000" y="402944"/>
                    <a:pt x="2202944" y="0"/>
                    <a:pt x="270000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58BBBAE-6DA2-4A2A-8B62-354B0D5C3798}"/>
                </a:ext>
              </a:extLst>
            </p:cNvPr>
            <p:cNvGrpSpPr/>
            <p:nvPr/>
          </p:nvGrpSpPr>
          <p:grpSpPr>
            <a:xfrm>
              <a:off x="2986934" y="2128197"/>
              <a:ext cx="1400130" cy="3935206"/>
              <a:chOff x="2986934" y="2128197"/>
              <a:chExt cx="1400130" cy="3935206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E80B8624-94F0-4483-A92C-F1D7B8520AE8}"/>
                  </a:ext>
                </a:extLst>
              </p:cNvPr>
              <p:cNvSpPr/>
              <p:nvPr/>
            </p:nvSpPr>
            <p:spPr>
              <a:xfrm>
                <a:off x="2993023" y="2128197"/>
                <a:ext cx="1394041" cy="143693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72FD21A3-B248-45E3-8536-57864B94184B}"/>
                  </a:ext>
                </a:extLst>
              </p:cNvPr>
              <p:cNvSpPr/>
              <p:nvPr/>
            </p:nvSpPr>
            <p:spPr>
              <a:xfrm>
                <a:off x="2986934" y="4626467"/>
                <a:ext cx="1394041" cy="143693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BE1689E-67B0-4F2F-AB63-7DB440108206}"/>
              </a:ext>
            </a:extLst>
          </p:cNvPr>
          <p:cNvGrpSpPr/>
          <p:nvPr/>
        </p:nvGrpSpPr>
        <p:grpSpPr>
          <a:xfrm rot="7143808">
            <a:off x="4452441" y="1836789"/>
            <a:ext cx="3600000" cy="3935206"/>
            <a:chOff x="1883955" y="2128197"/>
            <a:chExt cx="3600000" cy="3935206"/>
          </a:xfrm>
          <a:solidFill>
            <a:schemeClr val="accent1">
              <a:lumMod val="75000"/>
            </a:schemeClr>
          </a:solidFill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1909A9A-5A85-4ADF-9426-6310CE3A9374}"/>
                </a:ext>
              </a:extLst>
            </p:cNvPr>
            <p:cNvSpPr/>
            <p:nvPr/>
          </p:nvSpPr>
          <p:spPr>
            <a:xfrm rot="18950337">
              <a:off x="1883955" y="2314231"/>
              <a:ext cx="3600000" cy="3600000"/>
            </a:xfrm>
            <a:custGeom>
              <a:avLst/>
              <a:gdLst>
                <a:gd name="connsiteX0" fmla="*/ 2700000 w 3600000"/>
                <a:gd name="connsiteY0" fmla="*/ 0 h 3600000"/>
                <a:gd name="connsiteX1" fmla="*/ 3600000 w 3600000"/>
                <a:gd name="connsiteY1" fmla="*/ 900000 h 3600000"/>
                <a:gd name="connsiteX2" fmla="*/ 2700000 w 3600000"/>
                <a:gd name="connsiteY2" fmla="*/ 1800000 h 3600000"/>
                <a:gd name="connsiteX3" fmla="*/ 2315772 w 3600000"/>
                <a:gd name="connsiteY3" fmla="*/ 1800000 h 3600000"/>
                <a:gd name="connsiteX4" fmla="*/ 1800000 w 3600000"/>
                <a:gd name="connsiteY4" fmla="*/ 2315772 h 3600000"/>
                <a:gd name="connsiteX5" fmla="*/ 1800000 w 3600000"/>
                <a:gd name="connsiteY5" fmla="*/ 2700000 h 3600000"/>
                <a:gd name="connsiteX6" fmla="*/ 900000 w 3600000"/>
                <a:gd name="connsiteY6" fmla="*/ 3600000 h 3600000"/>
                <a:gd name="connsiteX7" fmla="*/ 0 w 3600000"/>
                <a:gd name="connsiteY7" fmla="*/ 2700000 h 3600000"/>
                <a:gd name="connsiteX8" fmla="*/ 900000 w 3600000"/>
                <a:gd name="connsiteY8" fmla="*/ 1800000 h 3600000"/>
                <a:gd name="connsiteX9" fmla="*/ 1284228 w 3600000"/>
                <a:gd name="connsiteY9" fmla="*/ 1800000 h 3600000"/>
                <a:gd name="connsiteX10" fmla="*/ 1800000 w 3600000"/>
                <a:gd name="connsiteY10" fmla="*/ 1284228 h 3600000"/>
                <a:gd name="connsiteX11" fmla="*/ 1800000 w 3600000"/>
                <a:gd name="connsiteY11" fmla="*/ 900000 h 3600000"/>
                <a:gd name="connsiteX12" fmla="*/ 2700000 w 3600000"/>
                <a:gd name="connsiteY12" fmla="*/ 0 h 36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0000" h="3600000">
                  <a:moveTo>
                    <a:pt x="2700000" y="0"/>
                  </a:moveTo>
                  <a:cubicBezTo>
                    <a:pt x="3197056" y="0"/>
                    <a:pt x="3600000" y="402944"/>
                    <a:pt x="3600000" y="900000"/>
                  </a:cubicBezTo>
                  <a:cubicBezTo>
                    <a:pt x="3600000" y="1397056"/>
                    <a:pt x="3197056" y="1800000"/>
                    <a:pt x="2700000" y="1800000"/>
                  </a:cubicBezTo>
                  <a:lnTo>
                    <a:pt x="2315772" y="1800000"/>
                  </a:lnTo>
                  <a:cubicBezTo>
                    <a:pt x="2030919" y="1800000"/>
                    <a:pt x="1800000" y="2030919"/>
                    <a:pt x="1800000" y="2315772"/>
                  </a:cubicBezTo>
                  <a:lnTo>
                    <a:pt x="1800000" y="2700000"/>
                  </a:lnTo>
                  <a:cubicBezTo>
                    <a:pt x="1800000" y="3197056"/>
                    <a:pt x="1397056" y="3600000"/>
                    <a:pt x="900000" y="3600000"/>
                  </a:cubicBezTo>
                  <a:cubicBezTo>
                    <a:pt x="402944" y="3600000"/>
                    <a:pt x="0" y="3197056"/>
                    <a:pt x="0" y="2700000"/>
                  </a:cubicBezTo>
                  <a:cubicBezTo>
                    <a:pt x="0" y="2202944"/>
                    <a:pt x="402944" y="1800000"/>
                    <a:pt x="900000" y="1800000"/>
                  </a:cubicBezTo>
                  <a:lnTo>
                    <a:pt x="1284228" y="1800000"/>
                  </a:lnTo>
                  <a:cubicBezTo>
                    <a:pt x="1569081" y="1800000"/>
                    <a:pt x="1800000" y="1569081"/>
                    <a:pt x="1800000" y="1284228"/>
                  </a:cubicBezTo>
                  <a:lnTo>
                    <a:pt x="1800000" y="900000"/>
                  </a:lnTo>
                  <a:cubicBezTo>
                    <a:pt x="1800000" y="402944"/>
                    <a:pt x="2202944" y="0"/>
                    <a:pt x="270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A284258-3DAB-4AC3-B185-2F9715C8BF19}"/>
                </a:ext>
              </a:extLst>
            </p:cNvPr>
            <p:cNvGrpSpPr/>
            <p:nvPr/>
          </p:nvGrpSpPr>
          <p:grpSpPr>
            <a:xfrm>
              <a:off x="2986934" y="2128197"/>
              <a:ext cx="1400130" cy="3935206"/>
              <a:chOff x="2986934" y="2128197"/>
              <a:chExt cx="1400130" cy="3935206"/>
            </a:xfrm>
            <a:grpFill/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A8EE98E-F4D2-457B-ADC3-242CBB0A0FF4}"/>
                  </a:ext>
                </a:extLst>
              </p:cNvPr>
              <p:cNvSpPr/>
              <p:nvPr/>
            </p:nvSpPr>
            <p:spPr>
              <a:xfrm>
                <a:off x="2993023" y="2128197"/>
                <a:ext cx="1394041" cy="143693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3EEA064-68C9-47CF-B5CF-B1CD540A90B3}"/>
                  </a:ext>
                </a:extLst>
              </p:cNvPr>
              <p:cNvSpPr/>
              <p:nvPr/>
            </p:nvSpPr>
            <p:spPr>
              <a:xfrm>
                <a:off x="2986934" y="4626467"/>
                <a:ext cx="1394041" cy="143693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E7D22B1-E10A-437C-A1BE-B1D272AEF810}"/>
              </a:ext>
            </a:extLst>
          </p:cNvPr>
          <p:cNvGrpSpPr/>
          <p:nvPr/>
        </p:nvGrpSpPr>
        <p:grpSpPr>
          <a:xfrm rot="14336282">
            <a:off x="6621196" y="1809291"/>
            <a:ext cx="3600000" cy="3972293"/>
            <a:chOff x="1883955" y="2128197"/>
            <a:chExt cx="3600000" cy="3972293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91C14B8-191D-4107-9996-B81CA252C24D}"/>
                </a:ext>
              </a:extLst>
            </p:cNvPr>
            <p:cNvSpPr/>
            <p:nvPr/>
          </p:nvSpPr>
          <p:spPr>
            <a:xfrm rot="18950337">
              <a:off x="1883955" y="2314231"/>
              <a:ext cx="3600000" cy="3600000"/>
            </a:xfrm>
            <a:custGeom>
              <a:avLst/>
              <a:gdLst>
                <a:gd name="connsiteX0" fmla="*/ 2700000 w 3600000"/>
                <a:gd name="connsiteY0" fmla="*/ 0 h 3600000"/>
                <a:gd name="connsiteX1" fmla="*/ 3600000 w 3600000"/>
                <a:gd name="connsiteY1" fmla="*/ 900000 h 3600000"/>
                <a:gd name="connsiteX2" fmla="*/ 2700000 w 3600000"/>
                <a:gd name="connsiteY2" fmla="*/ 1800000 h 3600000"/>
                <a:gd name="connsiteX3" fmla="*/ 2315772 w 3600000"/>
                <a:gd name="connsiteY3" fmla="*/ 1800000 h 3600000"/>
                <a:gd name="connsiteX4" fmla="*/ 1800000 w 3600000"/>
                <a:gd name="connsiteY4" fmla="*/ 2315772 h 3600000"/>
                <a:gd name="connsiteX5" fmla="*/ 1800000 w 3600000"/>
                <a:gd name="connsiteY5" fmla="*/ 2700000 h 3600000"/>
                <a:gd name="connsiteX6" fmla="*/ 900000 w 3600000"/>
                <a:gd name="connsiteY6" fmla="*/ 3600000 h 3600000"/>
                <a:gd name="connsiteX7" fmla="*/ 0 w 3600000"/>
                <a:gd name="connsiteY7" fmla="*/ 2700000 h 3600000"/>
                <a:gd name="connsiteX8" fmla="*/ 900000 w 3600000"/>
                <a:gd name="connsiteY8" fmla="*/ 1800000 h 3600000"/>
                <a:gd name="connsiteX9" fmla="*/ 1284228 w 3600000"/>
                <a:gd name="connsiteY9" fmla="*/ 1800000 h 3600000"/>
                <a:gd name="connsiteX10" fmla="*/ 1800000 w 3600000"/>
                <a:gd name="connsiteY10" fmla="*/ 1284228 h 3600000"/>
                <a:gd name="connsiteX11" fmla="*/ 1800000 w 3600000"/>
                <a:gd name="connsiteY11" fmla="*/ 900000 h 3600000"/>
                <a:gd name="connsiteX12" fmla="*/ 2700000 w 3600000"/>
                <a:gd name="connsiteY12" fmla="*/ 0 h 36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0000" h="3600000">
                  <a:moveTo>
                    <a:pt x="2700000" y="0"/>
                  </a:moveTo>
                  <a:cubicBezTo>
                    <a:pt x="3197056" y="0"/>
                    <a:pt x="3600000" y="402944"/>
                    <a:pt x="3600000" y="900000"/>
                  </a:cubicBezTo>
                  <a:cubicBezTo>
                    <a:pt x="3600000" y="1397056"/>
                    <a:pt x="3197056" y="1800000"/>
                    <a:pt x="2700000" y="1800000"/>
                  </a:cubicBezTo>
                  <a:lnTo>
                    <a:pt x="2315772" y="1800000"/>
                  </a:lnTo>
                  <a:cubicBezTo>
                    <a:pt x="2030919" y="1800000"/>
                    <a:pt x="1800000" y="2030919"/>
                    <a:pt x="1800000" y="2315772"/>
                  </a:cubicBezTo>
                  <a:lnTo>
                    <a:pt x="1800000" y="2700000"/>
                  </a:lnTo>
                  <a:cubicBezTo>
                    <a:pt x="1800000" y="3197056"/>
                    <a:pt x="1397056" y="3600000"/>
                    <a:pt x="900000" y="3600000"/>
                  </a:cubicBezTo>
                  <a:cubicBezTo>
                    <a:pt x="402944" y="3600000"/>
                    <a:pt x="0" y="3197056"/>
                    <a:pt x="0" y="2700000"/>
                  </a:cubicBezTo>
                  <a:cubicBezTo>
                    <a:pt x="0" y="2202944"/>
                    <a:pt x="402944" y="1800000"/>
                    <a:pt x="900000" y="1800000"/>
                  </a:cubicBezTo>
                  <a:lnTo>
                    <a:pt x="1284228" y="1800000"/>
                  </a:lnTo>
                  <a:cubicBezTo>
                    <a:pt x="1569081" y="1800000"/>
                    <a:pt x="1800000" y="1569081"/>
                    <a:pt x="1800000" y="1284228"/>
                  </a:cubicBezTo>
                  <a:lnTo>
                    <a:pt x="1800000" y="900000"/>
                  </a:lnTo>
                  <a:cubicBezTo>
                    <a:pt x="1800000" y="402944"/>
                    <a:pt x="2202944" y="0"/>
                    <a:pt x="270000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431B84A-E14E-44A3-88A7-FFC4CCB9DD80}"/>
                </a:ext>
              </a:extLst>
            </p:cNvPr>
            <p:cNvGrpSpPr/>
            <p:nvPr/>
          </p:nvGrpSpPr>
          <p:grpSpPr>
            <a:xfrm>
              <a:off x="2933580" y="2128197"/>
              <a:ext cx="1440375" cy="3972293"/>
              <a:chOff x="2933580" y="2128197"/>
              <a:chExt cx="1440375" cy="3972293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1681488D-CF51-409B-BBD3-704CA1C54D44}"/>
                  </a:ext>
                </a:extLst>
              </p:cNvPr>
              <p:cNvSpPr/>
              <p:nvPr/>
            </p:nvSpPr>
            <p:spPr>
              <a:xfrm>
                <a:off x="2993025" y="2128197"/>
                <a:ext cx="1380930" cy="143693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052FD137-BDB7-4EC3-A798-A4C5CFB88CCD}"/>
                  </a:ext>
                </a:extLst>
              </p:cNvPr>
              <p:cNvSpPr/>
              <p:nvPr/>
            </p:nvSpPr>
            <p:spPr>
              <a:xfrm>
                <a:off x="2933580" y="4663554"/>
                <a:ext cx="1431992" cy="143693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39E22F18-36A8-4A4E-B231-AA629CEDB3F1}"/>
              </a:ext>
            </a:extLst>
          </p:cNvPr>
          <p:cNvSpPr txBox="1"/>
          <p:nvPr/>
        </p:nvSpPr>
        <p:spPr>
          <a:xfrm>
            <a:off x="2309764" y="4572198"/>
            <a:ext cx="1261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Relationship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4DC8785-1085-45C2-9C47-7D57E1162322}"/>
              </a:ext>
            </a:extLst>
          </p:cNvPr>
          <p:cNvSpPr txBox="1"/>
          <p:nvPr/>
        </p:nvSpPr>
        <p:spPr>
          <a:xfrm>
            <a:off x="4484963" y="3257933"/>
            <a:ext cx="1325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Transparansi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1631AF9-3EAB-4DE0-8D3D-EAF5D4E21260}"/>
              </a:ext>
            </a:extLst>
          </p:cNvPr>
          <p:cNvSpPr txBox="1"/>
          <p:nvPr/>
        </p:nvSpPr>
        <p:spPr>
          <a:xfrm>
            <a:off x="4032631" y="5102555"/>
            <a:ext cx="2366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Tanpa</a:t>
            </a:r>
            <a:r>
              <a:rPr lang="en-US" sz="1200" dirty="0"/>
              <a:t> </a:t>
            </a:r>
            <a:r>
              <a:rPr lang="en-US" sz="1200" dirty="0" err="1"/>
              <a:t>keterbukaan</a:t>
            </a:r>
            <a:r>
              <a:rPr lang="en-US" sz="1200" dirty="0"/>
              <a:t> </a:t>
            </a:r>
            <a:r>
              <a:rPr lang="en-US" sz="1200" dirty="0" err="1"/>
              <a:t>informasi</a:t>
            </a:r>
            <a:r>
              <a:rPr lang="en-US" sz="1200" dirty="0"/>
              <a:t> </a:t>
            </a:r>
            <a:r>
              <a:rPr lang="en-US" sz="1200" dirty="0" err="1"/>
              <a:t>keuangan</a:t>
            </a:r>
            <a:r>
              <a:rPr lang="en-US" sz="1200" dirty="0"/>
              <a:t>, </a:t>
            </a:r>
            <a:r>
              <a:rPr lang="en-US" sz="1200" dirty="0" err="1"/>
              <a:t>masyarakat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menilai</a:t>
            </a:r>
            <a:r>
              <a:rPr lang="en-US" sz="1200" dirty="0"/>
              <a:t> </a:t>
            </a:r>
            <a:r>
              <a:rPr lang="en-US" sz="1200" dirty="0" err="1"/>
              <a:t>kinerja</a:t>
            </a:r>
            <a:r>
              <a:rPr lang="en-US" sz="1200" dirty="0"/>
              <a:t> </a:t>
            </a:r>
            <a:r>
              <a:rPr lang="en-US" sz="1200" dirty="0" err="1"/>
              <a:t>pemerintah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objektif</a:t>
            </a:r>
            <a:r>
              <a:rPr lang="en-US" sz="1200" dirty="0"/>
              <a:t>. </a:t>
            </a:r>
            <a:r>
              <a:rPr lang="en-US" sz="1200" dirty="0" err="1"/>
              <a:t>Transparansi</a:t>
            </a:r>
            <a:r>
              <a:rPr lang="en-US" sz="1200" dirty="0"/>
              <a:t> </a:t>
            </a:r>
            <a:r>
              <a:rPr lang="en-US" sz="1200" b="1" dirty="0" err="1"/>
              <a:t>memfasilitasi</a:t>
            </a:r>
            <a:r>
              <a:rPr lang="en-US" sz="1200" b="1" dirty="0"/>
              <a:t> </a:t>
            </a:r>
            <a:r>
              <a:rPr lang="en-US" sz="1200" b="1" dirty="0" err="1"/>
              <a:t>pengawasan</a:t>
            </a:r>
            <a:r>
              <a:rPr lang="en-US" sz="1200" b="1" dirty="0"/>
              <a:t> </a:t>
            </a:r>
            <a:r>
              <a:rPr lang="en-US" sz="1200" b="1" dirty="0" err="1"/>
              <a:t>sosial</a:t>
            </a:r>
            <a:r>
              <a:rPr lang="en-US" sz="1200" dirty="0"/>
              <a:t> dan </a:t>
            </a:r>
            <a:r>
              <a:rPr lang="en-US" sz="1200" dirty="0" err="1"/>
              <a:t>pencegahan</a:t>
            </a:r>
            <a:r>
              <a:rPr lang="en-US" sz="1200" dirty="0"/>
              <a:t> </a:t>
            </a:r>
            <a:r>
              <a:rPr lang="en-US" sz="1200" dirty="0" err="1"/>
              <a:t>penyalahgunaan</a:t>
            </a:r>
            <a:r>
              <a:rPr lang="en-US" sz="1200" dirty="0"/>
              <a:t> </a:t>
            </a:r>
            <a:r>
              <a:rPr lang="en-US" sz="1200" dirty="0" err="1"/>
              <a:t>kekuasaan</a:t>
            </a:r>
            <a:endParaRPr lang="en-US" sz="12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1EE7588-FF9D-48F6-ABE1-2E260D63E2C9}"/>
              </a:ext>
            </a:extLst>
          </p:cNvPr>
          <p:cNvSpPr txBox="1"/>
          <p:nvPr/>
        </p:nvSpPr>
        <p:spPr>
          <a:xfrm>
            <a:off x="6598611" y="4610785"/>
            <a:ext cx="139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Akuntabilitas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38777F7-98C4-4312-85C9-F4FC6175935E}"/>
              </a:ext>
            </a:extLst>
          </p:cNvPr>
          <p:cNvSpPr txBox="1"/>
          <p:nvPr/>
        </p:nvSpPr>
        <p:spPr>
          <a:xfrm>
            <a:off x="6205268" y="1158459"/>
            <a:ext cx="24083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Laporan</a:t>
            </a:r>
            <a:r>
              <a:rPr lang="en-US" sz="1200" dirty="0"/>
              <a:t> </a:t>
            </a:r>
            <a:r>
              <a:rPr lang="en-US" sz="1200" dirty="0" err="1"/>
              <a:t>keuangan</a:t>
            </a:r>
            <a:r>
              <a:rPr lang="en-US" sz="1200" dirty="0"/>
              <a:t> yang </a:t>
            </a:r>
            <a:r>
              <a:rPr lang="en-US" sz="1200" dirty="0" err="1"/>
              <a:t>disusun</a:t>
            </a:r>
            <a:r>
              <a:rPr lang="en-US" sz="1200" dirty="0"/>
              <a:t> </a:t>
            </a:r>
            <a:r>
              <a:rPr lang="en-US" sz="1200" dirty="0" err="1"/>
              <a:t>sesuai</a:t>
            </a:r>
            <a:r>
              <a:rPr lang="en-US" sz="1200" dirty="0"/>
              <a:t> </a:t>
            </a:r>
            <a:r>
              <a:rPr lang="en-US" sz="1200" dirty="0" err="1"/>
              <a:t>standar</a:t>
            </a:r>
            <a:r>
              <a:rPr lang="en-US" sz="1200" dirty="0"/>
              <a:t> </a:t>
            </a:r>
            <a:r>
              <a:rPr lang="en-US" sz="1200" dirty="0" err="1"/>
              <a:t>akuntansi</a:t>
            </a:r>
            <a:r>
              <a:rPr lang="en-US" sz="1200" dirty="0"/>
              <a:t> dan </a:t>
            </a:r>
            <a:r>
              <a:rPr lang="en-US" sz="1200" dirty="0" err="1"/>
              <a:t>dipublikasikan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terbuka</a:t>
            </a:r>
            <a:r>
              <a:rPr lang="en-US" sz="1200" dirty="0"/>
              <a:t> </a:t>
            </a:r>
            <a:r>
              <a:rPr lang="en-US" sz="1200" dirty="0" err="1"/>
              <a:t>memungkinkan</a:t>
            </a:r>
            <a:r>
              <a:rPr lang="en-US" sz="1200" dirty="0"/>
              <a:t> </a:t>
            </a:r>
            <a:r>
              <a:rPr lang="en-US" sz="1200" dirty="0" err="1"/>
              <a:t>pemangku</a:t>
            </a:r>
            <a:r>
              <a:rPr lang="en-US" sz="1200" dirty="0"/>
              <a:t> </a:t>
            </a:r>
            <a:r>
              <a:rPr lang="en-US" sz="1200" dirty="0" err="1"/>
              <a:t>kepentingan</a:t>
            </a:r>
            <a:r>
              <a:rPr lang="en-US" sz="1200" dirty="0"/>
              <a:t> </a:t>
            </a:r>
            <a:r>
              <a:rPr lang="en-US" sz="1200" dirty="0" err="1"/>
              <a:t>mengevaluasi</a:t>
            </a:r>
            <a:r>
              <a:rPr lang="en-US" sz="1200" dirty="0"/>
              <a:t> </a:t>
            </a:r>
            <a:r>
              <a:rPr lang="en-US" sz="1200" dirty="0" err="1"/>
              <a:t>apakah</a:t>
            </a:r>
            <a:r>
              <a:rPr lang="en-US" sz="1200" dirty="0"/>
              <a:t> </a:t>
            </a:r>
            <a:r>
              <a:rPr lang="en-US" sz="1200" dirty="0" err="1"/>
              <a:t>penggunaan</a:t>
            </a:r>
            <a:r>
              <a:rPr lang="en-US" sz="1200" dirty="0"/>
              <a:t> dana </a:t>
            </a:r>
            <a:r>
              <a:rPr lang="en-US" sz="1200" dirty="0" err="1"/>
              <a:t>sesuai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rencana</a:t>
            </a:r>
            <a:r>
              <a:rPr lang="en-US" sz="1200" dirty="0"/>
              <a:t>, </a:t>
            </a:r>
            <a:r>
              <a:rPr lang="en-US" sz="1200" dirty="0" err="1"/>
              <a:t>efektivitas</a:t>
            </a:r>
            <a:r>
              <a:rPr lang="en-US" sz="1200" dirty="0"/>
              <a:t>, dan </a:t>
            </a:r>
            <a:r>
              <a:rPr lang="en-US" sz="1200" dirty="0" err="1"/>
              <a:t>hukum</a:t>
            </a:r>
            <a:endParaRPr lang="en-US" sz="1200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996803F-4628-465F-AD78-6B32322B3FD8}"/>
              </a:ext>
            </a:extLst>
          </p:cNvPr>
          <p:cNvSpPr txBox="1"/>
          <p:nvPr/>
        </p:nvSpPr>
        <p:spPr>
          <a:xfrm>
            <a:off x="8798781" y="3191981"/>
            <a:ext cx="139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Partisipasi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392304A-E139-4E86-A0A2-ADD5A0C9C05F}"/>
              </a:ext>
            </a:extLst>
          </p:cNvPr>
          <p:cNvSpPr txBox="1"/>
          <p:nvPr/>
        </p:nvSpPr>
        <p:spPr>
          <a:xfrm>
            <a:off x="8558567" y="5061458"/>
            <a:ext cx="2033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Ketersediaan</a:t>
            </a:r>
            <a:r>
              <a:rPr lang="en-US" sz="1200" dirty="0"/>
              <a:t> </a:t>
            </a:r>
            <a:r>
              <a:rPr lang="en-US" sz="1200" dirty="0" err="1"/>
              <a:t>informasi</a:t>
            </a:r>
            <a:r>
              <a:rPr lang="en-US" sz="1200" dirty="0"/>
              <a:t> </a:t>
            </a:r>
            <a:r>
              <a:rPr lang="en-US" sz="1200" dirty="0" err="1"/>
              <a:t>mempermudah</a:t>
            </a:r>
            <a:r>
              <a:rPr lang="en-US" sz="1200" dirty="0"/>
              <a:t> </a:t>
            </a:r>
            <a:r>
              <a:rPr lang="en-US" sz="1200" dirty="0" err="1"/>
              <a:t>masyarakat</a:t>
            </a:r>
            <a:r>
              <a:rPr lang="en-US" sz="1200" dirty="0"/>
              <a:t> </a:t>
            </a:r>
            <a:r>
              <a:rPr lang="en-US" sz="1200" dirty="0" err="1"/>
              <a:t>ikut</a:t>
            </a:r>
            <a:r>
              <a:rPr lang="en-US" sz="1200" dirty="0"/>
              <a:t> </a:t>
            </a:r>
            <a:r>
              <a:rPr lang="en-US" sz="1200" dirty="0" err="1"/>
              <a:t>serta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proses </a:t>
            </a:r>
            <a:r>
              <a:rPr lang="en-US" sz="1200" dirty="0" err="1"/>
              <a:t>perumusan</a:t>
            </a:r>
            <a:r>
              <a:rPr lang="en-US" sz="1200" dirty="0"/>
              <a:t> </a:t>
            </a:r>
            <a:r>
              <a:rPr lang="en-US" sz="1200" dirty="0" err="1"/>
              <a:t>anggaran</a:t>
            </a:r>
            <a:r>
              <a:rPr lang="en-US" sz="1200" dirty="0"/>
              <a:t>, </a:t>
            </a:r>
            <a:r>
              <a:rPr lang="en-US" sz="1200" dirty="0" err="1"/>
              <a:t>perumusan</a:t>
            </a:r>
            <a:r>
              <a:rPr lang="en-US" sz="1200" dirty="0"/>
              <a:t> </a:t>
            </a:r>
            <a:r>
              <a:rPr lang="en-US" sz="1200" dirty="0" err="1"/>
              <a:t>kebijakan</a:t>
            </a:r>
            <a:r>
              <a:rPr lang="en-US" sz="1200" dirty="0"/>
              <a:t>, dan </a:t>
            </a:r>
            <a:r>
              <a:rPr lang="en-US" sz="1200" dirty="0" err="1"/>
              <a:t>pengawasan</a:t>
            </a:r>
            <a:r>
              <a:rPr lang="en-US" sz="1200" dirty="0"/>
              <a:t> </a:t>
            </a:r>
            <a:r>
              <a:rPr lang="en-US" sz="1200" dirty="0" err="1"/>
              <a:t>publik</a:t>
            </a:r>
            <a:r>
              <a:rPr lang="en-US" sz="1200" dirty="0"/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31DAB8-C774-411B-AB22-FD952FCA4043}"/>
              </a:ext>
            </a:extLst>
          </p:cNvPr>
          <p:cNvSpPr txBox="1"/>
          <p:nvPr/>
        </p:nvSpPr>
        <p:spPr>
          <a:xfrm>
            <a:off x="2125133" y="1896534"/>
            <a:ext cx="1683155" cy="653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Hubungan</a:t>
            </a:r>
            <a:r>
              <a:rPr lang="en-US" sz="1200" b="1" dirty="0"/>
              <a:t> Good Governance </a:t>
            </a:r>
            <a:r>
              <a:rPr lang="en-US" sz="1200" b="1" dirty="0" err="1"/>
              <a:t>dengan</a:t>
            </a:r>
            <a:r>
              <a:rPr lang="en-US" sz="1200" b="1" dirty="0"/>
              <a:t> </a:t>
            </a:r>
            <a:r>
              <a:rPr lang="en-US" sz="1200" b="1" dirty="0" err="1"/>
              <a:t>Transparansi</a:t>
            </a:r>
            <a:r>
              <a:rPr lang="en-US" sz="1200" b="1" dirty="0"/>
              <a:t> </a:t>
            </a:r>
            <a:r>
              <a:rPr lang="en-US" sz="1200" b="1" dirty="0" err="1"/>
              <a:t>Keuangan</a:t>
            </a:r>
            <a:endParaRPr lang="en-US" sz="1200" b="1" dirty="0"/>
          </a:p>
        </p:txBody>
      </p:sp>
      <p:pic>
        <p:nvPicPr>
          <p:cNvPr id="16" name="Graphic 15" descr="Customer review RTL">
            <a:extLst>
              <a:ext uri="{FF2B5EF4-FFF2-40B4-BE49-F238E27FC236}">
                <a16:creationId xmlns:a16="http://schemas.microsoft.com/office/drawing/2014/main" id="{C830B10B-E43F-47D3-AAB1-A2D13AF0F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2122" y="4023758"/>
            <a:ext cx="618144" cy="618144"/>
          </a:xfrm>
          <a:prstGeom prst="rect">
            <a:avLst/>
          </a:prstGeom>
        </p:spPr>
      </p:pic>
      <p:pic>
        <p:nvPicPr>
          <p:cNvPr id="21" name="Graphic 20" descr="Classroom">
            <a:extLst>
              <a:ext uri="{FF2B5EF4-FFF2-40B4-BE49-F238E27FC236}">
                <a16:creationId xmlns:a16="http://schemas.microsoft.com/office/drawing/2014/main" id="{4F9F8422-156C-4B94-9391-BD49D214A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7783" y="2616495"/>
            <a:ext cx="711578" cy="711578"/>
          </a:xfrm>
          <a:prstGeom prst="rect">
            <a:avLst/>
          </a:prstGeom>
        </p:spPr>
      </p:pic>
      <p:pic>
        <p:nvPicPr>
          <p:cNvPr id="26" name="Graphic 25" descr="Bar graph with upward trend">
            <a:extLst>
              <a:ext uri="{FF2B5EF4-FFF2-40B4-BE49-F238E27FC236}">
                <a16:creationId xmlns:a16="http://schemas.microsoft.com/office/drawing/2014/main" id="{E3218888-459A-432C-96B4-7CDC547DD3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20501" y="4125380"/>
            <a:ext cx="558777" cy="558777"/>
          </a:xfrm>
          <a:prstGeom prst="rect">
            <a:avLst/>
          </a:prstGeom>
        </p:spPr>
      </p:pic>
      <p:pic>
        <p:nvPicPr>
          <p:cNvPr id="28" name="Graphic 27" descr="Checklist RTL">
            <a:extLst>
              <a:ext uri="{FF2B5EF4-FFF2-40B4-BE49-F238E27FC236}">
                <a16:creationId xmlns:a16="http://schemas.microsoft.com/office/drawing/2014/main" id="{7C4A0C62-53D0-493F-BA3D-7F7416ED59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54627" y="2708549"/>
            <a:ext cx="612119" cy="61211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72998E3-1C1E-4F9B-8D57-630FE968D883}"/>
              </a:ext>
            </a:extLst>
          </p:cNvPr>
          <p:cNvCxnSpPr>
            <a:cxnSpLocks/>
          </p:cNvCxnSpPr>
          <p:nvPr/>
        </p:nvCxnSpPr>
        <p:spPr>
          <a:xfrm flipV="1">
            <a:off x="2921692" y="2616495"/>
            <a:ext cx="0" cy="917955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0000"/>
                </a:gs>
              </a:gsLst>
              <a:lin ang="5400000" scaled="1"/>
            </a:gradFill>
            <a:tailEnd type="triangle"/>
          </a:ln>
          <a:effectLst>
            <a:outerShdw dir="6600000" algn="ctr" rotWithShape="0">
              <a:srgbClr val="000000">
                <a:alpha val="48000"/>
              </a:srgb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103E601-F1F5-4DA3-8EFF-3A984DBA6397}"/>
              </a:ext>
            </a:extLst>
          </p:cNvPr>
          <p:cNvCxnSpPr>
            <a:cxnSpLocks/>
          </p:cNvCxnSpPr>
          <p:nvPr/>
        </p:nvCxnSpPr>
        <p:spPr>
          <a:xfrm flipV="1">
            <a:off x="7349987" y="2593691"/>
            <a:ext cx="0" cy="917955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0000"/>
                </a:gs>
              </a:gsLst>
              <a:lin ang="5400000" scaled="1"/>
            </a:gradFill>
            <a:tailEnd type="triangle"/>
          </a:ln>
          <a:effectLst>
            <a:outerShdw dir="6600000" algn="ctr" rotWithShape="0">
              <a:srgbClr val="000000">
                <a:alpha val="48000"/>
              </a:srgb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8C2A1F1-C4A0-4E50-BACE-72DF6842AD6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40046" y="4079453"/>
            <a:ext cx="0" cy="917955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0000"/>
                </a:gs>
              </a:gsLst>
              <a:lin ang="5400000" scaled="1"/>
            </a:gradFill>
            <a:tailEnd type="triangle"/>
          </a:ln>
          <a:effectLst>
            <a:outerShdw dir="6600000" algn="ctr" rotWithShape="0">
              <a:srgbClr val="000000">
                <a:alpha val="48000"/>
              </a:srgb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F2BE9A2-B0BF-4C7C-BA3F-54F835B5CBB5}"/>
              </a:ext>
            </a:extLst>
          </p:cNvPr>
          <p:cNvCxnSpPr>
            <a:cxnSpLocks/>
          </p:cNvCxnSpPr>
          <p:nvPr/>
        </p:nvCxnSpPr>
        <p:spPr>
          <a:xfrm rot="10800000" flipV="1">
            <a:off x="9546887" y="4069506"/>
            <a:ext cx="0" cy="917955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0000"/>
                </a:gs>
              </a:gsLst>
              <a:lin ang="5400000" scaled="1"/>
            </a:gradFill>
            <a:tailEnd type="triangle"/>
          </a:ln>
          <a:effectLst>
            <a:outerShdw dir="6600000" algn="ctr" rotWithShape="0">
              <a:srgbClr val="000000">
                <a:alpha val="48000"/>
              </a:srgb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Title 3">
            <a:extLst>
              <a:ext uri="{FF2B5EF4-FFF2-40B4-BE49-F238E27FC236}">
                <a16:creationId xmlns:a16="http://schemas.microsoft.com/office/drawing/2014/main" id="{A27CB25A-73B5-48C9-BCDC-8EEA104EE1E0}"/>
              </a:ext>
            </a:extLst>
          </p:cNvPr>
          <p:cNvSpPr txBox="1">
            <a:spLocks/>
          </p:cNvSpPr>
          <p:nvPr/>
        </p:nvSpPr>
        <p:spPr>
          <a:xfrm>
            <a:off x="5401785" y="300000"/>
            <a:ext cx="6595486" cy="40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Governance dan </a:t>
            </a:r>
            <a:r>
              <a:rPr lang="en-US" sz="13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Tranparansi</a:t>
            </a:r>
            <a:r>
              <a:rPr lang="en-US" sz="13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Keuangan</a:t>
            </a:r>
            <a:r>
              <a:rPr lang="en-US" sz="13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Pemerintahan</a:t>
            </a:r>
            <a:r>
              <a:rPr lang="en-US" sz="13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Relationship</a:t>
            </a:r>
            <a:endParaRPr lang="en-ID" sz="13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71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rrow: Bent 40">
            <a:extLst>
              <a:ext uri="{FF2B5EF4-FFF2-40B4-BE49-F238E27FC236}">
                <a16:creationId xmlns:a16="http://schemas.microsoft.com/office/drawing/2014/main" id="{9BD58A0B-26F7-49DE-8FAA-2CFB7E366D89}"/>
              </a:ext>
            </a:extLst>
          </p:cNvPr>
          <p:cNvSpPr/>
          <p:nvPr/>
        </p:nvSpPr>
        <p:spPr>
          <a:xfrm rot="7961287" flipH="1">
            <a:off x="3467950" y="3110781"/>
            <a:ext cx="965855" cy="1199894"/>
          </a:xfrm>
          <a:prstGeom prst="bentArrow">
            <a:avLst>
              <a:gd name="adj1" fmla="val 14352"/>
              <a:gd name="adj2" fmla="val 26237"/>
              <a:gd name="adj3" fmla="val 32710"/>
              <a:gd name="adj4" fmla="val 4924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Arrow: Bent 87">
            <a:extLst>
              <a:ext uri="{FF2B5EF4-FFF2-40B4-BE49-F238E27FC236}">
                <a16:creationId xmlns:a16="http://schemas.microsoft.com/office/drawing/2014/main" id="{8655A113-0B5C-4C0B-BD08-D013B9C131BE}"/>
              </a:ext>
            </a:extLst>
          </p:cNvPr>
          <p:cNvSpPr/>
          <p:nvPr/>
        </p:nvSpPr>
        <p:spPr>
          <a:xfrm rot="2748907">
            <a:off x="5774105" y="1867089"/>
            <a:ext cx="964159" cy="1199894"/>
          </a:xfrm>
          <a:prstGeom prst="bentArrow">
            <a:avLst>
              <a:gd name="adj1" fmla="val 15637"/>
              <a:gd name="adj2" fmla="val 26237"/>
              <a:gd name="adj3" fmla="val 32710"/>
              <a:gd name="adj4" fmla="val 4924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Arrow: Bent 88">
            <a:extLst>
              <a:ext uri="{FF2B5EF4-FFF2-40B4-BE49-F238E27FC236}">
                <a16:creationId xmlns:a16="http://schemas.microsoft.com/office/drawing/2014/main" id="{AB6339AB-2B19-45EB-8E2A-B1E59BC9E1BE}"/>
              </a:ext>
            </a:extLst>
          </p:cNvPr>
          <p:cNvSpPr/>
          <p:nvPr/>
        </p:nvSpPr>
        <p:spPr>
          <a:xfrm rot="7961287" flipH="1">
            <a:off x="8028104" y="3172167"/>
            <a:ext cx="965855" cy="1199894"/>
          </a:xfrm>
          <a:prstGeom prst="bentArrow">
            <a:avLst>
              <a:gd name="adj1" fmla="val 15667"/>
              <a:gd name="adj2" fmla="val 26237"/>
              <a:gd name="adj3" fmla="val 32710"/>
              <a:gd name="adj4" fmla="val 4924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32912-1479-438B-9AEB-EA4D15AA51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3" b="11202"/>
          <a:stretch/>
        </p:blipFill>
        <p:spPr>
          <a:xfrm>
            <a:off x="764911" y="108283"/>
            <a:ext cx="847747" cy="96400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9021F0-7F92-40C7-B56C-A54FD798A47B}"/>
              </a:ext>
            </a:extLst>
          </p:cNvPr>
          <p:cNvSpPr txBox="1"/>
          <p:nvPr/>
        </p:nvSpPr>
        <p:spPr>
          <a:xfrm>
            <a:off x="1612658" y="364403"/>
            <a:ext cx="199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UNIVERSITAS</a:t>
            </a:r>
          </a:p>
          <a:p>
            <a:r>
              <a:rPr lang="en-US" sz="2000" b="1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JAYABAYA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868087-5E54-4F6E-8DAD-FA0C9BDAE2C7}"/>
              </a:ext>
            </a:extLst>
          </p:cNvPr>
          <p:cNvCxnSpPr>
            <a:cxnSpLocks/>
          </p:cNvCxnSpPr>
          <p:nvPr/>
        </p:nvCxnSpPr>
        <p:spPr>
          <a:xfrm>
            <a:off x="460655" y="0"/>
            <a:ext cx="0" cy="154112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AE3E8E-1115-4C99-94BF-31DA30E98912}"/>
              </a:ext>
            </a:extLst>
          </p:cNvPr>
          <p:cNvCxnSpPr>
            <a:cxnSpLocks/>
          </p:cNvCxnSpPr>
          <p:nvPr/>
        </p:nvCxnSpPr>
        <p:spPr>
          <a:xfrm>
            <a:off x="695250" y="1568918"/>
            <a:ext cx="0" cy="121239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3D4744-4DE9-4AEE-9ED8-2F85E6809F94}"/>
              </a:ext>
            </a:extLst>
          </p:cNvPr>
          <p:cNvCxnSpPr>
            <a:cxnSpLocks/>
          </p:cNvCxnSpPr>
          <p:nvPr/>
        </p:nvCxnSpPr>
        <p:spPr>
          <a:xfrm>
            <a:off x="210653" y="1578543"/>
            <a:ext cx="0" cy="120276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AE35F3-2DFC-4CBA-9A56-E5C26AB85B6D}"/>
              </a:ext>
            </a:extLst>
          </p:cNvPr>
          <p:cNvCxnSpPr>
            <a:cxnSpLocks/>
          </p:cNvCxnSpPr>
          <p:nvPr/>
        </p:nvCxnSpPr>
        <p:spPr>
          <a:xfrm>
            <a:off x="210653" y="2781308"/>
            <a:ext cx="484597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B8A588-B43E-4D05-ADB2-D1E8995D0147}"/>
              </a:ext>
            </a:extLst>
          </p:cNvPr>
          <p:cNvCxnSpPr>
            <a:cxnSpLocks/>
          </p:cNvCxnSpPr>
          <p:nvPr/>
        </p:nvCxnSpPr>
        <p:spPr>
          <a:xfrm>
            <a:off x="460655" y="2322394"/>
            <a:ext cx="0" cy="104026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3C7F6FA4-B516-4A1C-B922-3C88770CF737}"/>
              </a:ext>
            </a:extLst>
          </p:cNvPr>
          <p:cNvSpPr/>
          <p:nvPr/>
        </p:nvSpPr>
        <p:spPr>
          <a:xfrm>
            <a:off x="355847" y="2128197"/>
            <a:ext cx="209616" cy="194197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294C21-7F13-46B4-A186-A4F0EF0F555E}"/>
              </a:ext>
            </a:extLst>
          </p:cNvPr>
          <p:cNvCxnSpPr>
            <a:cxnSpLocks/>
          </p:cNvCxnSpPr>
          <p:nvPr/>
        </p:nvCxnSpPr>
        <p:spPr>
          <a:xfrm>
            <a:off x="462576" y="5201142"/>
            <a:ext cx="0" cy="165685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3C8B280-CC8B-4057-97CF-06BF2C588671}"/>
              </a:ext>
            </a:extLst>
          </p:cNvPr>
          <p:cNvSpPr txBox="1"/>
          <p:nvPr/>
        </p:nvSpPr>
        <p:spPr>
          <a:xfrm>
            <a:off x="208236" y="3291841"/>
            <a:ext cx="430887" cy="199241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</a:rPr>
              <a:t>Universitas</a:t>
            </a:r>
            <a:r>
              <a:rPr lang="en-US" sz="1600" dirty="0"/>
              <a:t> </a:t>
            </a:r>
            <a:r>
              <a:rPr lang="en-US" sz="1600" dirty="0" err="1"/>
              <a:t>Jayabaya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F70D0C-8370-413F-8322-37612BECC5DD}"/>
              </a:ext>
            </a:extLst>
          </p:cNvPr>
          <p:cNvSpPr txBox="1"/>
          <p:nvPr/>
        </p:nvSpPr>
        <p:spPr>
          <a:xfrm>
            <a:off x="1562780" y="248950"/>
            <a:ext cx="199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UNIVERSITAS</a:t>
            </a:r>
          </a:p>
          <a:p>
            <a:r>
              <a:rPr lang="en-US" sz="2000" b="1" dirty="0">
                <a:latin typeface="72 Black" panose="020B0A04030603020204" pitchFamily="34" charset="0"/>
                <a:cs typeface="72 Black" panose="020B0A04030603020204" pitchFamily="34" charset="0"/>
              </a:rPr>
              <a:t>JAYABAYA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67BE16C-AE6D-4DCD-AA30-10C1C6BCC769}"/>
              </a:ext>
            </a:extLst>
          </p:cNvPr>
          <p:cNvSpPr/>
          <p:nvPr/>
        </p:nvSpPr>
        <p:spPr>
          <a:xfrm rot="2702036">
            <a:off x="2008950" y="2402634"/>
            <a:ext cx="1440000" cy="1440000"/>
          </a:xfrm>
          <a:prstGeom prst="roundRect">
            <a:avLst>
              <a:gd name="adj" fmla="val 905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30200" dist="228600" dir="2700000" algn="tl" rotWithShape="0">
              <a:prstClr val="black">
                <a:alpha val="24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0823F8D8-FD70-4B1C-B321-732477880AF4}"/>
              </a:ext>
            </a:extLst>
          </p:cNvPr>
          <p:cNvSpPr/>
          <p:nvPr/>
        </p:nvSpPr>
        <p:spPr>
          <a:xfrm rot="2676128">
            <a:off x="4351163" y="2398487"/>
            <a:ext cx="1440000" cy="1440000"/>
          </a:xfrm>
          <a:prstGeom prst="roundRect">
            <a:avLst>
              <a:gd name="adj" fmla="val 905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30200" dist="228600" dir="2700000" algn="tl" rotWithShape="0">
              <a:prstClr val="black">
                <a:alpha val="24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F3E7B8F4-C789-423D-95E2-D8970A1A259A}"/>
              </a:ext>
            </a:extLst>
          </p:cNvPr>
          <p:cNvSpPr/>
          <p:nvPr/>
        </p:nvSpPr>
        <p:spPr>
          <a:xfrm rot="2765139">
            <a:off x="6618757" y="2398525"/>
            <a:ext cx="1440000" cy="1440000"/>
          </a:xfrm>
          <a:prstGeom prst="roundRect">
            <a:avLst>
              <a:gd name="adj" fmla="val 905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30200" dist="228600" dir="2700000" algn="tl" rotWithShape="0">
              <a:prstClr val="black">
                <a:alpha val="24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9296B241-C8F8-40DB-B08D-544776EEF396}"/>
              </a:ext>
            </a:extLst>
          </p:cNvPr>
          <p:cNvSpPr/>
          <p:nvPr/>
        </p:nvSpPr>
        <p:spPr>
          <a:xfrm rot="2607994">
            <a:off x="8868128" y="2398570"/>
            <a:ext cx="1440000" cy="1440000"/>
          </a:xfrm>
          <a:prstGeom prst="roundRect">
            <a:avLst>
              <a:gd name="adj" fmla="val 905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30200" dist="228600" dir="2700000" algn="tl" rotWithShape="0">
              <a:prstClr val="black">
                <a:alpha val="24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242932-CF98-48E3-9DF6-B72AEE531B36}"/>
              </a:ext>
            </a:extLst>
          </p:cNvPr>
          <p:cNvSpPr txBox="1"/>
          <p:nvPr/>
        </p:nvSpPr>
        <p:spPr>
          <a:xfrm>
            <a:off x="2105291" y="2582309"/>
            <a:ext cx="1228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/>
              <a:t>Kepercayaan</a:t>
            </a:r>
            <a:r>
              <a:rPr lang="en-US" sz="1050" b="1" dirty="0"/>
              <a:t> </a:t>
            </a:r>
            <a:r>
              <a:rPr lang="en-US" sz="1050" b="1" dirty="0" err="1"/>
              <a:t>Publik</a:t>
            </a:r>
            <a:r>
              <a:rPr lang="en-US" sz="1050" b="1" dirty="0"/>
              <a:t> </a:t>
            </a:r>
            <a:r>
              <a:rPr lang="en-US" sz="1050" b="1" dirty="0" err="1"/>
              <a:t>meningkat</a:t>
            </a:r>
            <a:r>
              <a:rPr lang="en-US" sz="1050" dirty="0"/>
              <a:t> — </a:t>
            </a:r>
            <a:r>
              <a:rPr lang="en-US" sz="1050" dirty="0" err="1"/>
              <a:t>masyarakat</a:t>
            </a:r>
            <a:r>
              <a:rPr lang="en-US" sz="1050" dirty="0"/>
              <a:t> </a:t>
            </a:r>
            <a:r>
              <a:rPr lang="en-US" sz="1050" dirty="0" err="1"/>
              <a:t>lebih</a:t>
            </a:r>
            <a:r>
              <a:rPr lang="en-US" sz="1050" dirty="0"/>
              <a:t> </a:t>
            </a:r>
            <a:r>
              <a:rPr lang="en-US" sz="1050" dirty="0" err="1"/>
              <a:t>percaya</a:t>
            </a:r>
            <a:r>
              <a:rPr lang="en-US" sz="1050" dirty="0"/>
              <a:t> </a:t>
            </a:r>
            <a:r>
              <a:rPr lang="en-US" sz="1050" dirty="0" err="1"/>
              <a:t>pemerintah</a:t>
            </a:r>
            <a:r>
              <a:rPr lang="en-US" sz="1050" dirty="0"/>
              <a:t> </a:t>
            </a:r>
            <a:r>
              <a:rPr lang="en-US" sz="1050" dirty="0" err="1"/>
              <a:t>bertindak</a:t>
            </a:r>
            <a:r>
              <a:rPr lang="en-US" sz="1050" dirty="0"/>
              <a:t> </a:t>
            </a:r>
            <a:r>
              <a:rPr lang="en-US" sz="1050" dirty="0" err="1"/>
              <a:t>untuk</a:t>
            </a:r>
            <a:r>
              <a:rPr lang="en-US" sz="1050" dirty="0"/>
              <a:t> </a:t>
            </a:r>
            <a:r>
              <a:rPr lang="en-US" sz="1050" dirty="0" err="1"/>
              <a:t>kepentingan</a:t>
            </a:r>
            <a:r>
              <a:rPr lang="en-US" sz="1050" dirty="0"/>
              <a:t> </a:t>
            </a:r>
            <a:r>
              <a:rPr lang="en-US" sz="1050" dirty="0" err="1"/>
              <a:t>umum</a:t>
            </a:r>
            <a:endParaRPr lang="en-US" sz="105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01B6467-69A8-413B-887C-D73A4E6808E2}"/>
              </a:ext>
            </a:extLst>
          </p:cNvPr>
          <p:cNvSpPr txBox="1"/>
          <p:nvPr/>
        </p:nvSpPr>
        <p:spPr>
          <a:xfrm>
            <a:off x="4410414" y="2643446"/>
            <a:ext cx="1300501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/>
              <a:t>Mutu</a:t>
            </a:r>
            <a:r>
              <a:rPr lang="en-US" sz="1050" b="1" dirty="0"/>
              <a:t> </a:t>
            </a:r>
            <a:r>
              <a:rPr lang="en-US" sz="1050" b="1" dirty="0" err="1"/>
              <a:t>laporan</a:t>
            </a:r>
            <a:r>
              <a:rPr lang="en-US" sz="1050" b="1" dirty="0"/>
              <a:t> </a:t>
            </a:r>
            <a:r>
              <a:rPr lang="en-US" sz="1050" b="1" dirty="0" err="1"/>
              <a:t>keuangan</a:t>
            </a:r>
            <a:r>
              <a:rPr lang="en-US" sz="1050" b="1" dirty="0"/>
              <a:t> </a:t>
            </a:r>
            <a:r>
              <a:rPr lang="en-US" sz="1050" b="1" dirty="0" err="1"/>
              <a:t>meningkat</a:t>
            </a:r>
            <a:r>
              <a:rPr lang="en-US" sz="1050" dirty="0"/>
              <a:t> — </a:t>
            </a:r>
            <a:r>
              <a:rPr lang="en-US" sz="1050" dirty="0" err="1"/>
              <a:t>pemeriksaan</a:t>
            </a:r>
            <a:r>
              <a:rPr lang="en-US" sz="1050" dirty="0"/>
              <a:t> BPK </a:t>
            </a:r>
            <a:r>
              <a:rPr lang="en-US" sz="1050" dirty="0" err="1"/>
              <a:t>menjadi</a:t>
            </a:r>
            <a:r>
              <a:rPr lang="en-US" sz="1050" dirty="0"/>
              <a:t> </a:t>
            </a:r>
            <a:r>
              <a:rPr lang="en-US" sz="1050" dirty="0" err="1"/>
              <a:t>lebih</a:t>
            </a:r>
            <a:r>
              <a:rPr lang="en-US" sz="1050" dirty="0"/>
              <a:t> </a:t>
            </a:r>
            <a:r>
              <a:rPr lang="en-US" sz="1050" dirty="0" err="1"/>
              <a:t>lancar</a:t>
            </a:r>
            <a:r>
              <a:rPr lang="en-US" sz="1050" dirty="0"/>
              <a:t> dan </a:t>
            </a:r>
            <a:r>
              <a:rPr lang="en-US" sz="1050" dirty="0" err="1"/>
              <a:t>opini</a:t>
            </a:r>
            <a:r>
              <a:rPr lang="en-US" sz="1050" dirty="0"/>
              <a:t> </a:t>
            </a:r>
            <a:r>
              <a:rPr lang="en-US" sz="1050" dirty="0" err="1"/>
              <a:t>lebih</a:t>
            </a:r>
            <a:r>
              <a:rPr lang="en-US" sz="1050" dirty="0"/>
              <a:t> </a:t>
            </a:r>
            <a:r>
              <a:rPr lang="en-US" sz="1050" dirty="0" err="1"/>
              <a:t>tinggi</a:t>
            </a:r>
            <a:endParaRPr lang="en-US" sz="105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2BD9506-2E56-49C1-B8DD-32E3E3D4C859}"/>
              </a:ext>
            </a:extLst>
          </p:cNvPr>
          <p:cNvSpPr txBox="1"/>
          <p:nvPr/>
        </p:nvSpPr>
        <p:spPr>
          <a:xfrm>
            <a:off x="6649594" y="2704054"/>
            <a:ext cx="13419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/>
              <a:t>Pengendalian</a:t>
            </a:r>
            <a:r>
              <a:rPr lang="en-US" sz="1050" b="1" dirty="0"/>
              <a:t> </a:t>
            </a:r>
            <a:r>
              <a:rPr lang="en-US" sz="1050" b="1" dirty="0" err="1"/>
              <a:t>korupsi</a:t>
            </a:r>
            <a:r>
              <a:rPr lang="en-US" sz="1050" b="1" dirty="0"/>
              <a:t> yang </a:t>
            </a:r>
            <a:r>
              <a:rPr lang="en-US" sz="1050" b="1" dirty="0" err="1"/>
              <a:t>lebih</a:t>
            </a:r>
            <a:r>
              <a:rPr lang="en-US" sz="1050" b="1" dirty="0"/>
              <a:t> </a:t>
            </a:r>
            <a:r>
              <a:rPr lang="en-US" sz="1050" b="1" dirty="0" err="1"/>
              <a:t>efektif</a:t>
            </a:r>
            <a:r>
              <a:rPr lang="en-US" sz="1050" dirty="0"/>
              <a:t> — </a:t>
            </a:r>
            <a:r>
              <a:rPr lang="en-US" sz="1050" dirty="0" err="1"/>
              <a:t>informasi</a:t>
            </a:r>
            <a:r>
              <a:rPr lang="en-US" sz="1050" dirty="0"/>
              <a:t> yang </a:t>
            </a:r>
            <a:r>
              <a:rPr lang="en-US" sz="1050" dirty="0" err="1"/>
              <a:t>terbuka</a:t>
            </a:r>
            <a:r>
              <a:rPr lang="en-US" sz="1050" dirty="0"/>
              <a:t> </a:t>
            </a:r>
            <a:r>
              <a:rPr lang="en-US" sz="1050" dirty="0" err="1"/>
              <a:t>menyulitkan</a:t>
            </a:r>
            <a:r>
              <a:rPr lang="en-US" sz="1050" dirty="0"/>
              <a:t> </a:t>
            </a:r>
            <a:r>
              <a:rPr lang="en-US" sz="1050" dirty="0" err="1"/>
              <a:t>praktik</a:t>
            </a:r>
            <a:r>
              <a:rPr lang="en-US" sz="1050" dirty="0"/>
              <a:t> </a:t>
            </a:r>
            <a:r>
              <a:rPr lang="en-US" sz="1050" dirty="0" err="1"/>
              <a:t>tidak</a:t>
            </a:r>
            <a:r>
              <a:rPr lang="en-US" sz="1050" dirty="0"/>
              <a:t> </a:t>
            </a:r>
            <a:r>
              <a:rPr lang="en-US" sz="1050" dirty="0" err="1"/>
              <a:t>etis</a:t>
            </a:r>
            <a:endParaRPr lang="en-US" sz="105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457CC83-809C-4E47-AD55-7F3D0F621694}"/>
              </a:ext>
            </a:extLst>
          </p:cNvPr>
          <p:cNvSpPr txBox="1"/>
          <p:nvPr/>
        </p:nvSpPr>
        <p:spPr>
          <a:xfrm>
            <a:off x="9001791" y="2560972"/>
            <a:ext cx="115078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/>
              <a:t>Efisiensi</a:t>
            </a:r>
            <a:r>
              <a:rPr lang="en-US" sz="1050" b="1" dirty="0"/>
              <a:t> </a:t>
            </a:r>
            <a:r>
              <a:rPr lang="en-US" sz="1050" b="1" dirty="0" err="1"/>
              <a:t>anggaran</a:t>
            </a:r>
            <a:r>
              <a:rPr lang="en-US" sz="1050" dirty="0"/>
              <a:t> — </a:t>
            </a:r>
            <a:r>
              <a:rPr lang="en-US" sz="1050" dirty="0" err="1"/>
              <a:t>belanja</a:t>
            </a:r>
            <a:r>
              <a:rPr lang="en-US" sz="1050" dirty="0"/>
              <a:t> </a:t>
            </a:r>
            <a:r>
              <a:rPr lang="en-US" sz="1050" dirty="0" err="1"/>
              <a:t>publik</a:t>
            </a:r>
            <a:r>
              <a:rPr lang="en-US" sz="1050" dirty="0"/>
              <a:t> </a:t>
            </a:r>
            <a:r>
              <a:rPr lang="en-US" sz="1050" dirty="0" err="1"/>
              <a:t>lebih</a:t>
            </a:r>
            <a:r>
              <a:rPr lang="en-US" sz="1050" dirty="0"/>
              <a:t> </a:t>
            </a:r>
            <a:r>
              <a:rPr lang="en-US" sz="1050" dirty="0" err="1"/>
              <a:t>terarah</a:t>
            </a:r>
            <a:r>
              <a:rPr lang="en-US" sz="1050" dirty="0"/>
              <a:t> dan </a:t>
            </a:r>
            <a:r>
              <a:rPr lang="en-US" sz="1050" dirty="0" err="1"/>
              <a:t>efektif</a:t>
            </a:r>
            <a:endParaRPr lang="en-US" sz="1050" dirty="0"/>
          </a:p>
        </p:txBody>
      </p:sp>
      <p:pic>
        <p:nvPicPr>
          <p:cNvPr id="44" name="Graphic 43" descr="Questions">
            <a:extLst>
              <a:ext uri="{FF2B5EF4-FFF2-40B4-BE49-F238E27FC236}">
                <a16:creationId xmlns:a16="http://schemas.microsoft.com/office/drawing/2014/main" id="{590CCB0E-ABE4-496B-A357-F00F28EAD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1038" y="2311646"/>
            <a:ext cx="393630" cy="393630"/>
          </a:xfrm>
          <a:prstGeom prst="rect">
            <a:avLst/>
          </a:prstGeom>
        </p:spPr>
      </p:pic>
      <p:pic>
        <p:nvPicPr>
          <p:cNvPr id="54" name="Graphic 53" descr="Books">
            <a:extLst>
              <a:ext uri="{FF2B5EF4-FFF2-40B4-BE49-F238E27FC236}">
                <a16:creationId xmlns:a16="http://schemas.microsoft.com/office/drawing/2014/main" id="{3E2FC9B7-DC5D-4D3A-A86D-DEF0B425E9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48987" y="2336810"/>
            <a:ext cx="353567" cy="353567"/>
          </a:xfrm>
          <a:prstGeom prst="rect">
            <a:avLst/>
          </a:prstGeom>
        </p:spPr>
      </p:pic>
      <p:sp>
        <p:nvSpPr>
          <p:cNvPr id="33" name="Title 3">
            <a:extLst>
              <a:ext uri="{FF2B5EF4-FFF2-40B4-BE49-F238E27FC236}">
                <a16:creationId xmlns:a16="http://schemas.microsoft.com/office/drawing/2014/main" id="{236EB819-B623-4648-8507-7063C175FBF8}"/>
              </a:ext>
            </a:extLst>
          </p:cNvPr>
          <p:cNvSpPr txBox="1">
            <a:spLocks/>
          </p:cNvSpPr>
          <p:nvPr/>
        </p:nvSpPr>
        <p:spPr>
          <a:xfrm>
            <a:off x="4181302" y="300000"/>
            <a:ext cx="7815969" cy="40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Governance dan </a:t>
            </a:r>
            <a:r>
              <a:rPr lang="en-US" sz="14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Tranparansi</a:t>
            </a:r>
            <a:r>
              <a:rPr lang="en-US" sz="1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Keuangan</a:t>
            </a:r>
            <a:r>
              <a:rPr lang="en-US" sz="1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Pemerintahan</a:t>
            </a:r>
            <a:r>
              <a:rPr lang="en-US" sz="1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Manfaat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Dampak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Penerapan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Graphic 2" descr="Presentation with bar chart">
            <a:extLst>
              <a:ext uri="{FF2B5EF4-FFF2-40B4-BE49-F238E27FC236}">
                <a16:creationId xmlns:a16="http://schemas.microsoft.com/office/drawing/2014/main" id="{406DEF3C-66C4-430E-88E2-3F87A8221E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91946" y="2344530"/>
            <a:ext cx="457200" cy="457200"/>
          </a:xfrm>
          <a:prstGeom prst="rect">
            <a:avLst/>
          </a:prstGeom>
        </p:spPr>
      </p:pic>
      <p:pic>
        <p:nvPicPr>
          <p:cNvPr id="8" name="Graphic 7" descr="Circles with arrows">
            <a:extLst>
              <a:ext uri="{FF2B5EF4-FFF2-40B4-BE49-F238E27FC236}">
                <a16:creationId xmlns:a16="http://schemas.microsoft.com/office/drawing/2014/main" id="{3FF6D09D-56DB-48D1-857B-0D264D2F72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48811" y="2294651"/>
            <a:ext cx="370183" cy="37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05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D32912-1479-438B-9AEB-EA4D15AA51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3" b="11202"/>
          <a:stretch/>
        </p:blipFill>
        <p:spPr>
          <a:xfrm>
            <a:off x="764911" y="108283"/>
            <a:ext cx="847747" cy="96400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9021F0-7F92-40C7-B56C-A54FD798A47B}"/>
              </a:ext>
            </a:extLst>
          </p:cNvPr>
          <p:cNvSpPr txBox="1"/>
          <p:nvPr/>
        </p:nvSpPr>
        <p:spPr>
          <a:xfrm>
            <a:off x="1612658" y="248950"/>
            <a:ext cx="199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UNIVERSITAS</a:t>
            </a:r>
          </a:p>
          <a:p>
            <a:r>
              <a:rPr lang="en-US" sz="2000" b="1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JAYABAYA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868087-5E54-4F6E-8DAD-FA0C9BDAE2C7}"/>
              </a:ext>
            </a:extLst>
          </p:cNvPr>
          <p:cNvCxnSpPr>
            <a:cxnSpLocks/>
          </p:cNvCxnSpPr>
          <p:nvPr/>
        </p:nvCxnSpPr>
        <p:spPr>
          <a:xfrm>
            <a:off x="460655" y="0"/>
            <a:ext cx="0" cy="154112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AE3E8E-1115-4C99-94BF-31DA30E98912}"/>
              </a:ext>
            </a:extLst>
          </p:cNvPr>
          <p:cNvCxnSpPr>
            <a:cxnSpLocks/>
          </p:cNvCxnSpPr>
          <p:nvPr/>
        </p:nvCxnSpPr>
        <p:spPr>
          <a:xfrm>
            <a:off x="695250" y="1578543"/>
            <a:ext cx="0" cy="121239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3D4744-4DE9-4AEE-9ED8-2F85E6809F94}"/>
              </a:ext>
            </a:extLst>
          </p:cNvPr>
          <p:cNvCxnSpPr>
            <a:cxnSpLocks/>
          </p:cNvCxnSpPr>
          <p:nvPr/>
        </p:nvCxnSpPr>
        <p:spPr>
          <a:xfrm>
            <a:off x="210653" y="1578543"/>
            <a:ext cx="0" cy="120276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AE35F3-2DFC-4CBA-9A56-E5C26AB85B6D}"/>
              </a:ext>
            </a:extLst>
          </p:cNvPr>
          <p:cNvCxnSpPr>
            <a:cxnSpLocks/>
          </p:cNvCxnSpPr>
          <p:nvPr/>
        </p:nvCxnSpPr>
        <p:spPr>
          <a:xfrm>
            <a:off x="210653" y="2781308"/>
            <a:ext cx="484597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B8A588-B43E-4D05-ADB2-D1E8995D0147}"/>
              </a:ext>
            </a:extLst>
          </p:cNvPr>
          <p:cNvCxnSpPr>
            <a:cxnSpLocks/>
          </p:cNvCxnSpPr>
          <p:nvPr/>
        </p:nvCxnSpPr>
        <p:spPr>
          <a:xfrm>
            <a:off x="460655" y="2322394"/>
            <a:ext cx="0" cy="104026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3C7F6FA4-B516-4A1C-B922-3C88770CF737}"/>
              </a:ext>
            </a:extLst>
          </p:cNvPr>
          <p:cNvSpPr/>
          <p:nvPr/>
        </p:nvSpPr>
        <p:spPr>
          <a:xfrm>
            <a:off x="355847" y="2128197"/>
            <a:ext cx="209616" cy="194197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294C21-7F13-46B4-A186-A4F0EF0F555E}"/>
              </a:ext>
            </a:extLst>
          </p:cNvPr>
          <p:cNvCxnSpPr>
            <a:cxnSpLocks/>
          </p:cNvCxnSpPr>
          <p:nvPr/>
        </p:nvCxnSpPr>
        <p:spPr>
          <a:xfrm>
            <a:off x="462576" y="5201142"/>
            <a:ext cx="0" cy="165685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3C8B280-CC8B-4057-97CF-06BF2C588671}"/>
              </a:ext>
            </a:extLst>
          </p:cNvPr>
          <p:cNvSpPr txBox="1"/>
          <p:nvPr/>
        </p:nvSpPr>
        <p:spPr>
          <a:xfrm>
            <a:off x="208236" y="3291841"/>
            <a:ext cx="430887" cy="199241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</a:rPr>
              <a:t>Universitas</a:t>
            </a:r>
            <a:r>
              <a:rPr lang="en-US" sz="1600" dirty="0"/>
              <a:t> </a:t>
            </a:r>
            <a:r>
              <a:rPr lang="en-US" sz="1600" dirty="0" err="1"/>
              <a:t>Jayabaya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F70D0C-8370-413F-8322-37612BECC5DD}"/>
              </a:ext>
            </a:extLst>
          </p:cNvPr>
          <p:cNvSpPr txBox="1"/>
          <p:nvPr/>
        </p:nvSpPr>
        <p:spPr>
          <a:xfrm>
            <a:off x="1562780" y="248950"/>
            <a:ext cx="199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UNIVERSITAS</a:t>
            </a:r>
          </a:p>
          <a:p>
            <a:r>
              <a:rPr lang="en-US" sz="2000" b="1" dirty="0">
                <a:latin typeface="72 Black" panose="020B0A04030603020204" pitchFamily="34" charset="0"/>
                <a:cs typeface="72 Black" panose="020B0A04030603020204" pitchFamily="34" charset="0"/>
              </a:rPr>
              <a:t>JAYABAYA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C0B0A6-6005-43BB-B0B7-C9AE0DC10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0" y="2543067"/>
            <a:ext cx="1801206" cy="2701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49BA7F29-5803-4D23-8A02-1ABA3FCBF80A}"/>
              </a:ext>
            </a:extLst>
          </p:cNvPr>
          <p:cNvSpPr/>
          <p:nvPr/>
        </p:nvSpPr>
        <p:spPr>
          <a:xfrm>
            <a:off x="2973812" y="2583870"/>
            <a:ext cx="2520000" cy="252000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4A4F79-C62D-4642-A599-AB7D3BD66699}"/>
              </a:ext>
            </a:extLst>
          </p:cNvPr>
          <p:cNvSpPr txBox="1"/>
          <p:nvPr/>
        </p:nvSpPr>
        <p:spPr>
          <a:xfrm>
            <a:off x="3136526" y="3045740"/>
            <a:ext cx="21806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Meskipun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penting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implementasi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good governance dan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transparansi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daerah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sering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terkendala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oleh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6A839464-A956-4626-B9D7-BDDF85507DBA}"/>
              </a:ext>
            </a:extLst>
          </p:cNvPr>
          <p:cNvSpPr/>
          <p:nvPr/>
        </p:nvSpPr>
        <p:spPr>
          <a:xfrm>
            <a:off x="2901121" y="2500740"/>
            <a:ext cx="2665381" cy="2515848"/>
          </a:xfrm>
          <a:prstGeom prst="blockArc">
            <a:avLst>
              <a:gd name="adj1" fmla="val 16082315"/>
              <a:gd name="adj2" fmla="val 19945041"/>
              <a:gd name="adj3" fmla="val 4653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24973B13-E50C-44E5-9717-3A250E439510}"/>
              </a:ext>
            </a:extLst>
          </p:cNvPr>
          <p:cNvSpPr/>
          <p:nvPr/>
        </p:nvSpPr>
        <p:spPr>
          <a:xfrm rot="7380440">
            <a:off x="2970590" y="2604652"/>
            <a:ext cx="2665381" cy="2515848"/>
          </a:xfrm>
          <a:prstGeom prst="blockArc">
            <a:avLst>
              <a:gd name="adj1" fmla="val 16095929"/>
              <a:gd name="adj2" fmla="val 19905238"/>
              <a:gd name="adj3" fmla="val 4627"/>
            </a:avLst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id="{2B439372-BBFE-4F23-A1C6-035521E79497}"/>
              </a:ext>
            </a:extLst>
          </p:cNvPr>
          <p:cNvSpPr/>
          <p:nvPr/>
        </p:nvSpPr>
        <p:spPr>
          <a:xfrm rot="3685443">
            <a:off x="2970591" y="2502937"/>
            <a:ext cx="2665381" cy="2515848"/>
          </a:xfrm>
          <a:prstGeom prst="blockArc">
            <a:avLst>
              <a:gd name="adj1" fmla="val 16185185"/>
              <a:gd name="adj2" fmla="val 20009922"/>
              <a:gd name="adj3" fmla="val 5014"/>
            </a:avLst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35929F21-DE62-40B7-B49F-A83BF2BCEFDB}"/>
              </a:ext>
            </a:extLst>
          </p:cNvPr>
          <p:cNvSpPr/>
          <p:nvPr/>
        </p:nvSpPr>
        <p:spPr>
          <a:xfrm>
            <a:off x="2292662" y="1797529"/>
            <a:ext cx="3960000" cy="3960000"/>
          </a:xfrm>
          <a:prstGeom prst="arc">
            <a:avLst>
              <a:gd name="adj1" fmla="val 16200000"/>
              <a:gd name="adj2" fmla="val 5445592"/>
            </a:avLst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A119380-E991-4B15-AA47-76FB2AFD85BF}"/>
              </a:ext>
            </a:extLst>
          </p:cNvPr>
          <p:cNvSpPr/>
          <p:nvPr/>
        </p:nvSpPr>
        <p:spPr>
          <a:xfrm>
            <a:off x="5399773" y="1848051"/>
            <a:ext cx="1771048" cy="317633"/>
          </a:xfrm>
          <a:custGeom>
            <a:avLst/>
            <a:gdLst>
              <a:gd name="connsiteX0" fmla="*/ 0 w 1771048"/>
              <a:gd name="connsiteY0" fmla="*/ 317633 h 317633"/>
              <a:gd name="connsiteX1" fmla="*/ 567890 w 1771048"/>
              <a:gd name="connsiteY1" fmla="*/ 0 h 317633"/>
              <a:gd name="connsiteX2" fmla="*/ 1771048 w 1771048"/>
              <a:gd name="connsiteY2" fmla="*/ 0 h 31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1048" h="317633">
                <a:moveTo>
                  <a:pt x="0" y="317633"/>
                </a:moveTo>
                <a:lnTo>
                  <a:pt x="567890" y="0"/>
                </a:lnTo>
                <a:lnTo>
                  <a:pt x="1771048" y="0"/>
                </a:ln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9E1C58B-3F90-4D37-8486-951A2984FF9D}"/>
              </a:ext>
            </a:extLst>
          </p:cNvPr>
          <p:cNvSpPr/>
          <p:nvPr/>
        </p:nvSpPr>
        <p:spPr>
          <a:xfrm>
            <a:off x="6256421" y="3830855"/>
            <a:ext cx="1655545" cy="0"/>
          </a:xfrm>
          <a:custGeom>
            <a:avLst/>
            <a:gdLst>
              <a:gd name="connsiteX0" fmla="*/ 0 w 1655545"/>
              <a:gd name="connsiteY0" fmla="*/ 0 h 0"/>
              <a:gd name="connsiteX1" fmla="*/ 1655545 w 165554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5545">
                <a:moveTo>
                  <a:pt x="0" y="0"/>
                </a:moveTo>
                <a:lnTo>
                  <a:pt x="1655545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DDC69A90-06E9-44FC-AB3B-BBBBD89A661C}"/>
              </a:ext>
            </a:extLst>
          </p:cNvPr>
          <p:cNvSpPr/>
          <p:nvPr/>
        </p:nvSpPr>
        <p:spPr>
          <a:xfrm>
            <a:off x="5419023" y="5380522"/>
            <a:ext cx="1944303" cy="356135"/>
          </a:xfrm>
          <a:custGeom>
            <a:avLst/>
            <a:gdLst>
              <a:gd name="connsiteX0" fmla="*/ 0 w 1944303"/>
              <a:gd name="connsiteY0" fmla="*/ 0 h 356135"/>
              <a:gd name="connsiteX1" fmla="*/ 471638 w 1944303"/>
              <a:gd name="connsiteY1" fmla="*/ 346510 h 356135"/>
              <a:gd name="connsiteX2" fmla="*/ 1944303 w 1944303"/>
              <a:gd name="connsiteY2" fmla="*/ 356135 h 35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4303" h="356135">
                <a:moveTo>
                  <a:pt x="0" y="0"/>
                </a:moveTo>
                <a:lnTo>
                  <a:pt x="471638" y="346510"/>
                </a:lnTo>
                <a:lnTo>
                  <a:pt x="1944303" y="356135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0B857F60-7A9E-4834-8A1C-F0B2A6B39233}"/>
              </a:ext>
            </a:extLst>
          </p:cNvPr>
          <p:cNvSpPr/>
          <p:nvPr/>
        </p:nvSpPr>
        <p:spPr>
          <a:xfrm>
            <a:off x="5319593" y="2071707"/>
            <a:ext cx="183600" cy="1836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BD884209-27D4-4E3D-98D4-98FF43DFA2D4}"/>
              </a:ext>
            </a:extLst>
          </p:cNvPr>
          <p:cNvSpPr/>
          <p:nvPr/>
        </p:nvSpPr>
        <p:spPr>
          <a:xfrm>
            <a:off x="6171712" y="3752070"/>
            <a:ext cx="183600" cy="183600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79BD2707-E7A4-4A03-BC6A-A7544D60CC8A}"/>
              </a:ext>
            </a:extLst>
          </p:cNvPr>
          <p:cNvSpPr/>
          <p:nvPr/>
        </p:nvSpPr>
        <p:spPr>
          <a:xfrm>
            <a:off x="5319593" y="5301144"/>
            <a:ext cx="183600" cy="183600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76798A-05C3-4AB6-AC13-8A07B92F5B65}"/>
              </a:ext>
            </a:extLst>
          </p:cNvPr>
          <p:cNvSpPr/>
          <p:nvPr/>
        </p:nvSpPr>
        <p:spPr>
          <a:xfrm>
            <a:off x="6898849" y="1476374"/>
            <a:ext cx="4320000" cy="720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EF796F61-BAD5-43CB-A098-DB8D14FE8F6B}"/>
              </a:ext>
            </a:extLst>
          </p:cNvPr>
          <p:cNvSpPr/>
          <p:nvPr/>
        </p:nvSpPr>
        <p:spPr>
          <a:xfrm>
            <a:off x="6892344" y="1471869"/>
            <a:ext cx="726111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7E7ADE-F0BA-4321-9FFC-5B5ACED19C76}"/>
              </a:ext>
            </a:extLst>
          </p:cNvPr>
          <p:cNvSpPr txBox="1"/>
          <p:nvPr/>
        </p:nvSpPr>
        <p:spPr>
          <a:xfrm>
            <a:off x="7591788" y="1684264"/>
            <a:ext cx="370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Keterbatasan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SDM yang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kompeten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1503CF3-2987-44CD-87A2-1EE10E5A6476}"/>
              </a:ext>
            </a:extLst>
          </p:cNvPr>
          <p:cNvSpPr/>
          <p:nvPr/>
        </p:nvSpPr>
        <p:spPr>
          <a:xfrm>
            <a:off x="7462070" y="3442062"/>
            <a:ext cx="4320000" cy="72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E4E888A-4EF0-42F7-B7C5-EA262E178DD8}"/>
              </a:ext>
            </a:extLst>
          </p:cNvPr>
          <p:cNvSpPr/>
          <p:nvPr/>
        </p:nvSpPr>
        <p:spPr>
          <a:xfrm>
            <a:off x="6896577" y="5391128"/>
            <a:ext cx="4320000" cy="720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3D78B35C-FD0F-4721-9A53-DDE25FBC7E0F}"/>
              </a:ext>
            </a:extLst>
          </p:cNvPr>
          <p:cNvSpPr/>
          <p:nvPr/>
        </p:nvSpPr>
        <p:spPr>
          <a:xfrm>
            <a:off x="7447002" y="3437105"/>
            <a:ext cx="726111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D8A82646-C2DE-4978-86B6-3B2AD330E274}"/>
              </a:ext>
            </a:extLst>
          </p:cNvPr>
          <p:cNvSpPr/>
          <p:nvPr/>
        </p:nvSpPr>
        <p:spPr>
          <a:xfrm>
            <a:off x="6892344" y="5386623"/>
            <a:ext cx="726111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3C52438-1B2F-4F13-AA7C-8A49C05391AE}"/>
              </a:ext>
            </a:extLst>
          </p:cNvPr>
          <p:cNvSpPr txBox="1"/>
          <p:nvPr/>
        </p:nvSpPr>
        <p:spPr>
          <a:xfrm>
            <a:off x="8213673" y="3534812"/>
            <a:ext cx="319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informasi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belum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terintegrasi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49BD220-714B-411B-BA31-17A730B9700D}"/>
              </a:ext>
            </a:extLst>
          </p:cNvPr>
          <p:cNvSpPr txBox="1"/>
          <p:nvPr/>
        </p:nvSpPr>
        <p:spPr>
          <a:xfrm>
            <a:off x="7647709" y="5469775"/>
            <a:ext cx="3365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Budaya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birokrasi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belum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sepenuhnya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terbuka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itle 3">
            <a:extLst>
              <a:ext uri="{FF2B5EF4-FFF2-40B4-BE49-F238E27FC236}">
                <a16:creationId xmlns:a16="http://schemas.microsoft.com/office/drawing/2014/main" id="{CDDA9D15-28BF-4DEB-8C26-C401276BB93F}"/>
              </a:ext>
            </a:extLst>
          </p:cNvPr>
          <p:cNvSpPr txBox="1">
            <a:spLocks/>
          </p:cNvSpPr>
          <p:nvPr/>
        </p:nvSpPr>
        <p:spPr>
          <a:xfrm>
            <a:off x="4181302" y="300000"/>
            <a:ext cx="7815969" cy="40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Governance dan </a:t>
            </a:r>
            <a:r>
              <a:rPr lang="en-US" sz="14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Tranparansi</a:t>
            </a:r>
            <a:r>
              <a:rPr lang="en-US" sz="1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Keuangan</a:t>
            </a:r>
            <a:r>
              <a:rPr lang="en-US" sz="1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Pemerintahan</a:t>
            </a:r>
            <a:r>
              <a:rPr lang="en-US" sz="1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Tantangan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Pelaksanaan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Graphic 13" descr="Questions">
            <a:extLst>
              <a:ext uri="{FF2B5EF4-FFF2-40B4-BE49-F238E27FC236}">
                <a16:creationId xmlns:a16="http://schemas.microsoft.com/office/drawing/2014/main" id="{75FB487A-4EE1-4E20-9198-61AC5127C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95722" y="1576199"/>
            <a:ext cx="515010" cy="515010"/>
          </a:xfrm>
          <a:prstGeom prst="rect">
            <a:avLst/>
          </a:prstGeom>
        </p:spPr>
      </p:pic>
      <p:pic>
        <p:nvPicPr>
          <p:cNvPr id="21" name="Graphic 20" descr="Connections">
            <a:extLst>
              <a:ext uri="{FF2B5EF4-FFF2-40B4-BE49-F238E27FC236}">
                <a16:creationId xmlns:a16="http://schemas.microsoft.com/office/drawing/2014/main" id="{B05008F5-3675-4DB2-9560-B68DE5BB08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5286" y="3544383"/>
            <a:ext cx="563488" cy="563488"/>
          </a:xfrm>
          <a:prstGeom prst="rect">
            <a:avLst/>
          </a:prstGeom>
        </p:spPr>
      </p:pic>
      <p:pic>
        <p:nvPicPr>
          <p:cNvPr id="25" name="Graphic 24" descr="Wireless">
            <a:extLst>
              <a:ext uri="{FF2B5EF4-FFF2-40B4-BE49-F238E27FC236}">
                <a16:creationId xmlns:a16="http://schemas.microsoft.com/office/drawing/2014/main" id="{6E3D39BA-67E4-4158-8F25-9BFB4E46B7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65874" y="5441860"/>
            <a:ext cx="579049" cy="57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5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D32912-1479-438B-9AEB-EA4D15AA51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3" b="11202"/>
          <a:stretch/>
        </p:blipFill>
        <p:spPr>
          <a:xfrm>
            <a:off x="764911" y="108283"/>
            <a:ext cx="847747" cy="96400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9021F0-7F92-40C7-B56C-A54FD798A47B}"/>
              </a:ext>
            </a:extLst>
          </p:cNvPr>
          <p:cNvSpPr txBox="1"/>
          <p:nvPr/>
        </p:nvSpPr>
        <p:spPr>
          <a:xfrm>
            <a:off x="1612658" y="364403"/>
            <a:ext cx="199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UNIVERSITAS</a:t>
            </a:r>
          </a:p>
          <a:p>
            <a:r>
              <a:rPr lang="en-US" sz="2000" b="1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JAYABAYA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868087-5E54-4F6E-8DAD-FA0C9BDAE2C7}"/>
              </a:ext>
            </a:extLst>
          </p:cNvPr>
          <p:cNvCxnSpPr>
            <a:cxnSpLocks/>
          </p:cNvCxnSpPr>
          <p:nvPr/>
        </p:nvCxnSpPr>
        <p:spPr>
          <a:xfrm>
            <a:off x="460655" y="0"/>
            <a:ext cx="0" cy="154112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AE3E8E-1115-4C99-94BF-31DA30E98912}"/>
              </a:ext>
            </a:extLst>
          </p:cNvPr>
          <p:cNvCxnSpPr>
            <a:cxnSpLocks/>
          </p:cNvCxnSpPr>
          <p:nvPr/>
        </p:nvCxnSpPr>
        <p:spPr>
          <a:xfrm>
            <a:off x="695250" y="1568918"/>
            <a:ext cx="0" cy="121239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3D4744-4DE9-4AEE-9ED8-2F85E6809F94}"/>
              </a:ext>
            </a:extLst>
          </p:cNvPr>
          <p:cNvCxnSpPr>
            <a:cxnSpLocks/>
          </p:cNvCxnSpPr>
          <p:nvPr/>
        </p:nvCxnSpPr>
        <p:spPr>
          <a:xfrm>
            <a:off x="210653" y="1578543"/>
            <a:ext cx="0" cy="120276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AE35F3-2DFC-4CBA-9A56-E5C26AB85B6D}"/>
              </a:ext>
            </a:extLst>
          </p:cNvPr>
          <p:cNvCxnSpPr>
            <a:cxnSpLocks/>
          </p:cNvCxnSpPr>
          <p:nvPr/>
        </p:nvCxnSpPr>
        <p:spPr>
          <a:xfrm>
            <a:off x="210653" y="2781308"/>
            <a:ext cx="484597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B8A588-B43E-4D05-ADB2-D1E8995D0147}"/>
              </a:ext>
            </a:extLst>
          </p:cNvPr>
          <p:cNvCxnSpPr>
            <a:cxnSpLocks/>
          </p:cNvCxnSpPr>
          <p:nvPr/>
        </p:nvCxnSpPr>
        <p:spPr>
          <a:xfrm>
            <a:off x="460655" y="2322394"/>
            <a:ext cx="0" cy="104026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3C7F6FA4-B516-4A1C-B922-3C88770CF737}"/>
              </a:ext>
            </a:extLst>
          </p:cNvPr>
          <p:cNvSpPr/>
          <p:nvPr/>
        </p:nvSpPr>
        <p:spPr>
          <a:xfrm>
            <a:off x="355847" y="2128197"/>
            <a:ext cx="209616" cy="194197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294C21-7F13-46B4-A186-A4F0EF0F555E}"/>
              </a:ext>
            </a:extLst>
          </p:cNvPr>
          <p:cNvCxnSpPr>
            <a:cxnSpLocks/>
          </p:cNvCxnSpPr>
          <p:nvPr/>
        </p:nvCxnSpPr>
        <p:spPr>
          <a:xfrm>
            <a:off x="462576" y="5201142"/>
            <a:ext cx="0" cy="165685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3C8B280-CC8B-4057-97CF-06BF2C588671}"/>
              </a:ext>
            </a:extLst>
          </p:cNvPr>
          <p:cNvSpPr txBox="1"/>
          <p:nvPr/>
        </p:nvSpPr>
        <p:spPr>
          <a:xfrm>
            <a:off x="208236" y="3291841"/>
            <a:ext cx="430887" cy="199241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</a:rPr>
              <a:t>Universitas</a:t>
            </a:r>
            <a:r>
              <a:rPr lang="en-US" sz="1600" dirty="0"/>
              <a:t> </a:t>
            </a:r>
            <a:r>
              <a:rPr lang="en-US" sz="1600" dirty="0" err="1"/>
              <a:t>Jayabaya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F70D0C-8370-413F-8322-37612BECC5DD}"/>
              </a:ext>
            </a:extLst>
          </p:cNvPr>
          <p:cNvSpPr txBox="1"/>
          <p:nvPr/>
        </p:nvSpPr>
        <p:spPr>
          <a:xfrm>
            <a:off x="1562780" y="248950"/>
            <a:ext cx="199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UNIVERSITAS</a:t>
            </a:r>
          </a:p>
          <a:p>
            <a:r>
              <a:rPr lang="en-US" sz="2000" b="1" dirty="0">
                <a:latin typeface="72 Black" panose="020B0A04030603020204" pitchFamily="34" charset="0"/>
                <a:cs typeface="72 Black" panose="020B0A04030603020204" pitchFamily="34" charset="0"/>
              </a:rPr>
              <a:t>JAYABAYA</a:t>
            </a: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B701341C-0A67-4E71-A4BC-E07364B8AAF8}"/>
              </a:ext>
            </a:extLst>
          </p:cNvPr>
          <p:cNvSpPr txBox="1">
            <a:spLocks/>
          </p:cNvSpPr>
          <p:nvPr/>
        </p:nvSpPr>
        <p:spPr>
          <a:xfrm>
            <a:off x="5240866" y="300000"/>
            <a:ext cx="6928812" cy="40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Governance dan </a:t>
            </a:r>
            <a:r>
              <a:rPr lang="en-US" sz="14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Tranparansi</a:t>
            </a:r>
            <a:r>
              <a:rPr lang="en-US" sz="1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Keuangan</a:t>
            </a:r>
            <a:r>
              <a:rPr lang="en-US" sz="1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Pemerintahan</a:t>
            </a:r>
            <a:r>
              <a:rPr lang="en-US" sz="1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Kesimpulan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3E7591-0F2D-48CD-B7F0-B5E8FBF3A424}"/>
              </a:ext>
            </a:extLst>
          </p:cNvPr>
          <p:cNvSpPr/>
          <p:nvPr/>
        </p:nvSpPr>
        <p:spPr>
          <a:xfrm>
            <a:off x="2565399" y="1566333"/>
            <a:ext cx="7243237" cy="458893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Kesimpulan</a:t>
            </a:r>
          </a:p>
          <a:p>
            <a:endParaRPr lang="en-US" sz="12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Governance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tata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kelola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pemerintahan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baik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efektif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menerapkan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prinsip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transparansi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akuntabilitas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partisipasi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efisiensi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pengelolaan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keuangan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publik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Transparansi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Keuangan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aspek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penting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good governance yang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memungkinkan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informasi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keuangan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publik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dibuka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jelas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kepada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masyarakat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meningkatkan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akuntabilitas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mengurangi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penyalahgunaan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kekuasaan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korupsi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2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68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14800</TotalTime>
  <Words>667</Words>
  <Application>Microsoft Office PowerPoint</Application>
  <PresentationFormat>Widescreen</PresentationFormat>
  <Paragraphs>122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72 Black</vt:lpstr>
      <vt:lpstr>Arial</vt:lpstr>
      <vt:lpstr>Calibri</vt:lpstr>
      <vt:lpstr>Calibri Light</vt:lpstr>
      <vt:lpstr>Poppins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Handri Fatria</dc:creator>
  <cp:lastModifiedBy>Handri Fatria</cp:lastModifiedBy>
  <cp:revision>165</cp:revision>
  <dcterms:created xsi:type="dcterms:W3CDTF">2025-11-05T09:59:41Z</dcterms:created>
  <dcterms:modified xsi:type="dcterms:W3CDTF">2026-01-10T17:30:12Z</dcterms:modified>
</cp:coreProperties>
</file>