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TT Chocolates" panose="020B0604020202020204" charset="0"/>
      <p:regular r:id="rId11"/>
    </p:embeddedFont>
    <p:embeddedFont>
      <p:font typeface="TT Nooks Script" panose="020B0604020202020204" charset="0"/>
      <p:regular r:id="rId12"/>
    </p:embeddedFont>
    <p:embeddedFont>
      <p:font typeface="TT Nooks Script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3871"/>
        </a:solidFill>
        <a:effectLst/>
      </p:bgPr>
    </p:bg>
    <p:spTree>
      <p:nvGrpSpPr>
        <p:cNvPr id="1" name=""/>
        <p:cNvGrpSpPr/>
        <p:nvPr/>
      </p:nvGrpSpPr>
      <p:grpSpPr>
        <a:xfrm>
          <a:off x="0" y="0"/>
          <a:ext cx="0" cy="0"/>
          <a:chOff x="0" y="0"/>
          <a:chExt cx="0" cy="0"/>
        </a:xfrm>
      </p:grpSpPr>
      <p:sp>
        <p:nvSpPr>
          <p:cNvPr id="2" name="Freeform 2"/>
          <p:cNvSpPr/>
          <p:nvPr/>
        </p:nvSpPr>
        <p:spPr>
          <a:xfrm>
            <a:off x="-289778" y="6172200"/>
            <a:ext cx="4540469" cy="4114800"/>
          </a:xfrm>
          <a:custGeom>
            <a:avLst/>
            <a:gdLst/>
            <a:ahLst/>
            <a:cxnLst/>
            <a:rect l="l" t="t" r="r" b="b"/>
            <a:pathLst>
              <a:path w="4540469" h="4114800">
                <a:moveTo>
                  <a:pt x="0" y="0"/>
                </a:moveTo>
                <a:lnTo>
                  <a:pt x="4540469" y="0"/>
                </a:lnTo>
                <a:lnTo>
                  <a:pt x="454046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883219" y="-94713"/>
            <a:ext cx="4404781" cy="4114800"/>
          </a:xfrm>
          <a:custGeom>
            <a:avLst/>
            <a:gdLst/>
            <a:ahLst/>
            <a:cxnLst/>
            <a:rect l="l" t="t" r="r" b="b"/>
            <a:pathLst>
              <a:path w="4404781" h="4114800">
                <a:moveTo>
                  <a:pt x="0" y="0"/>
                </a:moveTo>
                <a:lnTo>
                  <a:pt x="4404781" y="0"/>
                </a:lnTo>
                <a:lnTo>
                  <a:pt x="44047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3564854" y="3752348"/>
            <a:ext cx="11158291" cy="3578584"/>
          </a:xfrm>
          <a:prstGeom prst="rect">
            <a:avLst/>
          </a:prstGeom>
        </p:spPr>
        <p:txBody>
          <a:bodyPr lIns="0" tIns="0" rIns="0" bIns="0" rtlCol="0" anchor="t">
            <a:spAutoFit/>
          </a:bodyPr>
          <a:lstStyle/>
          <a:p>
            <a:pPr algn="ctr">
              <a:lnSpc>
                <a:spcPts val="14330"/>
              </a:lnSpc>
            </a:pPr>
            <a:r>
              <a:rPr lang="en-US" sz="10235" dirty="0">
                <a:solidFill>
                  <a:srgbClr val="FFFFFF"/>
                </a:solidFill>
                <a:latin typeface="TT Nooks Script Bold"/>
                <a:ea typeface="TT Nooks Script Bold"/>
                <a:cs typeface="TT Nooks Script Bold"/>
                <a:sym typeface="TT Nooks Script Bold"/>
              </a:rPr>
              <a:t>PEMERINTAH PUSAT</a:t>
            </a:r>
          </a:p>
          <a:p>
            <a:pPr algn="ctr">
              <a:lnSpc>
                <a:spcPts val="14330"/>
              </a:lnSpc>
            </a:pPr>
            <a:r>
              <a:rPr lang="en-US" sz="10235" dirty="0">
                <a:solidFill>
                  <a:srgbClr val="FFFFFF"/>
                </a:solidFill>
                <a:latin typeface="TT Nooks Script Bold"/>
                <a:ea typeface="TT Nooks Script Bold"/>
                <a:cs typeface="TT Nooks Script Bold"/>
                <a:sym typeface="TT Nooks Script Bold"/>
              </a:rPr>
              <a:t>(LKPP)</a:t>
            </a:r>
          </a:p>
        </p:txBody>
      </p:sp>
      <p:sp>
        <p:nvSpPr>
          <p:cNvPr id="5" name="Freeform 5"/>
          <p:cNvSpPr/>
          <p:nvPr/>
        </p:nvSpPr>
        <p:spPr>
          <a:xfrm>
            <a:off x="11065546" y="8720220"/>
            <a:ext cx="7315200" cy="1076159"/>
          </a:xfrm>
          <a:custGeom>
            <a:avLst/>
            <a:gdLst/>
            <a:ahLst/>
            <a:cxnLst/>
            <a:rect l="l" t="t" r="r" b="b"/>
            <a:pathLst>
              <a:path w="7315200" h="1076159">
                <a:moveTo>
                  <a:pt x="0" y="0"/>
                </a:moveTo>
                <a:lnTo>
                  <a:pt x="7315200" y="0"/>
                </a:lnTo>
                <a:lnTo>
                  <a:pt x="7315200" y="1076160"/>
                </a:lnTo>
                <a:lnTo>
                  <a:pt x="0" y="10761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2151226" y="7826093"/>
            <a:ext cx="13934383" cy="1486689"/>
          </a:xfrm>
          <a:prstGeom prst="rect">
            <a:avLst/>
          </a:prstGeom>
        </p:spPr>
        <p:txBody>
          <a:bodyPr lIns="0" tIns="0" rIns="0" bIns="0" rtlCol="0" anchor="t">
            <a:spAutoFit/>
          </a:bodyPr>
          <a:lstStyle/>
          <a:p>
            <a:pPr algn="ctr">
              <a:lnSpc>
                <a:spcPts val="5918"/>
              </a:lnSpc>
            </a:pPr>
            <a:r>
              <a:rPr lang="en-US" sz="4227" dirty="0">
                <a:solidFill>
                  <a:srgbClr val="FFFFFF"/>
                </a:solidFill>
                <a:latin typeface="TT Chocolates"/>
                <a:ea typeface="TT Chocolates"/>
                <a:cs typeface="TT Chocolates"/>
                <a:sym typeface="TT Chocolates"/>
              </a:rPr>
              <a:t>NOVIKA RAHMA – 2025340350012</a:t>
            </a:r>
          </a:p>
          <a:p>
            <a:pPr algn="ctr">
              <a:lnSpc>
                <a:spcPts val="5918"/>
              </a:lnSpc>
            </a:pPr>
            <a:r>
              <a:rPr lang="en-US" sz="4227" dirty="0">
                <a:solidFill>
                  <a:srgbClr val="FFFFFF"/>
                </a:solidFill>
                <a:latin typeface="TT Chocolates"/>
                <a:ea typeface="TT Chocolates"/>
                <a:cs typeface="TT Chocolates"/>
                <a:sym typeface="TT Chocolates"/>
              </a:rPr>
              <a:t>Dosen </a:t>
            </a:r>
            <a:r>
              <a:rPr lang="en-US" sz="4227" dirty="0" err="1">
                <a:solidFill>
                  <a:srgbClr val="FFFFFF"/>
                </a:solidFill>
                <a:latin typeface="TT Chocolates"/>
                <a:ea typeface="TT Chocolates"/>
                <a:cs typeface="TT Chocolates"/>
                <a:sym typeface="TT Chocolates"/>
              </a:rPr>
              <a:t>Pengampu</a:t>
            </a:r>
            <a:r>
              <a:rPr lang="en-US" sz="4227" dirty="0">
                <a:solidFill>
                  <a:srgbClr val="FFFFFF"/>
                </a:solidFill>
                <a:latin typeface="TT Chocolates"/>
                <a:ea typeface="TT Chocolates"/>
                <a:cs typeface="TT Chocolates"/>
                <a:sym typeface="TT Chocolates"/>
              </a:rPr>
              <a:t> : Drs. Suyadi, Ak., </a:t>
            </a:r>
            <a:r>
              <a:rPr lang="en-US" sz="4227" dirty="0" err="1">
                <a:solidFill>
                  <a:srgbClr val="FFFFFF"/>
                </a:solidFill>
                <a:latin typeface="TT Chocolates"/>
                <a:ea typeface="TT Chocolates"/>
                <a:cs typeface="TT Chocolates"/>
                <a:sym typeface="TT Chocolates"/>
              </a:rPr>
              <a:t>M.Com</a:t>
            </a:r>
            <a:endParaRPr lang="en-US" sz="4227" dirty="0">
              <a:solidFill>
                <a:srgbClr val="FFFFFF"/>
              </a:solidFill>
              <a:latin typeface="TT Chocolates"/>
              <a:ea typeface="TT Chocolates"/>
              <a:cs typeface="TT Chocolates"/>
              <a:sym typeface="TT Chocolates"/>
            </a:endParaRPr>
          </a:p>
        </p:txBody>
      </p:sp>
      <p:sp>
        <p:nvSpPr>
          <p:cNvPr id="7" name="TextBox 7"/>
          <p:cNvSpPr txBox="1"/>
          <p:nvPr/>
        </p:nvSpPr>
        <p:spPr>
          <a:xfrm>
            <a:off x="2870337" y="2193062"/>
            <a:ext cx="13240855" cy="1759257"/>
          </a:xfrm>
          <a:prstGeom prst="rect">
            <a:avLst/>
          </a:prstGeom>
        </p:spPr>
        <p:txBody>
          <a:bodyPr lIns="0" tIns="0" rIns="0" bIns="0" rtlCol="0" anchor="t">
            <a:spAutoFit/>
          </a:bodyPr>
          <a:lstStyle/>
          <a:p>
            <a:pPr algn="ctr">
              <a:lnSpc>
                <a:spcPts val="14330"/>
              </a:lnSpc>
            </a:pPr>
            <a:r>
              <a:rPr lang="en-US" sz="10235">
                <a:solidFill>
                  <a:srgbClr val="FFFFFF"/>
                </a:solidFill>
                <a:latin typeface="TT Nooks Script Bold"/>
                <a:ea typeface="TT Nooks Script Bold"/>
                <a:cs typeface="TT Nooks Script Bold"/>
                <a:sym typeface="TT Nooks Script Bold"/>
              </a:rPr>
              <a:t>PELAPORAN KEUANGAN</a:t>
            </a:r>
          </a:p>
        </p:txBody>
      </p:sp>
      <p:sp>
        <p:nvSpPr>
          <p:cNvPr id="8" name="Freeform 8"/>
          <p:cNvSpPr/>
          <p:nvPr/>
        </p:nvSpPr>
        <p:spPr>
          <a:xfrm>
            <a:off x="-92746" y="490620"/>
            <a:ext cx="7315200" cy="1076159"/>
          </a:xfrm>
          <a:custGeom>
            <a:avLst/>
            <a:gdLst/>
            <a:ahLst/>
            <a:cxnLst/>
            <a:rect l="l" t="t" r="r" b="b"/>
            <a:pathLst>
              <a:path w="7315200" h="1076159">
                <a:moveTo>
                  <a:pt x="0" y="0"/>
                </a:moveTo>
                <a:lnTo>
                  <a:pt x="7315200" y="0"/>
                </a:lnTo>
                <a:lnTo>
                  <a:pt x="7315200" y="1076160"/>
                </a:lnTo>
                <a:lnTo>
                  <a:pt x="0" y="10761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871"/>
        </a:solidFill>
        <a:effectLst/>
      </p:bgPr>
    </p:bg>
    <p:spTree>
      <p:nvGrpSpPr>
        <p:cNvPr id="1" name=""/>
        <p:cNvGrpSpPr/>
        <p:nvPr/>
      </p:nvGrpSpPr>
      <p:grpSpPr>
        <a:xfrm>
          <a:off x="0" y="0"/>
          <a:ext cx="0" cy="0"/>
          <a:chOff x="0" y="0"/>
          <a:chExt cx="0" cy="0"/>
        </a:xfrm>
      </p:grpSpPr>
      <p:sp>
        <p:nvSpPr>
          <p:cNvPr id="2" name="Freeform 2"/>
          <p:cNvSpPr/>
          <p:nvPr/>
        </p:nvSpPr>
        <p:spPr>
          <a:xfrm>
            <a:off x="-309157" y="-276934"/>
            <a:ext cx="7315200" cy="3886200"/>
          </a:xfrm>
          <a:custGeom>
            <a:avLst/>
            <a:gdLst/>
            <a:ahLst/>
            <a:cxnLst/>
            <a:rect l="l" t="t" r="r" b="b"/>
            <a:pathLst>
              <a:path w="7315200" h="3886200">
                <a:moveTo>
                  <a:pt x="0" y="0"/>
                </a:moveTo>
                <a:lnTo>
                  <a:pt x="7315200" y="0"/>
                </a:lnTo>
                <a:lnTo>
                  <a:pt x="7315200" y="3886200"/>
                </a:lnTo>
                <a:lnTo>
                  <a:pt x="0" y="3886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584115" y="6491690"/>
            <a:ext cx="4913194" cy="4114800"/>
          </a:xfrm>
          <a:custGeom>
            <a:avLst/>
            <a:gdLst/>
            <a:ahLst/>
            <a:cxnLst/>
            <a:rect l="l" t="t" r="r" b="b"/>
            <a:pathLst>
              <a:path w="4913194" h="4114800">
                <a:moveTo>
                  <a:pt x="0" y="0"/>
                </a:moveTo>
                <a:lnTo>
                  <a:pt x="4913194" y="0"/>
                </a:lnTo>
                <a:lnTo>
                  <a:pt x="491319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3348443" y="1466141"/>
            <a:ext cx="11264958" cy="1455420"/>
          </a:xfrm>
          <a:prstGeom prst="rect">
            <a:avLst/>
          </a:prstGeom>
        </p:spPr>
        <p:txBody>
          <a:bodyPr lIns="0" tIns="0" rIns="0" bIns="0" rtlCol="0" anchor="t">
            <a:spAutoFit/>
          </a:bodyPr>
          <a:lstStyle/>
          <a:p>
            <a:pPr algn="ctr">
              <a:lnSpc>
                <a:spcPts val="5879"/>
              </a:lnSpc>
            </a:pPr>
            <a:r>
              <a:rPr lang="en-US" sz="4199">
                <a:solidFill>
                  <a:srgbClr val="FFFFFF"/>
                </a:solidFill>
                <a:latin typeface="TT Nooks Script Bold"/>
                <a:ea typeface="TT Nooks Script Bold"/>
                <a:cs typeface="TT Nooks Script Bold"/>
                <a:sym typeface="TT Nooks Script Bold"/>
              </a:rPr>
              <a:t>LAPORAN KEUANGAN PEMERINTAH BERDASARKAN STANDAR AKUNTANSI PEMERINTAH (SAP)</a:t>
            </a:r>
          </a:p>
        </p:txBody>
      </p:sp>
      <p:sp>
        <p:nvSpPr>
          <p:cNvPr id="5" name="TextBox 5"/>
          <p:cNvSpPr txBox="1"/>
          <p:nvPr/>
        </p:nvSpPr>
        <p:spPr>
          <a:xfrm>
            <a:off x="1559892" y="7982543"/>
            <a:ext cx="15161583" cy="1393825"/>
          </a:xfrm>
          <a:prstGeom prst="rect">
            <a:avLst/>
          </a:prstGeom>
        </p:spPr>
        <p:txBody>
          <a:bodyPr lIns="0" tIns="0" rIns="0" bIns="0" rtlCol="0" anchor="t">
            <a:spAutoFit/>
          </a:bodyPr>
          <a:lstStyle/>
          <a:p>
            <a:pPr marL="863599" lvl="1" indent="-431800" algn="l">
              <a:lnSpc>
                <a:spcPts val="5599"/>
              </a:lnSpc>
              <a:buFont typeface="Arial"/>
              <a:buChar char="•"/>
            </a:pPr>
            <a:r>
              <a:rPr lang="en-US" sz="3999">
                <a:solidFill>
                  <a:srgbClr val="FFFFFF"/>
                </a:solidFill>
                <a:latin typeface="TT Chocolates"/>
                <a:ea typeface="TT Chocolates"/>
                <a:cs typeface="TT Chocolates"/>
                <a:sym typeface="TT Chocolates"/>
              </a:rPr>
              <a:t>Sistem Akuntansi Pemerintah Pusat (SAPP) dan Sistem Akuntansi Pemerintah Daerah (SAPD)</a:t>
            </a:r>
          </a:p>
        </p:txBody>
      </p:sp>
      <p:sp>
        <p:nvSpPr>
          <p:cNvPr id="6" name="Freeform 6"/>
          <p:cNvSpPr/>
          <p:nvPr/>
        </p:nvSpPr>
        <p:spPr>
          <a:xfrm>
            <a:off x="12578353" y="0"/>
            <a:ext cx="6082676" cy="894839"/>
          </a:xfrm>
          <a:custGeom>
            <a:avLst/>
            <a:gdLst/>
            <a:ahLst/>
            <a:cxnLst/>
            <a:rect l="l" t="t" r="r" b="b"/>
            <a:pathLst>
              <a:path w="6082676" h="894839">
                <a:moveTo>
                  <a:pt x="0" y="0"/>
                </a:moveTo>
                <a:lnTo>
                  <a:pt x="6082676" y="0"/>
                </a:lnTo>
                <a:lnTo>
                  <a:pt x="6082676" y="894839"/>
                </a:lnTo>
                <a:lnTo>
                  <a:pt x="0" y="8948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309157" y="9504380"/>
            <a:ext cx="5319866" cy="782620"/>
          </a:xfrm>
          <a:custGeom>
            <a:avLst/>
            <a:gdLst/>
            <a:ahLst/>
            <a:cxnLst/>
            <a:rect l="l" t="t" r="r" b="b"/>
            <a:pathLst>
              <a:path w="5319866" h="782620">
                <a:moveTo>
                  <a:pt x="0" y="0"/>
                </a:moveTo>
                <a:lnTo>
                  <a:pt x="5319866" y="0"/>
                </a:lnTo>
                <a:lnTo>
                  <a:pt x="5319866" y="782620"/>
                </a:lnTo>
                <a:lnTo>
                  <a:pt x="0" y="7826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AutoShape 8"/>
          <p:cNvSpPr/>
          <p:nvPr/>
        </p:nvSpPr>
        <p:spPr>
          <a:xfrm>
            <a:off x="5281893" y="3064436"/>
            <a:ext cx="6492240" cy="0"/>
          </a:xfrm>
          <a:prstGeom prst="line">
            <a:avLst/>
          </a:prstGeom>
          <a:ln w="38100" cap="flat">
            <a:solidFill>
              <a:srgbClr val="FFFFFF"/>
            </a:solidFill>
            <a:prstDash val="solid"/>
            <a:headEnd type="none" w="sm" len="sm"/>
            <a:tailEnd type="none" w="sm" len="sm"/>
          </a:ln>
        </p:spPr>
      </p:sp>
      <p:sp>
        <p:nvSpPr>
          <p:cNvPr id="9" name="TextBox 9"/>
          <p:cNvSpPr txBox="1"/>
          <p:nvPr/>
        </p:nvSpPr>
        <p:spPr>
          <a:xfrm>
            <a:off x="1559892" y="3618791"/>
            <a:ext cx="15509304" cy="1393933"/>
          </a:xfrm>
          <a:prstGeom prst="rect">
            <a:avLst/>
          </a:prstGeom>
        </p:spPr>
        <p:txBody>
          <a:bodyPr lIns="0" tIns="0" rIns="0" bIns="0" rtlCol="0" anchor="t">
            <a:spAutoFit/>
          </a:bodyPr>
          <a:lstStyle/>
          <a:p>
            <a:pPr marL="863599" lvl="1" indent="-431800" algn="l">
              <a:lnSpc>
                <a:spcPts val="5599"/>
              </a:lnSpc>
              <a:buFont typeface="Arial"/>
              <a:buChar char="•"/>
            </a:pPr>
            <a:r>
              <a:rPr lang="en-US" sz="3999">
                <a:solidFill>
                  <a:srgbClr val="FFFFFF"/>
                </a:solidFill>
                <a:latin typeface="TT Chocolates"/>
                <a:ea typeface="TT Chocolates"/>
                <a:cs typeface="TT Chocolates"/>
                <a:sym typeface="TT Chocolates"/>
              </a:rPr>
              <a:t>Penyusunan laporan keuangan pemerintahan yang relevan dan andal, yang disusun berdasarkan Standar Akuntansi Pemerintahan (SAP)</a:t>
            </a:r>
          </a:p>
        </p:txBody>
      </p:sp>
      <p:sp>
        <p:nvSpPr>
          <p:cNvPr id="10" name="TextBox 10"/>
          <p:cNvSpPr txBox="1"/>
          <p:nvPr/>
        </p:nvSpPr>
        <p:spPr>
          <a:xfrm>
            <a:off x="1559892" y="5584116"/>
            <a:ext cx="15509304" cy="2098675"/>
          </a:xfrm>
          <a:prstGeom prst="rect">
            <a:avLst/>
          </a:prstGeom>
        </p:spPr>
        <p:txBody>
          <a:bodyPr lIns="0" tIns="0" rIns="0" bIns="0" rtlCol="0" anchor="t">
            <a:spAutoFit/>
          </a:bodyPr>
          <a:lstStyle/>
          <a:p>
            <a:pPr marL="863599" lvl="1" indent="-431800" algn="l">
              <a:lnSpc>
                <a:spcPts val="5599"/>
              </a:lnSpc>
              <a:buFont typeface="Arial"/>
              <a:buChar char="•"/>
            </a:pPr>
            <a:r>
              <a:rPr lang="en-US" sz="3999">
                <a:solidFill>
                  <a:srgbClr val="FFFFFF"/>
                </a:solidFill>
                <a:latin typeface="TT Chocolates"/>
                <a:ea typeface="TT Chocolates"/>
                <a:cs typeface="TT Chocolates"/>
                <a:sym typeface="TT Chocolates"/>
              </a:rPr>
              <a:t>Standar Akuntansi Pemerintah (SAP) adalah prinsip-prinsip akuntansi yang diterapkan dalam menyusun dan menyajikan laporan keuangan pemerintah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3871"/>
        </a:solidFill>
        <a:effectLst/>
      </p:bgPr>
    </p:bg>
    <p:spTree>
      <p:nvGrpSpPr>
        <p:cNvPr id="1" name=""/>
        <p:cNvGrpSpPr/>
        <p:nvPr/>
      </p:nvGrpSpPr>
      <p:grpSpPr>
        <a:xfrm>
          <a:off x="0" y="0"/>
          <a:ext cx="0" cy="0"/>
          <a:chOff x="0" y="0"/>
          <a:chExt cx="0" cy="0"/>
        </a:xfrm>
      </p:grpSpPr>
      <p:sp>
        <p:nvSpPr>
          <p:cNvPr id="2" name="Freeform 2"/>
          <p:cNvSpPr/>
          <p:nvPr/>
        </p:nvSpPr>
        <p:spPr>
          <a:xfrm>
            <a:off x="14852808" y="7337745"/>
            <a:ext cx="3738946" cy="3131367"/>
          </a:xfrm>
          <a:custGeom>
            <a:avLst/>
            <a:gdLst/>
            <a:ahLst/>
            <a:cxnLst/>
            <a:rect l="l" t="t" r="r" b="b"/>
            <a:pathLst>
              <a:path w="3738946" h="3131367">
                <a:moveTo>
                  <a:pt x="0" y="0"/>
                </a:moveTo>
                <a:lnTo>
                  <a:pt x="3738946" y="0"/>
                </a:lnTo>
                <a:lnTo>
                  <a:pt x="3738946" y="3131367"/>
                </a:lnTo>
                <a:lnTo>
                  <a:pt x="0" y="31313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07294" y="6992106"/>
            <a:ext cx="3738716" cy="3477006"/>
          </a:xfrm>
          <a:custGeom>
            <a:avLst/>
            <a:gdLst/>
            <a:ahLst/>
            <a:cxnLst/>
            <a:rect l="l" t="t" r="r" b="b"/>
            <a:pathLst>
              <a:path w="3738716" h="3477006">
                <a:moveTo>
                  <a:pt x="0" y="0"/>
                </a:moveTo>
                <a:lnTo>
                  <a:pt x="3738716" y="0"/>
                </a:lnTo>
                <a:lnTo>
                  <a:pt x="3738716" y="3477006"/>
                </a:lnTo>
                <a:lnTo>
                  <a:pt x="0" y="34770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4852808" y="-356178"/>
            <a:ext cx="3722751" cy="3477670"/>
          </a:xfrm>
          <a:custGeom>
            <a:avLst/>
            <a:gdLst/>
            <a:ahLst/>
            <a:cxnLst/>
            <a:rect l="l" t="t" r="r" b="b"/>
            <a:pathLst>
              <a:path w="3722751" h="3477670">
                <a:moveTo>
                  <a:pt x="0" y="0"/>
                </a:moveTo>
                <a:lnTo>
                  <a:pt x="3722751" y="0"/>
                </a:lnTo>
                <a:lnTo>
                  <a:pt x="3722751" y="3477671"/>
                </a:lnTo>
                <a:lnTo>
                  <a:pt x="0" y="34776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2509782" y="1249640"/>
            <a:ext cx="13268435" cy="1185543"/>
          </a:xfrm>
          <a:prstGeom prst="rect">
            <a:avLst/>
          </a:prstGeom>
        </p:spPr>
        <p:txBody>
          <a:bodyPr lIns="0" tIns="0" rIns="0" bIns="0" rtlCol="0" anchor="t">
            <a:spAutoFit/>
          </a:bodyPr>
          <a:lstStyle/>
          <a:p>
            <a:pPr algn="ctr">
              <a:lnSpc>
                <a:spcPts val="9733"/>
              </a:lnSpc>
            </a:pPr>
            <a:r>
              <a:rPr lang="en-US" sz="6952">
                <a:solidFill>
                  <a:srgbClr val="FFFFFF"/>
                </a:solidFill>
                <a:latin typeface="TT Nooks Script Bold"/>
                <a:ea typeface="TT Nooks Script Bold"/>
                <a:cs typeface="TT Nooks Script Bold"/>
                <a:sym typeface="TT Nooks Script Bold"/>
              </a:rPr>
              <a:t>Laporan Keuangan Pemerintah Pusat</a:t>
            </a:r>
          </a:p>
        </p:txBody>
      </p:sp>
      <p:sp>
        <p:nvSpPr>
          <p:cNvPr id="6" name="Freeform 6"/>
          <p:cNvSpPr/>
          <p:nvPr/>
        </p:nvSpPr>
        <p:spPr>
          <a:xfrm>
            <a:off x="5486400" y="9210841"/>
            <a:ext cx="7315200" cy="1076159"/>
          </a:xfrm>
          <a:custGeom>
            <a:avLst/>
            <a:gdLst/>
            <a:ahLst/>
            <a:cxnLst/>
            <a:rect l="l" t="t" r="r" b="b"/>
            <a:pathLst>
              <a:path w="7315200" h="1076159">
                <a:moveTo>
                  <a:pt x="0" y="0"/>
                </a:moveTo>
                <a:lnTo>
                  <a:pt x="7315200" y="0"/>
                </a:lnTo>
                <a:lnTo>
                  <a:pt x="7315200" y="1076159"/>
                </a:lnTo>
                <a:lnTo>
                  <a:pt x="0" y="10761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flipV="1">
            <a:off x="-300301" y="-355513"/>
            <a:ext cx="3738716" cy="3477006"/>
          </a:xfrm>
          <a:custGeom>
            <a:avLst/>
            <a:gdLst/>
            <a:ahLst/>
            <a:cxnLst/>
            <a:rect l="l" t="t" r="r" b="b"/>
            <a:pathLst>
              <a:path w="3738716" h="3477006">
                <a:moveTo>
                  <a:pt x="0" y="3477006"/>
                </a:moveTo>
                <a:lnTo>
                  <a:pt x="3738716" y="3477006"/>
                </a:lnTo>
                <a:lnTo>
                  <a:pt x="3738716" y="0"/>
                </a:lnTo>
                <a:lnTo>
                  <a:pt x="0" y="0"/>
                </a:lnTo>
                <a:lnTo>
                  <a:pt x="0" y="3477006"/>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975043" y="3167675"/>
            <a:ext cx="14337914" cy="3702050"/>
          </a:xfrm>
          <a:prstGeom prst="rect">
            <a:avLst/>
          </a:prstGeom>
        </p:spPr>
        <p:txBody>
          <a:bodyPr lIns="0" tIns="0" rIns="0" bIns="0" rtlCol="0" anchor="t">
            <a:spAutoFit/>
          </a:bodyPr>
          <a:lstStyle/>
          <a:p>
            <a:pPr marL="755652" lvl="1" indent="-377826" algn="just">
              <a:lnSpc>
                <a:spcPts val="4900"/>
              </a:lnSpc>
              <a:buFont typeface="Arial"/>
              <a:buChar char="•"/>
            </a:pPr>
            <a:r>
              <a:rPr lang="en-US" sz="3500">
                <a:solidFill>
                  <a:srgbClr val="FFFFFF"/>
                </a:solidFill>
                <a:latin typeface="TT Chocolates"/>
                <a:ea typeface="TT Chocolates"/>
                <a:cs typeface="TT Chocolates"/>
                <a:sym typeface="TT Chocolates"/>
              </a:rPr>
              <a:t>Laporan Keuangan Pemerintah Pusat (LKPP) adalah laporan keuangan yang dibuat oleh Pemerintah Pusat dalam rangka transparansi dan pertanggungjawaban atas pelaksanaan Anggaran Pendapatan dan Belanja Negara (APBN) yang terdiri dari Laporan realisasi anggaran, Neraca, Laporan arus kas dan Catatan atas laporan keuangan yang disusun sesuai dengan Standar Akuntansi Pemerintah</a:t>
            </a:r>
          </a:p>
        </p:txBody>
      </p:sp>
      <p:sp>
        <p:nvSpPr>
          <p:cNvPr id="9" name="AutoShape 9"/>
          <p:cNvSpPr/>
          <p:nvPr/>
        </p:nvSpPr>
        <p:spPr>
          <a:xfrm>
            <a:off x="5486400" y="2454233"/>
            <a:ext cx="6492240" cy="0"/>
          </a:xfrm>
          <a:prstGeom prst="line">
            <a:avLst/>
          </a:prstGeom>
          <a:ln w="38100" cap="flat">
            <a:solidFill>
              <a:srgbClr val="FFFFFF"/>
            </a:solidFill>
            <a:prstDash val="solid"/>
            <a:headEnd type="none" w="sm" len="sm"/>
            <a:tailEnd type="none" w="sm" len="sm"/>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3871"/>
        </a:solidFill>
        <a:effectLst/>
      </p:bgPr>
    </p:bg>
    <p:spTree>
      <p:nvGrpSpPr>
        <p:cNvPr id="1" name=""/>
        <p:cNvGrpSpPr/>
        <p:nvPr/>
      </p:nvGrpSpPr>
      <p:grpSpPr>
        <a:xfrm>
          <a:off x="0" y="0"/>
          <a:ext cx="0" cy="0"/>
          <a:chOff x="0" y="0"/>
          <a:chExt cx="0" cy="0"/>
        </a:xfrm>
      </p:grpSpPr>
      <p:sp>
        <p:nvSpPr>
          <p:cNvPr id="2" name="Freeform 2"/>
          <p:cNvSpPr/>
          <p:nvPr/>
        </p:nvSpPr>
        <p:spPr>
          <a:xfrm>
            <a:off x="14852808" y="7337745"/>
            <a:ext cx="3738946" cy="3131367"/>
          </a:xfrm>
          <a:custGeom>
            <a:avLst/>
            <a:gdLst/>
            <a:ahLst/>
            <a:cxnLst/>
            <a:rect l="l" t="t" r="r" b="b"/>
            <a:pathLst>
              <a:path w="3738946" h="3131367">
                <a:moveTo>
                  <a:pt x="0" y="0"/>
                </a:moveTo>
                <a:lnTo>
                  <a:pt x="3738946" y="0"/>
                </a:lnTo>
                <a:lnTo>
                  <a:pt x="3738946" y="3131367"/>
                </a:lnTo>
                <a:lnTo>
                  <a:pt x="0" y="31313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07294" y="6992106"/>
            <a:ext cx="3738716" cy="3477006"/>
          </a:xfrm>
          <a:custGeom>
            <a:avLst/>
            <a:gdLst/>
            <a:ahLst/>
            <a:cxnLst/>
            <a:rect l="l" t="t" r="r" b="b"/>
            <a:pathLst>
              <a:path w="3738716" h="3477006">
                <a:moveTo>
                  <a:pt x="0" y="0"/>
                </a:moveTo>
                <a:lnTo>
                  <a:pt x="3738716" y="0"/>
                </a:lnTo>
                <a:lnTo>
                  <a:pt x="3738716" y="3477006"/>
                </a:lnTo>
                <a:lnTo>
                  <a:pt x="0" y="34770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4852808" y="-356178"/>
            <a:ext cx="3722751" cy="3477670"/>
          </a:xfrm>
          <a:custGeom>
            <a:avLst/>
            <a:gdLst/>
            <a:ahLst/>
            <a:cxnLst/>
            <a:rect l="l" t="t" r="r" b="b"/>
            <a:pathLst>
              <a:path w="3722751" h="3477670">
                <a:moveTo>
                  <a:pt x="0" y="0"/>
                </a:moveTo>
                <a:lnTo>
                  <a:pt x="3722751" y="0"/>
                </a:lnTo>
                <a:lnTo>
                  <a:pt x="3722751" y="3477671"/>
                </a:lnTo>
                <a:lnTo>
                  <a:pt x="0" y="34776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flipV="1">
            <a:off x="-300301" y="-355513"/>
            <a:ext cx="3738716" cy="3477006"/>
          </a:xfrm>
          <a:custGeom>
            <a:avLst/>
            <a:gdLst/>
            <a:ahLst/>
            <a:cxnLst/>
            <a:rect l="l" t="t" r="r" b="b"/>
            <a:pathLst>
              <a:path w="3738716" h="3477006">
                <a:moveTo>
                  <a:pt x="0" y="3477006"/>
                </a:moveTo>
                <a:lnTo>
                  <a:pt x="3738716" y="3477006"/>
                </a:lnTo>
                <a:lnTo>
                  <a:pt x="3738716" y="0"/>
                </a:lnTo>
                <a:lnTo>
                  <a:pt x="0" y="0"/>
                </a:lnTo>
                <a:lnTo>
                  <a:pt x="0" y="3477006"/>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5486400" y="9210841"/>
            <a:ext cx="7315200" cy="1076159"/>
          </a:xfrm>
          <a:custGeom>
            <a:avLst/>
            <a:gdLst/>
            <a:ahLst/>
            <a:cxnLst/>
            <a:rect l="l" t="t" r="r" b="b"/>
            <a:pathLst>
              <a:path w="7315200" h="1076159">
                <a:moveTo>
                  <a:pt x="0" y="0"/>
                </a:moveTo>
                <a:lnTo>
                  <a:pt x="7315200" y="0"/>
                </a:lnTo>
                <a:lnTo>
                  <a:pt x="7315200" y="1076159"/>
                </a:lnTo>
                <a:lnTo>
                  <a:pt x="0" y="10761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1908287" y="6915906"/>
            <a:ext cx="13401948" cy="1225550"/>
          </a:xfrm>
          <a:prstGeom prst="rect">
            <a:avLst/>
          </a:prstGeom>
        </p:spPr>
        <p:txBody>
          <a:bodyPr lIns="0" tIns="0" rIns="0" bIns="0" rtlCol="0" anchor="t">
            <a:spAutoFit/>
          </a:bodyPr>
          <a:lstStyle/>
          <a:p>
            <a:pPr marL="755652" lvl="1" indent="-377826" algn="just">
              <a:lnSpc>
                <a:spcPts val="4900"/>
              </a:lnSpc>
              <a:buFont typeface="Arial"/>
              <a:buChar char="•"/>
            </a:pPr>
            <a:r>
              <a:rPr lang="en-US" sz="3500">
                <a:solidFill>
                  <a:srgbClr val="FFFFFF"/>
                </a:solidFill>
                <a:latin typeface="TT Chocolates"/>
                <a:ea typeface="TT Chocolates"/>
                <a:cs typeface="TT Chocolates"/>
                <a:sym typeface="TT Chocolates"/>
              </a:rPr>
              <a:t>Diterbitkan setiap tahun dan disusun oleh Direktorat Akuntansi dan Pelaporan Keuangan Kementrian Indonesia</a:t>
            </a:r>
          </a:p>
        </p:txBody>
      </p:sp>
      <p:sp>
        <p:nvSpPr>
          <p:cNvPr id="8" name="TextBox 8"/>
          <p:cNvSpPr txBox="1"/>
          <p:nvPr/>
        </p:nvSpPr>
        <p:spPr>
          <a:xfrm>
            <a:off x="1908287" y="3370402"/>
            <a:ext cx="14337914" cy="1844675"/>
          </a:xfrm>
          <a:prstGeom prst="rect">
            <a:avLst/>
          </a:prstGeom>
        </p:spPr>
        <p:txBody>
          <a:bodyPr lIns="0" tIns="0" rIns="0" bIns="0" rtlCol="0" anchor="t">
            <a:spAutoFit/>
          </a:bodyPr>
          <a:lstStyle/>
          <a:p>
            <a:pPr marL="755652" lvl="1" indent="-377826" algn="just">
              <a:lnSpc>
                <a:spcPts val="4900"/>
              </a:lnSpc>
              <a:buFont typeface="Arial"/>
              <a:buChar char="•"/>
            </a:pPr>
            <a:r>
              <a:rPr lang="en-US" sz="3500">
                <a:solidFill>
                  <a:srgbClr val="FFFFFF"/>
                </a:solidFill>
                <a:latin typeface="TT Chocolates"/>
                <a:ea typeface="TT Chocolates"/>
                <a:cs typeface="TT Chocolates"/>
                <a:sym typeface="TT Chocolates"/>
              </a:rPr>
              <a:t>LKPP merupakan gabungan dari laporan keuangan Kementerian Negara/Lembaga (LKKL) dan Bendahara Umum Negara (BUN) dalam satu periode anggaran. </a:t>
            </a:r>
          </a:p>
        </p:txBody>
      </p:sp>
      <p:sp>
        <p:nvSpPr>
          <p:cNvPr id="9" name="TextBox 9"/>
          <p:cNvSpPr txBox="1"/>
          <p:nvPr/>
        </p:nvSpPr>
        <p:spPr>
          <a:xfrm>
            <a:off x="2509782" y="1249640"/>
            <a:ext cx="13268435" cy="1185543"/>
          </a:xfrm>
          <a:prstGeom prst="rect">
            <a:avLst/>
          </a:prstGeom>
        </p:spPr>
        <p:txBody>
          <a:bodyPr lIns="0" tIns="0" rIns="0" bIns="0" rtlCol="0" anchor="t">
            <a:spAutoFit/>
          </a:bodyPr>
          <a:lstStyle/>
          <a:p>
            <a:pPr algn="ctr">
              <a:lnSpc>
                <a:spcPts val="9733"/>
              </a:lnSpc>
            </a:pPr>
            <a:r>
              <a:rPr lang="en-US" sz="6952">
                <a:solidFill>
                  <a:srgbClr val="FFFFFF"/>
                </a:solidFill>
                <a:latin typeface="TT Nooks Script Bold"/>
                <a:ea typeface="TT Nooks Script Bold"/>
                <a:cs typeface="TT Nooks Script Bold"/>
                <a:sym typeface="TT Nooks Script Bold"/>
              </a:rPr>
              <a:t>Laporan Keuangan Pemerintah Pusat</a:t>
            </a:r>
          </a:p>
        </p:txBody>
      </p:sp>
      <p:sp>
        <p:nvSpPr>
          <p:cNvPr id="10" name="AutoShape 10"/>
          <p:cNvSpPr/>
          <p:nvPr/>
        </p:nvSpPr>
        <p:spPr>
          <a:xfrm>
            <a:off x="5486400" y="2454233"/>
            <a:ext cx="6492240" cy="0"/>
          </a:xfrm>
          <a:prstGeom prst="line">
            <a:avLst/>
          </a:prstGeom>
          <a:ln w="38100" cap="flat">
            <a:solidFill>
              <a:srgbClr val="FFFFFF"/>
            </a:solidFill>
            <a:prstDash val="solid"/>
            <a:headEnd type="none" w="sm" len="sm"/>
            <a:tailEnd type="none" w="sm" len="sm"/>
          </a:ln>
        </p:spPr>
      </p:sp>
      <p:sp>
        <p:nvSpPr>
          <p:cNvPr id="11" name="TextBox 11"/>
          <p:cNvSpPr txBox="1"/>
          <p:nvPr/>
        </p:nvSpPr>
        <p:spPr>
          <a:xfrm>
            <a:off x="1908287" y="5762279"/>
            <a:ext cx="13401948" cy="606425"/>
          </a:xfrm>
          <a:prstGeom prst="rect">
            <a:avLst/>
          </a:prstGeom>
        </p:spPr>
        <p:txBody>
          <a:bodyPr lIns="0" tIns="0" rIns="0" bIns="0" rtlCol="0" anchor="t">
            <a:spAutoFit/>
          </a:bodyPr>
          <a:lstStyle/>
          <a:p>
            <a:pPr marL="755652" lvl="1" indent="-377826" algn="just">
              <a:lnSpc>
                <a:spcPts val="4900"/>
              </a:lnSpc>
              <a:buFont typeface="Arial"/>
              <a:buChar char="•"/>
            </a:pPr>
            <a:r>
              <a:rPr lang="en-US" sz="3500">
                <a:solidFill>
                  <a:srgbClr val="FFFFFF"/>
                </a:solidFill>
                <a:latin typeface="TT Chocolates"/>
                <a:ea typeface="TT Chocolates"/>
                <a:cs typeface="TT Chocolates"/>
                <a:sym typeface="TT Chocolates"/>
              </a:rPr>
              <a:t>LKPP disusun berdasarkan penerapan akuntansi basis kas akrual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3871"/>
        </a:solidFill>
        <a:effectLst/>
      </p:bgPr>
    </p:bg>
    <p:spTree>
      <p:nvGrpSpPr>
        <p:cNvPr id="1" name=""/>
        <p:cNvGrpSpPr/>
        <p:nvPr/>
      </p:nvGrpSpPr>
      <p:grpSpPr>
        <a:xfrm>
          <a:off x="0" y="0"/>
          <a:ext cx="0" cy="0"/>
          <a:chOff x="0" y="0"/>
          <a:chExt cx="0" cy="0"/>
        </a:xfrm>
      </p:grpSpPr>
      <p:sp>
        <p:nvSpPr>
          <p:cNvPr id="2" name="Freeform 2"/>
          <p:cNvSpPr/>
          <p:nvPr/>
        </p:nvSpPr>
        <p:spPr>
          <a:xfrm>
            <a:off x="14852808" y="7337745"/>
            <a:ext cx="3738946" cy="3131367"/>
          </a:xfrm>
          <a:custGeom>
            <a:avLst/>
            <a:gdLst/>
            <a:ahLst/>
            <a:cxnLst/>
            <a:rect l="l" t="t" r="r" b="b"/>
            <a:pathLst>
              <a:path w="3738946" h="3131367">
                <a:moveTo>
                  <a:pt x="0" y="0"/>
                </a:moveTo>
                <a:lnTo>
                  <a:pt x="3738946" y="0"/>
                </a:lnTo>
                <a:lnTo>
                  <a:pt x="3738946" y="3131367"/>
                </a:lnTo>
                <a:lnTo>
                  <a:pt x="0" y="31313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07294" y="6992106"/>
            <a:ext cx="3738716" cy="3477006"/>
          </a:xfrm>
          <a:custGeom>
            <a:avLst/>
            <a:gdLst/>
            <a:ahLst/>
            <a:cxnLst/>
            <a:rect l="l" t="t" r="r" b="b"/>
            <a:pathLst>
              <a:path w="3738716" h="3477006">
                <a:moveTo>
                  <a:pt x="0" y="0"/>
                </a:moveTo>
                <a:lnTo>
                  <a:pt x="3738716" y="0"/>
                </a:lnTo>
                <a:lnTo>
                  <a:pt x="3738716" y="3477006"/>
                </a:lnTo>
                <a:lnTo>
                  <a:pt x="0" y="34770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4852808" y="-356178"/>
            <a:ext cx="3722751" cy="3477670"/>
          </a:xfrm>
          <a:custGeom>
            <a:avLst/>
            <a:gdLst/>
            <a:ahLst/>
            <a:cxnLst/>
            <a:rect l="l" t="t" r="r" b="b"/>
            <a:pathLst>
              <a:path w="3722751" h="3477670">
                <a:moveTo>
                  <a:pt x="0" y="0"/>
                </a:moveTo>
                <a:lnTo>
                  <a:pt x="3722751" y="0"/>
                </a:lnTo>
                <a:lnTo>
                  <a:pt x="3722751" y="3477671"/>
                </a:lnTo>
                <a:lnTo>
                  <a:pt x="0" y="34776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2041799" y="914400"/>
            <a:ext cx="14204401" cy="1020334"/>
          </a:xfrm>
          <a:prstGeom prst="rect">
            <a:avLst/>
          </a:prstGeom>
        </p:spPr>
        <p:txBody>
          <a:bodyPr lIns="0" tIns="0" rIns="0" bIns="0" rtlCol="0" anchor="t">
            <a:spAutoFit/>
          </a:bodyPr>
          <a:lstStyle/>
          <a:p>
            <a:pPr algn="ctr">
              <a:lnSpc>
                <a:spcPts val="8333"/>
              </a:lnSpc>
            </a:pPr>
            <a:r>
              <a:rPr lang="en-US" sz="5952">
                <a:solidFill>
                  <a:srgbClr val="FFFFFF"/>
                </a:solidFill>
                <a:latin typeface="TT Nooks Script Bold"/>
                <a:ea typeface="TT Nooks Script Bold"/>
                <a:cs typeface="TT Nooks Script Bold"/>
                <a:sym typeface="TT Nooks Script Bold"/>
              </a:rPr>
              <a:t>Tujuan Laporan Keuangan Pemerintah Pusat</a:t>
            </a:r>
          </a:p>
        </p:txBody>
      </p:sp>
      <p:sp>
        <p:nvSpPr>
          <p:cNvPr id="6" name="Freeform 6"/>
          <p:cNvSpPr/>
          <p:nvPr/>
        </p:nvSpPr>
        <p:spPr>
          <a:xfrm>
            <a:off x="5486400" y="9210841"/>
            <a:ext cx="7315200" cy="1076159"/>
          </a:xfrm>
          <a:custGeom>
            <a:avLst/>
            <a:gdLst/>
            <a:ahLst/>
            <a:cxnLst/>
            <a:rect l="l" t="t" r="r" b="b"/>
            <a:pathLst>
              <a:path w="7315200" h="1076159">
                <a:moveTo>
                  <a:pt x="0" y="0"/>
                </a:moveTo>
                <a:lnTo>
                  <a:pt x="7315200" y="0"/>
                </a:lnTo>
                <a:lnTo>
                  <a:pt x="7315200" y="1076159"/>
                </a:lnTo>
                <a:lnTo>
                  <a:pt x="0" y="10761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flipV="1">
            <a:off x="-300301" y="-355513"/>
            <a:ext cx="3738716" cy="3477006"/>
          </a:xfrm>
          <a:custGeom>
            <a:avLst/>
            <a:gdLst/>
            <a:ahLst/>
            <a:cxnLst/>
            <a:rect l="l" t="t" r="r" b="b"/>
            <a:pathLst>
              <a:path w="3738716" h="3477006">
                <a:moveTo>
                  <a:pt x="0" y="3477006"/>
                </a:moveTo>
                <a:lnTo>
                  <a:pt x="3738716" y="3477006"/>
                </a:lnTo>
                <a:lnTo>
                  <a:pt x="3738716" y="0"/>
                </a:lnTo>
                <a:lnTo>
                  <a:pt x="0" y="0"/>
                </a:lnTo>
                <a:lnTo>
                  <a:pt x="0" y="3477006"/>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2041799" y="2361023"/>
            <a:ext cx="14337914" cy="6178550"/>
          </a:xfrm>
          <a:prstGeom prst="rect">
            <a:avLst/>
          </a:prstGeom>
        </p:spPr>
        <p:txBody>
          <a:bodyPr lIns="0" tIns="0" rIns="0" bIns="0" rtlCol="0" anchor="t">
            <a:spAutoFit/>
          </a:bodyPr>
          <a:lstStyle/>
          <a:p>
            <a:pPr marL="755652" lvl="1" indent="-377826" algn="just">
              <a:lnSpc>
                <a:spcPts val="4900"/>
              </a:lnSpc>
              <a:buAutoNum type="arabicPeriod"/>
            </a:pPr>
            <a:r>
              <a:rPr lang="en-US" sz="3500">
                <a:solidFill>
                  <a:srgbClr val="FFFFFF"/>
                </a:solidFill>
                <a:latin typeface="TT Chocolates"/>
                <a:ea typeface="TT Chocolates"/>
                <a:cs typeface="TT Chocolates"/>
                <a:sym typeface="TT Chocolates"/>
              </a:rPr>
              <a:t>Memberikan informasi yang tepat dan dapat dipercaya tentang sumber, penggunaan, serta keadaan keuangan pemerintah pusat, termasuk aset, utang, dan modal</a:t>
            </a:r>
          </a:p>
          <a:p>
            <a:pPr marL="755652" lvl="1" indent="-377826" algn="just">
              <a:lnSpc>
                <a:spcPts val="4900"/>
              </a:lnSpc>
              <a:buAutoNum type="arabicPeriod"/>
            </a:pPr>
            <a:r>
              <a:rPr lang="en-US" sz="3500">
                <a:solidFill>
                  <a:srgbClr val="FFFFFF"/>
                </a:solidFill>
                <a:latin typeface="TT Chocolates"/>
                <a:ea typeface="TT Chocolates"/>
                <a:cs typeface="TT Chocolates"/>
                <a:sym typeface="TT Chocolates"/>
              </a:rPr>
              <a:t>Menjadi alat pertanggungjawaban pemerintah kepada masyarakat dan DPR atas pelaksanaan APBN</a:t>
            </a:r>
          </a:p>
          <a:p>
            <a:pPr marL="755652" lvl="1" indent="-377826" algn="just">
              <a:lnSpc>
                <a:spcPts val="4900"/>
              </a:lnSpc>
              <a:buAutoNum type="arabicPeriod"/>
            </a:pPr>
            <a:r>
              <a:rPr lang="en-US" sz="3500">
                <a:solidFill>
                  <a:srgbClr val="FFFFFF"/>
                </a:solidFill>
                <a:latin typeface="TT Chocolates"/>
                <a:ea typeface="TT Chocolates"/>
                <a:cs typeface="TT Chocolates"/>
                <a:sym typeface="TT Chocolates"/>
              </a:rPr>
              <a:t>Menjadi dasar untuk menilai kinerja pemerintah, baik dalam mencapai target pembangunan maupun dalam efisiensi penggunaan anggaran</a:t>
            </a:r>
          </a:p>
          <a:p>
            <a:pPr marL="755652" lvl="1" indent="-377826" algn="just">
              <a:lnSpc>
                <a:spcPts val="4900"/>
              </a:lnSpc>
              <a:buAutoNum type="arabicPeriod"/>
            </a:pPr>
            <a:r>
              <a:rPr lang="en-US" sz="3500">
                <a:solidFill>
                  <a:srgbClr val="FFFFFF"/>
                </a:solidFill>
                <a:latin typeface="TT Chocolates"/>
                <a:ea typeface="TT Chocolates"/>
                <a:cs typeface="TT Chocolates"/>
                <a:sym typeface="TT Chocolates"/>
              </a:rPr>
              <a:t>Mempermudah pengambilan keputusan di bidang ekonomi, sosial, budaya, dan politik di masa depan.</a:t>
            </a:r>
          </a:p>
          <a:p>
            <a:pPr marL="755652" lvl="1" indent="-377826" algn="just">
              <a:lnSpc>
                <a:spcPts val="4900"/>
              </a:lnSpc>
              <a:buAutoNum type="arabicPeriod"/>
            </a:pPr>
            <a:r>
              <a:rPr lang="en-US" sz="3500">
                <a:solidFill>
                  <a:srgbClr val="FFFFFF"/>
                </a:solidFill>
                <a:latin typeface="TT Chocolates"/>
                <a:ea typeface="TT Chocolates"/>
                <a:cs typeface="TT Chocolates"/>
                <a:sym typeface="TT Chocolates"/>
              </a:rPr>
              <a:t>Mencegah penyalahgunaan dan meningkatkan kepercayaan masyarakat</a:t>
            </a:r>
          </a:p>
        </p:txBody>
      </p:sp>
      <p:sp>
        <p:nvSpPr>
          <p:cNvPr id="9" name="AutoShape 9"/>
          <p:cNvSpPr/>
          <p:nvPr/>
        </p:nvSpPr>
        <p:spPr>
          <a:xfrm>
            <a:off x="5897880" y="1915684"/>
            <a:ext cx="6492240" cy="0"/>
          </a:xfrm>
          <a:prstGeom prst="line">
            <a:avLst/>
          </a:prstGeom>
          <a:ln w="38100" cap="flat">
            <a:solidFill>
              <a:srgbClr val="FFFFFF"/>
            </a:solidFill>
            <a:prstDash val="solid"/>
            <a:headEnd type="none" w="sm" len="sm"/>
            <a:tailEnd type="none" w="sm" len="sm"/>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3871"/>
        </a:solidFill>
        <a:effectLst/>
      </p:bgPr>
    </p:bg>
    <p:spTree>
      <p:nvGrpSpPr>
        <p:cNvPr id="1" name=""/>
        <p:cNvGrpSpPr/>
        <p:nvPr/>
      </p:nvGrpSpPr>
      <p:grpSpPr>
        <a:xfrm>
          <a:off x="0" y="0"/>
          <a:ext cx="0" cy="0"/>
          <a:chOff x="0" y="0"/>
          <a:chExt cx="0" cy="0"/>
        </a:xfrm>
      </p:grpSpPr>
      <p:sp>
        <p:nvSpPr>
          <p:cNvPr id="2" name="Freeform 2"/>
          <p:cNvSpPr/>
          <p:nvPr/>
        </p:nvSpPr>
        <p:spPr>
          <a:xfrm>
            <a:off x="14852808" y="7337745"/>
            <a:ext cx="3738946" cy="3131367"/>
          </a:xfrm>
          <a:custGeom>
            <a:avLst/>
            <a:gdLst/>
            <a:ahLst/>
            <a:cxnLst/>
            <a:rect l="l" t="t" r="r" b="b"/>
            <a:pathLst>
              <a:path w="3738946" h="3131367">
                <a:moveTo>
                  <a:pt x="0" y="0"/>
                </a:moveTo>
                <a:lnTo>
                  <a:pt x="3738946" y="0"/>
                </a:lnTo>
                <a:lnTo>
                  <a:pt x="3738946" y="3131367"/>
                </a:lnTo>
                <a:lnTo>
                  <a:pt x="0" y="31313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07294" y="6992106"/>
            <a:ext cx="3738716" cy="3477006"/>
          </a:xfrm>
          <a:custGeom>
            <a:avLst/>
            <a:gdLst/>
            <a:ahLst/>
            <a:cxnLst/>
            <a:rect l="l" t="t" r="r" b="b"/>
            <a:pathLst>
              <a:path w="3738716" h="3477006">
                <a:moveTo>
                  <a:pt x="0" y="0"/>
                </a:moveTo>
                <a:lnTo>
                  <a:pt x="3738716" y="0"/>
                </a:lnTo>
                <a:lnTo>
                  <a:pt x="3738716" y="3477006"/>
                </a:lnTo>
                <a:lnTo>
                  <a:pt x="0" y="34770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4852808" y="-356178"/>
            <a:ext cx="3722751" cy="3477670"/>
          </a:xfrm>
          <a:custGeom>
            <a:avLst/>
            <a:gdLst/>
            <a:ahLst/>
            <a:cxnLst/>
            <a:rect l="l" t="t" r="r" b="b"/>
            <a:pathLst>
              <a:path w="3722751" h="3477670">
                <a:moveTo>
                  <a:pt x="0" y="0"/>
                </a:moveTo>
                <a:lnTo>
                  <a:pt x="3722751" y="0"/>
                </a:lnTo>
                <a:lnTo>
                  <a:pt x="3722751" y="3477671"/>
                </a:lnTo>
                <a:lnTo>
                  <a:pt x="0" y="34776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486400" y="9210841"/>
            <a:ext cx="7315200" cy="1076159"/>
          </a:xfrm>
          <a:custGeom>
            <a:avLst/>
            <a:gdLst/>
            <a:ahLst/>
            <a:cxnLst/>
            <a:rect l="l" t="t" r="r" b="b"/>
            <a:pathLst>
              <a:path w="7315200" h="1076159">
                <a:moveTo>
                  <a:pt x="0" y="0"/>
                </a:moveTo>
                <a:lnTo>
                  <a:pt x="7315200" y="0"/>
                </a:lnTo>
                <a:lnTo>
                  <a:pt x="7315200" y="1076159"/>
                </a:lnTo>
                <a:lnTo>
                  <a:pt x="0" y="10761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flipV="1">
            <a:off x="-300301" y="-355513"/>
            <a:ext cx="3738716" cy="3477006"/>
          </a:xfrm>
          <a:custGeom>
            <a:avLst/>
            <a:gdLst/>
            <a:ahLst/>
            <a:cxnLst/>
            <a:rect l="l" t="t" r="r" b="b"/>
            <a:pathLst>
              <a:path w="3738716" h="3477006">
                <a:moveTo>
                  <a:pt x="0" y="3477006"/>
                </a:moveTo>
                <a:lnTo>
                  <a:pt x="3738716" y="3477006"/>
                </a:lnTo>
                <a:lnTo>
                  <a:pt x="3738716" y="0"/>
                </a:lnTo>
                <a:lnTo>
                  <a:pt x="0" y="0"/>
                </a:lnTo>
                <a:lnTo>
                  <a:pt x="0" y="3477006"/>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1295382" y="2455592"/>
            <a:ext cx="15697236" cy="6167715"/>
          </a:xfrm>
          <a:prstGeom prst="rect">
            <a:avLst/>
          </a:prstGeom>
        </p:spPr>
        <p:txBody>
          <a:bodyPr lIns="0" tIns="0" rIns="0" bIns="0" rtlCol="0" anchor="t">
            <a:spAutoFit/>
          </a:bodyPr>
          <a:lstStyle/>
          <a:p>
            <a:pPr marL="690881" lvl="1" indent="-345440" algn="just">
              <a:lnSpc>
                <a:spcPts val="4480"/>
              </a:lnSpc>
              <a:buAutoNum type="arabicPeriod"/>
            </a:pPr>
            <a:r>
              <a:rPr lang="en-US" sz="3200">
                <a:solidFill>
                  <a:srgbClr val="FFFFFF"/>
                </a:solidFill>
                <a:latin typeface="TT Chocolates"/>
                <a:ea typeface="TT Chocolates"/>
                <a:cs typeface="TT Chocolates"/>
                <a:sym typeface="TT Chocolates"/>
              </a:rPr>
              <a:t>Undang-Undang Dasar Negara Republik Indonesia Tahun 1945, khususnya Pasal 23 ayat (1) →APBN ditetapkan dengan undang-undang dan dilaksanakan secara terbuka serta bertanggung jawab </a:t>
            </a:r>
          </a:p>
          <a:p>
            <a:pPr marL="690881" lvl="1" indent="-345440" algn="just">
              <a:lnSpc>
                <a:spcPts val="4480"/>
              </a:lnSpc>
              <a:buAutoNum type="arabicPeriod"/>
            </a:pPr>
            <a:r>
              <a:rPr lang="en-US" sz="3200">
                <a:solidFill>
                  <a:srgbClr val="FFFFFF"/>
                </a:solidFill>
                <a:latin typeface="TT Chocolates"/>
                <a:ea typeface="TT Chocolates"/>
                <a:cs typeface="TT Chocolates"/>
                <a:sym typeface="TT Chocolates"/>
              </a:rPr>
              <a:t>Undang-Undang Nomor 17 Tahun 2003 tentang Keuangan Negara, yang mengatur prinsip-prinsip pengelolaan keuangan negara</a:t>
            </a:r>
          </a:p>
          <a:p>
            <a:pPr marL="690881" lvl="1" indent="-345440" algn="just">
              <a:lnSpc>
                <a:spcPts val="4480"/>
              </a:lnSpc>
              <a:buAutoNum type="arabicPeriod"/>
            </a:pPr>
            <a:r>
              <a:rPr lang="en-US" sz="3200">
                <a:solidFill>
                  <a:srgbClr val="FFFFFF"/>
                </a:solidFill>
                <a:latin typeface="TT Chocolates"/>
                <a:ea typeface="TT Chocolates"/>
                <a:cs typeface="TT Chocolates"/>
                <a:sym typeface="TT Chocolates"/>
              </a:rPr>
              <a:t>Undang-Undang Nomor 1 Tahun 2004 tentang Perbendaharaan Negara, yang memberikan wewenang kepada Menteri Keuangan sebagai Bendahara Umum Negara </a:t>
            </a:r>
          </a:p>
          <a:p>
            <a:pPr marL="690881" lvl="1" indent="-345440" algn="just">
              <a:lnSpc>
                <a:spcPts val="4480"/>
              </a:lnSpc>
              <a:buAutoNum type="arabicPeriod"/>
            </a:pPr>
            <a:r>
              <a:rPr lang="en-US" sz="3200">
                <a:solidFill>
                  <a:srgbClr val="FFFFFF"/>
                </a:solidFill>
                <a:latin typeface="TT Chocolates"/>
                <a:ea typeface="TT Chocolates"/>
                <a:cs typeface="TT Chocolates"/>
                <a:sym typeface="TT Chocolates"/>
              </a:rPr>
              <a:t>Peraturan Pemerintah Nomor 71 Tahun 2010 tentang Standar Akuntansi Pemerintahan (SAP), yang menetapkan standar akuntansi berbasis akrual</a:t>
            </a:r>
          </a:p>
          <a:p>
            <a:pPr marL="690881" lvl="1" indent="-345440" algn="just">
              <a:lnSpc>
                <a:spcPts val="4480"/>
              </a:lnSpc>
              <a:buAutoNum type="arabicPeriod"/>
            </a:pPr>
            <a:r>
              <a:rPr lang="en-US" sz="3200">
                <a:solidFill>
                  <a:srgbClr val="FFFFFF"/>
                </a:solidFill>
                <a:latin typeface="TT Chocolates"/>
                <a:ea typeface="TT Chocolates"/>
                <a:cs typeface="TT Chocolates"/>
                <a:sym typeface="TT Chocolates"/>
              </a:rPr>
              <a:t>Peraturan lain yang mendukung, seperti PMK Nomor 173 Tahun 2023 tentang Sistem Akuntansi dan Pelaporan Keuangan Pemerintah Pusat</a:t>
            </a:r>
          </a:p>
        </p:txBody>
      </p:sp>
      <p:sp>
        <p:nvSpPr>
          <p:cNvPr id="8" name="AutoShape 8"/>
          <p:cNvSpPr/>
          <p:nvPr/>
        </p:nvSpPr>
        <p:spPr>
          <a:xfrm>
            <a:off x="5897880" y="1915684"/>
            <a:ext cx="6492240" cy="0"/>
          </a:xfrm>
          <a:prstGeom prst="line">
            <a:avLst/>
          </a:prstGeom>
          <a:ln w="38100" cap="flat">
            <a:solidFill>
              <a:srgbClr val="FFFFFF"/>
            </a:solidFill>
            <a:prstDash val="solid"/>
            <a:headEnd type="none" w="sm" len="sm"/>
            <a:tailEnd type="none" w="sm" len="sm"/>
          </a:ln>
        </p:spPr>
      </p:sp>
      <p:sp>
        <p:nvSpPr>
          <p:cNvPr id="9" name="TextBox 9"/>
          <p:cNvSpPr txBox="1"/>
          <p:nvPr/>
        </p:nvSpPr>
        <p:spPr>
          <a:xfrm>
            <a:off x="2041799" y="193567"/>
            <a:ext cx="14204401" cy="1722117"/>
          </a:xfrm>
          <a:prstGeom prst="rect">
            <a:avLst/>
          </a:prstGeom>
        </p:spPr>
        <p:txBody>
          <a:bodyPr lIns="0" tIns="0" rIns="0" bIns="0" rtlCol="0" anchor="t">
            <a:spAutoFit/>
          </a:bodyPr>
          <a:lstStyle/>
          <a:p>
            <a:pPr algn="ctr">
              <a:lnSpc>
                <a:spcPts val="6933"/>
              </a:lnSpc>
              <a:spcBef>
                <a:spcPct val="0"/>
              </a:spcBef>
            </a:pPr>
            <a:r>
              <a:rPr lang="en-US" sz="4952">
                <a:solidFill>
                  <a:srgbClr val="FFFFFF"/>
                </a:solidFill>
                <a:latin typeface="TT Nooks Script Bold"/>
                <a:ea typeface="TT Nooks Script Bold"/>
                <a:cs typeface="TT Nooks Script Bold"/>
                <a:sym typeface="TT Nooks Script Bold"/>
              </a:rPr>
              <a:t>Dasar hukum Laporan Keuangan Pemerintah Pusat (LKPP)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3871"/>
        </a:solidFill>
        <a:effectLst/>
      </p:bgPr>
    </p:bg>
    <p:spTree>
      <p:nvGrpSpPr>
        <p:cNvPr id="1" name=""/>
        <p:cNvGrpSpPr/>
        <p:nvPr/>
      </p:nvGrpSpPr>
      <p:grpSpPr>
        <a:xfrm>
          <a:off x="0" y="0"/>
          <a:ext cx="0" cy="0"/>
          <a:chOff x="0" y="0"/>
          <a:chExt cx="0" cy="0"/>
        </a:xfrm>
      </p:grpSpPr>
      <p:sp>
        <p:nvSpPr>
          <p:cNvPr id="2" name="Freeform 2"/>
          <p:cNvSpPr/>
          <p:nvPr/>
        </p:nvSpPr>
        <p:spPr>
          <a:xfrm>
            <a:off x="14852808" y="-356178"/>
            <a:ext cx="3722751" cy="3477670"/>
          </a:xfrm>
          <a:custGeom>
            <a:avLst/>
            <a:gdLst/>
            <a:ahLst/>
            <a:cxnLst/>
            <a:rect l="l" t="t" r="r" b="b"/>
            <a:pathLst>
              <a:path w="3722751" h="3477670">
                <a:moveTo>
                  <a:pt x="0" y="0"/>
                </a:moveTo>
                <a:lnTo>
                  <a:pt x="3722751" y="0"/>
                </a:lnTo>
                <a:lnTo>
                  <a:pt x="3722751" y="3477671"/>
                </a:lnTo>
                <a:lnTo>
                  <a:pt x="0" y="34776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V="1">
            <a:off x="-300301" y="-355513"/>
            <a:ext cx="3738716" cy="3477006"/>
          </a:xfrm>
          <a:custGeom>
            <a:avLst/>
            <a:gdLst/>
            <a:ahLst/>
            <a:cxnLst/>
            <a:rect l="l" t="t" r="r" b="b"/>
            <a:pathLst>
              <a:path w="3738716" h="3477006">
                <a:moveTo>
                  <a:pt x="0" y="3477006"/>
                </a:moveTo>
                <a:lnTo>
                  <a:pt x="3738716" y="3477006"/>
                </a:lnTo>
                <a:lnTo>
                  <a:pt x="3738716" y="0"/>
                </a:lnTo>
                <a:lnTo>
                  <a:pt x="0" y="0"/>
                </a:lnTo>
                <a:lnTo>
                  <a:pt x="0" y="3477006"/>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1895184" y="9232945"/>
            <a:ext cx="6392816" cy="940465"/>
          </a:xfrm>
          <a:custGeom>
            <a:avLst/>
            <a:gdLst/>
            <a:ahLst/>
            <a:cxnLst/>
            <a:rect l="l" t="t" r="r" b="b"/>
            <a:pathLst>
              <a:path w="6392816" h="940465">
                <a:moveTo>
                  <a:pt x="0" y="0"/>
                </a:moveTo>
                <a:lnTo>
                  <a:pt x="6392816" y="0"/>
                </a:lnTo>
                <a:lnTo>
                  <a:pt x="6392816" y="940464"/>
                </a:lnTo>
                <a:lnTo>
                  <a:pt x="0" y="9404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947592" y="9232945"/>
            <a:ext cx="6392816" cy="940465"/>
          </a:xfrm>
          <a:custGeom>
            <a:avLst/>
            <a:gdLst/>
            <a:ahLst/>
            <a:cxnLst/>
            <a:rect l="l" t="t" r="r" b="b"/>
            <a:pathLst>
              <a:path w="6392816" h="940465">
                <a:moveTo>
                  <a:pt x="0" y="0"/>
                </a:moveTo>
                <a:lnTo>
                  <a:pt x="6392816" y="0"/>
                </a:lnTo>
                <a:lnTo>
                  <a:pt x="6392816" y="940464"/>
                </a:lnTo>
                <a:lnTo>
                  <a:pt x="0" y="9404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0" y="9232945"/>
            <a:ext cx="6392816" cy="940465"/>
          </a:xfrm>
          <a:custGeom>
            <a:avLst/>
            <a:gdLst/>
            <a:ahLst/>
            <a:cxnLst/>
            <a:rect l="l" t="t" r="r" b="b"/>
            <a:pathLst>
              <a:path w="6392816" h="940465">
                <a:moveTo>
                  <a:pt x="0" y="0"/>
                </a:moveTo>
                <a:lnTo>
                  <a:pt x="6392816" y="0"/>
                </a:lnTo>
                <a:lnTo>
                  <a:pt x="6392816" y="940464"/>
                </a:lnTo>
                <a:lnTo>
                  <a:pt x="0" y="9404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2041799" y="923925"/>
            <a:ext cx="14204401" cy="977870"/>
          </a:xfrm>
          <a:prstGeom prst="rect">
            <a:avLst/>
          </a:prstGeom>
        </p:spPr>
        <p:txBody>
          <a:bodyPr lIns="0" tIns="0" rIns="0" bIns="0" rtlCol="0" anchor="t">
            <a:spAutoFit/>
          </a:bodyPr>
          <a:lstStyle/>
          <a:p>
            <a:pPr algn="ctr">
              <a:lnSpc>
                <a:spcPts val="8053"/>
              </a:lnSpc>
            </a:pPr>
            <a:r>
              <a:rPr lang="en-US" sz="5752">
                <a:solidFill>
                  <a:srgbClr val="FFFFFF"/>
                </a:solidFill>
                <a:latin typeface="TT Nooks Script Bold"/>
                <a:ea typeface="TT Nooks Script Bold"/>
                <a:cs typeface="TT Nooks Script Bold"/>
                <a:sym typeface="TT Nooks Script Bold"/>
              </a:rPr>
              <a:t>Komponen Laporan Keuangan Pemerintah Pusat</a:t>
            </a:r>
          </a:p>
        </p:txBody>
      </p:sp>
      <p:sp>
        <p:nvSpPr>
          <p:cNvPr id="8" name="AutoShape 8"/>
          <p:cNvSpPr/>
          <p:nvPr/>
        </p:nvSpPr>
        <p:spPr>
          <a:xfrm>
            <a:off x="5897880" y="1915684"/>
            <a:ext cx="6492240" cy="0"/>
          </a:xfrm>
          <a:prstGeom prst="line">
            <a:avLst/>
          </a:prstGeom>
          <a:ln w="38100" cap="flat">
            <a:solidFill>
              <a:srgbClr val="FFFFFF"/>
            </a:solidFill>
            <a:prstDash val="solid"/>
            <a:headEnd type="none" w="sm" len="sm"/>
            <a:tailEnd type="none" w="sm" len="sm"/>
          </a:ln>
        </p:spPr>
      </p:sp>
      <p:sp>
        <p:nvSpPr>
          <p:cNvPr id="9" name="TextBox 9"/>
          <p:cNvSpPr txBox="1"/>
          <p:nvPr/>
        </p:nvSpPr>
        <p:spPr>
          <a:xfrm>
            <a:off x="1298878" y="2178341"/>
            <a:ext cx="15690243" cy="6753846"/>
          </a:xfrm>
          <a:prstGeom prst="rect">
            <a:avLst/>
          </a:prstGeom>
        </p:spPr>
        <p:txBody>
          <a:bodyPr lIns="0" tIns="0" rIns="0" bIns="0" rtlCol="0" anchor="t">
            <a:spAutoFit/>
          </a:bodyPr>
          <a:lstStyle/>
          <a:p>
            <a:pPr marL="626115" lvl="1" indent="-313058" algn="just">
              <a:lnSpc>
                <a:spcPts val="4060"/>
              </a:lnSpc>
              <a:buFont typeface="Arial"/>
              <a:buChar char="•"/>
            </a:pPr>
            <a:r>
              <a:rPr lang="en-US" sz="2900">
                <a:solidFill>
                  <a:srgbClr val="FFFFFF"/>
                </a:solidFill>
                <a:latin typeface="TT Chocolates"/>
                <a:ea typeface="TT Chocolates"/>
                <a:cs typeface="TT Chocolates"/>
                <a:sym typeface="TT Chocolates"/>
              </a:rPr>
              <a:t>Laporan Pelaksanaan Anggaran</a:t>
            </a:r>
          </a:p>
          <a:p>
            <a:pPr marL="626115" lvl="1" indent="-313058" algn="just">
              <a:lnSpc>
                <a:spcPts val="4060"/>
              </a:lnSpc>
              <a:buAutoNum type="arabicPeriod"/>
            </a:pPr>
            <a:r>
              <a:rPr lang="en-US" sz="2900">
                <a:solidFill>
                  <a:srgbClr val="FFFFFF"/>
                </a:solidFill>
                <a:latin typeface="TT Chocolates"/>
                <a:ea typeface="TT Chocolates"/>
                <a:cs typeface="TT Chocolates"/>
                <a:sym typeface="TT Chocolates"/>
              </a:rPr>
              <a:t>Laporan realisasi anggaran, yang menyajikan sumber, alokasi dan pemakaian sumber daya keuangan yang dikelola oleh pemerintah pusat dan menggambarkan perbandingan antara anggaran dan realisasinya</a:t>
            </a:r>
          </a:p>
          <a:p>
            <a:pPr marL="626115" lvl="1" indent="-313058" algn="just">
              <a:lnSpc>
                <a:spcPts val="4060"/>
              </a:lnSpc>
              <a:buAutoNum type="arabicPeriod"/>
            </a:pPr>
            <a:r>
              <a:rPr lang="en-US" sz="2900">
                <a:solidFill>
                  <a:srgbClr val="FFFFFF"/>
                </a:solidFill>
                <a:latin typeface="TT Chocolates"/>
                <a:ea typeface="TT Chocolates"/>
                <a:cs typeface="TT Chocolates"/>
                <a:sym typeface="TT Chocolates"/>
              </a:rPr>
              <a:t>Laporan Saldo Anggaran Lebih (SAL), menyajikan informasi tentang naik atau turunnya Saldo Anggaran Lebih selama periode laporan jika dibandingkan dengan tahun sebelumnya</a:t>
            </a:r>
          </a:p>
          <a:p>
            <a:pPr algn="just">
              <a:lnSpc>
                <a:spcPts val="4060"/>
              </a:lnSpc>
            </a:pPr>
            <a:endParaRPr lang="en-US" sz="2900">
              <a:solidFill>
                <a:srgbClr val="FFFFFF"/>
              </a:solidFill>
              <a:latin typeface="TT Chocolates"/>
              <a:ea typeface="TT Chocolates"/>
              <a:cs typeface="TT Chocolates"/>
              <a:sym typeface="TT Chocolates"/>
            </a:endParaRPr>
          </a:p>
          <a:p>
            <a:pPr marL="626115" lvl="1" indent="-313058" algn="just">
              <a:lnSpc>
                <a:spcPts val="4060"/>
              </a:lnSpc>
              <a:buFont typeface="Arial"/>
              <a:buChar char="•"/>
            </a:pPr>
            <a:r>
              <a:rPr lang="en-US" sz="2900">
                <a:solidFill>
                  <a:srgbClr val="FFFFFF"/>
                </a:solidFill>
                <a:latin typeface="TT Chocolates"/>
                <a:ea typeface="TT Chocolates"/>
                <a:cs typeface="TT Chocolates"/>
                <a:sym typeface="TT Chocolates"/>
              </a:rPr>
              <a:t>Laporan Finansial</a:t>
            </a:r>
          </a:p>
          <a:p>
            <a:pPr marL="626115" lvl="1" indent="-313058" algn="just">
              <a:lnSpc>
                <a:spcPts val="4060"/>
              </a:lnSpc>
              <a:buAutoNum type="arabicPeriod"/>
            </a:pPr>
            <a:r>
              <a:rPr lang="en-US" sz="2900">
                <a:solidFill>
                  <a:srgbClr val="FFFFFF"/>
                </a:solidFill>
                <a:latin typeface="TT Chocolates"/>
                <a:ea typeface="TT Chocolates"/>
                <a:cs typeface="TT Chocolates"/>
                <a:sym typeface="TT Chocolates"/>
              </a:rPr>
              <a:t>Neraca berisi laporan yang menunjukkan posisi keuangan pemerintah pusat pada tanggal tertentu, termasuk aset, utang, dan ekuitas</a:t>
            </a:r>
          </a:p>
          <a:p>
            <a:pPr marL="669294" lvl="1" indent="-334647" algn="just">
              <a:lnSpc>
                <a:spcPts val="4340"/>
              </a:lnSpc>
              <a:buAutoNum type="arabicPeriod"/>
            </a:pPr>
            <a:r>
              <a:rPr lang="en-US" sz="3100">
                <a:solidFill>
                  <a:srgbClr val="FFFFFF"/>
                </a:solidFill>
                <a:latin typeface="TT Chocolates"/>
                <a:ea typeface="TT Chocolates"/>
                <a:cs typeface="TT Chocolates"/>
                <a:sym typeface="TT Chocolates"/>
              </a:rPr>
              <a:t>Laporan Operasional (LO) menyajikan informasi tentang semua kegiatan operasional keuangan pemerintah pusat, termasuk pendapatan, biaya, dan surplus atau defisit operasional dalam satu periode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3871"/>
        </a:solidFill>
        <a:effectLst/>
      </p:bgPr>
    </p:bg>
    <p:spTree>
      <p:nvGrpSpPr>
        <p:cNvPr id="1" name=""/>
        <p:cNvGrpSpPr/>
        <p:nvPr/>
      </p:nvGrpSpPr>
      <p:grpSpPr>
        <a:xfrm>
          <a:off x="0" y="0"/>
          <a:ext cx="0" cy="0"/>
          <a:chOff x="0" y="0"/>
          <a:chExt cx="0" cy="0"/>
        </a:xfrm>
      </p:grpSpPr>
      <p:sp>
        <p:nvSpPr>
          <p:cNvPr id="2" name="Freeform 2"/>
          <p:cNvSpPr/>
          <p:nvPr/>
        </p:nvSpPr>
        <p:spPr>
          <a:xfrm>
            <a:off x="14852808" y="-356178"/>
            <a:ext cx="3722751" cy="3477670"/>
          </a:xfrm>
          <a:custGeom>
            <a:avLst/>
            <a:gdLst/>
            <a:ahLst/>
            <a:cxnLst/>
            <a:rect l="l" t="t" r="r" b="b"/>
            <a:pathLst>
              <a:path w="3722751" h="3477670">
                <a:moveTo>
                  <a:pt x="0" y="0"/>
                </a:moveTo>
                <a:lnTo>
                  <a:pt x="3722751" y="0"/>
                </a:lnTo>
                <a:lnTo>
                  <a:pt x="3722751" y="3477671"/>
                </a:lnTo>
                <a:lnTo>
                  <a:pt x="0" y="34776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V="1">
            <a:off x="-300301" y="-355513"/>
            <a:ext cx="3738716" cy="3477006"/>
          </a:xfrm>
          <a:custGeom>
            <a:avLst/>
            <a:gdLst/>
            <a:ahLst/>
            <a:cxnLst/>
            <a:rect l="l" t="t" r="r" b="b"/>
            <a:pathLst>
              <a:path w="3738716" h="3477006">
                <a:moveTo>
                  <a:pt x="0" y="3477006"/>
                </a:moveTo>
                <a:lnTo>
                  <a:pt x="3738716" y="3477006"/>
                </a:lnTo>
                <a:lnTo>
                  <a:pt x="3738716" y="0"/>
                </a:lnTo>
                <a:lnTo>
                  <a:pt x="0" y="0"/>
                </a:lnTo>
                <a:lnTo>
                  <a:pt x="0" y="3477006"/>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1895184" y="9232945"/>
            <a:ext cx="6392816" cy="940465"/>
          </a:xfrm>
          <a:custGeom>
            <a:avLst/>
            <a:gdLst/>
            <a:ahLst/>
            <a:cxnLst/>
            <a:rect l="l" t="t" r="r" b="b"/>
            <a:pathLst>
              <a:path w="6392816" h="940465">
                <a:moveTo>
                  <a:pt x="0" y="0"/>
                </a:moveTo>
                <a:lnTo>
                  <a:pt x="6392816" y="0"/>
                </a:lnTo>
                <a:lnTo>
                  <a:pt x="6392816" y="940464"/>
                </a:lnTo>
                <a:lnTo>
                  <a:pt x="0" y="9404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947592" y="9232945"/>
            <a:ext cx="6392816" cy="940465"/>
          </a:xfrm>
          <a:custGeom>
            <a:avLst/>
            <a:gdLst/>
            <a:ahLst/>
            <a:cxnLst/>
            <a:rect l="l" t="t" r="r" b="b"/>
            <a:pathLst>
              <a:path w="6392816" h="940465">
                <a:moveTo>
                  <a:pt x="0" y="0"/>
                </a:moveTo>
                <a:lnTo>
                  <a:pt x="6392816" y="0"/>
                </a:lnTo>
                <a:lnTo>
                  <a:pt x="6392816" y="940464"/>
                </a:lnTo>
                <a:lnTo>
                  <a:pt x="0" y="9404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0" y="9232945"/>
            <a:ext cx="6392816" cy="940465"/>
          </a:xfrm>
          <a:custGeom>
            <a:avLst/>
            <a:gdLst/>
            <a:ahLst/>
            <a:cxnLst/>
            <a:rect l="l" t="t" r="r" b="b"/>
            <a:pathLst>
              <a:path w="6392816" h="940465">
                <a:moveTo>
                  <a:pt x="0" y="0"/>
                </a:moveTo>
                <a:lnTo>
                  <a:pt x="6392816" y="0"/>
                </a:lnTo>
                <a:lnTo>
                  <a:pt x="6392816" y="940464"/>
                </a:lnTo>
                <a:lnTo>
                  <a:pt x="0" y="9404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2041799" y="923925"/>
            <a:ext cx="14204401" cy="977870"/>
          </a:xfrm>
          <a:prstGeom prst="rect">
            <a:avLst/>
          </a:prstGeom>
        </p:spPr>
        <p:txBody>
          <a:bodyPr lIns="0" tIns="0" rIns="0" bIns="0" rtlCol="0" anchor="t">
            <a:spAutoFit/>
          </a:bodyPr>
          <a:lstStyle/>
          <a:p>
            <a:pPr algn="ctr">
              <a:lnSpc>
                <a:spcPts val="8053"/>
              </a:lnSpc>
            </a:pPr>
            <a:r>
              <a:rPr lang="en-US" sz="5752">
                <a:solidFill>
                  <a:srgbClr val="FFFFFF"/>
                </a:solidFill>
                <a:latin typeface="TT Nooks Script Bold"/>
                <a:ea typeface="TT Nooks Script Bold"/>
                <a:cs typeface="TT Nooks Script Bold"/>
                <a:sym typeface="TT Nooks Script Bold"/>
              </a:rPr>
              <a:t>Komponen Laporan Keuangan Pemerintah Pusat</a:t>
            </a:r>
          </a:p>
        </p:txBody>
      </p:sp>
      <p:sp>
        <p:nvSpPr>
          <p:cNvPr id="8" name="AutoShape 8"/>
          <p:cNvSpPr/>
          <p:nvPr/>
        </p:nvSpPr>
        <p:spPr>
          <a:xfrm>
            <a:off x="5897880" y="1915684"/>
            <a:ext cx="6492240" cy="0"/>
          </a:xfrm>
          <a:prstGeom prst="line">
            <a:avLst/>
          </a:prstGeom>
          <a:ln w="38100" cap="flat">
            <a:solidFill>
              <a:srgbClr val="FFFFFF"/>
            </a:solidFill>
            <a:prstDash val="solid"/>
            <a:headEnd type="none" w="sm" len="sm"/>
            <a:tailEnd type="none" w="sm" len="sm"/>
          </a:ln>
        </p:spPr>
      </p:sp>
      <p:sp>
        <p:nvSpPr>
          <p:cNvPr id="9" name="TextBox 9"/>
          <p:cNvSpPr txBox="1"/>
          <p:nvPr/>
        </p:nvSpPr>
        <p:spPr>
          <a:xfrm>
            <a:off x="1298878" y="2059223"/>
            <a:ext cx="15690243" cy="7643954"/>
          </a:xfrm>
          <a:prstGeom prst="rect">
            <a:avLst/>
          </a:prstGeom>
        </p:spPr>
        <p:txBody>
          <a:bodyPr lIns="0" tIns="0" rIns="0" bIns="0" rtlCol="0" anchor="t">
            <a:spAutoFit/>
          </a:bodyPr>
          <a:lstStyle/>
          <a:p>
            <a:pPr algn="just">
              <a:lnSpc>
                <a:spcPts val="4480"/>
              </a:lnSpc>
            </a:pPr>
            <a:endParaRPr/>
          </a:p>
          <a:p>
            <a:pPr marL="690884" lvl="1" indent="-345442" algn="just">
              <a:lnSpc>
                <a:spcPts val="4480"/>
              </a:lnSpc>
              <a:buFont typeface="Arial"/>
              <a:buChar char="•"/>
            </a:pPr>
            <a:r>
              <a:rPr lang="en-US" sz="3200">
                <a:solidFill>
                  <a:srgbClr val="FFFFFF"/>
                </a:solidFill>
                <a:latin typeface="TT Chocolates"/>
                <a:ea typeface="TT Chocolates"/>
                <a:cs typeface="TT Chocolates"/>
                <a:sym typeface="TT Chocolates"/>
              </a:rPr>
              <a:t>Laporan Finansial</a:t>
            </a:r>
          </a:p>
          <a:p>
            <a:pPr marL="669294" lvl="1" indent="-334647" algn="just">
              <a:lnSpc>
                <a:spcPts val="4340"/>
              </a:lnSpc>
              <a:buAutoNum type="arabicPeriod"/>
            </a:pPr>
            <a:r>
              <a:rPr lang="en-US" sz="3100">
                <a:solidFill>
                  <a:srgbClr val="FFFFFF"/>
                </a:solidFill>
                <a:latin typeface="TT Chocolates"/>
                <a:ea typeface="TT Chocolates"/>
                <a:cs typeface="TT Chocolates"/>
                <a:sym typeface="TT Chocolates"/>
              </a:rPr>
              <a:t>Laporan Perubahan Ekuitas (LPE), menunjukkan bagaimana ekuitas pemerintah berubah karena aktivitas keuangan dan operasional</a:t>
            </a:r>
          </a:p>
          <a:p>
            <a:pPr marL="669294" lvl="1" indent="-334647" algn="just">
              <a:lnSpc>
                <a:spcPts val="4340"/>
              </a:lnSpc>
              <a:buAutoNum type="arabicPeriod"/>
            </a:pPr>
            <a:r>
              <a:rPr lang="en-US" sz="3100">
                <a:solidFill>
                  <a:srgbClr val="FFFFFF"/>
                </a:solidFill>
                <a:latin typeface="TT Chocolates"/>
                <a:ea typeface="TT Chocolates"/>
                <a:cs typeface="TT Chocolates"/>
                <a:sym typeface="TT Chocolates"/>
              </a:rPr>
              <a:t>Laporan Arus Kas (LAK), yang menjelaskan arus kas masuk dan keluar dari kegiatan operasi, investasi, dan pendanaan dalam periode tertentu</a:t>
            </a:r>
          </a:p>
          <a:p>
            <a:pPr algn="just">
              <a:lnSpc>
                <a:spcPts val="4340"/>
              </a:lnSpc>
            </a:pPr>
            <a:endParaRPr lang="en-US" sz="3100">
              <a:solidFill>
                <a:srgbClr val="FFFFFF"/>
              </a:solidFill>
              <a:latin typeface="TT Chocolates"/>
              <a:ea typeface="TT Chocolates"/>
              <a:cs typeface="TT Chocolates"/>
              <a:sym typeface="TT Chocolates"/>
            </a:endParaRPr>
          </a:p>
          <a:p>
            <a:pPr marL="669294" lvl="1" indent="-334647" algn="just">
              <a:lnSpc>
                <a:spcPts val="4340"/>
              </a:lnSpc>
              <a:buFont typeface="Arial"/>
              <a:buChar char="•"/>
            </a:pPr>
            <a:r>
              <a:rPr lang="en-US" sz="3100">
                <a:solidFill>
                  <a:srgbClr val="FFFFFF"/>
                </a:solidFill>
                <a:latin typeface="TT Chocolates"/>
                <a:ea typeface="TT Chocolates"/>
                <a:cs typeface="TT Chocolates"/>
                <a:sym typeface="TT Chocolates"/>
              </a:rPr>
              <a:t>Catatan atas laporan Keuangan (CaLK)</a:t>
            </a:r>
          </a:p>
          <a:p>
            <a:pPr algn="just">
              <a:lnSpc>
                <a:spcPts val="4340"/>
              </a:lnSpc>
            </a:pPr>
            <a:r>
              <a:rPr lang="en-US" sz="3100">
                <a:solidFill>
                  <a:srgbClr val="FFFFFF"/>
                </a:solidFill>
                <a:latin typeface="TT Chocolates"/>
                <a:ea typeface="TT Chocolates"/>
                <a:cs typeface="TT Chocolates"/>
                <a:sym typeface="TT Chocolates"/>
              </a:rPr>
              <a:t>Berfungsi untuk menjelaskan dasar akuntansi yang digunakan, kebijakan akuntansi yang dipilih, serta rincian dan penjelasan tentang pos-pos dalam laporan keuangan lainnya. Catatan ini penting agar pembaca laporan tidak salah memahami informasi dan mendapatkan gambaran lengkap tentang keadaan keuangan pemerintah</a:t>
            </a:r>
          </a:p>
          <a:p>
            <a:pPr algn="just">
              <a:lnSpc>
                <a:spcPts val="4340"/>
              </a:lnSpc>
            </a:pPr>
            <a:endParaRPr lang="en-US" sz="3100">
              <a:solidFill>
                <a:srgbClr val="FFFFFF"/>
              </a:solidFill>
              <a:latin typeface="TT Chocolates"/>
              <a:ea typeface="TT Chocolates"/>
              <a:cs typeface="TT Chocolates"/>
              <a:sym typeface="TT Chocolates"/>
            </a:endParaRPr>
          </a:p>
          <a:p>
            <a:pPr algn="just">
              <a:lnSpc>
                <a:spcPts val="4480"/>
              </a:lnSpc>
            </a:pPr>
            <a:endParaRPr lang="en-US" sz="3100">
              <a:solidFill>
                <a:srgbClr val="FFFFFF"/>
              </a:solidFill>
              <a:latin typeface="TT Chocolates"/>
              <a:ea typeface="TT Chocolates"/>
              <a:cs typeface="TT Chocolates"/>
              <a:sym typeface="TT Chocolate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3871"/>
        </a:solidFill>
        <a:effectLst/>
      </p:bgPr>
    </p:bg>
    <p:spTree>
      <p:nvGrpSpPr>
        <p:cNvPr id="1" name=""/>
        <p:cNvGrpSpPr/>
        <p:nvPr/>
      </p:nvGrpSpPr>
      <p:grpSpPr>
        <a:xfrm>
          <a:off x="0" y="0"/>
          <a:ext cx="0" cy="0"/>
          <a:chOff x="0" y="0"/>
          <a:chExt cx="0" cy="0"/>
        </a:xfrm>
      </p:grpSpPr>
      <p:sp>
        <p:nvSpPr>
          <p:cNvPr id="2" name="Freeform 2"/>
          <p:cNvSpPr/>
          <p:nvPr/>
        </p:nvSpPr>
        <p:spPr>
          <a:xfrm>
            <a:off x="14852808" y="-356178"/>
            <a:ext cx="3722751" cy="3477670"/>
          </a:xfrm>
          <a:custGeom>
            <a:avLst/>
            <a:gdLst/>
            <a:ahLst/>
            <a:cxnLst/>
            <a:rect l="l" t="t" r="r" b="b"/>
            <a:pathLst>
              <a:path w="3722751" h="3477670">
                <a:moveTo>
                  <a:pt x="0" y="0"/>
                </a:moveTo>
                <a:lnTo>
                  <a:pt x="3722751" y="0"/>
                </a:lnTo>
                <a:lnTo>
                  <a:pt x="3722751" y="3477671"/>
                </a:lnTo>
                <a:lnTo>
                  <a:pt x="0" y="34776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V="1">
            <a:off x="-300301" y="-355513"/>
            <a:ext cx="3738716" cy="3477006"/>
          </a:xfrm>
          <a:custGeom>
            <a:avLst/>
            <a:gdLst/>
            <a:ahLst/>
            <a:cxnLst/>
            <a:rect l="l" t="t" r="r" b="b"/>
            <a:pathLst>
              <a:path w="3738716" h="3477006">
                <a:moveTo>
                  <a:pt x="0" y="3477006"/>
                </a:moveTo>
                <a:lnTo>
                  <a:pt x="3738716" y="3477006"/>
                </a:lnTo>
                <a:lnTo>
                  <a:pt x="3738716" y="0"/>
                </a:lnTo>
                <a:lnTo>
                  <a:pt x="0" y="0"/>
                </a:lnTo>
                <a:lnTo>
                  <a:pt x="0" y="3477006"/>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5707446" y="2316281"/>
            <a:ext cx="6873107" cy="1020388"/>
          </a:xfrm>
          <a:prstGeom prst="rect">
            <a:avLst/>
          </a:prstGeom>
        </p:spPr>
        <p:txBody>
          <a:bodyPr lIns="0" tIns="0" rIns="0" bIns="0" rtlCol="0" anchor="t">
            <a:spAutoFit/>
          </a:bodyPr>
          <a:lstStyle/>
          <a:p>
            <a:pPr algn="ctr">
              <a:lnSpc>
                <a:spcPts val="8333"/>
              </a:lnSpc>
            </a:pPr>
            <a:r>
              <a:rPr lang="en-US" sz="5952">
                <a:solidFill>
                  <a:srgbClr val="FFFFFF"/>
                </a:solidFill>
                <a:latin typeface="TT Nooks Script"/>
                <a:ea typeface="TT Nooks Script"/>
                <a:cs typeface="TT Nooks Script"/>
                <a:sym typeface="TT Nooks Script"/>
              </a:rPr>
              <a:t>Kesimpulan</a:t>
            </a:r>
          </a:p>
        </p:txBody>
      </p:sp>
      <p:sp>
        <p:nvSpPr>
          <p:cNvPr id="5" name="TextBox 5"/>
          <p:cNvSpPr txBox="1"/>
          <p:nvPr/>
        </p:nvSpPr>
        <p:spPr>
          <a:xfrm>
            <a:off x="2299588" y="3627595"/>
            <a:ext cx="13688824" cy="4321175"/>
          </a:xfrm>
          <a:prstGeom prst="rect">
            <a:avLst/>
          </a:prstGeom>
        </p:spPr>
        <p:txBody>
          <a:bodyPr lIns="0" tIns="0" rIns="0" bIns="0" rtlCol="0" anchor="t">
            <a:spAutoFit/>
          </a:bodyPr>
          <a:lstStyle/>
          <a:p>
            <a:pPr algn="just">
              <a:lnSpc>
                <a:spcPts val="4900"/>
              </a:lnSpc>
            </a:pPr>
            <a:r>
              <a:rPr lang="en-US" sz="3500">
                <a:solidFill>
                  <a:srgbClr val="FFFFFF"/>
                </a:solidFill>
                <a:latin typeface="TT Chocolates"/>
                <a:ea typeface="TT Chocolates"/>
                <a:cs typeface="TT Chocolates"/>
                <a:sym typeface="TT Chocolates"/>
              </a:rPr>
              <a:t>Memahami Laporan Keuangan Pemerintah Pusat bukan hanya tugas pemerintah, melainkan kita sebagai masyarakat juga patut untuk memahaminya, Agar kita tahu apa saja yang dilakukan Pemerintah dalam mengelola keuangan negara kita. </a:t>
            </a:r>
          </a:p>
          <a:p>
            <a:pPr algn="just">
              <a:lnSpc>
                <a:spcPts val="4900"/>
              </a:lnSpc>
            </a:pPr>
            <a:r>
              <a:rPr lang="en-US" sz="3500">
                <a:solidFill>
                  <a:srgbClr val="FFFFFF"/>
                </a:solidFill>
                <a:latin typeface="TT Chocolates"/>
                <a:ea typeface="TT Chocolates"/>
                <a:cs typeface="TT Chocolates"/>
                <a:sym typeface="TT Chocolates"/>
              </a:rPr>
              <a:t>Selain itu juga, dengan memahami Laporan Keuangan Pemerintah Pusat kita dapat melihat sejauh mana Pemerintah amanat dalam menjalankan  pengelolaan uang rakyat</a:t>
            </a:r>
          </a:p>
        </p:txBody>
      </p:sp>
      <p:sp>
        <p:nvSpPr>
          <p:cNvPr id="6" name="Freeform 6"/>
          <p:cNvSpPr/>
          <p:nvPr/>
        </p:nvSpPr>
        <p:spPr>
          <a:xfrm>
            <a:off x="11895184" y="9232945"/>
            <a:ext cx="6392816" cy="940465"/>
          </a:xfrm>
          <a:custGeom>
            <a:avLst/>
            <a:gdLst/>
            <a:ahLst/>
            <a:cxnLst/>
            <a:rect l="l" t="t" r="r" b="b"/>
            <a:pathLst>
              <a:path w="6392816" h="940465">
                <a:moveTo>
                  <a:pt x="0" y="0"/>
                </a:moveTo>
                <a:lnTo>
                  <a:pt x="6392816" y="0"/>
                </a:lnTo>
                <a:lnTo>
                  <a:pt x="6392816" y="940464"/>
                </a:lnTo>
                <a:lnTo>
                  <a:pt x="0" y="9404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5947592" y="9232945"/>
            <a:ext cx="6392816" cy="940465"/>
          </a:xfrm>
          <a:custGeom>
            <a:avLst/>
            <a:gdLst/>
            <a:ahLst/>
            <a:cxnLst/>
            <a:rect l="l" t="t" r="r" b="b"/>
            <a:pathLst>
              <a:path w="6392816" h="940465">
                <a:moveTo>
                  <a:pt x="0" y="0"/>
                </a:moveTo>
                <a:lnTo>
                  <a:pt x="6392816" y="0"/>
                </a:lnTo>
                <a:lnTo>
                  <a:pt x="6392816" y="940464"/>
                </a:lnTo>
                <a:lnTo>
                  <a:pt x="0" y="9404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0" y="9232945"/>
            <a:ext cx="6392816" cy="940465"/>
          </a:xfrm>
          <a:custGeom>
            <a:avLst/>
            <a:gdLst/>
            <a:ahLst/>
            <a:cxnLst/>
            <a:rect l="l" t="t" r="r" b="b"/>
            <a:pathLst>
              <a:path w="6392816" h="940465">
                <a:moveTo>
                  <a:pt x="0" y="0"/>
                </a:moveTo>
                <a:lnTo>
                  <a:pt x="6392816" y="0"/>
                </a:lnTo>
                <a:lnTo>
                  <a:pt x="6392816" y="940464"/>
                </a:lnTo>
                <a:lnTo>
                  <a:pt x="0" y="9404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641</Words>
  <Application>Microsoft Office PowerPoint</Application>
  <PresentationFormat>Custom</PresentationFormat>
  <Paragraphs>46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TT Chocolates</vt:lpstr>
      <vt:lpstr>TT Nooks Script Bold</vt:lpstr>
      <vt:lpstr>Arial</vt:lpstr>
      <vt:lpstr>TT Nooks Script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pelaporan keuangan</dc:title>
  <cp:lastModifiedBy>organizer</cp:lastModifiedBy>
  <cp:revision>3</cp:revision>
  <dcterms:created xsi:type="dcterms:W3CDTF">2006-08-16T00:00:00Z</dcterms:created>
  <dcterms:modified xsi:type="dcterms:W3CDTF">2026-02-10T12:40:20Z</dcterms:modified>
  <dc:identifier>DAG6moTRz-U</dc:identifier>
</cp:coreProperties>
</file>