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8288000" cy="10287000"/>
  <p:notesSz cx="6858000" cy="9144000"/>
  <p:embeddedFontLst>
    <p:embeddedFont>
      <p:font typeface="Canva Sans Bold" panose="020B0604020202020204" charset="0"/>
      <p:regular r:id="rId12"/>
    </p:embeddedFont>
    <p:embeddedFont>
      <p:font typeface="Cooper Hewitt Bold" panose="020B0604020202020204" charset="0"/>
      <p:regular r:id="rId13"/>
    </p:embeddedFont>
    <p:embeddedFont>
      <p:font typeface="Nunito Sans Condensed" panose="020B0604020202020204" charset="0"/>
      <p:regular r:id="rId14"/>
    </p:embeddedFont>
    <p:embeddedFont>
      <p:font typeface="Nunito Sans Condensed Bold" panose="020B0604020202020204" charset="0"/>
      <p:regular r:id="rId15"/>
    </p:embeddedFont>
    <p:embeddedFont>
      <p:font typeface="Nunito Sans Condensed Ultra-Bold" panose="020B0604020202020204" charset="0"/>
      <p:regular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979" y="3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1"/>
          <p:cNvGrpSpPr/>
          <p:nvPr/>
        </p:nvGrpSpPr>
        <p:grpSpPr>
          <a:xfrm>
            <a:off x="-2735133" y="-514350"/>
            <a:ext cx="3086100" cy="11508775"/>
            <a:chOff x="0" y="0"/>
            <a:chExt cx="812800" cy="3031118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812800" cy="3031118"/>
            </a:xfrm>
            <a:custGeom>
              <a:avLst/>
              <a:gdLst/>
              <a:ahLst/>
              <a:cxnLst/>
              <a:rect l="l" t="t" r="r" b="b"/>
              <a:pathLst>
                <a:path w="812800" h="3031118">
                  <a:moveTo>
                    <a:pt x="0" y="0"/>
                  </a:moveTo>
                  <a:lnTo>
                    <a:pt x="812800" y="0"/>
                  </a:lnTo>
                  <a:lnTo>
                    <a:pt x="812800" y="3031118"/>
                  </a:lnTo>
                  <a:lnTo>
                    <a:pt x="0" y="3031118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812800" cy="306921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0" name="TextBox 30"/>
          <p:cNvSpPr txBox="1"/>
          <p:nvPr/>
        </p:nvSpPr>
        <p:spPr>
          <a:xfrm>
            <a:off x="1133475" y="3119344"/>
            <a:ext cx="11686164" cy="434103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10783"/>
              </a:lnSpc>
            </a:pPr>
            <a:r>
              <a:rPr lang="en-US" sz="8986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KECURANGAN TERHADAP ORGANISASI  </a:t>
            </a:r>
          </a:p>
        </p:txBody>
      </p:sp>
      <p:sp>
        <p:nvSpPr>
          <p:cNvPr id="31" name="Freeform 31"/>
          <p:cNvSpPr/>
          <p:nvPr/>
        </p:nvSpPr>
        <p:spPr>
          <a:xfrm rot="-5400000">
            <a:off x="7675516" y="5829002"/>
            <a:ext cx="622178" cy="812821"/>
          </a:xfrm>
          <a:custGeom>
            <a:avLst/>
            <a:gdLst/>
            <a:ahLst/>
            <a:cxnLst/>
            <a:rect l="l" t="t" r="r" b="b"/>
            <a:pathLst>
              <a:path w="622178" h="812821">
                <a:moveTo>
                  <a:pt x="0" y="0"/>
                </a:moveTo>
                <a:lnTo>
                  <a:pt x="622178" y="0"/>
                </a:lnTo>
                <a:lnTo>
                  <a:pt x="622178" y="812822"/>
                </a:lnTo>
                <a:lnTo>
                  <a:pt x="0" y="812822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 rot="-5400000">
            <a:off x="16415140" y="8614168"/>
            <a:ext cx="1177260" cy="1290828"/>
          </a:xfrm>
          <a:custGeom>
            <a:avLst/>
            <a:gdLst/>
            <a:ahLst/>
            <a:cxnLst/>
            <a:rect l="l" t="t" r="r" b="b"/>
            <a:pathLst>
              <a:path w="1177260" h="1290828">
                <a:moveTo>
                  <a:pt x="0" y="0"/>
                </a:moveTo>
                <a:lnTo>
                  <a:pt x="1177261" y="0"/>
                </a:lnTo>
                <a:lnTo>
                  <a:pt x="1177261" y="1290828"/>
                </a:lnTo>
                <a:lnTo>
                  <a:pt x="0" y="1290828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33" name="Freeform 33"/>
          <p:cNvSpPr/>
          <p:nvPr/>
        </p:nvSpPr>
        <p:spPr>
          <a:xfrm rot="5400000">
            <a:off x="9621822" y="560422"/>
            <a:ext cx="1112784" cy="1220132"/>
          </a:xfrm>
          <a:custGeom>
            <a:avLst/>
            <a:gdLst/>
            <a:ahLst/>
            <a:cxnLst/>
            <a:rect l="l" t="t" r="r" b="b"/>
            <a:pathLst>
              <a:path w="1112784" h="1220132">
                <a:moveTo>
                  <a:pt x="0" y="0"/>
                </a:moveTo>
                <a:lnTo>
                  <a:pt x="1112784" y="0"/>
                </a:lnTo>
                <a:lnTo>
                  <a:pt x="1112784" y="1220132"/>
                </a:lnTo>
                <a:lnTo>
                  <a:pt x="0" y="122013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34" name="TextBox 34"/>
          <p:cNvSpPr txBox="1"/>
          <p:nvPr/>
        </p:nvSpPr>
        <p:spPr>
          <a:xfrm>
            <a:off x="2167801" y="1920945"/>
            <a:ext cx="6976199" cy="90496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211"/>
              </a:lnSpc>
            </a:pPr>
            <a:r>
              <a:rPr lang="en-US" sz="6009" b="1">
                <a:solidFill>
                  <a:srgbClr val="374A71"/>
                </a:solidFill>
                <a:latin typeface="Nunito Sans Condensed Ultra-Bold"/>
                <a:ea typeface="Nunito Sans Condensed Ultra-Bold"/>
                <a:cs typeface="Nunito Sans Condensed Ultra-Bold"/>
                <a:sym typeface="Nunito Sans Condensed Ultra-Bold"/>
              </a:rPr>
              <a:t>Akuntansi Forensik</a:t>
            </a:r>
          </a:p>
        </p:txBody>
      </p:sp>
      <p:sp>
        <p:nvSpPr>
          <p:cNvPr id="35" name="TextBox 35"/>
          <p:cNvSpPr txBox="1"/>
          <p:nvPr/>
        </p:nvSpPr>
        <p:spPr>
          <a:xfrm>
            <a:off x="1377181" y="8500571"/>
            <a:ext cx="10103145" cy="125701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4910"/>
              </a:lnSpc>
            </a:pPr>
            <a:r>
              <a:rPr lang="en-US" sz="4091" b="1" dirty="0">
                <a:solidFill>
                  <a:srgbClr val="374A71"/>
                </a:solidFill>
                <a:latin typeface="Nunito Sans Condensed Ultra-Bold"/>
                <a:ea typeface="Nunito Sans Condensed Ultra-Bold"/>
                <a:cs typeface="Nunito Sans Condensed Ultra-Bold"/>
                <a:sym typeface="Nunito Sans Condensed Ultra-Bold"/>
              </a:rPr>
              <a:t>ALIVIA HARDIYANTI (2022340350009)</a:t>
            </a:r>
          </a:p>
          <a:p>
            <a:pPr algn="ctr">
              <a:lnSpc>
                <a:spcPts val="4910"/>
              </a:lnSpc>
            </a:pPr>
            <a:r>
              <a:rPr lang="en-US" sz="4091" b="1" dirty="0">
                <a:solidFill>
                  <a:srgbClr val="374A71"/>
                </a:solidFill>
                <a:latin typeface="Nunito Sans Condensed Ultra-Bold"/>
                <a:ea typeface="Nunito Sans Condensed Ultra-Bold"/>
                <a:cs typeface="Nunito Sans Condensed Ultra-Bold"/>
                <a:sym typeface="Nunito Sans Condensed Ultra-Bold"/>
              </a:rPr>
              <a:t>Dosen </a:t>
            </a:r>
            <a:r>
              <a:rPr lang="en-US" sz="4091" b="1" dirty="0" err="1">
                <a:solidFill>
                  <a:srgbClr val="374A71"/>
                </a:solidFill>
                <a:latin typeface="Nunito Sans Condensed Ultra-Bold"/>
                <a:ea typeface="Nunito Sans Condensed Ultra-Bold"/>
                <a:cs typeface="Nunito Sans Condensed Ultra-Bold"/>
                <a:sym typeface="Nunito Sans Condensed Ultra-Bold"/>
              </a:rPr>
              <a:t>Pengampu</a:t>
            </a:r>
            <a:r>
              <a:rPr lang="en-US" sz="4091" b="1" dirty="0">
                <a:solidFill>
                  <a:srgbClr val="374A71"/>
                </a:solidFill>
                <a:latin typeface="Nunito Sans Condensed Ultra-Bold"/>
                <a:ea typeface="Nunito Sans Condensed Ultra-Bold"/>
                <a:cs typeface="Nunito Sans Condensed Ultra-Bold"/>
                <a:sym typeface="Nunito Sans Condensed Ultra-Bold"/>
              </a:rPr>
              <a:t> : Drs. Suyadi, Ak., </a:t>
            </a:r>
            <a:r>
              <a:rPr lang="en-US" sz="4091" b="1" dirty="0" err="1">
                <a:solidFill>
                  <a:srgbClr val="374A71"/>
                </a:solidFill>
                <a:latin typeface="Nunito Sans Condensed Ultra-Bold"/>
                <a:ea typeface="Nunito Sans Condensed Ultra-Bold"/>
                <a:cs typeface="Nunito Sans Condensed Ultra-Bold"/>
                <a:sym typeface="Nunito Sans Condensed Ultra-Bold"/>
              </a:rPr>
              <a:t>M.Com</a:t>
            </a:r>
            <a:endParaRPr lang="en-US" sz="4091" b="1" dirty="0">
              <a:solidFill>
                <a:srgbClr val="374A71"/>
              </a:solidFill>
              <a:latin typeface="Nunito Sans Condensed Ultra-Bold"/>
              <a:ea typeface="Nunito Sans Condensed Ultra-Bold"/>
              <a:cs typeface="Nunito Sans Condensed Ultra-Bold"/>
              <a:sym typeface="Nunito Sans Condensed Ultra-Bold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6"/>
          <p:cNvGrpSpPr/>
          <p:nvPr/>
        </p:nvGrpSpPr>
        <p:grpSpPr>
          <a:xfrm rot="-3372000">
            <a:off x="-745386" y="7451586"/>
            <a:ext cx="2043497" cy="5210624"/>
            <a:chOff x="0" y="0"/>
            <a:chExt cx="474524" cy="1209968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474524" cy="1209968"/>
            </a:xfrm>
            <a:custGeom>
              <a:avLst/>
              <a:gdLst/>
              <a:ahLst/>
              <a:cxnLst/>
              <a:rect l="l" t="t" r="r" b="b"/>
              <a:pathLst>
                <a:path w="474524" h="1209968">
                  <a:moveTo>
                    <a:pt x="0" y="0"/>
                  </a:moveTo>
                  <a:lnTo>
                    <a:pt x="474524" y="0"/>
                  </a:lnTo>
                  <a:lnTo>
                    <a:pt x="474524" y="1209968"/>
                  </a:lnTo>
                  <a:lnTo>
                    <a:pt x="0" y="1209968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474524" cy="1248068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 rot="3372000">
            <a:off x="-672247" y="-2336157"/>
            <a:ext cx="2043497" cy="5034594"/>
            <a:chOff x="0" y="0"/>
            <a:chExt cx="474524" cy="1169092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474524" cy="1169092"/>
            </a:xfrm>
            <a:custGeom>
              <a:avLst/>
              <a:gdLst/>
              <a:ahLst/>
              <a:cxnLst/>
              <a:rect l="l" t="t" r="r" b="b"/>
              <a:pathLst>
                <a:path w="474524" h="1169092">
                  <a:moveTo>
                    <a:pt x="0" y="0"/>
                  </a:moveTo>
                  <a:lnTo>
                    <a:pt x="474524" y="0"/>
                  </a:lnTo>
                  <a:lnTo>
                    <a:pt x="474524" y="1169092"/>
                  </a:lnTo>
                  <a:lnTo>
                    <a:pt x="0" y="1169092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474524" cy="120719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-1327017" y="-360986"/>
            <a:ext cx="1793742" cy="11028022"/>
            <a:chOff x="0" y="0"/>
            <a:chExt cx="472426" cy="29045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72426" cy="2904500"/>
            </a:xfrm>
            <a:custGeom>
              <a:avLst/>
              <a:gdLst/>
              <a:ahLst/>
              <a:cxnLst/>
              <a:rect l="l" t="t" r="r" b="b"/>
              <a:pathLst>
                <a:path w="472426" h="2904500">
                  <a:moveTo>
                    <a:pt x="0" y="0"/>
                  </a:moveTo>
                  <a:lnTo>
                    <a:pt x="472426" y="0"/>
                  </a:lnTo>
                  <a:lnTo>
                    <a:pt x="472426" y="2904500"/>
                  </a:lnTo>
                  <a:lnTo>
                    <a:pt x="0" y="2904500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472426" cy="29426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902759" y="4157258"/>
            <a:ext cx="9733909" cy="423029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87"/>
              </a:lnSpc>
            </a:pPr>
            <a:r>
              <a:rPr lang="en-US" sz="3989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Kecurangan dapat terjadi di organisasi apa pun, besar ataupun kecil. Pencegahan jauh lebih murah dan efektif daripada penindakan.</a:t>
            </a:r>
          </a:p>
          <a:p>
            <a:pPr algn="just">
              <a:lnSpc>
                <a:spcPts val="4787"/>
              </a:lnSpc>
            </a:pPr>
            <a:endParaRPr lang="en-US" sz="3989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just">
              <a:lnSpc>
                <a:spcPts val="4787"/>
              </a:lnSpc>
            </a:pPr>
            <a:r>
              <a:rPr lang="en-US" sz="3989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Integritas harus menjadi budaya utama dalam organisasi. Pengendalian yang baik + edukasi + teknologi = kunci organisasi bebas fraud.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133475" y="2604683"/>
            <a:ext cx="9503193" cy="1181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Kesimpulan </a:t>
            </a:r>
          </a:p>
        </p:txBody>
      </p:sp>
      <p:sp>
        <p:nvSpPr>
          <p:cNvPr id="17" name="Freeform 17"/>
          <p:cNvSpPr/>
          <p:nvPr/>
        </p:nvSpPr>
        <p:spPr>
          <a:xfrm rot="5400000" flipV="1">
            <a:off x="16953578" y="343211"/>
            <a:ext cx="1845199" cy="2023201"/>
          </a:xfrm>
          <a:custGeom>
            <a:avLst/>
            <a:gdLst/>
            <a:ahLst/>
            <a:cxnLst/>
            <a:rect l="l" t="t" r="r" b="b"/>
            <a:pathLst>
              <a:path w="1845199" h="2023201">
                <a:moveTo>
                  <a:pt x="0" y="2023201"/>
                </a:moveTo>
                <a:lnTo>
                  <a:pt x="1845198" y="2023201"/>
                </a:lnTo>
                <a:lnTo>
                  <a:pt x="1845198" y="0"/>
                </a:lnTo>
                <a:lnTo>
                  <a:pt x="0" y="0"/>
                </a:lnTo>
                <a:lnTo>
                  <a:pt x="0" y="20232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18" name="Freeform 18"/>
          <p:cNvSpPr/>
          <p:nvPr/>
        </p:nvSpPr>
        <p:spPr>
          <a:xfrm rot="5400000" flipV="1">
            <a:off x="16953578" y="7920588"/>
            <a:ext cx="1845199" cy="2023201"/>
          </a:xfrm>
          <a:custGeom>
            <a:avLst/>
            <a:gdLst/>
            <a:ahLst/>
            <a:cxnLst/>
            <a:rect l="l" t="t" r="r" b="b"/>
            <a:pathLst>
              <a:path w="1845199" h="2023201">
                <a:moveTo>
                  <a:pt x="0" y="2023201"/>
                </a:moveTo>
                <a:lnTo>
                  <a:pt x="1845198" y="2023201"/>
                </a:lnTo>
                <a:lnTo>
                  <a:pt x="1845198" y="0"/>
                </a:lnTo>
                <a:lnTo>
                  <a:pt x="0" y="0"/>
                </a:lnTo>
                <a:lnTo>
                  <a:pt x="0" y="2023201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19" name="Freeform 19"/>
          <p:cNvSpPr/>
          <p:nvPr/>
        </p:nvSpPr>
        <p:spPr>
          <a:xfrm rot="-10800000" flipV="1">
            <a:off x="13662718" y="8346047"/>
            <a:ext cx="512961" cy="670139"/>
          </a:xfrm>
          <a:custGeom>
            <a:avLst/>
            <a:gdLst/>
            <a:ahLst/>
            <a:cxnLst/>
            <a:rect l="l" t="t" r="r" b="b"/>
            <a:pathLst>
              <a:path w="512961" h="670139">
                <a:moveTo>
                  <a:pt x="0" y="670139"/>
                </a:moveTo>
                <a:lnTo>
                  <a:pt x="512961" y="670139"/>
                </a:lnTo>
                <a:lnTo>
                  <a:pt x="512961" y="0"/>
                </a:lnTo>
                <a:lnTo>
                  <a:pt x="0" y="0"/>
                </a:lnTo>
                <a:lnTo>
                  <a:pt x="0" y="6701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20" name="Freeform 20"/>
          <p:cNvSpPr/>
          <p:nvPr/>
        </p:nvSpPr>
        <p:spPr>
          <a:xfrm rot="-10800000">
            <a:off x="13662718" y="768670"/>
            <a:ext cx="512961" cy="670139"/>
          </a:xfrm>
          <a:custGeom>
            <a:avLst/>
            <a:gdLst/>
            <a:ahLst/>
            <a:cxnLst/>
            <a:rect l="l" t="t" r="r" b="b"/>
            <a:pathLst>
              <a:path w="512961" h="670139">
                <a:moveTo>
                  <a:pt x="0" y="0"/>
                </a:moveTo>
                <a:lnTo>
                  <a:pt x="512961" y="0"/>
                </a:lnTo>
                <a:lnTo>
                  <a:pt x="512961" y="670139"/>
                </a:lnTo>
                <a:lnTo>
                  <a:pt x="0" y="67013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25548" y="1691656"/>
            <a:ext cx="17036904" cy="1181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r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Apa itu Kecurangan Terhadap Organisasi?</a:t>
            </a:r>
          </a:p>
        </p:txBody>
      </p:sp>
      <p:grpSp>
        <p:nvGrpSpPr>
          <p:cNvPr id="3" name="Group 3"/>
          <p:cNvGrpSpPr/>
          <p:nvPr/>
        </p:nvGrpSpPr>
        <p:grpSpPr>
          <a:xfrm rot="-3372000">
            <a:off x="-5434938" y="2581526"/>
            <a:ext cx="8693739" cy="17326688"/>
            <a:chOff x="0" y="0"/>
            <a:chExt cx="2018789" cy="4023461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2018789" cy="4023461"/>
            </a:xfrm>
            <a:custGeom>
              <a:avLst/>
              <a:gdLst/>
              <a:ahLst/>
              <a:cxnLst/>
              <a:rect l="l" t="t" r="r" b="b"/>
              <a:pathLst>
                <a:path w="2018789" h="4023461">
                  <a:moveTo>
                    <a:pt x="0" y="0"/>
                  </a:moveTo>
                  <a:lnTo>
                    <a:pt x="2018789" y="0"/>
                  </a:lnTo>
                  <a:lnTo>
                    <a:pt x="2018789" y="4023461"/>
                  </a:lnTo>
                  <a:lnTo>
                    <a:pt x="0" y="4023461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2018789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6" name="Group 6"/>
          <p:cNvGrpSpPr/>
          <p:nvPr/>
        </p:nvGrpSpPr>
        <p:grpSpPr>
          <a:xfrm rot="-3372000">
            <a:off x="-6236504" y="3155736"/>
            <a:ext cx="8693739" cy="17326688"/>
            <a:chOff x="0" y="0"/>
            <a:chExt cx="2018789" cy="4023461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018789" cy="4023461"/>
            </a:xfrm>
            <a:custGeom>
              <a:avLst/>
              <a:gdLst/>
              <a:ahLst/>
              <a:cxnLst/>
              <a:rect l="l" t="t" r="r" b="b"/>
              <a:pathLst>
                <a:path w="2018789" h="4023461">
                  <a:moveTo>
                    <a:pt x="0" y="0"/>
                  </a:moveTo>
                  <a:lnTo>
                    <a:pt x="2018789" y="0"/>
                  </a:lnTo>
                  <a:lnTo>
                    <a:pt x="2018789" y="4023461"/>
                  </a:lnTo>
                  <a:lnTo>
                    <a:pt x="0" y="402346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2018789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 rot="-3372000">
            <a:off x="16317740" y="-2894715"/>
            <a:ext cx="2584740" cy="5789430"/>
            <a:chOff x="0" y="0"/>
            <a:chExt cx="600207" cy="1344374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600207" cy="1344374"/>
            </a:xfrm>
            <a:custGeom>
              <a:avLst/>
              <a:gdLst/>
              <a:ahLst/>
              <a:cxnLst/>
              <a:rect l="l" t="t" r="r" b="b"/>
              <a:pathLst>
                <a:path w="600207" h="1344374">
                  <a:moveTo>
                    <a:pt x="0" y="0"/>
                  </a:moveTo>
                  <a:lnTo>
                    <a:pt x="600207" y="0"/>
                  </a:lnTo>
                  <a:lnTo>
                    <a:pt x="600207" y="1344374"/>
                  </a:lnTo>
                  <a:lnTo>
                    <a:pt x="0" y="1344374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600207" cy="13824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 rot="-3372000">
            <a:off x="16538893" y="-3201516"/>
            <a:ext cx="2584740" cy="5789430"/>
            <a:chOff x="0" y="0"/>
            <a:chExt cx="600207" cy="1344374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600207" cy="1344374"/>
            </a:xfrm>
            <a:custGeom>
              <a:avLst/>
              <a:gdLst/>
              <a:ahLst/>
              <a:cxnLst/>
              <a:rect l="l" t="t" r="r" b="b"/>
              <a:pathLst>
                <a:path w="600207" h="1344374">
                  <a:moveTo>
                    <a:pt x="0" y="0"/>
                  </a:moveTo>
                  <a:lnTo>
                    <a:pt x="600207" y="0"/>
                  </a:lnTo>
                  <a:lnTo>
                    <a:pt x="600207" y="1344374"/>
                  </a:lnTo>
                  <a:lnTo>
                    <a:pt x="0" y="1344374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600207" cy="13824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5" name="TextBox 15"/>
          <p:cNvSpPr txBox="1"/>
          <p:nvPr/>
        </p:nvSpPr>
        <p:spPr>
          <a:xfrm>
            <a:off x="2625831" y="3397043"/>
            <a:ext cx="14386340" cy="4191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790"/>
              </a:lnSpc>
            </a:pPr>
            <a:r>
              <a:rPr lang="en-US" sz="3991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Kecurangan (fraud) adalah tindakan tidak jujur yang dilakukan secara sengaja untuk mendapatkan keuntungan pribadi atau kelompok dengan merugikan organisasi.</a:t>
            </a:r>
          </a:p>
          <a:p>
            <a:pPr algn="just">
              <a:lnSpc>
                <a:spcPts val="4790"/>
              </a:lnSpc>
            </a:pPr>
            <a:endParaRPr lang="en-US" sz="3991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just">
              <a:lnSpc>
                <a:spcPts val="4790"/>
              </a:lnSpc>
            </a:pPr>
            <a:r>
              <a:rPr lang="en-US" sz="3991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Kecurangan dapat muncul dalam banyak bentuk seperti manipulasi data, penyalahgunaan aset, korupsi, hingga pemalsuan dokumen.</a:t>
            </a:r>
          </a:p>
          <a:p>
            <a:pPr algn="just">
              <a:lnSpc>
                <a:spcPts val="4790"/>
              </a:lnSpc>
            </a:pPr>
            <a:endParaRPr lang="en-US" sz="3991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</p:txBody>
      </p:sp>
      <p:sp>
        <p:nvSpPr>
          <p:cNvPr id="16" name="Freeform 16"/>
          <p:cNvSpPr/>
          <p:nvPr/>
        </p:nvSpPr>
        <p:spPr>
          <a:xfrm rot="5400000">
            <a:off x="652116" y="1885481"/>
            <a:ext cx="753168" cy="983948"/>
          </a:xfrm>
          <a:custGeom>
            <a:avLst/>
            <a:gdLst/>
            <a:ahLst/>
            <a:cxnLst/>
            <a:rect l="l" t="t" r="r" b="b"/>
            <a:pathLst>
              <a:path w="753168" h="983948">
                <a:moveTo>
                  <a:pt x="0" y="0"/>
                </a:moveTo>
                <a:lnTo>
                  <a:pt x="753168" y="0"/>
                </a:lnTo>
                <a:lnTo>
                  <a:pt x="753168" y="983949"/>
                </a:lnTo>
                <a:lnTo>
                  <a:pt x="0" y="98394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7" name="Freeform 17"/>
          <p:cNvSpPr/>
          <p:nvPr/>
        </p:nvSpPr>
        <p:spPr>
          <a:xfrm rot="5400000">
            <a:off x="9450872" y="8368609"/>
            <a:ext cx="721538" cy="791143"/>
          </a:xfrm>
          <a:custGeom>
            <a:avLst/>
            <a:gdLst/>
            <a:ahLst/>
            <a:cxnLst/>
            <a:rect l="l" t="t" r="r" b="b"/>
            <a:pathLst>
              <a:path w="721538" h="791143">
                <a:moveTo>
                  <a:pt x="0" y="0"/>
                </a:moveTo>
                <a:lnTo>
                  <a:pt x="721539" y="0"/>
                </a:lnTo>
                <a:lnTo>
                  <a:pt x="721539" y="791144"/>
                </a:lnTo>
                <a:lnTo>
                  <a:pt x="0" y="7911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3"/>
          <p:cNvSpPr txBox="1"/>
          <p:nvPr/>
        </p:nvSpPr>
        <p:spPr>
          <a:xfrm>
            <a:off x="1028700" y="838200"/>
            <a:ext cx="9658482" cy="2171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Mengapa Kecurangan Terjadi?</a:t>
            </a:r>
          </a:p>
        </p:txBody>
      </p:sp>
      <p:pic>
        <p:nvPicPr>
          <p:cNvPr id="4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65037" y="2588268"/>
            <a:ext cx="2550976" cy="2550976"/>
          </a:xfrm>
          <a:prstGeom prst="rect">
            <a:avLst/>
          </a:prstGeom>
        </p:spPr>
      </p:pic>
      <p:pic>
        <p:nvPicPr>
          <p:cNvPr id="5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95318" y="6195575"/>
            <a:ext cx="2550976" cy="2550976"/>
          </a:xfrm>
          <a:prstGeom prst="rect">
            <a:avLst/>
          </a:prstGeom>
        </p:spPr>
      </p:pic>
      <p:grpSp>
        <p:nvGrpSpPr>
          <p:cNvPr id="6" name="Group 6"/>
          <p:cNvGrpSpPr/>
          <p:nvPr/>
        </p:nvGrpSpPr>
        <p:grpSpPr>
          <a:xfrm rot="-3372000">
            <a:off x="16313690" y="-2894715"/>
            <a:ext cx="2584740" cy="5789430"/>
            <a:chOff x="0" y="0"/>
            <a:chExt cx="600207" cy="1344374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600207" cy="1344374"/>
            </a:xfrm>
            <a:custGeom>
              <a:avLst/>
              <a:gdLst/>
              <a:ahLst/>
              <a:cxnLst/>
              <a:rect l="l" t="t" r="r" b="b"/>
              <a:pathLst>
                <a:path w="600207" h="1344374">
                  <a:moveTo>
                    <a:pt x="0" y="0"/>
                  </a:moveTo>
                  <a:lnTo>
                    <a:pt x="600207" y="0"/>
                  </a:lnTo>
                  <a:lnTo>
                    <a:pt x="600207" y="1344374"/>
                  </a:lnTo>
                  <a:lnTo>
                    <a:pt x="0" y="1344374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38100"/>
              <a:ext cx="600207" cy="13824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/>
          <p:nvPr/>
        </p:nvGrpSpPr>
        <p:grpSpPr>
          <a:xfrm rot="-3372000">
            <a:off x="16538893" y="-3201516"/>
            <a:ext cx="2584740" cy="5789430"/>
            <a:chOff x="0" y="0"/>
            <a:chExt cx="600207" cy="1344374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600207" cy="1344374"/>
            </a:xfrm>
            <a:custGeom>
              <a:avLst/>
              <a:gdLst/>
              <a:ahLst/>
              <a:cxnLst/>
              <a:rect l="l" t="t" r="r" b="b"/>
              <a:pathLst>
                <a:path w="600207" h="1344374">
                  <a:moveTo>
                    <a:pt x="0" y="0"/>
                  </a:moveTo>
                  <a:lnTo>
                    <a:pt x="600207" y="0"/>
                  </a:lnTo>
                  <a:lnTo>
                    <a:pt x="600207" y="1344374"/>
                  </a:lnTo>
                  <a:lnTo>
                    <a:pt x="0" y="1344374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600207" cy="1382474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1310271" y="9924411"/>
            <a:ext cx="17595348" cy="1025787"/>
            <a:chOff x="0" y="0"/>
            <a:chExt cx="4634166" cy="270166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4634166" cy="270166"/>
            </a:xfrm>
            <a:custGeom>
              <a:avLst/>
              <a:gdLst/>
              <a:ahLst/>
              <a:cxnLst/>
              <a:rect l="l" t="t" r="r" b="b"/>
              <a:pathLst>
                <a:path w="4634166" h="270166">
                  <a:moveTo>
                    <a:pt x="0" y="0"/>
                  </a:moveTo>
                  <a:lnTo>
                    <a:pt x="4634166" y="0"/>
                  </a:lnTo>
                  <a:lnTo>
                    <a:pt x="4634166" y="270166"/>
                  </a:lnTo>
                  <a:lnTo>
                    <a:pt x="0" y="27016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4634166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 rot="-3372000">
            <a:off x="-1308986" y="5758397"/>
            <a:ext cx="2043497" cy="7224744"/>
            <a:chOff x="0" y="0"/>
            <a:chExt cx="474524" cy="1677671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474524" cy="1677671"/>
            </a:xfrm>
            <a:custGeom>
              <a:avLst/>
              <a:gdLst/>
              <a:ahLst/>
              <a:cxnLst/>
              <a:rect l="l" t="t" r="r" b="b"/>
              <a:pathLst>
                <a:path w="474524" h="1677671">
                  <a:moveTo>
                    <a:pt x="0" y="0"/>
                  </a:moveTo>
                  <a:lnTo>
                    <a:pt x="474524" y="0"/>
                  </a:lnTo>
                  <a:lnTo>
                    <a:pt x="474524" y="1677671"/>
                  </a:lnTo>
                  <a:lnTo>
                    <a:pt x="0" y="167767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474524" cy="171577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 rot="5400000">
            <a:off x="10201386" y="1315959"/>
            <a:ext cx="609900" cy="796781"/>
          </a:xfrm>
          <a:custGeom>
            <a:avLst/>
            <a:gdLst/>
            <a:ahLst/>
            <a:cxnLst/>
            <a:rect l="l" t="t" r="r" b="b"/>
            <a:pathLst>
              <a:path w="609900" h="796781">
                <a:moveTo>
                  <a:pt x="0" y="0"/>
                </a:moveTo>
                <a:lnTo>
                  <a:pt x="609900" y="0"/>
                </a:lnTo>
                <a:lnTo>
                  <a:pt x="609900" y="796782"/>
                </a:lnTo>
                <a:lnTo>
                  <a:pt x="0" y="796782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19" name="TextBox 19"/>
          <p:cNvSpPr txBox="1"/>
          <p:nvPr/>
        </p:nvSpPr>
        <p:spPr>
          <a:xfrm>
            <a:off x="1310271" y="9096375"/>
            <a:ext cx="6821332" cy="914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3600"/>
              </a:lnSpc>
              <a:spcBef>
                <a:spcPct val="0"/>
              </a:spcBef>
            </a:pPr>
            <a:r>
              <a:rPr lang="en-US" sz="3000">
                <a:solidFill>
                  <a:srgbClr val="374A71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Pelaku meyakinkan dirinya bahwa tindakannya “tidak apa-apa.”</a:t>
            </a:r>
          </a:p>
        </p:txBody>
      </p:sp>
      <p:sp>
        <p:nvSpPr>
          <p:cNvPr id="20" name="TextBox 20"/>
          <p:cNvSpPr txBox="1"/>
          <p:nvPr/>
        </p:nvSpPr>
        <p:spPr>
          <a:xfrm>
            <a:off x="1028700" y="3086100"/>
            <a:ext cx="5754767" cy="6400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Mengacu pada Fraud Triangle :</a:t>
            </a:r>
          </a:p>
          <a:p>
            <a:pPr algn="just">
              <a:lnSpc>
                <a:spcPts val="3600"/>
              </a:lnSpc>
            </a:pPr>
            <a:endParaRPr lang="en-US" sz="30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just">
              <a:lnSpc>
                <a:spcPts val="3600"/>
              </a:lnSpc>
            </a:pPr>
            <a:r>
              <a:rPr lang="en-US" sz="3000">
                <a:solidFill>
                  <a:srgbClr val="374A71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- </a:t>
            </a: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Tekanan (Pressure)</a:t>
            </a:r>
          </a:p>
          <a:p>
            <a:pPr algn="just">
              <a:lnSpc>
                <a:spcPts val="3600"/>
              </a:lnSpc>
            </a:pPr>
            <a:r>
              <a:rPr lang="en-US" sz="3000">
                <a:solidFill>
                  <a:srgbClr val="374A71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Tekanan adalah dorongan atau kebutuhan yang membuat seseorang merasa harus melakukan kecurangan</a:t>
            </a:r>
          </a:p>
          <a:p>
            <a:pPr algn="just">
              <a:lnSpc>
                <a:spcPts val="3600"/>
              </a:lnSpc>
            </a:pPr>
            <a:endParaRPr lang="en-US" sz="3000">
              <a:solidFill>
                <a:srgbClr val="374A71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  <a:p>
            <a:pPr algn="just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- Kesempatan (Opportunity)</a:t>
            </a:r>
          </a:p>
          <a:p>
            <a:pPr algn="just">
              <a:lnSpc>
                <a:spcPts val="3600"/>
              </a:lnSpc>
            </a:pPr>
            <a:r>
              <a:rPr lang="en-US" sz="3000">
                <a:solidFill>
                  <a:srgbClr val="374A71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Kecurangan terjadi ketika pelaku melihat bahwa tindakan salahnya bisa dilakukan tanpa ketahuan.</a:t>
            </a:r>
          </a:p>
          <a:p>
            <a:pPr algn="just">
              <a:lnSpc>
                <a:spcPts val="3600"/>
              </a:lnSpc>
            </a:pPr>
            <a:endParaRPr lang="en-US" sz="3000">
              <a:solidFill>
                <a:srgbClr val="374A71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  <a:p>
            <a:pPr algn="just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- Pembenaran (Rationalization)</a:t>
            </a:r>
          </a:p>
          <a:p>
            <a:pPr algn="just">
              <a:lnSpc>
                <a:spcPts val="3600"/>
              </a:lnSpc>
            </a:pPr>
            <a:endParaRPr lang="en-US" sz="30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8570805" y="3435130"/>
            <a:ext cx="1739439" cy="7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0"/>
              </a:lnSpc>
            </a:pPr>
            <a:r>
              <a:rPr lang="en-US" sz="40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50%</a:t>
            </a:r>
          </a:p>
        </p:txBody>
      </p:sp>
      <p:sp>
        <p:nvSpPr>
          <p:cNvPr id="22" name="TextBox 22"/>
          <p:cNvSpPr txBox="1"/>
          <p:nvPr/>
        </p:nvSpPr>
        <p:spPr>
          <a:xfrm>
            <a:off x="7701086" y="7080537"/>
            <a:ext cx="1739439" cy="733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800"/>
              </a:lnSpc>
            </a:pPr>
            <a:r>
              <a:rPr lang="en-US" sz="40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60%</a:t>
            </a:r>
          </a:p>
        </p:txBody>
      </p:sp>
      <p:sp>
        <p:nvSpPr>
          <p:cNvPr id="23" name="Freeform 23"/>
          <p:cNvSpPr/>
          <p:nvPr/>
        </p:nvSpPr>
        <p:spPr>
          <a:xfrm rot="5400000">
            <a:off x="15851570" y="2968715"/>
            <a:ext cx="853855" cy="936225"/>
          </a:xfrm>
          <a:custGeom>
            <a:avLst/>
            <a:gdLst/>
            <a:ahLst/>
            <a:cxnLst/>
            <a:rect l="l" t="t" r="r" b="b"/>
            <a:pathLst>
              <a:path w="853855" h="936225">
                <a:moveTo>
                  <a:pt x="0" y="0"/>
                </a:moveTo>
                <a:lnTo>
                  <a:pt x="853855" y="0"/>
                </a:lnTo>
                <a:lnTo>
                  <a:pt x="853855" y="936225"/>
                </a:lnTo>
                <a:lnTo>
                  <a:pt x="0" y="93622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91142" y="2411799"/>
            <a:ext cx="10680662" cy="7441161"/>
          </a:xfrm>
          <a:prstGeom prst="rect">
            <a:avLst/>
          </a:prstGeom>
        </p:spPr>
      </p:pic>
      <p:grpSp>
        <p:nvGrpSpPr>
          <p:cNvPr id="3" name="Group 3"/>
          <p:cNvGrpSpPr/>
          <p:nvPr/>
        </p:nvGrpSpPr>
        <p:grpSpPr>
          <a:xfrm>
            <a:off x="-684142" y="9877851"/>
            <a:ext cx="19656284" cy="941423"/>
            <a:chOff x="0" y="0"/>
            <a:chExt cx="5176964" cy="24794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176963" cy="247947"/>
            </a:xfrm>
            <a:custGeom>
              <a:avLst/>
              <a:gdLst/>
              <a:ahLst/>
              <a:cxnLst/>
              <a:rect l="l" t="t" r="r" b="b"/>
              <a:pathLst>
                <a:path w="5176963" h="247947">
                  <a:moveTo>
                    <a:pt x="0" y="0"/>
                  </a:moveTo>
                  <a:lnTo>
                    <a:pt x="5176963" y="0"/>
                  </a:lnTo>
                  <a:lnTo>
                    <a:pt x="5176963" y="247947"/>
                  </a:lnTo>
                  <a:lnTo>
                    <a:pt x="0" y="247947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5176964" cy="2860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439413" y="1111417"/>
            <a:ext cx="15409174" cy="11811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Statistik Kecurangan dalam Organisasi</a:t>
            </a:r>
          </a:p>
        </p:txBody>
      </p:sp>
      <p:sp>
        <p:nvSpPr>
          <p:cNvPr id="7" name="Freeform 7"/>
          <p:cNvSpPr/>
          <p:nvPr/>
        </p:nvSpPr>
        <p:spPr>
          <a:xfrm rot="5400000">
            <a:off x="671752" y="2092170"/>
            <a:ext cx="753168" cy="983948"/>
          </a:xfrm>
          <a:custGeom>
            <a:avLst/>
            <a:gdLst/>
            <a:ahLst/>
            <a:cxnLst/>
            <a:rect l="l" t="t" r="r" b="b"/>
            <a:pathLst>
              <a:path w="753168" h="983948">
                <a:moveTo>
                  <a:pt x="0" y="0"/>
                </a:moveTo>
                <a:lnTo>
                  <a:pt x="753168" y="0"/>
                </a:lnTo>
                <a:lnTo>
                  <a:pt x="753168" y="983949"/>
                </a:lnTo>
                <a:lnTo>
                  <a:pt x="0" y="983949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5400000" flipV="1">
            <a:off x="16963977" y="1563110"/>
            <a:ext cx="753168" cy="983948"/>
          </a:xfrm>
          <a:custGeom>
            <a:avLst/>
            <a:gdLst/>
            <a:ahLst/>
            <a:cxnLst/>
            <a:rect l="l" t="t" r="r" b="b"/>
            <a:pathLst>
              <a:path w="753168" h="983948">
                <a:moveTo>
                  <a:pt x="0" y="983949"/>
                </a:moveTo>
                <a:lnTo>
                  <a:pt x="753168" y="983949"/>
                </a:lnTo>
                <a:lnTo>
                  <a:pt x="753168" y="0"/>
                </a:lnTo>
                <a:lnTo>
                  <a:pt x="0" y="0"/>
                </a:lnTo>
                <a:lnTo>
                  <a:pt x="0" y="983949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grpSp>
        <p:nvGrpSpPr>
          <p:cNvPr id="9" name="Group 9"/>
          <p:cNvGrpSpPr/>
          <p:nvPr/>
        </p:nvGrpSpPr>
        <p:grpSpPr>
          <a:xfrm>
            <a:off x="-799767" y="-663198"/>
            <a:ext cx="19887534" cy="1025787"/>
            <a:chOff x="0" y="0"/>
            <a:chExt cx="5237869" cy="270166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5237869" cy="270166"/>
            </a:xfrm>
            <a:custGeom>
              <a:avLst/>
              <a:gdLst/>
              <a:ahLst/>
              <a:cxnLst/>
              <a:rect l="l" t="t" r="r" b="b"/>
              <a:pathLst>
                <a:path w="5237869" h="270166">
                  <a:moveTo>
                    <a:pt x="0" y="0"/>
                  </a:moveTo>
                  <a:lnTo>
                    <a:pt x="5237869" y="0"/>
                  </a:lnTo>
                  <a:lnTo>
                    <a:pt x="5237869" y="270166"/>
                  </a:lnTo>
                  <a:lnTo>
                    <a:pt x="0" y="27016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38100"/>
              <a:ext cx="5237869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2" name="Group 12"/>
          <p:cNvGrpSpPr/>
          <p:nvPr/>
        </p:nvGrpSpPr>
        <p:grpSpPr>
          <a:xfrm rot="-3372000">
            <a:off x="16451812" y="-5134311"/>
            <a:ext cx="2559653" cy="8552282"/>
            <a:chOff x="0" y="0"/>
            <a:chExt cx="594382" cy="1985941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594382" cy="1985941"/>
            </a:xfrm>
            <a:custGeom>
              <a:avLst/>
              <a:gdLst/>
              <a:ahLst/>
              <a:cxnLst/>
              <a:rect l="l" t="t" r="r" b="b"/>
              <a:pathLst>
                <a:path w="594382" h="1985941">
                  <a:moveTo>
                    <a:pt x="0" y="0"/>
                  </a:moveTo>
                  <a:lnTo>
                    <a:pt x="594382" y="0"/>
                  </a:lnTo>
                  <a:lnTo>
                    <a:pt x="594382" y="1985941"/>
                  </a:lnTo>
                  <a:lnTo>
                    <a:pt x="0" y="198594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4" name="TextBox 14"/>
            <p:cNvSpPr txBox="1"/>
            <p:nvPr/>
          </p:nvSpPr>
          <p:spPr>
            <a:xfrm>
              <a:off x="0" y="-38100"/>
              <a:ext cx="594382" cy="2024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5" name="Group 15"/>
          <p:cNvGrpSpPr/>
          <p:nvPr/>
        </p:nvGrpSpPr>
        <p:grpSpPr>
          <a:xfrm rot="3372000">
            <a:off x="-723465" y="-4468136"/>
            <a:ext cx="2559653" cy="7219932"/>
            <a:chOff x="0" y="0"/>
            <a:chExt cx="594382" cy="1676553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594382" cy="1676553"/>
            </a:xfrm>
            <a:custGeom>
              <a:avLst/>
              <a:gdLst/>
              <a:ahLst/>
              <a:cxnLst/>
              <a:rect l="l" t="t" r="r" b="b"/>
              <a:pathLst>
                <a:path w="594382" h="1676553">
                  <a:moveTo>
                    <a:pt x="0" y="0"/>
                  </a:moveTo>
                  <a:lnTo>
                    <a:pt x="594382" y="0"/>
                  </a:lnTo>
                  <a:lnTo>
                    <a:pt x="594382" y="1676553"/>
                  </a:lnTo>
                  <a:lnTo>
                    <a:pt x="0" y="1676553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594382" cy="1714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10253550" y="3445793"/>
            <a:ext cx="298562" cy="298562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0402831" y="5833818"/>
            <a:ext cx="298562" cy="298562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4" name="Group 24"/>
          <p:cNvGrpSpPr/>
          <p:nvPr/>
        </p:nvGrpSpPr>
        <p:grpSpPr>
          <a:xfrm>
            <a:off x="10402831" y="7989956"/>
            <a:ext cx="298562" cy="298562"/>
            <a:chOff x="0" y="0"/>
            <a:chExt cx="812800" cy="812800"/>
          </a:xfrm>
        </p:grpSpPr>
        <p:sp>
          <p:nvSpPr>
            <p:cNvPr id="25" name="Freeform 25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26" name="TextBox 26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7" name="TextBox 27"/>
          <p:cNvSpPr txBox="1"/>
          <p:nvPr/>
        </p:nvSpPr>
        <p:spPr>
          <a:xfrm>
            <a:off x="10932413" y="3261755"/>
            <a:ext cx="6114363" cy="148502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97"/>
              </a:lnSpc>
            </a:pPr>
            <a:r>
              <a:rPr lang="en-US" sz="3248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Organisasi kehilangan 5% pendapatan setiap tahun karena fraud.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10932413" y="5661178"/>
            <a:ext cx="6593624" cy="113964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486"/>
              </a:lnSpc>
            </a:pPr>
            <a:r>
              <a:rPr lang="en-US" sz="3738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Rata-rata fraud berlangsung 14–24 bulan sebelum terdeteksi.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0932413" y="7973837"/>
            <a:ext cx="6480722" cy="9890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893"/>
              </a:lnSpc>
            </a:pPr>
            <a:r>
              <a:rPr lang="en-US" sz="3244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Kasus penyalahgunaan aset adalah yang paling sering terjadi.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3127948" y="4696344"/>
            <a:ext cx="1210346" cy="121034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949706" y="4696344"/>
            <a:ext cx="1210346" cy="121034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538835" y="4696344"/>
            <a:ext cx="1210346" cy="1210346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310271" y="9924411"/>
            <a:ext cx="17595348" cy="1025787"/>
            <a:chOff x="0" y="0"/>
            <a:chExt cx="4634166" cy="27016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634166" cy="270166"/>
            </a:xfrm>
            <a:custGeom>
              <a:avLst/>
              <a:gdLst/>
              <a:ahLst/>
              <a:cxnLst/>
              <a:rect l="l" t="t" r="r" b="b"/>
              <a:pathLst>
                <a:path w="4634166" h="270166">
                  <a:moveTo>
                    <a:pt x="0" y="0"/>
                  </a:moveTo>
                  <a:lnTo>
                    <a:pt x="4634166" y="0"/>
                  </a:lnTo>
                  <a:lnTo>
                    <a:pt x="4634166" y="270166"/>
                  </a:lnTo>
                  <a:lnTo>
                    <a:pt x="0" y="27016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4634166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 rot="-3372000">
            <a:off x="-1308986" y="707425"/>
            <a:ext cx="2043497" cy="17326688"/>
            <a:chOff x="0" y="0"/>
            <a:chExt cx="474524" cy="40234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74524" cy="4023461"/>
            </a:xfrm>
            <a:custGeom>
              <a:avLst/>
              <a:gdLst/>
              <a:ahLst/>
              <a:cxnLst/>
              <a:rect l="l" t="t" r="r" b="b"/>
              <a:pathLst>
                <a:path w="474524" h="4023461">
                  <a:moveTo>
                    <a:pt x="0" y="0"/>
                  </a:moveTo>
                  <a:lnTo>
                    <a:pt x="474524" y="0"/>
                  </a:lnTo>
                  <a:lnTo>
                    <a:pt x="474524" y="4023461"/>
                  </a:lnTo>
                  <a:lnTo>
                    <a:pt x="0" y="402346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474524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-617619" y="-663198"/>
            <a:ext cx="17595348" cy="1025787"/>
            <a:chOff x="0" y="0"/>
            <a:chExt cx="4634166" cy="27016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634166" cy="270166"/>
            </a:xfrm>
            <a:custGeom>
              <a:avLst/>
              <a:gdLst/>
              <a:ahLst/>
              <a:cxnLst/>
              <a:rect l="l" t="t" r="r" b="b"/>
              <a:pathLst>
                <a:path w="4634166" h="270166">
                  <a:moveTo>
                    <a:pt x="0" y="0"/>
                  </a:moveTo>
                  <a:lnTo>
                    <a:pt x="4634166" y="0"/>
                  </a:lnTo>
                  <a:lnTo>
                    <a:pt x="4634166" y="270166"/>
                  </a:lnTo>
                  <a:lnTo>
                    <a:pt x="0" y="27016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4634166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 rot="-3372000">
            <a:off x="16250970" y="-8641452"/>
            <a:ext cx="2434420" cy="17326688"/>
            <a:chOff x="0" y="0"/>
            <a:chExt cx="565301" cy="40234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565301" cy="4023461"/>
            </a:xfrm>
            <a:custGeom>
              <a:avLst/>
              <a:gdLst/>
              <a:ahLst/>
              <a:cxnLst/>
              <a:rect l="l" t="t" r="r" b="b"/>
              <a:pathLst>
                <a:path w="565301" h="4023461">
                  <a:moveTo>
                    <a:pt x="0" y="0"/>
                  </a:moveTo>
                  <a:lnTo>
                    <a:pt x="565301" y="0"/>
                  </a:lnTo>
                  <a:lnTo>
                    <a:pt x="565301" y="4023461"/>
                  </a:lnTo>
                  <a:lnTo>
                    <a:pt x="0" y="402346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565301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3577223" y="1108800"/>
            <a:ext cx="11133554" cy="21717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Bentuk-Bentuk Kecurangan dalam Organisasi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3285182" y="4792265"/>
            <a:ext cx="895879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0"/>
              </a:lnSpc>
            </a:pPr>
            <a:r>
              <a:rPr lang="en-US" sz="5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1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8696068" y="4792265"/>
            <a:ext cx="895879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0"/>
              </a:lnSpc>
            </a:pPr>
            <a:r>
              <a:rPr lang="en-US" sz="5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2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4111631" y="4792265"/>
            <a:ext cx="895879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0"/>
              </a:lnSpc>
            </a:pPr>
            <a:r>
              <a:rPr lang="en-US" sz="5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1310271" y="6516290"/>
            <a:ext cx="5878634" cy="1066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4200"/>
              </a:lnSpc>
            </a:pPr>
            <a:r>
              <a:rPr lang="en-US" sz="35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Penyalahgunaan Aset </a:t>
            </a:r>
          </a:p>
          <a:p>
            <a:pPr algn="just">
              <a:lnSpc>
                <a:spcPts val="4200"/>
              </a:lnSpc>
            </a:pPr>
            <a:r>
              <a:rPr lang="en-US" sz="35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(Asset Misappropriation)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6536602" y="6592490"/>
            <a:ext cx="4585625" cy="914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Penipuan Laporan Keuangan (Financial Statement Fraud)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2559520" y="6592490"/>
            <a:ext cx="6346099" cy="7239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759"/>
              </a:lnSpc>
            </a:pPr>
            <a:r>
              <a:rPr lang="en-US" sz="48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Korupsi (Corruption)</a:t>
            </a:r>
          </a:p>
        </p:txBody>
      </p:sp>
      <p:sp>
        <p:nvSpPr>
          <p:cNvPr id="30" name="Freeform 30"/>
          <p:cNvSpPr/>
          <p:nvPr/>
        </p:nvSpPr>
        <p:spPr>
          <a:xfrm rot="-5400000">
            <a:off x="11218352" y="4891680"/>
            <a:ext cx="627423" cy="819674"/>
          </a:xfrm>
          <a:custGeom>
            <a:avLst/>
            <a:gdLst/>
            <a:ahLst/>
            <a:cxnLst/>
            <a:rect l="l" t="t" r="r" b="b"/>
            <a:pathLst>
              <a:path w="627423" h="819674">
                <a:moveTo>
                  <a:pt x="0" y="0"/>
                </a:moveTo>
                <a:lnTo>
                  <a:pt x="627423" y="0"/>
                </a:lnTo>
                <a:lnTo>
                  <a:pt x="627423" y="819674"/>
                </a:lnTo>
                <a:lnTo>
                  <a:pt x="0" y="8196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 rot="-5400000" flipV="1">
            <a:off x="6442225" y="4891680"/>
            <a:ext cx="627423" cy="819674"/>
          </a:xfrm>
          <a:custGeom>
            <a:avLst/>
            <a:gdLst/>
            <a:ahLst/>
            <a:cxnLst/>
            <a:rect l="l" t="t" r="r" b="b"/>
            <a:pathLst>
              <a:path w="627423" h="819674">
                <a:moveTo>
                  <a:pt x="0" y="819674"/>
                </a:moveTo>
                <a:lnTo>
                  <a:pt x="627423" y="819674"/>
                </a:lnTo>
                <a:lnTo>
                  <a:pt x="627423" y="0"/>
                </a:lnTo>
                <a:lnTo>
                  <a:pt x="0" y="0"/>
                </a:lnTo>
                <a:lnTo>
                  <a:pt x="0" y="81967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 rot="5400000">
            <a:off x="3062008" y="1417021"/>
            <a:ext cx="629581" cy="690315"/>
          </a:xfrm>
          <a:custGeom>
            <a:avLst/>
            <a:gdLst/>
            <a:ahLst/>
            <a:cxnLst/>
            <a:rect l="l" t="t" r="r" b="b"/>
            <a:pathLst>
              <a:path w="629581" h="690315">
                <a:moveTo>
                  <a:pt x="0" y="0"/>
                </a:moveTo>
                <a:lnTo>
                  <a:pt x="629580" y="0"/>
                </a:lnTo>
                <a:lnTo>
                  <a:pt x="629580" y="690315"/>
                </a:lnTo>
                <a:lnTo>
                  <a:pt x="0" y="6903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33" name="Freeform 33"/>
          <p:cNvSpPr/>
          <p:nvPr/>
        </p:nvSpPr>
        <p:spPr>
          <a:xfrm rot="5400000" flipV="1">
            <a:off x="14596412" y="1417021"/>
            <a:ext cx="629581" cy="690315"/>
          </a:xfrm>
          <a:custGeom>
            <a:avLst/>
            <a:gdLst/>
            <a:ahLst/>
            <a:cxnLst/>
            <a:rect l="l" t="t" r="r" b="b"/>
            <a:pathLst>
              <a:path w="629581" h="690315">
                <a:moveTo>
                  <a:pt x="0" y="690315"/>
                </a:moveTo>
                <a:lnTo>
                  <a:pt x="629580" y="690315"/>
                </a:lnTo>
                <a:lnTo>
                  <a:pt x="629580" y="0"/>
                </a:lnTo>
                <a:lnTo>
                  <a:pt x="0" y="0"/>
                </a:lnTo>
                <a:lnTo>
                  <a:pt x="0" y="69031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381301" y="3059296"/>
            <a:ext cx="4870571" cy="4411357"/>
            <a:chOff x="0" y="0"/>
            <a:chExt cx="1392186" cy="126092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392186" cy="1260926"/>
            </a:xfrm>
            <a:custGeom>
              <a:avLst/>
              <a:gdLst/>
              <a:ahLst/>
              <a:cxnLst/>
              <a:rect l="l" t="t" r="r" b="b"/>
              <a:pathLst>
                <a:path w="1392186" h="1260926">
                  <a:moveTo>
                    <a:pt x="0" y="0"/>
                  </a:moveTo>
                  <a:lnTo>
                    <a:pt x="1392186" y="0"/>
                  </a:lnTo>
                  <a:lnTo>
                    <a:pt x="1392186" y="1260926"/>
                  </a:lnTo>
                  <a:lnTo>
                    <a:pt x="0" y="1260926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392186" cy="12990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708251" y="3059296"/>
            <a:ext cx="4870571" cy="4411357"/>
            <a:chOff x="0" y="0"/>
            <a:chExt cx="1392186" cy="126092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392186" cy="1260926"/>
            </a:xfrm>
            <a:custGeom>
              <a:avLst/>
              <a:gdLst/>
              <a:ahLst/>
              <a:cxnLst/>
              <a:rect l="l" t="t" r="r" b="b"/>
              <a:pathLst>
                <a:path w="1392186" h="1260926">
                  <a:moveTo>
                    <a:pt x="0" y="0"/>
                  </a:moveTo>
                  <a:lnTo>
                    <a:pt x="1392186" y="0"/>
                  </a:lnTo>
                  <a:lnTo>
                    <a:pt x="1392186" y="1260926"/>
                  </a:lnTo>
                  <a:lnTo>
                    <a:pt x="0" y="126092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392186" cy="12990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036127" y="3059296"/>
            <a:ext cx="4870571" cy="4411357"/>
            <a:chOff x="0" y="0"/>
            <a:chExt cx="1392186" cy="126092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392186" cy="1260926"/>
            </a:xfrm>
            <a:custGeom>
              <a:avLst/>
              <a:gdLst/>
              <a:ahLst/>
              <a:cxnLst/>
              <a:rect l="l" t="t" r="r" b="b"/>
              <a:pathLst>
                <a:path w="1392186" h="1260926">
                  <a:moveTo>
                    <a:pt x="0" y="0"/>
                  </a:moveTo>
                  <a:lnTo>
                    <a:pt x="1392186" y="0"/>
                  </a:lnTo>
                  <a:lnTo>
                    <a:pt x="1392186" y="1260926"/>
                  </a:lnTo>
                  <a:lnTo>
                    <a:pt x="0" y="1260926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392186" cy="129902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684142" y="9877851"/>
            <a:ext cx="19656284" cy="941423"/>
            <a:chOff x="0" y="0"/>
            <a:chExt cx="5176964" cy="247947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176963" cy="247947"/>
            </a:xfrm>
            <a:custGeom>
              <a:avLst/>
              <a:gdLst/>
              <a:ahLst/>
              <a:cxnLst/>
              <a:rect l="l" t="t" r="r" b="b"/>
              <a:pathLst>
                <a:path w="5176963" h="247947">
                  <a:moveTo>
                    <a:pt x="0" y="0"/>
                  </a:moveTo>
                  <a:lnTo>
                    <a:pt x="5176963" y="0"/>
                  </a:lnTo>
                  <a:lnTo>
                    <a:pt x="5176963" y="247947"/>
                  </a:lnTo>
                  <a:lnTo>
                    <a:pt x="0" y="247947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5176964" cy="2860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7008656" y="3643968"/>
            <a:ext cx="4252547" cy="24860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19"/>
              </a:lnSpc>
            </a:pPr>
            <a:r>
              <a:rPr lang="en-US" sz="3099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Penggelapan Kas</a:t>
            </a:r>
          </a:p>
          <a:p>
            <a:pPr algn="l">
              <a:lnSpc>
                <a:spcPts val="3119"/>
              </a:lnSpc>
            </a:pPr>
            <a:endParaRPr lang="en-US" sz="3099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239"/>
              </a:lnSpc>
            </a:pPr>
            <a:r>
              <a:rPr lang="en-US" sz="2699">
                <a:solidFill>
                  <a:srgbClr val="374A71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Mengalihkan uang tunai dari organisasi sebelum dicatat atau setelah dicatat</a:t>
            </a:r>
          </a:p>
          <a:p>
            <a:pPr algn="l">
              <a:lnSpc>
                <a:spcPts val="3119"/>
              </a:lnSpc>
            </a:pPr>
            <a:endParaRPr lang="en-US" sz="2699">
              <a:solidFill>
                <a:srgbClr val="374A71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</p:txBody>
      </p:sp>
      <p:grpSp>
        <p:nvGrpSpPr>
          <p:cNvPr id="15" name="Group 15"/>
          <p:cNvGrpSpPr/>
          <p:nvPr/>
        </p:nvGrpSpPr>
        <p:grpSpPr>
          <a:xfrm>
            <a:off x="3351706" y="7221801"/>
            <a:ext cx="929761" cy="929761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8679119" y="7221801"/>
            <a:ext cx="929761" cy="929761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4002387" y="7221801"/>
            <a:ext cx="929761" cy="929761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4246293" y="725614"/>
            <a:ext cx="9638519" cy="2581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76"/>
              </a:lnSpc>
            </a:pPr>
            <a:r>
              <a:rPr lang="en-US" sz="5313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 Penyalahgunaan Aset : Bentuk Kecurangan Paling Umum</a:t>
            </a:r>
          </a:p>
          <a:p>
            <a:pPr algn="ctr">
              <a:lnSpc>
                <a:spcPts val="6376"/>
              </a:lnSpc>
            </a:pPr>
            <a:endParaRPr lang="en-US" sz="5313" b="1">
              <a:solidFill>
                <a:srgbClr val="374A71"/>
              </a:solidFill>
              <a:latin typeface="Cooper Hewitt Bold"/>
              <a:ea typeface="Cooper Hewitt Bold"/>
              <a:cs typeface="Cooper Hewitt Bold"/>
              <a:sym typeface="Cooper Hewitt Bold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626482" y="3612222"/>
            <a:ext cx="4380210" cy="2524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14"/>
              </a:lnSpc>
            </a:pPr>
            <a:r>
              <a:rPr lang="en-US" sz="3095" b="1">
                <a:solidFill>
                  <a:srgbClr val="FFFFFF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 Pencurian Persediaan</a:t>
            </a:r>
          </a:p>
          <a:p>
            <a:pPr algn="just">
              <a:lnSpc>
                <a:spcPts val="3234"/>
              </a:lnSpc>
            </a:pPr>
            <a:endParaRPr lang="en-US" sz="3095" b="1">
              <a:solidFill>
                <a:srgbClr val="FFFFFF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234"/>
              </a:lnSpc>
            </a:pPr>
            <a:r>
              <a:rPr lang="en-US" sz="2695">
                <a:solidFill>
                  <a:srgbClr val="FFFFFF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Mengambil barang-barang milik perusahaan untuk kepentingan pribadi tanpa izin.</a:t>
            </a:r>
          </a:p>
          <a:p>
            <a:pPr algn="just">
              <a:lnSpc>
                <a:spcPts val="3234"/>
              </a:lnSpc>
            </a:pPr>
            <a:endParaRPr lang="en-US" sz="2695">
              <a:solidFill>
                <a:srgbClr val="FFFFFF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2253252" y="3643968"/>
            <a:ext cx="4436321" cy="24669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19"/>
              </a:lnSpc>
            </a:pPr>
            <a:r>
              <a:rPr lang="en-US" sz="3099" b="1">
                <a:solidFill>
                  <a:srgbClr val="FFFFFF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Penyalahgunaan Fasilitas</a:t>
            </a:r>
          </a:p>
          <a:p>
            <a:pPr algn="just">
              <a:lnSpc>
                <a:spcPts val="3032"/>
              </a:lnSpc>
            </a:pPr>
            <a:endParaRPr lang="en-US" sz="3099" b="1">
              <a:solidFill>
                <a:srgbClr val="FFFFFF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just">
              <a:lnSpc>
                <a:spcPts val="3240"/>
              </a:lnSpc>
            </a:pPr>
            <a:r>
              <a:rPr lang="en-US" sz="2700">
                <a:solidFill>
                  <a:srgbClr val="FFFFFF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Menggunakan aset perusahaan (kendaraan, peralatan, properti) untuk keperluan non-bisnis.</a:t>
            </a:r>
          </a:p>
          <a:p>
            <a:pPr algn="just">
              <a:lnSpc>
                <a:spcPts val="3032"/>
              </a:lnSpc>
            </a:pPr>
            <a:endParaRPr lang="en-US" sz="2700">
              <a:solidFill>
                <a:srgbClr val="FFFFFF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389339" y="7345017"/>
            <a:ext cx="856954" cy="687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91"/>
              </a:lnSpc>
            </a:pPr>
            <a:r>
              <a:rPr lang="en-US" sz="3826" b="1">
                <a:solidFill>
                  <a:srgbClr val="FFFFFF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706453" y="7345017"/>
            <a:ext cx="856954" cy="687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91"/>
              </a:lnSpc>
            </a:pPr>
            <a:r>
              <a:rPr lang="en-US" sz="3826" b="1">
                <a:solidFill>
                  <a:srgbClr val="FFFFFF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2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4020610" y="7345017"/>
            <a:ext cx="856954" cy="687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91"/>
              </a:lnSpc>
            </a:pPr>
            <a:r>
              <a:rPr lang="en-US" sz="3826" b="1">
                <a:solidFill>
                  <a:srgbClr val="FFFFFF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3</a:t>
            </a:r>
          </a:p>
        </p:txBody>
      </p:sp>
      <p:grpSp>
        <p:nvGrpSpPr>
          <p:cNvPr id="30" name="Group 30"/>
          <p:cNvGrpSpPr/>
          <p:nvPr/>
        </p:nvGrpSpPr>
        <p:grpSpPr>
          <a:xfrm>
            <a:off x="-1614339" y="-520150"/>
            <a:ext cx="21516679" cy="1025787"/>
            <a:chOff x="0" y="0"/>
            <a:chExt cx="5666944" cy="270166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5666944" cy="270166"/>
            </a:xfrm>
            <a:custGeom>
              <a:avLst/>
              <a:gdLst/>
              <a:ahLst/>
              <a:cxnLst/>
              <a:rect l="l" t="t" r="r" b="b"/>
              <a:pathLst>
                <a:path w="5666944" h="270166">
                  <a:moveTo>
                    <a:pt x="0" y="0"/>
                  </a:moveTo>
                  <a:lnTo>
                    <a:pt x="5666944" y="0"/>
                  </a:lnTo>
                  <a:lnTo>
                    <a:pt x="5666944" y="270166"/>
                  </a:lnTo>
                  <a:lnTo>
                    <a:pt x="0" y="270166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32" name="TextBox 32"/>
            <p:cNvSpPr txBox="1"/>
            <p:nvPr/>
          </p:nvSpPr>
          <p:spPr>
            <a:xfrm>
              <a:off x="0" y="-38100"/>
              <a:ext cx="5666944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3" name="Group 33"/>
          <p:cNvGrpSpPr/>
          <p:nvPr/>
        </p:nvGrpSpPr>
        <p:grpSpPr>
          <a:xfrm rot="-3372000">
            <a:off x="16451812" y="-4436783"/>
            <a:ext cx="2559653" cy="8552282"/>
            <a:chOff x="0" y="0"/>
            <a:chExt cx="594382" cy="1985941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594382" cy="1985941"/>
            </a:xfrm>
            <a:custGeom>
              <a:avLst/>
              <a:gdLst/>
              <a:ahLst/>
              <a:cxnLst/>
              <a:rect l="l" t="t" r="r" b="b"/>
              <a:pathLst>
                <a:path w="594382" h="1985941">
                  <a:moveTo>
                    <a:pt x="0" y="0"/>
                  </a:moveTo>
                  <a:lnTo>
                    <a:pt x="594382" y="0"/>
                  </a:lnTo>
                  <a:lnTo>
                    <a:pt x="594382" y="1985941"/>
                  </a:lnTo>
                  <a:lnTo>
                    <a:pt x="0" y="1985941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35" name="TextBox 35"/>
            <p:cNvSpPr txBox="1"/>
            <p:nvPr/>
          </p:nvSpPr>
          <p:spPr>
            <a:xfrm>
              <a:off x="0" y="-38100"/>
              <a:ext cx="594382" cy="2024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6" name="Group 36"/>
          <p:cNvGrpSpPr/>
          <p:nvPr/>
        </p:nvGrpSpPr>
        <p:grpSpPr>
          <a:xfrm rot="3372000">
            <a:off x="-723465" y="-3770608"/>
            <a:ext cx="2559653" cy="7219932"/>
            <a:chOff x="0" y="0"/>
            <a:chExt cx="594382" cy="1676553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594382" cy="1676553"/>
            </a:xfrm>
            <a:custGeom>
              <a:avLst/>
              <a:gdLst/>
              <a:ahLst/>
              <a:cxnLst/>
              <a:rect l="l" t="t" r="r" b="b"/>
              <a:pathLst>
                <a:path w="594382" h="1676553">
                  <a:moveTo>
                    <a:pt x="0" y="0"/>
                  </a:moveTo>
                  <a:lnTo>
                    <a:pt x="594382" y="0"/>
                  </a:lnTo>
                  <a:lnTo>
                    <a:pt x="594382" y="1676553"/>
                  </a:lnTo>
                  <a:lnTo>
                    <a:pt x="0" y="1676553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38" name="TextBox 38"/>
            <p:cNvSpPr txBox="1"/>
            <p:nvPr/>
          </p:nvSpPr>
          <p:spPr>
            <a:xfrm>
              <a:off x="0" y="-38100"/>
              <a:ext cx="594382" cy="1714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9" name="Freeform 39"/>
          <p:cNvSpPr/>
          <p:nvPr/>
        </p:nvSpPr>
        <p:spPr>
          <a:xfrm rot="5400000">
            <a:off x="3213878" y="1368089"/>
            <a:ext cx="1005760" cy="1102783"/>
          </a:xfrm>
          <a:custGeom>
            <a:avLst/>
            <a:gdLst/>
            <a:ahLst/>
            <a:cxnLst/>
            <a:rect l="l" t="t" r="r" b="b"/>
            <a:pathLst>
              <a:path w="1005760" h="1102783">
                <a:moveTo>
                  <a:pt x="0" y="0"/>
                </a:moveTo>
                <a:lnTo>
                  <a:pt x="1005760" y="0"/>
                </a:lnTo>
                <a:lnTo>
                  <a:pt x="1005760" y="1102783"/>
                </a:lnTo>
                <a:lnTo>
                  <a:pt x="0" y="11027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40" name="Freeform 40"/>
          <p:cNvSpPr/>
          <p:nvPr/>
        </p:nvSpPr>
        <p:spPr>
          <a:xfrm rot="5400000" flipV="1">
            <a:off x="14049397" y="1368089"/>
            <a:ext cx="1005760" cy="1102783"/>
          </a:xfrm>
          <a:custGeom>
            <a:avLst/>
            <a:gdLst/>
            <a:ahLst/>
            <a:cxnLst/>
            <a:rect l="l" t="t" r="r" b="b"/>
            <a:pathLst>
              <a:path w="1005760" h="1102783">
                <a:moveTo>
                  <a:pt x="0" y="1102783"/>
                </a:moveTo>
                <a:lnTo>
                  <a:pt x="1005760" y="1102783"/>
                </a:lnTo>
                <a:lnTo>
                  <a:pt x="1005760" y="0"/>
                </a:lnTo>
                <a:lnTo>
                  <a:pt x="0" y="0"/>
                </a:lnTo>
                <a:lnTo>
                  <a:pt x="0" y="1102783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41" name="Freeform 41"/>
          <p:cNvSpPr/>
          <p:nvPr/>
        </p:nvSpPr>
        <p:spPr>
          <a:xfrm rot="5400000" flipV="1">
            <a:off x="14203769" y="8523037"/>
            <a:ext cx="512961" cy="670139"/>
          </a:xfrm>
          <a:custGeom>
            <a:avLst/>
            <a:gdLst/>
            <a:ahLst/>
            <a:cxnLst/>
            <a:rect l="l" t="t" r="r" b="b"/>
            <a:pathLst>
              <a:path w="512961" h="670139">
                <a:moveTo>
                  <a:pt x="0" y="670139"/>
                </a:moveTo>
                <a:lnTo>
                  <a:pt x="512961" y="670139"/>
                </a:lnTo>
                <a:lnTo>
                  <a:pt x="512961" y="0"/>
                </a:lnTo>
                <a:lnTo>
                  <a:pt x="0" y="0"/>
                </a:lnTo>
                <a:lnTo>
                  <a:pt x="0" y="6701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 rot="-5400000" flipV="1">
            <a:off x="3571270" y="8523037"/>
            <a:ext cx="512961" cy="670139"/>
          </a:xfrm>
          <a:custGeom>
            <a:avLst/>
            <a:gdLst/>
            <a:ahLst/>
            <a:cxnLst/>
            <a:rect l="l" t="t" r="r" b="b"/>
            <a:pathLst>
              <a:path w="512961" h="670139">
                <a:moveTo>
                  <a:pt x="0" y="670139"/>
                </a:moveTo>
                <a:lnTo>
                  <a:pt x="512961" y="670139"/>
                </a:lnTo>
                <a:lnTo>
                  <a:pt x="512961" y="0"/>
                </a:lnTo>
                <a:lnTo>
                  <a:pt x="0" y="0"/>
                </a:lnTo>
                <a:lnTo>
                  <a:pt x="0" y="6701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3"/>
          <p:cNvGrpSpPr/>
          <p:nvPr/>
        </p:nvGrpSpPr>
        <p:grpSpPr>
          <a:xfrm>
            <a:off x="1028700" y="3600450"/>
            <a:ext cx="6961417" cy="4637910"/>
            <a:chOff x="0" y="0"/>
            <a:chExt cx="1833460" cy="1221507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1833460" cy="1221507"/>
            </a:xfrm>
            <a:custGeom>
              <a:avLst/>
              <a:gdLst/>
              <a:ahLst/>
              <a:cxnLst/>
              <a:rect l="l" t="t" r="r" b="b"/>
              <a:pathLst>
                <a:path w="1833460" h="1221507">
                  <a:moveTo>
                    <a:pt x="27803" y="0"/>
                  </a:moveTo>
                  <a:lnTo>
                    <a:pt x="1805657" y="0"/>
                  </a:lnTo>
                  <a:cubicBezTo>
                    <a:pt x="1813031" y="0"/>
                    <a:pt x="1820102" y="2929"/>
                    <a:pt x="1825316" y="8143"/>
                  </a:cubicBezTo>
                  <a:cubicBezTo>
                    <a:pt x="1830531" y="13357"/>
                    <a:pt x="1833460" y="20429"/>
                    <a:pt x="1833460" y="27803"/>
                  </a:cubicBezTo>
                  <a:lnTo>
                    <a:pt x="1833460" y="1193704"/>
                  </a:lnTo>
                  <a:cubicBezTo>
                    <a:pt x="1833460" y="1201078"/>
                    <a:pt x="1830531" y="1208150"/>
                    <a:pt x="1825316" y="1213364"/>
                  </a:cubicBezTo>
                  <a:cubicBezTo>
                    <a:pt x="1820102" y="1218578"/>
                    <a:pt x="1813031" y="1221507"/>
                    <a:pt x="1805657" y="1221507"/>
                  </a:cubicBezTo>
                  <a:lnTo>
                    <a:pt x="27803" y="1221507"/>
                  </a:lnTo>
                  <a:cubicBezTo>
                    <a:pt x="20429" y="1221507"/>
                    <a:pt x="13357" y="1218578"/>
                    <a:pt x="8143" y="1213364"/>
                  </a:cubicBezTo>
                  <a:cubicBezTo>
                    <a:pt x="2929" y="1208150"/>
                    <a:pt x="0" y="1201078"/>
                    <a:pt x="0" y="1193704"/>
                  </a:cubicBezTo>
                  <a:lnTo>
                    <a:pt x="0" y="27803"/>
                  </a:lnTo>
                  <a:cubicBezTo>
                    <a:pt x="0" y="20429"/>
                    <a:pt x="2929" y="13357"/>
                    <a:pt x="8143" y="8143"/>
                  </a:cubicBezTo>
                  <a:cubicBezTo>
                    <a:pt x="13357" y="2929"/>
                    <a:pt x="20429" y="0"/>
                    <a:pt x="27803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38100"/>
              <a:ext cx="1833460" cy="125960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6" name="TextBox 6"/>
          <p:cNvSpPr txBox="1"/>
          <p:nvPr/>
        </p:nvSpPr>
        <p:spPr>
          <a:xfrm>
            <a:off x="1028700" y="838200"/>
            <a:ext cx="11341770" cy="3162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Korupsi : Ancaman Senyap yang Merusak Fondasi</a:t>
            </a:r>
          </a:p>
          <a:p>
            <a:pPr algn="l">
              <a:lnSpc>
                <a:spcPts val="7800"/>
              </a:lnSpc>
            </a:pPr>
            <a:endParaRPr lang="en-US" sz="6500" b="1">
              <a:solidFill>
                <a:srgbClr val="374A71"/>
              </a:solidFill>
              <a:latin typeface="Cooper Hewitt Bold"/>
              <a:ea typeface="Cooper Hewitt Bold"/>
              <a:cs typeface="Cooper Hewitt Bold"/>
              <a:sym typeface="Cooper Hewitt Bold"/>
            </a:endParaRPr>
          </a:p>
        </p:txBody>
      </p:sp>
      <p:grpSp>
        <p:nvGrpSpPr>
          <p:cNvPr id="7" name="Group 7"/>
          <p:cNvGrpSpPr/>
          <p:nvPr/>
        </p:nvGrpSpPr>
        <p:grpSpPr>
          <a:xfrm rot="-3372000">
            <a:off x="15619966" y="-8014451"/>
            <a:ext cx="2434420" cy="17326688"/>
            <a:chOff x="0" y="0"/>
            <a:chExt cx="565301" cy="4023461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565301" cy="4023461"/>
            </a:xfrm>
            <a:custGeom>
              <a:avLst/>
              <a:gdLst/>
              <a:ahLst/>
              <a:cxnLst/>
              <a:rect l="l" t="t" r="r" b="b"/>
              <a:pathLst>
                <a:path w="565301" h="4023461">
                  <a:moveTo>
                    <a:pt x="0" y="0"/>
                  </a:moveTo>
                  <a:lnTo>
                    <a:pt x="565301" y="0"/>
                  </a:lnTo>
                  <a:lnTo>
                    <a:pt x="565301" y="4023461"/>
                  </a:lnTo>
                  <a:lnTo>
                    <a:pt x="0" y="4023461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9" name="TextBox 9"/>
            <p:cNvSpPr txBox="1"/>
            <p:nvPr/>
          </p:nvSpPr>
          <p:spPr>
            <a:xfrm>
              <a:off x="0" y="-38100"/>
              <a:ext cx="565301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0" name="Group 10"/>
          <p:cNvGrpSpPr/>
          <p:nvPr/>
        </p:nvGrpSpPr>
        <p:grpSpPr>
          <a:xfrm rot="-3372000">
            <a:off x="15828846" y="-8483478"/>
            <a:ext cx="2434420" cy="17326688"/>
            <a:chOff x="0" y="0"/>
            <a:chExt cx="565301" cy="402346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565301" cy="4023461"/>
            </a:xfrm>
            <a:custGeom>
              <a:avLst/>
              <a:gdLst/>
              <a:ahLst/>
              <a:cxnLst/>
              <a:rect l="l" t="t" r="r" b="b"/>
              <a:pathLst>
                <a:path w="565301" h="4023461">
                  <a:moveTo>
                    <a:pt x="0" y="0"/>
                  </a:moveTo>
                  <a:lnTo>
                    <a:pt x="565301" y="0"/>
                  </a:lnTo>
                  <a:lnTo>
                    <a:pt x="565301" y="4023461"/>
                  </a:lnTo>
                  <a:lnTo>
                    <a:pt x="0" y="402346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2" name="TextBox 12"/>
            <p:cNvSpPr txBox="1"/>
            <p:nvPr/>
          </p:nvSpPr>
          <p:spPr>
            <a:xfrm>
              <a:off x="0" y="-38100"/>
              <a:ext cx="565301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3" name="Freeform 13"/>
          <p:cNvSpPr/>
          <p:nvPr/>
        </p:nvSpPr>
        <p:spPr>
          <a:xfrm>
            <a:off x="6225574" y="4264233"/>
            <a:ext cx="817884" cy="961189"/>
          </a:xfrm>
          <a:custGeom>
            <a:avLst/>
            <a:gdLst/>
            <a:ahLst/>
            <a:cxnLst/>
            <a:rect l="l" t="t" r="r" b="b"/>
            <a:pathLst>
              <a:path w="817884" h="961189">
                <a:moveTo>
                  <a:pt x="0" y="0"/>
                </a:moveTo>
                <a:lnTo>
                  <a:pt x="817885" y="0"/>
                </a:lnTo>
                <a:lnTo>
                  <a:pt x="817885" y="961189"/>
                </a:lnTo>
                <a:lnTo>
                  <a:pt x="0" y="9611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TextBox 14"/>
          <p:cNvSpPr txBox="1"/>
          <p:nvPr/>
        </p:nvSpPr>
        <p:spPr>
          <a:xfrm>
            <a:off x="1349624" y="4193020"/>
            <a:ext cx="6848049" cy="345277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432"/>
              </a:lnSpc>
            </a:pPr>
            <a:r>
              <a:rPr lang="en-US" sz="2860" b="1">
                <a:solidFill>
                  <a:srgbClr val="FFFFFF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Korupsi mencakup penyalahgunaan kekuasaan atau posisi untuk keuntungan pribadi. Bentuk ini seringkali melibatkan pihak ketiga dan dapat menyebabkan kerugian finansial yang sangat besar serta merusak reputasi organisasi secara permanen.</a:t>
            </a:r>
          </a:p>
          <a:p>
            <a:pPr algn="l">
              <a:lnSpc>
                <a:spcPts val="3432"/>
              </a:lnSpc>
            </a:pPr>
            <a:endParaRPr lang="en-US" sz="2860" b="1">
              <a:solidFill>
                <a:srgbClr val="FFFFFF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</p:txBody>
      </p:sp>
      <p:grpSp>
        <p:nvGrpSpPr>
          <p:cNvPr id="15" name="Group 15"/>
          <p:cNvGrpSpPr/>
          <p:nvPr/>
        </p:nvGrpSpPr>
        <p:grpSpPr>
          <a:xfrm>
            <a:off x="-684142" y="9877851"/>
            <a:ext cx="19656284" cy="941423"/>
            <a:chOff x="0" y="0"/>
            <a:chExt cx="5176964" cy="247947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5176963" cy="247947"/>
            </a:xfrm>
            <a:custGeom>
              <a:avLst/>
              <a:gdLst/>
              <a:ahLst/>
              <a:cxnLst/>
              <a:rect l="l" t="t" r="r" b="b"/>
              <a:pathLst>
                <a:path w="5176963" h="247947">
                  <a:moveTo>
                    <a:pt x="0" y="0"/>
                  </a:moveTo>
                  <a:lnTo>
                    <a:pt x="5176963" y="0"/>
                  </a:lnTo>
                  <a:lnTo>
                    <a:pt x="5176963" y="247947"/>
                  </a:lnTo>
                  <a:lnTo>
                    <a:pt x="0" y="247947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0" y="-38100"/>
              <a:ext cx="5176964" cy="2860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8" name="Freeform 18"/>
          <p:cNvSpPr/>
          <p:nvPr/>
        </p:nvSpPr>
        <p:spPr>
          <a:xfrm rot="-10800000">
            <a:off x="13010476" y="1520470"/>
            <a:ext cx="1010740" cy="1320444"/>
          </a:xfrm>
          <a:custGeom>
            <a:avLst/>
            <a:gdLst/>
            <a:ahLst/>
            <a:cxnLst/>
            <a:rect l="l" t="t" r="r" b="b"/>
            <a:pathLst>
              <a:path w="1010740" h="1320444">
                <a:moveTo>
                  <a:pt x="0" y="0"/>
                </a:moveTo>
                <a:lnTo>
                  <a:pt x="1010740" y="0"/>
                </a:lnTo>
                <a:lnTo>
                  <a:pt x="1010740" y="1320444"/>
                </a:lnTo>
                <a:lnTo>
                  <a:pt x="0" y="1320444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074835" y="4696344"/>
            <a:ext cx="1210346" cy="1210346"/>
            <a:chOff x="0" y="0"/>
            <a:chExt cx="812800" cy="81280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3949706" y="4696344"/>
            <a:ext cx="1210346" cy="1210346"/>
            <a:chOff x="0" y="0"/>
            <a:chExt cx="812800" cy="812800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538835" y="4696344"/>
            <a:ext cx="1210346" cy="1210346"/>
            <a:chOff x="0" y="0"/>
            <a:chExt cx="812800" cy="812800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1028700" y="9030522"/>
            <a:ext cx="17595348" cy="1025787"/>
            <a:chOff x="0" y="0"/>
            <a:chExt cx="4634166" cy="270166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4634166" cy="270166"/>
            </a:xfrm>
            <a:custGeom>
              <a:avLst/>
              <a:gdLst/>
              <a:ahLst/>
              <a:cxnLst/>
              <a:rect l="l" t="t" r="r" b="b"/>
              <a:pathLst>
                <a:path w="4634166" h="270166">
                  <a:moveTo>
                    <a:pt x="0" y="0"/>
                  </a:moveTo>
                  <a:lnTo>
                    <a:pt x="4634166" y="0"/>
                  </a:lnTo>
                  <a:lnTo>
                    <a:pt x="4634166" y="270166"/>
                  </a:lnTo>
                  <a:lnTo>
                    <a:pt x="0" y="27016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4634166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939"/>
                </a:lnSpc>
              </a:pPr>
              <a:endParaRPr/>
            </a:p>
          </p:txBody>
        </p:sp>
      </p:grpSp>
      <p:grpSp>
        <p:nvGrpSpPr>
          <p:cNvPr id="14" name="Group 14"/>
          <p:cNvGrpSpPr/>
          <p:nvPr/>
        </p:nvGrpSpPr>
        <p:grpSpPr>
          <a:xfrm rot="-3372000">
            <a:off x="-1308986" y="707425"/>
            <a:ext cx="2043497" cy="17326688"/>
            <a:chOff x="0" y="0"/>
            <a:chExt cx="474524" cy="4023461"/>
          </a:xfrm>
        </p:grpSpPr>
        <p:sp>
          <p:nvSpPr>
            <p:cNvPr id="15" name="Freeform 15"/>
            <p:cNvSpPr/>
            <p:nvPr/>
          </p:nvSpPr>
          <p:spPr>
            <a:xfrm>
              <a:off x="0" y="0"/>
              <a:ext cx="474524" cy="4023461"/>
            </a:xfrm>
            <a:custGeom>
              <a:avLst/>
              <a:gdLst/>
              <a:ahLst/>
              <a:cxnLst/>
              <a:rect l="l" t="t" r="r" b="b"/>
              <a:pathLst>
                <a:path w="474524" h="4023461">
                  <a:moveTo>
                    <a:pt x="0" y="0"/>
                  </a:moveTo>
                  <a:lnTo>
                    <a:pt x="474524" y="0"/>
                  </a:lnTo>
                  <a:lnTo>
                    <a:pt x="474524" y="4023461"/>
                  </a:lnTo>
                  <a:lnTo>
                    <a:pt x="0" y="402346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16" name="TextBox 16"/>
            <p:cNvSpPr txBox="1"/>
            <p:nvPr/>
          </p:nvSpPr>
          <p:spPr>
            <a:xfrm>
              <a:off x="0" y="-38100"/>
              <a:ext cx="474524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7" name="Group 17"/>
          <p:cNvGrpSpPr/>
          <p:nvPr/>
        </p:nvGrpSpPr>
        <p:grpSpPr>
          <a:xfrm>
            <a:off x="-617619" y="-663198"/>
            <a:ext cx="17595348" cy="1025787"/>
            <a:chOff x="0" y="0"/>
            <a:chExt cx="4634166" cy="270166"/>
          </a:xfrm>
        </p:grpSpPr>
        <p:sp>
          <p:nvSpPr>
            <p:cNvPr id="18" name="Freeform 18"/>
            <p:cNvSpPr/>
            <p:nvPr/>
          </p:nvSpPr>
          <p:spPr>
            <a:xfrm>
              <a:off x="0" y="0"/>
              <a:ext cx="4634166" cy="270166"/>
            </a:xfrm>
            <a:custGeom>
              <a:avLst/>
              <a:gdLst/>
              <a:ahLst/>
              <a:cxnLst/>
              <a:rect l="l" t="t" r="r" b="b"/>
              <a:pathLst>
                <a:path w="4634166" h="270166">
                  <a:moveTo>
                    <a:pt x="0" y="0"/>
                  </a:moveTo>
                  <a:lnTo>
                    <a:pt x="4634166" y="0"/>
                  </a:lnTo>
                  <a:lnTo>
                    <a:pt x="4634166" y="270166"/>
                  </a:lnTo>
                  <a:lnTo>
                    <a:pt x="0" y="27016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19" name="TextBox 19"/>
            <p:cNvSpPr txBox="1"/>
            <p:nvPr/>
          </p:nvSpPr>
          <p:spPr>
            <a:xfrm>
              <a:off x="0" y="-38100"/>
              <a:ext cx="4634166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0" name="Group 20"/>
          <p:cNvGrpSpPr/>
          <p:nvPr/>
        </p:nvGrpSpPr>
        <p:grpSpPr>
          <a:xfrm rot="-3372000">
            <a:off x="16250970" y="-8641452"/>
            <a:ext cx="2434420" cy="17326688"/>
            <a:chOff x="0" y="0"/>
            <a:chExt cx="565301" cy="4023461"/>
          </a:xfrm>
        </p:grpSpPr>
        <p:sp>
          <p:nvSpPr>
            <p:cNvPr id="21" name="Freeform 21"/>
            <p:cNvSpPr/>
            <p:nvPr/>
          </p:nvSpPr>
          <p:spPr>
            <a:xfrm>
              <a:off x="0" y="0"/>
              <a:ext cx="565301" cy="4023461"/>
            </a:xfrm>
            <a:custGeom>
              <a:avLst/>
              <a:gdLst/>
              <a:ahLst/>
              <a:cxnLst/>
              <a:rect l="l" t="t" r="r" b="b"/>
              <a:pathLst>
                <a:path w="565301" h="4023461">
                  <a:moveTo>
                    <a:pt x="0" y="0"/>
                  </a:moveTo>
                  <a:lnTo>
                    <a:pt x="565301" y="0"/>
                  </a:lnTo>
                  <a:lnTo>
                    <a:pt x="565301" y="4023461"/>
                  </a:lnTo>
                  <a:lnTo>
                    <a:pt x="0" y="4023461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22" name="TextBox 22"/>
            <p:cNvSpPr txBox="1"/>
            <p:nvPr/>
          </p:nvSpPr>
          <p:spPr>
            <a:xfrm>
              <a:off x="0" y="-38100"/>
              <a:ext cx="565301" cy="406156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3" name="TextBox 23"/>
          <p:cNvSpPr txBox="1"/>
          <p:nvPr/>
        </p:nvSpPr>
        <p:spPr>
          <a:xfrm>
            <a:off x="2852111" y="1256888"/>
            <a:ext cx="13123426" cy="31623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800"/>
              </a:lnSpc>
            </a:pPr>
            <a:r>
              <a:rPr lang="en-US" sz="6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Dampak Kecurangan : Lebih dari Sekadar Kerugian Finansial</a:t>
            </a:r>
          </a:p>
          <a:p>
            <a:pPr algn="ctr">
              <a:lnSpc>
                <a:spcPts val="7800"/>
              </a:lnSpc>
            </a:pPr>
            <a:endParaRPr lang="en-US" sz="6500" b="1">
              <a:solidFill>
                <a:srgbClr val="374A71"/>
              </a:solidFill>
              <a:latin typeface="Cooper Hewitt Bold"/>
              <a:ea typeface="Cooper Hewitt Bold"/>
              <a:cs typeface="Cooper Hewitt Bold"/>
              <a:sym typeface="Cooper Hewitt Bold"/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2232069" y="4792265"/>
            <a:ext cx="895879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0"/>
              </a:lnSpc>
            </a:pPr>
            <a:r>
              <a:rPr lang="en-US" sz="5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1</a:t>
            </a:r>
          </a:p>
        </p:txBody>
      </p:sp>
      <p:sp>
        <p:nvSpPr>
          <p:cNvPr id="25" name="TextBox 25"/>
          <p:cNvSpPr txBox="1"/>
          <p:nvPr/>
        </p:nvSpPr>
        <p:spPr>
          <a:xfrm>
            <a:off x="8696068" y="4792265"/>
            <a:ext cx="895879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0"/>
              </a:lnSpc>
            </a:pPr>
            <a:r>
              <a:rPr lang="en-US" sz="5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2</a:t>
            </a:r>
          </a:p>
        </p:txBody>
      </p:sp>
      <p:sp>
        <p:nvSpPr>
          <p:cNvPr id="26" name="TextBox 26"/>
          <p:cNvSpPr txBox="1"/>
          <p:nvPr/>
        </p:nvSpPr>
        <p:spPr>
          <a:xfrm>
            <a:off x="14111631" y="4792265"/>
            <a:ext cx="895879" cy="10001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600"/>
              </a:lnSpc>
            </a:pPr>
            <a:r>
              <a:rPr lang="en-US" sz="5500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3</a:t>
            </a:r>
          </a:p>
        </p:txBody>
      </p:sp>
      <p:sp>
        <p:nvSpPr>
          <p:cNvPr id="27" name="TextBox 27"/>
          <p:cNvSpPr txBox="1"/>
          <p:nvPr/>
        </p:nvSpPr>
        <p:spPr>
          <a:xfrm>
            <a:off x="657968" y="6315350"/>
            <a:ext cx="5878634" cy="32004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00"/>
              </a:lnSpc>
            </a:pPr>
            <a:r>
              <a:rPr lang="en-US" sz="35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Kerugian Finansial</a:t>
            </a:r>
          </a:p>
          <a:p>
            <a:pPr algn="l">
              <a:lnSpc>
                <a:spcPts val="4200"/>
              </a:lnSpc>
            </a:pPr>
            <a:endParaRPr lang="en-US" sz="35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4200"/>
              </a:lnSpc>
            </a:pPr>
            <a:r>
              <a:rPr lang="en-US" sz="35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Hilangnya pendapatan dan peningkatan biaya operasional.</a:t>
            </a:r>
          </a:p>
          <a:p>
            <a:pPr algn="l">
              <a:lnSpc>
                <a:spcPts val="4200"/>
              </a:lnSpc>
            </a:pPr>
            <a:endParaRPr lang="en-US" sz="35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4200"/>
              </a:lnSpc>
            </a:pPr>
            <a:endParaRPr lang="en-US" sz="35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6946439" y="6440090"/>
            <a:ext cx="5613081" cy="27432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Kerusakan Reputasi</a:t>
            </a:r>
          </a:p>
          <a:p>
            <a:pPr algn="just">
              <a:lnSpc>
                <a:spcPts val="3600"/>
              </a:lnSpc>
            </a:pPr>
            <a:endParaRPr lang="en-US" sz="30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Menurunnya kepercayaan pelanggan, investor, dan mitra bisnis.</a:t>
            </a:r>
          </a:p>
          <a:p>
            <a:pPr algn="just">
              <a:lnSpc>
                <a:spcPts val="3600"/>
              </a:lnSpc>
            </a:pPr>
            <a:endParaRPr lang="en-US" sz="30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12559520" y="6392465"/>
            <a:ext cx="6346099" cy="22860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Konsekuensi Hukum</a:t>
            </a:r>
          </a:p>
          <a:p>
            <a:pPr algn="l">
              <a:lnSpc>
                <a:spcPts val="3600"/>
              </a:lnSpc>
            </a:pPr>
            <a:endParaRPr lang="en-US" sz="30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600"/>
              </a:lnSpc>
            </a:pPr>
            <a:r>
              <a:rPr lang="en-US" sz="3000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Denda, tuntutan hukum, dan sanksi pidana bagi pelaku.</a:t>
            </a:r>
          </a:p>
          <a:p>
            <a:pPr algn="l">
              <a:lnSpc>
                <a:spcPts val="3600"/>
              </a:lnSpc>
            </a:pPr>
            <a:endParaRPr lang="en-US" sz="3000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</p:txBody>
      </p:sp>
      <p:sp>
        <p:nvSpPr>
          <p:cNvPr id="30" name="Freeform 30"/>
          <p:cNvSpPr/>
          <p:nvPr/>
        </p:nvSpPr>
        <p:spPr>
          <a:xfrm rot="-5400000">
            <a:off x="11218352" y="4891680"/>
            <a:ext cx="627423" cy="819674"/>
          </a:xfrm>
          <a:custGeom>
            <a:avLst/>
            <a:gdLst/>
            <a:ahLst/>
            <a:cxnLst/>
            <a:rect l="l" t="t" r="r" b="b"/>
            <a:pathLst>
              <a:path w="627423" h="819674">
                <a:moveTo>
                  <a:pt x="0" y="0"/>
                </a:moveTo>
                <a:lnTo>
                  <a:pt x="627423" y="0"/>
                </a:lnTo>
                <a:lnTo>
                  <a:pt x="627423" y="819674"/>
                </a:lnTo>
                <a:lnTo>
                  <a:pt x="0" y="819674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1" name="Freeform 31"/>
          <p:cNvSpPr/>
          <p:nvPr/>
        </p:nvSpPr>
        <p:spPr>
          <a:xfrm rot="-5400000" flipV="1">
            <a:off x="6442225" y="4891680"/>
            <a:ext cx="627423" cy="819674"/>
          </a:xfrm>
          <a:custGeom>
            <a:avLst/>
            <a:gdLst/>
            <a:ahLst/>
            <a:cxnLst/>
            <a:rect l="l" t="t" r="r" b="b"/>
            <a:pathLst>
              <a:path w="627423" h="819674">
                <a:moveTo>
                  <a:pt x="0" y="819674"/>
                </a:moveTo>
                <a:lnTo>
                  <a:pt x="627423" y="819674"/>
                </a:lnTo>
                <a:lnTo>
                  <a:pt x="627423" y="0"/>
                </a:lnTo>
                <a:lnTo>
                  <a:pt x="0" y="0"/>
                </a:lnTo>
                <a:lnTo>
                  <a:pt x="0" y="819674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32" name="Freeform 32"/>
          <p:cNvSpPr/>
          <p:nvPr/>
        </p:nvSpPr>
        <p:spPr>
          <a:xfrm rot="5400000">
            <a:off x="1569603" y="1417021"/>
            <a:ext cx="629581" cy="690315"/>
          </a:xfrm>
          <a:custGeom>
            <a:avLst/>
            <a:gdLst/>
            <a:ahLst/>
            <a:cxnLst/>
            <a:rect l="l" t="t" r="r" b="b"/>
            <a:pathLst>
              <a:path w="629581" h="690315">
                <a:moveTo>
                  <a:pt x="0" y="0"/>
                </a:moveTo>
                <a:lnTo>
                  <a:pt x="629581" y="0"/>
                </a:lnTo>
                <a:lnTo>
                  <a:pt x="629581" y="690315"/>
                </a:lnTo>
                <a:lnTo>
                  <a:pt x="0" y="690315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33" name="Freeform 33"/>
          <p:cNvSpPr/>
          <p:nvPr/>
        </p:nvSpPr>
        <p:spPr>
          <a:xfrm rot="5400000" flipV="1">
            <a:off x="16005905" y="1417021"/>
            <a:ext cx="629581" cy="690315"/>
          </a:xfrm>
          <a:custGeom>
            <a:avLst/>
            <a:gdLst/>
            <a:ahLst/>
            <a:cxnLst/>
            <a:rect l="l" t="t" r="r" b="b"/>
            <a:pathLst>
              <a:path w="629581" h="690315">
                <a:moveTo>
                  <a:pt x="0" y="690315"/>
                </a:moveTo>
                <a:lnTo>
                  <a:pt x="629581" y="690315"/>
                </a:lnTo>
                <a:lnTo>
                  <a:pt x="629581" y="0"/>
                </a:lnTo>
                <a:lnTo>
                  <a:pt x="0" y="0"/>
                </a:lnTo>
                <a:lnTo>
                  <a:pt x="0" y="690315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34" name="TextBox 34"/>
          <p:cNvSpPr txBox="1"/>
          <p:nvPr/>
        </p:nvSpPr>
        <p:spPr>
          <a:xfrm>
            <a:off x="1156592" y="9220200"/>
            <a:ext cx="16514465" cy="35623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939"/>
              </a:lnSpc>
              <a:spcBef>
                <a:spcPct val="0"/>
              </a:spcBef>
            </a:pPr>
            <a:r>
              <a:rPr lang="en-US" sz="2099" b="1">
                <a:solidFill>
                  <a:srgbClr val="374A71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Kecurangan tidak hanya berdampak pada aspek keuangan, tetapi juga merusak fondasi kepercayaan dan etika dalam organisasi.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187842" y="3059296"/>
            <a:ext cx="5064031" cy="5295744"/>
            <a:chOff x="0" y="0"/>
            <a:chExt cx="1447484" cy="1513716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1447484" cy="1513716"/>
            </a:xfrm>
            <a:custGeom>
              <a:avLst/>
              <a:gdLst/>
              <a:ahLst/>
              <a:cxnLst/>
              <a:rect l="l" t="t" r="r" b="b"/>
              <a:pathLst>
                <a:path w="1447484" h="1513716">
                  <a:moveTo>
                    <a:pt x="0" y="0"/>
                  </a:moveTo>
                  <a:lnTo>
                    <a:pt x="1447484" y="0"/>
                  </a:lnTo>
                  <a:lnTo>
                    <a:pt x="1447484" y="1513716"/>
                  </a:lnTo>
                  <a:lnTo>
                    <a:pt x="0" y="1513716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1447484" cy="1551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6573092" y="3059296"/>
            <a:ext cx="5005730" cy="5295744"/>
            <a:chOff x="0" y="0"/>
            <a:chExt cx="1430820" cy="1513716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1430820" cy="1513716"/>
            </a:xfrm>
            <a:custGeom>
              <a:avLst/>
              <a:gdLst/>
              <a:ahLst/>
              <a:cxnLst/>
              <a:rect l="l" t="t" r="r" b="b"/>
              <a:pathLst>
                <a:path w="1430820" h="1513716">
                  <a:moveTo>
                    <a:pt x="0" y="0"/>
                  </a:moveTo>
                  <a:lnTo>
                    <a:pt x="1430820" y="0"/>
                  </a:lnTo>
                  <a:lnTo>
                    <a:pt x="1430820" y="1513716"/>
                  </a:lnTo>
                  <a:lnTo>
                    <a:pt x="0" y="1513716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38100"/>
              <a:ext cx="1430820" cy="1551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12036127" y="3059296"/>
            <a:ext cx="5035033" cy="5295744"/>
            <a:chOff x="0" y="0"/>
            <a:chExt cx="1439196" cy="1513716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439196" cy="1513716"/>
            </a:xfrm>
            <a:custGeom>
              <a:avLst/>
              <a:gdLst/>
              <a:ahLst/>
              <a:cxnLst/>
              <a:rect l="l" t="t" r="r" b="b"/>
              <a:pathLst>
                <a:path w="1439196" h="1513716">
                  <a:moveTo>
                    <a:pt x="0" y="0"/>
                  </a:moveTo>
                  <a:lnTo>
                    <a:pt x="1439196" y="0"/>
                  </a:lnTo>
                  <a:lnTo>
                    <a:pt x="1439196" y="1513716"/>
                  </a:lnTo>
                  <a:lnTo>
                    <a:pt x="0" y="1513716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10" name="TextBox 10"/>
            <p:cNvSpPr txBox="1"/>
            <p:nvPr/>
          </p:nvSpPr>
          <p:spPr>
            <a:xfrm>
              <a:off x="0" y="-38100"/>
              <a:ext cx="1439196" cy="155181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1" name="Group 11"/>
          <p:cNvGrpSpPr/>
          <p:nvPr/>
        </p:nvGrpSpPr>
        <p:grpSpPr>
          <a:xfrm>
            <a:off x="-684142" y="9877851"/>
            <a:ext cx="19656284" cy="941423"/>
            <a:chOff x="0" y="0"/>
            <a:chExt cx="5176964" cy="247947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5176963" cy="247947"/>
            </a:xfrm>
            <a:custGeom>
              <a:avLst/>
              <a:gdLst/>
              <a:ahLst/>
              <a:cxnLst/>
              <a:rect l="l" t="t" r="r" b="b"/>
              <a:pathLst>
                <a:path w="5176963" h="247947">
                  <a:moveTo>
                    <a:pt x="0" y="0"/>
                  </a:moveTo>
                  <a:lnTo>
                    <a:pt x="5176963" y="0"/>
                  </a:lnTo>
                  <a:lnTo>
                    <a:pt x="5176963" y="247947"/>
                  </a:lnTo>
                  <a:lnTo>
                    <a:pt x="0" y="247947"/>
                  </a:lnTo>
                  <a:close/>
                </a:path>
              </a:pathLst>
            </a:custGeom>
            <a:solidFill>
              <a:srgbClr val="597CBC"/>
            </a:solidFill>
          </p:spPr>
        </p:sp>
        <p:sp>
          <p:nvSpPr>
            <p:cNvPr id="13" name="TextBox 13"/>
            <p:cNvSpPr txBox="1"/>
            <p:nvPr/>
          </p:nvSpPr>
          <p:spPr>
            <a:xfrm>
              <a:off x="0" y="-38100"/>
              <a:ext cx="5176964" cy="286047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14" name="TextBox 14"/>
          <p:cNvSpPr txBox="1"/>
          <p:nvPr/>
        </p:nvSpPr>
        <p:spPr>
          <a:xfrm>
            <a:off x="7008656" y="3643968"/>
            <a:ext cx="4252547" cy="4200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719"/>
              </a:lnSpc>
            </a:pPr>
            <a:r>
              <a:rPr lang="en-US" sz="3099" b="1">
                <a:solidFill>
                  <a:srgbClr val="374A71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Wells Fargo</a:t>
            </a:r>
          </a:p>
          <a:p>
            <a:pPr algn="l">
              <a:lnSpc>
                <a:spcPts val="3719"/>
              </a:lnSpc>
            </a:pPr>
            <a:endParaRPr lang="en-US" sz="3099" b="1">
              <a:solidFill>
                <a:srgbClr val="374A71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239"/>
              </a:lnSpc>
            </a:pPr>
            <a:r>
              <a:rPr lang="en-US" sz="2699">
                <a:solidFill>
                  <a:srgbClr val="374A71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Pembukaan jutaan rekening fiktif untuk memenuhi target penjualan. Menyoroti bahaya tekanan target yang tidak realistis dan kurangnya etika kepemimpinan.</a:t>
            </a:r>
          </a:p>
          <a:p>
            <a:pPr algn="l">
              <a:lnSpc>
                <a:spcPts val="3239"/>
              </a:lnSpc>
            </a:pPr>
            <a:endParaRPr lang="en-US" sz="2699">
              <a:solidFill>
                <a:srgbClr val="374A71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  <a:p>
            <a:pPr algn="l">
              <a:lnSpc>
                <a:spcPts val="3119"/>
              </a:lnSpc>
            </a:pPr>
            <a:endParaRPr lang="en-US" sz="2699">
              <a:solidFill>
                <a:srgbClr val="374A71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</p:txBody>
      </p:sp>
      <p:grpSp>
        <p:nvGrpSpPr>
          <p:cNvPr id="15" name="Group 15"/>
          <p:cNvGrpSpPr/>
          <p:nvPr/>
        </p:nvGrpSpPr>
        <p:grpSpPr>
          <a:xfrm>
            <a:off x="3351706" y="7221801"/>
            <a:ext cx="929761" cy="929761"/>
            <a:chOff x="0" y="0"/>
            <a:chExt cx="812800" cy="812800"/>
          </a:xfrm>
        </p:grpSpPr>
        <p:sp>
          <p:nvSpPr>
            <p:cNvPr id="16" name="Freeform 16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17" name="TextBox 17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18" name="Group 18"/>
          <p:cNvGrpSpPr/>
          <p:nvPr/>
        </p:nvGrpSpPr>
        <p:grpSpPr>
          <a:xfrm>
            <a:off x="8679119" y="7221801"/>
            <a:ext cx="929761" cy="929761"/>
            <a:chOff x="0" y="0"/>
            <a:chExt cx="812800" cy="812800"/>
          </a:xfrm>
        </p:grpSpPr>
        <p:sp>
          <p:nvSpPr>
            <p:cNvPr id="19" name="Freeform 19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20" name="TextBox 20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21" name="Group 21"/>
          <p:cNvGrpSpPr/>
          <p:nvPr/>
        </p:nvGrpSpPr>
        <p:grpSpPr>
          <a:xfrm>
            <a:off x="14002387" y="7221801"/>
            <a:ext cx="929761" cy="929761"/>
            <a:chOff x="0" y="0"/>
            <a:chExt cx="812800" cy="812800"/>
          </a:xfrm>
        </p:grpSpPr>
        <p:sp>
          <p:nvSpPr>
            <p:cNvPr id="22" name="Freeform 22"/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374A71"/>
            </a:solidFill>
          </p:spPr>
        </p:sp>
        <p:sp>
          <p:nvSpPr>
            <p:cNvPr id="23" name="TextBox 23"/>
            <p:cNvSpPr txBox="1"/>
            <p:nvPr/>
          </p:nvSpPr>
          <p:spPr>
            <a:xfrm>
              <a:off x="76200" y="38100"/>
              <a:ext cx="660400" cy="6985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24" name="TextBox 24"/>
          <p:cNvSpPr txBox="1"/>
          <p:nvPr/>
        </p:nvSpPr>
        <p:spPr>
          <a:xfrm>
            <a:off x="4246293" y="725614"/>
            <a:ext cx="9638519" cy="258180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376"/>
              </a:lnSpc>
            </a:pPr>
            <a:r>
              <a:rPr lang="en-US" sz="5313" b="1">
                <a:solidFill>
                  <a:srgbClr val="374A71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Pembelajaran dari Insiden Kecurangan</a:t>
            </a:r>
          </a:p>
          <a:p>
            <a:pPr algn="ctr">
              <a:lnSpc>
                <a:spcPts val="6376"/>
              </a:lnSpc>
            </a:pPr>
            <a:endParaRPr lang="en-US" sz="5313" b="1">
              <a:solidFill>
                <a:srgbClr val="374A71"/>
              </a:solidFill>
              <a:latin typeface="Cooper Hewitt Bold"/>
              <a:ea typeface="Cooper Hewitt Bold"/>
              <a:cs typeface="Cooper Hewitt Bold"/>
              <a:sym typeface="Cooper Hewitt Bold"/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626482" y="3612222"/>
            <a:ext cx="4380210" cy="41624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14"/>
              </a:lnSpc>
            </a:pPr>
            <a:r>
              <a:rPr lang="en-US" sz="3095" b="1">
                <a:solidFill>
                  <a:srgbClr val="FFFFFF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 Enron Corporation</a:t>
            </a:r>
          </a:p>
          <a:p>
            <a:pPr algn="just">
              <a:lnSpc>
                <a:spcPts val="3234"/>
              </a:lnSpc>
            </a:pPr>
            <a:endParaRPr lang="en-US" sz="3095" b="1">
              <a:solidFill>
                <a:srgbClr val="FFFFFF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234"/>
              </a:lnSpc>
            </a:pPr>
            <a:r>
              <a:rPr lang="en-US" sz="2695">
                <a:solidFill>
                  <a:srgbClr val="FFFFFF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Manipulasi laporan keuangan besar-besaran yang menyebabkan kebangkrutan dan hilangnya miliaran dolar. Menekankan pentingnya tata kelola perusahaan yang baik.</a:t>
            </a:r>
          </a:p>
          <a:p>
            <a:pPr algn="l">
              <a:lnSpc>
                <a:spcPts val="3234"/>
              </a:lnSpc>
            </a:pPr>
            <a:endParaRPr lang="en-US" sz="2695">
              <a:solidFill>
                <a:srgbClr val="FFFFFF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  <a:p>
            <a:pPr algn="just">
              <a:lnSpc>
                <a:spcPts val="3234"/>
              </a:lnSpc>
            </a:pPr>
            <a:endParaRPr lang="en-US" sz="2695">
              <a:solidFill>
                <a:srgbClr val="FFFFFF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12253252" y="3643968"/>
            <a:ext cx="4436321" cy="38957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3719"/>
              </a:lnSpc>
            </a:pPr>
            <a:r>
              <a:rPr lang="en-US" sz="3099" b="1">
                <a:solidFill>
                  <a:srgbClr val="FFFFFF"/>
                </a:solidFill>
                <a:latin typeface="Nunito Sans Condensed Bold"/>
                <a:ea typeface="Nunito Sans Condensed Bold"/>
                <a:cs typeface="Nunito Sans Condensed Bold"/>
                <a:sym typeface="Nunito Sans Condensed Bold"/>
              </a:rPr>
              <a:t>Siemens AG</a:t>
            </a:r>
          </a:p>
          <a:p>
            <a:pPr algn="just">
              <a:lnSpc>
                <a:spcPts val="3719"/>
              </a:lnSpc>
            </a:pPr>
            <a:endParaRPr lang="en-US" sz="3099" b="1">
              <a:solidFill>
                <a:srgbClr val="FFFFFF"/>
              </a:solidFill>
              <a:latin typeface="Nunito Sans Condensed Bold"/>
              <a:ea typeface="Nunito Sans Condensed Bold"/>
              <a:cs typeface="Nunito Sans Condensed Bold"/>
              <a:sym typeface="Nunito Sans Condensed Bold"/>
            </a:endParaRPr>
          </a:p>
          <a:p>
            <a:pPr algn="l">
              <a:lnSpc>
                <a:spcPts val="3392"/>
              </a:lnSpc>
            </a:pPr>
            <a:r>
              <a:rPr lang="en-US" sz="2827">
                <a:solidFill>
                  <a:srgbClr val="FFFFFF"/>
                </a:solidFill>
                <a:latin typeface="Nunito Sans Condensed"/>
                <a:ea typeface="Nunito Sans Condensed"/>
                <a:cs typeface="Nunito Sans Condensed"/>
                <a:sym typeface="Nunito Sans Condensed"/>
              </a:rPr>
              <a:t>Skandal penyuapan global untuk mengamankan kontrak. Menggarisbawahi pentingnya kepatuhan anti-korupsi yang ketat dan pengawasan internasional.</a:t>
            </a:r>
          </a:p>
          <a:p>
            <a:pPr algn="just">
              <a:lnSpc>
                <a:spcPts val="3032"/>
              </a:lnSpc>
            </a:pPr>
            <a:endParaRPr lang="en-US" sz="2827">
              <a:solidFill>
                <a:srgbClr val="FFFFFF"/>
              </a:solidFill>
              <a:latin typeface="Nunito Sans Condensed"/>
              <a:ea typeface="Nunito Sans Condensed"/>
              <a:cs typeface="Nunito Sans Condensed"/>
              <a:sym typeface="Nunito Sans Condensed"/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3389339" y="7345017"/>
            <a:ext cx="856954" cy="687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91"/>
              </a:lnSpc>
            </a:pPr>
            <a:r>
              <a:rPr lang="en-US" sz="3826" b="1">
                <a:solidFill>
                  <a:srgbClr val="FFFFFF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1</a:t>
            </a:r>
          </a:p>
        </p:txBody>
      </p:sp>
      <p:sp>
        <p:nvSpPr>
          <p:cNvPr id="28" name="TextBox 28"/>
          <p:cNvSpPr txBox="1"/>
          <p:nvPr/>
        </p:nvSpPr>
        <p:spPr>
          <a:xfrm>
            <a:off x="8706453" y="7345017"/>
            <a:ext cx="856954" cy="687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91"/>
              </a:lnSpc>
            </a:pPr>
            <a:r>
              <a:rPr lang="en-US" sz="3826" b="1">
                <a:solidFill>
                  <a:srgbClr val="FFFFFF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2</a:t>
            </a:r>
          </a:p>
        </p:txBody>
      </p:sp>
      <p:sp>
        <p:nvSpPr>
          <p:cNvPr id="29" name="TextBox 29"/>
          <p:cNvSpPr txBox="1"/>
          <p:nvPr/>
        </p:nvSpPr>
        <p:spPr>
          <a:xfrm>
            <a:off x="14020610" y="7345017"/>
            <a:ext cx="856954" cy="68788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91"/>
              </a:lnSpc>
            </a:pPr>
            <a:r>
              <a:rPr lang="en-US" sz="3826" b="1">
                <a:solidFill>
                  <a:srgbClr val="FFFFFF"/>
                </a:solidFill>
                <a:latin typeface="Cooper Hewitt Bold"/>
                <a:ea typeface="Cooper Hewitt Bold"/>
                <a:cs typeface="Cooper Hewitt Bold"/>
                <a:sym typeface="Cooper Hewitt Bold"/>
              </a:rPr>
              <a:t>3</a:t>
            </a:r>
          </a:p>
        </p:txBody>
      </p:sp>
      <p:grpSp>
        <p:nvGrpSpPr>
          <p:cNvPr id="30" name="Group 30"/>
          <p:cNvGrpSpPr/>
          <p:nvPr/>
        </p:nvGrpSpPr>
        <p:grpSpPr>
          <a:xfrm>
            <a:off x="-1614339" y="-520150"/>
            <a:ext cx="21516679" cy="1025787"/>
            <a:chOff x="0" y="0"/>
            <a:chExt cx="5666944" cy="270166"/>
          </a:xfrm>
        </p:grpSpPr>
        <p:sp>
          <p:nvSpPr>
            <p:cNvPr id="31" name="Freeform 31"/>
            <p:cNvSpPr/>
            <p:nvPr/>
          </p:nvSpPr>
          <p:spPr>
            <a:xfrm>
              <a:off x="0" y="0"/>
              <a:ext cx="5666944" cy="270166"/>
            </a:xfrm>
            <a:custGeom>
              <a:avLst/>
              <a:gdLst/>
              <a:ahLst/>
              <a:cxnLst/>
              <a:rect l="l" t="t" r="r" b="b"/>
              <a:pathLst>
                <a:path w="5666944" h="270166">
                  <a:moveTo>
                    <a:pt x="0" y="0"/>
                  </a:moveTo>
                  <a:lnTo>
                    <a:pt x="5666944" y="0"/>
                  </a:lnTo>
                  <a:lnTo>
                    <a:pt x="5666944" y="270166"/>
                  </a:lnTo>
                  <a:lnTo>
                    <a:pt x="0" y="270166"/>
                  </a:lnTo>
                  <a:close/>
                </a:path>
              </a:pathLst>
            </a:custGeom>
            <a:gradFill rotWithShape="1">
              <a:gsLst>
                <a:gs pos="0">
                  <a:srgbClr val="597CBC">
                    <a:alpha val="100000"/>
                  </a:srgbClr>
                </a:gs>
                <a:gs pos="100000">
                  <a:srgbClr val="B2CDEB">
                    <a:alpha val="100000"/>
                  </a:srgbClr>
                </a:gs>
              </a:gsLst>
              <a:lin ang="2700000"/>
            </a:gradFill>
          </p:spPr>
        </p:sp>
        <p:sp>
          <p:nvSpPr>
            <p:cNvPr id="32" name="TextBox 32"/>
            <p:cNvSpPr txBox="1"/>
            <p:nvPr/>
          </p:nvSpPr>
          <p:spPr>
            <a:xfrm>
              <a:off x="0" y="-38100"/>
              <a:ext cx="5666944" cy="30826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3" name="Group 33"/>
          <p:cNvGrpSpPr/>
          <p:nvPr/>
        </p:nvGrpSpPr>
        <p:grpSpPr>
          <a:xfrm rot="-3372000">
            <a:off x="16451812" y="-4436783"/>
            <a:ext cx="2559653" cy="8552282"/>
            <a:chOff x="0" y="0"/>
            <a:chExt cx="594382" cy="1985941"/>
          </a:xfrm>
        </p:grpSpPr>
        <p:sp>
          <p:nvSpPr>
            <p:cNvPr id="34" name="Freeform 34"/>
            <p:cNvSpPr/>
            <p:nvPr/>
          </p:nvSpPr>
          <p:spPr>
            <a:xfrm>
              <a:off x="0" y="0"/>
              <a:ext cx="594382" cy="1985941"/>
            </a:xfrm>
            <a:custGeom>
              <a:avLst/>
              <a:gdLst/>
              <a:ahLst/>
              <a:cxnLst/>
              <a:rect l="l" t="t" r="r" b="b"/>
              <a:pathLst>
                <a:path w="594382" h="1985941">
                  <a:moveTo>
                    <a:pt x="0" y="0"/>
                  </a:moveTo>
                  <a:lnTo>
                    <a:pt x="594382" y="0"/>
                  </a:lnTo>
                  <a:lnTo>
                    <a:pt x="594382" y="1985941"/>
                  </a:lnTo>
                  <a:lnTo>
                    <a:pt x="0" y="1985941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35" name="TextBox 35"/>
            <p:cNvSpPr txBox="1"/>
            <p:nvPr/>
          </p:nvSpPr>
          <p:spPr>
            <a:xfrm>
              <a:off x="0" y="-38100"/>
              <a:ext cx="594382" cy="20240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36" name="Group 36"/>
          <p:cNvGrpSpPr/>
          <p:nvPr/>
        </p:nvGrpSpPr>
        <p:grpSpPr>
          <a:xfrm rot="3372000">
            <a:off x="-723465" y="-3770608"/>
            <a:ext cx="2559653" cy="7219932"/>
            <a:chOff x="0" y="0"/>
            <a:chExt cx="594382" cy="1676553"/>
          </a:xfrm>
        </p:grpSpPr>
        <p:sp>
          <p:nvSpPr>
            <p:cNvPr id="37" name="Freeform 37"/>
            <p:cNvSpPr/>
            <p:nvPr/>
          </p:nvSpPr>
          <p:spPr>
            <a:xfrm>
              <a:off x="0" y="0"/>
              <a:ext cx="594382" cy="1676553"/>
            </a:xfrm>
            <a:custGeom>
              <a:avLst/>
              <a:gdLst/>
              <a:ahLst/>
              <a:cxnLst/>
              <a:rect l="l" t="t" r="r" b="b"/>
              <a:pathLst>
                <a:path w="594382" h="1676553">
                  <a:moveTo>
                    <a:pt x="0" y="0"/>
                  </a:moveTo>
                  <a:lnTo>
                    <a:pt x="594382" y="0"/>
                  </a:lnTo>
                  <a:lnTo>
                    <a:pt x="594382" y="1676553"/>
                  </a:lnTo>
                  <a:lnTo>
                    <a:pt x="0" y="1676553"/>
                  </a:lnTo>
                  <a:close/>
                </a:path>
              </a:pathLst>
            </a:custGeom>
            <a:solidFill>
              <a:srgbClr val="FDB405"/>
            </a:solidFill>
          </p:spPr>
        </p:sp>
        <p:sp>
          <p:nvSpPr>
            <p:cNvPr id="38" name="TextBox 38"/>
            <p:cNvSpPr txBox="1"/>
            <p:nvPr/>
          </p:nvSpPr>
          <p:spPr>
            <a:xfrm>
              <a:off x="0" y="-38100"/>
              <a:ext cx="594382" cy="171465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sp>
        <p:nvSpPr>
          <p:cNvPr id="39" name="Freeform 39"/>
          <p:cNvSpPr/>
          <p:nvPr/>
        </p:nvSpPr>
        <p:spPr>
          <a:xfrm rot="5400000">
            <a:off x="3213878" y="1368089"/>
            <a:ext cx="1005760" cy="1102783"/>
          </a:xfrm>
          <a:custGeom>
            <a:avLst/>
            <a:gdLst/>
            <a:ahLst/>
            <a:cxnLst/>
            <a:rect l="l" t="t" r="r" b="b"/>
            <a:pathLst>
              <a:path w="1005760" h="1102783">
                <a:moveTo>
                  <a:pt x="0" y="0"/>
                </a:moveTo>
                <a:lnTo>
                  <a:pt x="1005760" y="0"/>
                </a:lnTo>
                <a:lnTo>
                  <a:pt x="1005760" y="1102783"/>
                </a:lnTo>
                <a:lnTo>
                  <a:pt x="0" y="1102783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40" name="Freeform 40"/>
          <p:cNvSpPr/>
          <p:nvPr/>
        </p:nvSpPr>
        <p:spPr>
          <a:xfrm rot="5400000" flipV="1">
            <a:off x="14049397" y="1368089"/>
            <a:ext cx="1005760" cy="1102783"/>
          </a:xfrm>
          <a:custGeom>
            <a:avLst/>
            <a:gdLst/>
            <a:ahLst/>
            <a:cxnLst/>
            <a:rect l="l" t="t" r="r" b="b"/>
            <a:pathLst>
              <a:path w="1005760" h="1102783">
                <a:moveTo>
                  <a:pt x="0" y="1102783"/>
                </a:moveTo>
                <a:lnTo>
                  <a:pt x="1005760" y="1102783"/>
                </a:lnTo>
                <a:lnTo>
                  <a:pt x="1005760" y="0"/>
                </a:lnTo>
                <a:lnTo>
                  <a:pt x="0" y="0"/>
                </a:lnTo>
                <a:lnTo>
                  <a:pt x="0" y="1102783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b="-98082"/>
            </a:stretch>
          </a:blipFill>
          <a:ln cap="sq">
            <a:noFill/>
            <a:prstDash val="solid"/>
            <a:miter/>
          </a:ln>
        </p:spPr>
      </p:sp>
      <p:sp>
        <p:nvSpPr>
          <p:cNvPr id="41" name="Freeform 41"/>
          <p:cNvSpPr/>
          <p:nvPr/>
        </p:nvSpPr>
        <p:spPr>
          <a:xfrm rot="5400000" flipV="1">
            <a:off x="14203769" y="8523037"/>
            <a:ext cx="512961" cy="670139"/>
          </a:xfrm>
          <a:custGeom>
            <a:avLst/>
            <a:gdLst/>
            <a:ahLst/>
            <a:cxnLst/>
            <a:rect l="l" t="t" r="r" b="b"/>
            <a:pathLst>
              <a:path w="512961" h="670139">
                <a:moveTo>
                  <a:pt x="0" y="670139"/>
                </a:moveTo>
                <a:lnTo>
                  <a:pt x="512961" y="670139"/>
                </a:lnTo>
                <a:lnTo>
                  <a:pt x="512961" y="0"/>
                </a:lnTo>
                <a:lnTo>
                  <a:pt x="0" y="0"/>
                </a:lnTo>
                <a:lnTo>
                  <a:pt x="0" y="6701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42" name="Freeform 42"/>
          <p:cNvSpPr/>
          <p:nvPr/>
        </p:nvSpPr>
        <p:spPr>
          <a:xfrm rot="-5400000" flipV="1">
            <a:off x="3571270" y="8523037"/>
            <a:ext cx="512961" cy="670139"/>
          </a:xfrm>
          <a:custGeom>
            <a:avLst/>
            <a:gdLst/>
            <a:ahLst/>
            <a:cxnLst/>
            <a:rect l="l" t="t" r="r" b="b"/>
            <a:pathLst>
              <a:path w="512961" h="670139">
                <a:moveTo>
                  <a:pt x="0" y="670139"/>
                </a:moveTo>
                <a:lnTo>
                  <a:pt x="512961" y="670139"/>
                </a:lnTo>
                <a:lnTo>
                  <a:pt x="512961" y="0"/>
                </a:lnTo>
                <a:lnTo>
                  <a:pt x="0" y="0"/>
                </a:lnTo>
                <a:lnTo>
                  <a:pt x="0" y="670139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455</Words>
  <Application>Microsoft Office PowerPoint</Application>
  <PresentationFormat>Custom</PresentationFormat>
  <Paragraphs>79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Cooper Hewitt Bold</vt:lpstr>
      <vt:lpstr>Canva Sans Bold</vt:lpstr>
      <vt:lpstr>Nunito Sans Condensed</vt:lpstr>
      <vt:lpstr>Arial</vt:lpstr>
      <vt:lpstr>Nunito Sans Condensed Ultra-Bold</vt:lpstr>
      <vt:lpstr>Nunito Sans Condensed Bold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 FORENSIK _KECURANGAN ORGANISASI (Alivia Hardiyanti 2022340350009)</dc:title>
  <cp:lastModifiedBy>organizer</cp:lastModifiedBy>
  <cp:revision>4</cp:revision>
  <dcterms:created xsi:type="dcterms:W3CDTF">2006-08-16T00:00:00Z</dcterms:created>
  <dcterms:modified xsi:type="dcterms:W3CDTF">2026-02-10T12:31:03Z</dcterms:modified>
  <dc:identifier>DAG7KJLcXEo</dc:identifier>
</cp:coreProperties>
</file>