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DM Sans Medium" pitchFamily="2" charset="0"/>
      <p:regular r:id="rId13"/>
    </p:embeddedFont>
    <p:embeddedFont>
      <p:font typeface="Inter"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0" d="100"/>
          <a:sy n="70" d="100"/>
        </p:scale>
        <p:origin x="6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274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9.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notesSlide" Target="../notesSlides/notesSlide10.xml"/><Relationship Id="rId16" Type="http://schemas.openxmlformats.org/officeDocument/2006/relationships/image" Target="../media/image37.png"/><Relationship Id="rId20" Type="http://schemas.openxmlformats.org/officeDocument/2006/relationships/image" Target="../media/image41.svg"/><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924407"/>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F7F7F8"/>
                </a:solidFill>
                <a:latin typeface="DM Sans Medium" pitchFamily="34" charset="0"/>
                <a:ea typeface="DM Sans Medium" pitchFamily="34" charset="-122"/>
                <a:cs typeface="DM Sans Medium" pitchFamily="34" charset="-120"/>
              </a:rPr>
              <a:t>Mencegah Kecurangan: Membangun Budaya Kejujuran dan Keterbukaan</a:t>
            </a:r>
            <a:endParaRPr lang="en-US" sz="3900" dirty="0"/>
          </a:p>
        </p:txBody>
      </p:sp>
      <p:sp>
        <p:nvSpPr>
          <p:cNvPr id="4" name="Text 1"/>
          <p:cNvSpPr/>
          <p:nvPr/>
        </p:nvSpPr>
        <p:spPr>
          <a:xfrm>
            <a:off x="793790" y="4082296"/>
            <a:ext cx="7556421" cy="2222778"/>
          </a:xfrm>
          <a:prstGeom prst="rect">
            <a:avLst/>
          </a:prstGeom>
          <a:noFill/>
          <a:ln/>
        </p:spPr>
        <p:txBody>
          <a:bodyPr wrap="square" lIns="0" tIns="0" rIns="0" bIns="0" rtlCol="0" anchor="t"/>
          <a:lstStyle/>
          <a:p>
            <a:pPr marL="0" indent="0" algn="l">
              <a:lnSpc>
                <a:spcPts val="2500"/>
              </a:lnSpc>
              <a:buNone/>
            </a:pPr>
            <a:r>
              <a:rPr lang="en-US" sz="1550" dirty="0">
                <a:solidFill>
                  <a:srgbClr val="D6D9D7"/>
                </a:solidFill>
                <a:latin typeface="Inter" pitchFamily="34" charset="0"/>
                <a:ea typeface="Inter" pitchFamily="34" charset="-122"/>
                <a:cs typeface="Inter" pitchFamily="34" charset="-120"/>
              </a:rPr>
              <a:t>Kecurangan merupakan ancaman serius bagi integritas, reputasi, dan stabilitas finansial organisasi mana pun. Namun, pencegahan kecurangan bukan hanya tentang sistem kontrol yang ketat, melainkan juga tentang menciptakan lingkungan di mana kejujuran menjadi nilai inti yang dianut oleh setiap individu. Presentasi ini akan membahas strategi komprehensif untuk membangun budaya organisasi yang mengedepankan kejujuran, keterbukaan, dan dukungan, sehingga secara proaktif mengeliminasi kesempatan terjadinya kecurangan.</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56630" y="629483"/>
            <a:ext cx="8297704" cy="512921"/>
          </a:xfrm>
          <a:prstGeom prst="rect">
            <a:avLst/>
          </a:prstGeom>
          <a:noFill/>
          <a:ln/>
        </p:spPr>
        <p:txBody>
          <a:bodyPr wrap="none" lIns="0" tIns="0" rIns="0" bIns="0" rtlCol="0" anchor="t"/>
          <a:lstStyle/>
          <a:p>
            <a:pPr marL="0" indent="0" algn="l">
              <a:lnSpc>
                <a:spcPts val="4000"/>
              </a:lnSpc>
              <a:buNone/>
            </a:pPr>
            <a:r>
              <a:rPr lang="en-US" sz="3200" dirty="0">
                <a:solidFill>
                  <a:srgbClr val="F7F7F8"/>
                </a:solidFill>
                <a:latin typeface="DM Sans Medium" pitchFamily="34" charset="0"/>
                <a:ea typeface="DM Sans Medium" pitchFamily="34" charset="-122"/>
                <a:cs typeface="DM Sans Medium" pitchFamily="34" charset="-120"/>
              </a:rPr>
              <a:t>Kesimpulan: Budaya Kejujuran adalah Kunci</a:t>
            </a:r>
            <a:endParaRPr lang="en-US" sz="3200" dirty="0"/>
          </a:p>
        </p:txBody>
      </p:sp>
      <p:sp>
        <p:nvSpPr>
          <p:cNvPr id="3" name="Text 1"/>
          <p:cNvSpPr/>
          <p:nvPr/>
        </p:nvSpPr>
        <p:spPr>
          <a:xfrm>
            <a:off x="656630" y="1470660"/>
            <a:ext cx="13317141" cy="525304"/>
          </a:xfrm>
          <a:prstGeom prst="rect">
            <a:avLst/>
          </a:prstGeom>
          <a:noFill/>
          <a:ln/>
        </p:spPr>
        <p:txBody>
          <a:bodyPr wrap="square" lIns="0" tIns="0" rIns="0" bIns="0" rtlCol="0" anchor="t"/>
          <a:lstStyle/>
          <a:p>
            <a:pPr marL="0" indent="0" algn="l">
              <a:lnSpc>
                <a:spcPts val="2050"/>
              </a:lnSpc>
              <a:buNone/>
            </a:pPr>
            <a:r>
              <a:rPr lang="en-US" sz="1250" dirty="0">
                <a:solidFill>
                  <a:srgbClr val="D6D9D7"/>
                </a:solidFill>
                <a:latin typeface="Inter" pitchFamily="34" charset="0"/>
                <a:ea typeface="Inter" pitchFamily="34" charset="-122"/>
                <a:cs typeface="Inter" pitchFamily="34" charset="-120"/>
              </a:rPr>
              <a:t>Mencegah kecurangan adalah perjalanan berkelanjutan yang memerlukan komitmen dari setiap tingkatan organisasi. Ini bukan hanya tentang menerapkan aturan atau sanksi, melainkan tentang menanamkan nilai-nilai integritas yang mendalam dan menciptakan ekosistem yang secara inheren menghalangi perilaku tidak etis.</a:t>
            </a:r>
            <a:endParaRPr lang="en-US" sz="1250" dirty="0"/>
          </a:p>
        </p:txBody>
      </p:sp>
      <p:sp>
        <p:nvSpPr>
          <p:cNvPr id="4" name="Text 2"/>
          <p:cNvSpPr/>
          <p:nvPr/>
        </p:nvSpPr>
        <p:spPr>
          <a:xfrm>
            <a:off x="2932628" y="2180630"/>
            <a:ext cx="2052042" cy="256580"/>
          </a:xfrm>
          <a:prstGeom prst="rect">
            <a:avLst/>
          </a:prstGeom>
          <a:noFill/>
          <a:ln/>
        </p:spPr>
        <p:txBody>
          <a:bodyPr wrap="none" lIns="0" tIns="0" rIns="0" bIns="0" rtlCol="0" anchor="t"/>
          <a:lstStyle/>
          <a:p>
            <a:pPr marL="0" indent="0" algn="r">
              <a:lnSpc>
                <a:spcPts val="2000"/>
              </a:lnSpc>
              <a:buNone/>
            </a:pPr>
            <a:r>
              <a:rPr lang="en-US" sz="1600" dirty="0">
                <a:solidFill>
                  <a:srgbClr val="D6D9D7"/>
                </a:solidFill>
                <a:latin typeface="DM Sans Medium" pitchFamily="34" charset="0"/>
                <a:ea typeface="DM Sans Medium" pitchFamily="34" charset="-122"/>
                <a:cs typeface="DM Sans Medium" pitchFamily="34" charset="-120"/>
              </a:rPr>
              <a:t>Kepemimpinan Kuat</a:t>
            </a:r>
            <a:endParaRPr lang="en-US" sz="1600" dirty="0"/>
          </a:p>
        </p:txBody>
      </p:sp>
      <p:sp>
        <p:nvSpPr>
          <p:cNvPr id="5" name="Text 3"/>
          <p:cNvSpPr/>
          <p:nvPr/>
        </p:nvSpPr>
        <p:spPr>
          <a:xfrm>
            <a:off x="656630" y="2535674"/>
            <a:ext cx="4328041" cy="1050608"/>
          </a:xfrm>
          <a:prstGeom prst="rect">
            <a:avLst/>
          </a:prstGeom>
          <a:noFill/>
          <a:ln/>
        </p:spPr>
        <p:txBody>
          <a:bodyPr wrap="square" lIns="0" tIns="0" rIns="0" bIns="0" rtlCol="0" anchor="t"/>
          <a:lstStyle/>
          <a:p>
            <a:pPr marL="0" indent="0" algn="r">
              <a:lnSpc>
                <a:spcPts val="2050"/>
              </a:lnSpc>
              <a:buNone/>
            </a:pPr>
            <a:r>
              <a:rPr lang="en-US" sz="1250" dirty="0">
                <a:solidFill>
                  <a:srgbClr val="D6D9D7"/>
                </a:solidFill>
                <a:latin typeface="Inter" pitchFamily="34" charset="0"/>
                <a:ea typeface="Inter" pitchFamily="34" charset="-122"/>
                <a:cs typeface="Inter" pitchFamily="34" charset="-120"/>
              </a:rPr>
              <a:t>Dimulai dari "Tone at the Top". Pemimpin harus menjadi teladan integritas, menunjukkan komitmen tak tergoyahkan terhadap etika dan kejujuran dalam setiap tindakan.</a:t>
            </a:r>
            <a:endParaRPr lang="en-US" sz="1250" dirty="0"/>
          </a:p>
        </p:txBody>
      </p:sp>
      <p:pic>
        <p:nvPicPr>
          <p:cNvPr id="6" name="Image 0" descr="preencoded.png"/>
          <p:cNvPicPr>
            <a:picLocks noChangeAspect="1"/>
          </p:cNvPicPr>
          <p:nvPr/>
        </p:nvPicPr>
        <p:blipFill>
          <a:blip r:embed="rId3"/>
          <a:stretch>
            <a:fillRect/>
          </a:stretch>
        </p:blipFill>
        <p:spPr>
          <a:xfrm>
            <a:off x="4984671" y="2204799"/>
            <a:ext cx="4660940" cy="4660940"/>
          </a:xfrm>
          <a:prstGeom prst="rect">
            <a:avLst/>
          </a:prstGeom>
        </p:spPr>
      </p:pic>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9575" y="3380363"/>
            <a:ext cx="230862" cy="230862"/>
          </a:xfrm>
          <a:prstGeom prst="rect">
            <a:avLst/>
          </a:prstGeom>
        </p:spPr>
      </p:pic>
      <p:sp>
        <p:nvSpPr>
          <p:cNvPr id="8" name="Text 4"/>
          <p:cNvSpPr/>
          <p:nvPr/>
        </p:nvSpPr>
        <p:spPr>
          <a:xfrm>
            <a:off x="9645610" y="2180630"/>
            <a:ext cx="2052042" cy="256580"/>
          </a:xfrm>
          <a:prstGeom prst="rect">
            <a:avLst/>
          </a:prstGeom>
          <a:noFill/>
          <a:ln/>
        </p:spPr>
        <p:txBody>
          <a:bodyPr wrap="none" lIns="0" tIns="0" rIns="0" bIns="0" rtlCol="0" anchor="t"/>
          <a:lstStyle/>
          <a:p>
            <a:pPr marL="0" indent="0" algn="l">
              <a:lnSpc>
                <a:spcPts val="2000"/>
              </a:lnSpc>
              <a:buNone/>
            </a:pPr>
            <a:r>
              <a:rPr lang="en-US" sz="1600" dirty="0">
                <a:solidFill>
                  <a:srgbClr val="D6D9D7"/>
                </a:solidFill>
                <a:latin typeface="DM Sans Medium" pitchFamily="34" charset="0"/>
                <a:ea typeface="DM Sans Medium" pitchFamily="34" charset="-122"/>
                <a:cs typeface="DM Sans Medium" pitchFamily="34" charset="-120"/>
              </a:rPr>
              <a:t>Keterbukaan</a:t>
            </a:r>
            <a:endParaRPr lang="en-US" sz="1600" dirty="0"/>
          </a:p>
        </p:txBody>
      </p:sp>
      <p:sp>
        <p:nvSpPr>
          <p:cNvPr id="9" name="Text 5"/>
          <p:cNvSpPr/>
          <p:nvPr/>
        </p:nvSpPr>
        <p:spPr>
          <a:xfrm>
            <a:off x="9645610" y="2535674"/>
            <a:ext cx="4328160" cy="1050608"/>
          </a:xfrm>
          <a:prstGeom prst="rect">
            <a:avLst/>
          </a:prstGeom>
          <a:noFill/>
          <a:ln/>
        </p:spPr>
        <p:txBody>
          <a:bodyPr wrap="square" lIns="0" tIns="0" rIns="0" bIns="0" rtlCol="0" anchor="t"/>
          <a:lstStyle/>
          <a:p>
            <a:pPr marL="0" indent="0" algn="l">
              <a:lnSpc>
                <a:spcPts val="2050"/>
              </a:lnSpc>
              <a:buNone/>
            </a:pPr>
            <a:r>
              <a:rPr lang="en-US" sz="1250" dirty="0">
                <a:solidFill>
                  <a:srgbClr val="D6D9D7"/>
                </a:solidFill>
                <a:latin typeface="Inter" pitchFamily="34" charset="0"/>
                <a:ea typeface="Inter" pitchFamily="34" charset="-122"/>
                <a:cs typeface="Inter" pitchFamily="34" charset="-120"/>
              </a:rPr>
              <a:t>Mendorong komunikasi yang transparan di semua tingkatan, memastikan bahwa karyawan merasa aman untuk menyuarakan kekhawatiran dan melaporkan masalah tanpa takut pembalasan.</a:t>
            </a:r>
            <a:endParaRPr lang="en-US" sz="1250" dirty="0"/>
          </a:p>
        </p:txBody>
      </p:sp>
      <p:pic>
        <p:nvPicPr>
          <p:cNvPr id="10" name="Image 2" descr="preencoded.png"/>
          <p:cNvPicPr>
            <a:picLocks noChangeAspect="1"/>
          </p:cNvPicPr>
          <p:nvPr/>
        </p:nvPicPr>
        <p:blipFill>
          <a:blip r:embed="rId6"/>
          <a:stretch>
            <a:fillRect/>
          </a:stretch>
        </p:blipFill>
        <p:spPr>
          <a:xfrm>
            <a:off x="4984671" y="2204799"/>
            <a:ext cx="4660940" cy="4660940"/>
          </a:xfrm>
          <a:prstGeom prst="rect">
            <a:avLst/>
          </a:prstGeom>
        </p:spPr>
      </p:pic>
      <p:pic>
        <p:nvPicPr>
          <p:cNvPr id="11"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99725" y="3380363"/>
            <a:ext cx="230862" cy="230862"/>
          </a:xfrm>
          <a:prstGeom prst="rect">
            <a:avLst/>
          </a:prstGeom>
        </p:spPr>
      </p:pic>
      <p:sp>
        <p:nvSpPr>
          <p:cNvPr id="12" name="Text 6"/>
          <p:cNvSpPr/>
          <p:nvPr/>
        </p:nvSpPr>
        <p:spPr>
          <a:xfrm>
            <a:off x="9973866" y="3832503"/>
            <a:ext cx="2052042" cy="256580"/>
          </a:xfrm>
          <a:prstGeom prst="rect">
            <a:avLst/>
          </a:prstGeom>
          <a:noFill/>
          <a:ln/>
        </p:spPr>
        <p:txBody>
          <a:bodyPr wrap="none" lIns="0" tIns="0" rIns="0" bIns="0" rtlCol="0" anchor="t"/>
          <a:lstStyle/>
          <a:p>
            <a:pPr marL="0" indent="0" algn="l">
              <a:lnSpc>
                <a:spcPts val="2000"/>
              </a:lnSpc>
              <a:buNone/>
            </a:pPr>
            <a:r>
              <a:rPr lang="en-US" sz="1600" dirty="0">
                <a:solidFill>
                  <a:srgbClr val="D6D9D7"/>
                </a:solidFill>
                <a:latin typeface="DM Sans Medium" pitchFamily="34" charset="0"/>
                <a:ea typeface="DM Sans Medium" pitchFamily="34" charset="-122"/>
                <a:cs typeface="DM Sans Medium" pitchFamily="34" charset="-120"/>
              </a:rPr>
              <a:t>Dukungan</a:t>
            </a:r>
            <a:endParaRPr lang="en-US" sz="1600" dirty="0"/>
          </a:p>
        </p:txBody>
      </p:sp>
      <p:sp>
        <p:nvSpPr>
          <p:cNvPr id="13" name="Text 7"/>
          <p:cNvSpPr/>
          <p:nvPr/>
        </p:nvSpPr>
        <p:spPr>
          <a:xfrm>
            <a:off x="9973866" y="4187547"/>
            <a:ext cx="3999905" cy="1050608"/>
          </a:xfrm>
          <a:prstGeom prst="rect">
            <a:avLst/>
          </a:prstGeom>
          <a:noFill/>
          <a:ln/>
        </p:spPr>
        <p:txBody>
          <a:bodyPr wrap="square" lIns="0" tIns="0" rIns="0" bIns="0" rtlCol="0" anchor="t"/>
          <a:lstStyle/>
          <a:p>
            <a:pPr marL="0" indent="0" algn="l">
              <a:lnSpc>
                <a:spcPts val="2050"/>
              </a:lnSpc>
              <a:buNone/>
            </a:pPr>
            <a:r>
              <a:rPr lang="en-US" sz="1250" dirty="0">
                <a:solidFill>
                  <a:srgbClr val="D6D9D7"/>
                </a:solidFill>
                <a:latin typeface="Inter" pitchFamily="34" charset="0"/>
                <a:ea typeface="Inter" pitchFamily="34" charset="-122"/>
                <a:cs typeface="Inter" pitchFamily="34" charset="-120"/>
              </a:rPr>
              <a:t>Menciptakan lingkungan kerja yang positif di mana karyawan merasa dihargai, diperlakukan adil, dan didukung, sehingga mengurangi tekanan yang bisa memicu kecurangan.</a:t>
            </a:r>
            <a:endParaRPr lang="en-US" sz="1250" dirty="0"/>
          </a:p>
        </p:txBody>
      </p:sp>
      <p:pic>
        <p:nvPicPr>
          <p:cNvPr id="14" name="Image 4" descr="preencoded.png"/>
          <p:cNvPicPr>
            <a:picLocks noChangeAspect="1"/>
          </p:cNvPicPr>
          <p:nvPr/>
        </p:nvPicPr>
        <p:blipFill>
          <a:blip r:embed="rId9"/>
          <a:stretch>
            <a:fillRect/>
          </a:stretch>
        </p:blipFill>
        <p:spPr>
          <a:xfrm>
            <a:off x="4984671" y="2204799"/>
            <a:ext cx="4660940" cy="4660940"/>
          </a:xfrm>
          <a:prstGeom prst="rect">
            <a:avLst/>
          </a:prstGeom>
        </p:spPr>
      </p:pic>
      <p:pic>
        <p:nvPicPr>
          <p:cNvPr id="15"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99800" y="4419779"/>
            <a:ext cx="230862" cy="230862"/>
          </a:xfrm>
          <a:prstGeom prst="rect">
            <a:avLst/>
          </a:prstGeom>
        </p:spPr>
      </p:pic>
      <p:sp>
        <p:nvSpPr>
          <p:cNvPr id="16" name="Text 8"/>
          <p:cNvSpPr/>
          <p:nvPr/>
        </p:nvSpPr>
        <p:spPr>
          <a:xfrm>
            <a:off x="9645610" y="5484376"/>
            <a:ext cx="2052042" cy="256580"/>
          </a:xfrm>
          <a:prstGeom prst="rect">
            <a:avLst/>
          </a:prstGeom>
          <a:noFill/>
          <a:ln/>
        </p:spPr>
        <p:txBody>
          <a:bodyPr wrap="none" lIns="0" tIns="0" rIns="0" bIns="0" rtlCol="0" anchor="t"/>
          <a:lstStyle/>
          <a:p>
            <a:pPr marL="0" indent="0" algn="l">
              <a:lnSpc>
                <a:spcPts val="2000"/>
              </a:lnSpc>
              <a:buNone/>
            </a:pPr>
            <a:r>
              <a:rPr lang="en-US" sz="1600" dirty="0">
                <a:solidFill>
                  <a:srgbClr val="D6D9D7"/>
                </a:solidFill>
                <a:latin typeface="DM Sans Medium" pitchFamily="34" charset="0"/>
                <a:ea typeface="DM Sans Medium" pitchFamily="34" charset="-122"/>
                <a:cs typeface="DM Sans Medium" pitchFamily="34" charset="-120"/>
              </a:rPr>
              <a:t>Pengendalian Efektif</a:t>
            </a:r>
            <a:endParaRPr lang="en-US" sz="1600" dirty="0"/>
          </a:p>
        </p:txBody>
      </p:sp>
      <p:sp>
        <p:nvSpPr>
          <p:cNvPr id="17" name="Text 9"/>
          <p:cNvSpPr/>
          <p:nvPr/>
        </p:nvSpPr>
        <p:spPr>
          <a:xfrm>
            <a:off x="9645610" y="5839420"/>
            <a:ext cx="4328160" cy="1050608"/>
          </a:xfrm>
          <a:prstGeom prst="rect">
            <a:avLst/>
          </a:prstGeom>
          <a:noFill/>
          <a:ln/>
        </p:spPr>
        <p:txBody>
          <a:bodyPr wrap="square" lIns="0" tIns="0" rIns="0" bIns="0" rtlCol="0" anchor="t"/>
          <a:lstStyle/>
          <a:p>
            <a:pPr marL="0" indent="0" algn="l">
              <a:lnSpc>
                <a:spcPts val="2050"/>
              </a:lnSpc>
              <a:buNone/>
            </a:pPr>
            <a:r>
              <a:rPr lang="en-US" sz="1250" dirty="0">
                <a:solidFill>
                  <a:srgbClr val="D6D9D7"/>
                </a:solidFill>
                <a:latin typeface="Inter" pitchFamily="34" charset="0"/>
                <a:ea typeface="Inter" pitchFamily="34" charset="-122"/>
                <a:cs typeface="Inter" pitchFamily="34" charset="-120"/>
              </a:rPr>
              <a:t>Menerapkan sistem pengendalian internal yang kuat, pengawasan berlapis, dan proses kerja yang dirancang untuk menghilangkan atau meminimalkan kesempatan terjadinya kecurangan.</a:t>
            </a:r>
            <a:endParaRPr lang="en-US" sz="1250" dirty="0"/>
          </a:p>
        </p:txBody>
      </p:sp>
      <p:pic>
        <p:nvPicPr>
          <p:cNvPr id="18" name="Image 6" descr="preencoded.png"/>
          <p:cNvPicPr>
            <a:picLocks noChangeAspect="1"/>
          </p:cNvPicPr>
          <p:nvPr/>
        </p:nvPicPr>
        <p:blipFill>
          <a:blip r:embed="rId12"/>
          <a:stretch>
            <a:fillRect/>
          </a:stretch>
        </p:blipFill>
        <p:spPr>
          <a:xfrm>
            <a:off x="4984671" y="2204799"/>
            <a:ext cx="4660940" cy="4660940"/>
          </a:xfrm>
          <a:prstGeom prst="rect">
            <a:avLst/>
          </a:prstGeom>
        </p:spPr>
      </p:pic>
      <p:pic>
        <p:nvPicPr>
          <p:cNvPr id="19"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99725" y="5459194"/>
            <a:ext cx="230862" cy="230862"/>
          </a:xfrm>
          <a:prstGeom prst="rect">
            <a:avLst/>
          </a:prstGeom>
        </p:spPr>
      </p:pic>
      <p:sp>
        <p:nvSpPr>
          <p:cNvPr id="20" name="Text 10"/>
          <p:cNvSpPr/>
          <p:nvPr/>
        </p:nvSpPr>
        <p:spPr>
          <a:xfrm>
            <a:off x="2932628" y="5484376"/>
            <a:ext cx="2052042" cy="256580"/>
          </a:xfrm>
          <a:prstGeom prst="rect">
            <a:avLst/>
          </a:prstGeom>
          <a:noFill/>
          <a:ln/>
        </p:spPr>
        <p:txBody>
          <a:bodyPr wrap="none" lIns="0" tIns="0" rIns="0" bIns="0" rtlCol="0" anchor="t"/>
          <a:lstStyle/>
          <a:p>
            <a:pPr marL="0" indent="0" algn="r">
              <a:lnSpc>
                <a:spcPts val="2000"/>
              </a:lnSpc>
              <a:buNone/>
            </a:pPr>
            <a:r>
              <a:rPr lang="en-US" sz="1600" dirty="0">
                <a:solidFill>
                  <a:srgbClr val="D6D9D7"/>
                </a:solidFill>
                <a:latin typeface="DM Sans Medium" pitchFamily="34" charset="0"/>
                <a:ea typeface="DM Sans Medium" pitchFamily="34" charset="-122"/>
                <a:cs typeface="DM Sans Medium" pitchFamily="34" charset="-120"/>
              </a:rPr>
              <a:t>Edukasi &amp; Pelatihan</a:t>
            </a:r>
            <a:endParaRPr lang="en-US" sz="1600" dirty="0"/>
          </a:p>
        </p:txBody>
      </p:sp>
      <p:sp>
        <p:nvSpPr>
          <p:cNvPr id="21" name="Text 11"/>
          <p:cNvSpPr/>
          <p:nvPr/>
        </p:nvSpPr>
        <p:spPr>
          <a:xfrm>
            <a:off x="656630" y="5839420"/>
            <a:ext cx="4328041" cy="1050608"/>
          </a:xfrm>
          <a:prstGeom prst="rect">
            <a:avLst/>
          </a:prstGeom>
          <a:noFill/>
          <a:ln/>
        </p:spPr>
        <p:txBody>
          <a:bodyPr wrap="square" lIns="0" tIns="0" rIns="0" bIns="0" rtlCol="0" anchor="t"/>
          <a:lstStyle/>
          <a:p>
            <a:pPr marL="0" indent="0" algn="r">
              <a:lnSpc>
                <a:spcPts val="2050"/>
              </a:lnSpc>
              <a:buNone/>
            </a:pPr>
            <a:r>
              <a:rPr lang="en-US" sz="1250" dirty="0">
                <a:solidFill>
                  <a:srgbClr val="D6D9D7"/>
                </a:solidFill>
                <a:latin typeface="Inter" pitchFamily="34" charset="0"/>
                <a:ea typeface="Inter" pitchFamily="34" charset="-122"/>
                <a:cs typeface="Inter" pitchFamily="34" charset="-120"/>
              </a:rPr>
              <a:t>Memberikan pelatihan etika bisnis yang berkelanjutan dan saluran pelaporan kecurangan yang jelas, memperkuat pemahaman dan komitmen karyawan terhadap integritas.</a:t>
            </a:r>
            <a:endParaRPr lang="en-US" sz="1250" dirty="0"/>
          </a:p>
        </p:txBody>
      </p:sp>
      <p:pic>
        <p:nvPicPr>
          <p:cNvPr id="22" name="Image 8" descr="preencoded.png"/>
          <p:cNvPicPr>
            <a:picLocks noChangeAspect="1"/>
          </p:cNvPicPr>
          <p:nvPr/>
        </p:nvPicPr>
        <p:blipFill>
          <a:blip r:embed="rId15"/>
          <a:stretch>
            <a:fillRect/>
          </a:stretch>
        </p:blipFill>
        <p:spPr>
          <a:xfrm>
            <a:off x="4984671" y="2204799"/>
            <a:ext cx="4660940" cy="4660940"/>
          </a:xfrm>
          <a:prstGeom prst="rect">
            <a:avLst/>
          </a:prstGeom>
        </p:spPr>
      </p:pic>
      <p:pic>
        <p:nvPicPr>
          <p:cNvPr id="23" name="Image 9"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99575" y="5459194"/>
            <a:ext cx="230862" cy="230862"/>
          </a:xfrm>
          <a:prstGeom prst="rect">
            <a:avLst/>
          </a:prstGeom>
        </p:spPr>
      </p:pic>
      <p:sp>
        <p:nvSpPr>
          <p:cNvPr id="24" name="Text 12"/>
          <p:cNvSpPr/>
          <p:nvPr/>
        </p:nvSpPr>
        <p:spPr>
          <a:xfrm>
            <a:off x="2604373" y="3832503"/>
            <a:ext cx="2052042" cy="256580"/>
          </a:xfrm>
          <a:prstGeom prst="rect">
            <a:avLst/>
          </a:prstGeom>
          <a:noFill/>
          <a:ln/>
        </p:spPr>
        <p:txBody>
          <a:bodyPr wrap="none" lIns="0" tIns="0" rIns="0" bIns="0" rtlCol="0" anchor="t"/>
          <a:lstStyle/>
          <a:p>
            <a:pPr marL="0" indent="0" algn="r">
              <a:lnSpc>
                <a:spcPts val="2000"/>
              </a:lnSpc>
              <a:buNone/>
            </a:pPr>
            <a:r>
              <a:rPr lang="en-US" sz="1600" dirty="0">
                <a:solidFill>
                  <a:srgbClr val="D6D9D7"/>
                </a:solidFill>
                <a:latin typeface="DM Sans Medium" pitchFamily="34" charset="0"/>
                <a:ea typeface="DM Sans Medium" pitchFamily="34" charset="-122"/>
                <a:cs typeface="DM Sans Medium" pitchFamily="34" charset="-120"/>
              </a:rPr>
              <a:t>Penegakan Konsisten</a:t>
            </a:r>
            <a:endParaRPr lang="en-US" sz="1600" dirty="0"/>
          </a:p>
        </p:txBody>
      </p:sp>
      <p:sp>
        <p:nvSpPr>
          <p:cNvPr id="25" name="Text 13"/>
          <p:cNvSpPr/>
          <p:nvPr/>
        </p:nvSpPr>
        <p:spPr>
          <a:xfrm>
            <a:off x="656630" y="4187547"/>
            <a:ext cx="3999786" cy="1050608"/>
          </a:xfrm>
          <a:prstGeom prst="rect">
            <a:avLst/>
          </a:prstGeom>
          <a:noFill/>
          <a:ln/>
        </p:spPr>
        <p:txBody>
          <a:bodyPr wrap="square" lIns="0" tIns="0" rIns="0" bIns="0" rtlCol="0" anchor="t"/>
          <a:lstStyle/>
          <a:p>
            <a:pPr marL="0" indent="0" algn="r">
              <a:lnSpc>
                <a:spcPts val="2050"/>
              </a:lnSpc>
              <a:buNone/>
            </a:pPr>
            <a:r>
              <a:rPr lang="en-US" sz="1250" dirty="0">
                <a:solidFill>
                  <a:srgbClr val="D6D9D7"/>
                </a:solidFill>
                <a:latin typeface="Inter" pitchFamily="34" charset="0"/>
                <a:ea typeface="Inter" pitchFamily="34" charset="-122"/>
                <a:cs typeface="Inter" pitchFamily="34" charset="-120"/>
              </a:rPr>
              <a:t>Menegakkan disiplin secara adil dan konsisten terhadap pelanggaran etika untuk mengirimkan pesan yang tegas dan menciptakan efek jera yang efektif.</a:t>
            </a:r>
            <a:endParaRPr lang="en-US" sz="1250" dirty="0"/>
          </a:p>
        </p:txBody>
      </p:sp>
      <p:pic>
        <p:nvPicPr>
          <p:cNvPr id="26" name="Image 10" descr="preencoded.png"/>
          <p:cNvPicPr>
            <a:picLocks noChangeAspect="1"/>
          </p:cNvPicPr>
          <p:nvPr/>
        </p:nvPicPr>
        <p:blipFill>
          <a:blip r:embed="rId18"/>
          <a:stretch>
            <a:fillRect/>
          </a:stretch>
        </p:blipFill>
        <p:spPr>
          <a:xfrm>
            <a:off x="4984671" y="2204799"/>
            <a:ext cx="4660940" cy="4660940"/>
          </a:xfrm>
          <a:prstGeom prst="rect">
            <a:avLst/>
          </a:prstGeom>
        </p:spPr>
      </p:pic>
      <p:pic>
        <p:nvPicPr>
          <p:cNvPr id="27" name="Image 11" descr="preencoded.png"/>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999500" y="4419779"/>
            <a:ext cx="230862" cy="230862"/>
          </a:xfrm>
          <a:prstGeom prst="rect">
            <a:avLst/>
          </a:prstGeom>
        </p:spPr>
      </p:pic>
      <p:sp>
        <p:nvSpPr>
          <p:cNvPr id="28" name="Text 14"/>
          <p:cNvSpPr/>
          <p:nvPr/>
        </p:nvSpPr>
        <p:spPr>
          <a:xfrm>
            <a:off x="656630" y="7074694"/>
            <a:ext cx="13317141" cy="525304"/>
          </a:xfrm>
          <a:prstGeom prst="rect">
            <a:avLst/>
          </a:prstGeom>
          <a:noFill/>
          <a:ln/>
        </p:spPr>
        <p:txBody>
          <a:bodyPr wrap="square" lIns="0" tIns="0" rIns="0" bIns="0" rtlCol="0" anchor="t"/>
          <a:lstStyle/>
          <a:p>
            <a:pPr marL="0" indent="0" algn="l">
              <a:lnSpc>
                <a:spcPts val="2050"/>
              </a:lnSpc>
              <a:buNone/>
            </a:pPr>
            <a:r>
              <a:rPr lang="en-US" sz="1250" dirty="0">
                <a:solidFill>
                  <a:srgbClr val="D6D9D7"/>
                </a:solidFill>
                <a:latin typeface="Inter" pitchFamily="34" charset="0"/>
                <a:ea typeface="Inter" pitchFamily="34" charset="-122"/>
                <a:cs typeface="Inter" pitchFamily="34" charset="-120"/>
              </a:rPr>
              <a:t>Dengan memadukan keenam elemen ini, organisasi dapat membangun benteng yang kokoh terhadap kecurangan. Mari bersama ciptakan lingkungan kerja yang jujur dan berintegritas, bukan hanya untuk mencegah kerugian, tetapi juga untuk membangun masa depan organisasi yang sehat, berkelanjutan, dan dihormati.</a:t>
            </a:r>
            <a:endParaRPr lang="en-US" sz="1250" dirty="0"/>
          </a:p>
        </p:txBody>
      </p:sp>
      <p:pic>
        <p:nvPicPr>
          <p:cNvPr id="29" name="Picture 28" descr="A black rectangular object with white text&#10;&#10;AI-generated content may be incorrect.">
            <a:extLst>
              <a:ext uri="{FF2B5EF4-FFF2-40B4-BE49-F238E27FC236}">
                <a16:creationId xmlns:a16="http://schemas.microsoft.com/office/drawing/2014/main" id="{2EA3BB83-3C12-47FD-D09E-23D5136B8743}"/>
              </a:ext>
            </a:extLst>
          </p:cNvPr>
          <p:cNvPicPr>
            <a:picLocks noChangeAspect="1"/>
          </p:cNvPicPr>
          <p:nvPr/>
        </p:nvPicPr>
        <p:blipFill>
          <a:blip r:embed="rId21"/>
          <a:stretch>
            <a:fillRect/>
          </a:stretch>
        </p:blipFill>
        <p:spPr>
          <a:xfrm>
            <a:off x="12834140" y="7667547"/>
            <a:ext cx="1676634" cy="56205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613648" y="421838"/>
            <a:ext cx="5334595" cy="479465"/>
          </a:xfrm>
          <a:prstGeom prst="rect">
            <a:avLst/>
          </a:prstGeom>
          <a:noFill/>
          <a:ln/>
        </p:spPr>
        <p:txBody>
          <a:bodyPr wrap="none" lIns="0" tIns="0" rIns="0" bIns="0" rtlCol="0" anchor="t"/>
          <a:lstStyle/>
          <a:p>
            <a:pPr marL="0" indent="0" algn="l">
              <a:lnSpc>
                <a:spcPts val="3750"/>
              </a:lnSpc>
              <a:buNone/>
            </a:pPr>
            <a:r>
              <a:rPr lang="en-US" sz="3000" dirty="0">
                <a:solidFill>
                  <a:srgbClr val="F7F7F8"/>
                </a:solidFill>
                <a:latin typeface="DM Sans Medium" pitchFamily="34" charset="0"/>
                <a:ea typeface="DM Sans Medium" pitchFamily="34" charset="-122"/>
                <a:cs typeface="DM Sans Medium" pitchFamily="34" charset="-120"/>
              </a:rPr>
              <a:t>Semua Orang Bisa Tidak Jujur</a:t>
            </a:r>
            <a:endParaRPr lang="en-US" sz="3000" dirty="0"/>
          </a:p>
        </p:txBody>
      </p:sp>
      <p:sp>
        <p:nvSpPr>
          <p:cNvPr id="3" name="Text 1"/>
          <p:cNvSpPr/>
          <p:nvPr/>
        </p:nvSpPr>
        <p:spPr>
          <a:xfrm>
            <a:off x="613648" y="1269444"/>
            <a:ext cx="6514386" cy="1227534"/>
          </a:xfrm>
          <a:prstGeom prst="rect">
            <a:avLst/>
          </a:prstGeom>
          <a:noFill/>
          <a:ln/>
        </p:spPr>
        <p:txBody>
          <a:bodyPr wrap="square" lIns="0" tIns="0" rIns="0" bIns="0" rtlCol="0" anchor="t"/>
          <a:lstStyle/>
          <a:p>
            <a:pPr marL="0" indent="0" algn="l">
              <a:lnSpc>
                <a:spcPts val="1900"/>
              </a:lnSpc>
              <a:buNone/>
            </a:pPr>
            <a:r>
              <a:rPr lang="en-US" sz="1200" dirty="0">
                <a:solidFill>
                  <a:srgbClr val="D6D9D7"/>
                </a:solidFill>
                <a:latin typeface="Inter" pitchFamily="34" charset="0"/>
                <a:ea typeface="Inter" pitchFamily="34" charset="-122"/>
                <a:cs typeface="Inter" pitchFamily="34" charset="-120"/>
              </a:rPr>
              <a:t>Seringkali ada anggapan bahwa kecurangan hanya dilakukan oleh individu dengan karakter buruk atau niat jahat. Namun, studi dan penelitian di bidang psikologi organisasi menunjukkan bahwa potensi untuk bertindak tidak jujur bisa ada dalam diri siapa saja, terlepas dari latar belakang atau jabatannya. Kecurangan bukanlah karakteristik bawaan, melainkan perilaku yang dipicu oleh kombinasi faktor tertentu.</a:t>
            </a:r>
            <a:endParaRPr lang="en-US" sz="1200" dirty="0"/>
          </a:p>
        </p:txBody>
      </p:sp>
      <p:sp>
        <p:nvSpPr>
          <p:cNvPr id="4" name="Text 2"/>
          <p:cNvSpPr/>
          <p:nvPr/>
        </p:nvSpPr>
        <p:spPr>
          <a:xfrm>
            <a:off x="613648" y="2634972"/>
            <a:ext cx="6514386" cy="982028"/>
          </a:xfrm>
          <a:prstGeom prst="rect">
            <a:avLst/>
          </a:prstGeom>
          <a:noFill/>
          <a:ln/>
        </p:spPr>
        <p:txBody>
          <a:bodyPr wrap="square" lIns="0" tIns="0" rIns="0" bIns="0" rtlCol="0" anchor="t"/>
          <a:lstStyle/>
          <a:p>
            <a:pPr marL="0" indent="0" algn="l">
              <a:lnSpc>
                <a:spcPts val="1900"/>
              </a:lnSpc>
              <a:buNone/>
            </a:pPr>
            <a:r>
              <a:rPr lang="en-US" sz="1200" dirty="0">
                <a:solidFill>
                  <a:srgbClr val="D6D9D7"/>
                </a:solidFill>
                <a:latin typeface="Inter" pitchFamily="34" charset="0"/>
                <a:ea typeface="Inter" pitchFamily="34" charset="-122"/>
                <a:cs typeface="Inter" pitchFamily="34" charset="-120"/>
              </a:rPr>
              <a:t>Salah satu teori yang paling banyak dirujuk untuk menjelaskan fenomena ini adalah </a:t>
            </a:r>
            <a:r>
              <a:rPr lang="en-US" sz="1200" b="1" dirty="0">
                <a:solidFill>
                  <a:srgbClr val="D6D9D7"/>
                </a:solidFill>
                <a:latin typeface="Inter" pitchFamily="34" charset="0"/>
                <a:ea typeface="Inter" pitchFamily="34" charset="-122"/>
                <a:cs typeface="Inter" pitchFamily="34" charset="-120"/>
              </a:rPr>
              <a:t>Teori Segitiga Kecurangan (Fraud Triangle Theory)</a:t>
            </a:r>
            <a:r>
              <a:rPr lang="en-US" sz="1200" dirty="0">
                <a:solidFill>
                  <a:srgbClr val="D6D9D7"/>
                </a:solidFill>
                <a:latin typeface="Inter" pitchFamily="34" charset="0"/>
                <a:ea typeface="Inter" pitchFamily="34" charset="-122"/>
                <a:cs typeface="Inter" pitchFamily="34" charset="-120"/>
              </a:rPr>
              <a:t> yang dikembangkan oleh Donald R. Cressey. Teori ini mengidentifikasi tiga elemen pemicu utama yang biasanya ada saat seseorang melakukan kecurangan:</a:t>
            </a:r>
            <a:endParaRPr lang="en-US" sz="1200" dirty="0"/>
          </a:p>
        </p:txBody>
      </p:sp>
      <p:sp>
        <p:nvSpPr>
          <p:cNvPr id="5" name="Text 3"/>
          <p:cNvSpPr/>
          <p:nvPr/>
        </p:nvSpPr>
        <p:spPr>
          <a:xfrm>
            <a:off x="613648" y="3754993"/>
            <a:ext cx="6514386" cy="491014"/>
          </a:xfrm>
          <a:prstGeom prst="rect">
            <a:avLst/>
          </a:prstGeom>
          <a:noFill/>
          <a:ln/>
        </p:spPr>
        <p:txBody>
          <a:bodyPr wrap="square" lIns="0" tIns="0" rIns="0" bIns="0" rtlCol="0" anchor="t"/>
          <a:lstStyle/>
          <a:p>
            <a:pPr marL="342900" indent="-342900" algn="l">
              <a:lnSpc>
                <a:spcPts val="1900"/>
              </a:lnSpc>
              <a:buSzPct val="100000"/>
              <a:buChar char="•"/>
            </a:pPr>
            <a:r>
              <a:rPr lang="en-US" sz="1200" b="1" dirty="0">
                <a:solidFill>
                  <a:srgbClr val="D6D9D7"/>
                </a:solidFill>
                <a:latin typeface="Inter" pitchFamily="34" charset="0"/>
                <a:ea typeface="Inter" pitchFamily="34" charset="-122"/>
                <a:cs typeface="Inter" pitchFamily="34" charset="-120"/>
              </a:rPr>
              <a:t>Tekanan (Pressure):</a:t>
            </a:r>
            <a:r>
              <a:rPr lang="en-US" sz="1200" dirty="0">
                <a:solidFill>
                  <a:srgbClr val="D6D9D7"/>
                </a:solidFill>
                <a:latin typeface="Inter" pitchFamily="34" charset="0"/>
                <a:ea typeface="Inter" pitchFamily="34" charset="-122"/>
                <a:cs typeface="Inter" pitchFamily="34" charset="-120"/>
              </a:rPr>
              <a:t> Individu merasa terdesak oleh masalah keuangan pribadi, target kerja yang tidak realistis, atau kebutuhan untuk mempertahankan citra tertentu.</a:t>
            </a:r>
            <a:endParaRPr lang="en-US" sz="1200" dirty="0"/>
          </a:p>
        </p:txBody>
      </p:sp>
      <p:sp>
        <p:nvSpPr>
          <p:cNvPr id="6" name="Text 4"/>
          <p:cNvSpPr/>
          <p:nvPr/>
        </p:nvSpPr>
        <p:spPr>
          <a:xfrm>
            <a:off x="613648" y="4299704"/>
            <a:ext cx="6514386" cy="736521"/>
          </a:xfrm>
          <a:prstGeom prst="rect">
            <a:avLst/>
          </a:prstGeom>
          <a:noFill/>
          <a:ln/>
        </p:spPr>
        <p:txBody>
          <a:bodyPr wrap="square" lIns="0" tIns="0" rIns="0" bIns="0" rtlCol="0" anchor="t"/>
          <a:lstStyle/>
          <a:p>
            <a:pPr marL="342900" indent="-342900" algn="l">
              <a:lnSpc>
                <a:spcPts val="1900"/>
              </a:lnSpc>
              <a:buSzPct val="100000"/>
              <a:buChar char="•"/>
            </a:pPr>
            <a:r>
              <a:rPr lang="en-US" sz="1200" b="1" dirty="0">
                <a:solidFill>
                  <a:srgbClr val="D6D9D7"/>
                </a:solidFill>
                <a:latin typeface="Inter" pitchFamily="34" charset="0"/>
                <a:ea typeface="Inter" pitchFamily="34" charset="-122"/>
                <a:cs typeface="Inter" pitchFamily="34" charset="-120"/>
              </a:rPr>
              <a:t>Kesempatan (Opportunity):</a:t>
            </a:r>
            <a:r>
              <a:rPr lang="en-US" sz="1200" dirty="0">
                <a:solidFill>
                  <a:srgbClr val="D6D9D7"/>
                </a:solidFill>
                <a:latin typeface="Inter" pitchFamily="34" charset="0"/>
                <a:ea typeface="Inter" pitchFamily="34" charset="-122"/>
                <a:cs typeface="Inter" pitchFamily="34" charset="-120"/>
              </a:rPr>
              <a:t> Adanya celah dalam sistem kontrol internal, pengawasan yang lemah, atau kurangnya akuntabilitas yang memungkinkan seseorang melakukan kecurangan tanpa terdeteksi.</a:t>
            </a:r>
            <a:endParaRPr lang="en-US" sz="1200" dirty="0"/>
          </a:p>
        </p:txBody>
      </p:sp>
      <p:sp>
        <p:nvSpPr>
          <p:cNvPr id="7" name="Text 5"/>
          <p:cNvSpPr/>
          <p:nvPr/>
        </p:nvSpPr>
        <p:spPr>
          <a:xfrm>
            <a:off x="613648" y="5089922"/>
            <a:ext cx="6514386" cy="736521"/>
          </a:xfrm>
          <a:prstGeom prst="rect">
            <a:avLst/>
          </a:prstGeom>
          <a:noFill/>
          <a:ln/>
        </p:spPr>
        <p:txBody>
          <a:bodyPr wrap="square" lIns="0" tIns="0" rIns="0" bIns="0" rtlCol="0" anchor="t"/>
          <a:lstStyle/>
          <a:p>
            <a:pPr marL="342900" indent="-342900" algn="l">
              <a:lnSpc>
                <a:spcPts val="1900"/>
              </a:lnSpc>
              <a:buSzPct val="100000"/>
              <a:buChar char="•"/>
            </a:pPr>
            <a:r>
              <a:rPr lang="en-US" sz="1200" b="1" dirty="0">
                <a:solidFill>
                  <a:srgbClr val="D6D9D7"/>
                </a:solidFill>
                <a:latin typeface="Inter" pitchFamily="34" charset="0"/>
                <a:ea typeface="Inter" pitchFamily="34" charset="-122"/>
                <a:cs typeface="Inter" pitchFamily="34" charset="-120"/>
              </a:rPr>
              <a:t>Rasionalisasi (Rationalization):</a:t>
            </a:r>
            <a:r>
              <a:rPr lang="en-US" sz="1200" dirty="0">
                <a:solidFill>
                  <a:srgbClr val="D6D9D7"/>
                </a:solidFill>
                <a:latin typeface="Inter" pitchFamily="34" charset="0"/>
                <a:ea typeface="Inter" pitchFamily="34" charset="-122"/>
                <a:cs typeface="Inter" pitchFamily="34" charset="-120"/>
              </a:rPr>
              <a:t> Individu membenarkan tindakan tidak jujurnya dengan alasan seperti "ini hanya pinjaman", "semua orang juga melakukannya", atau "perusahaan tidak akan rugi banyak".</a:t>
            </a:r>
            <a:endParaRPr lang="en-US" sz="1200" dirty="0"/>
          </a:p>
        </p:txBody>
      </p:sp>
      <p:sp>
        <p:nvSpPr>
          <p:cNvPr id="8" name="Text 6"/>
          <p:cNvSpPr/>
          <p:nvPr/>
        </p:nvSpPr>
        <p:spPr>
          <a:xfrm>
            <a:off x="613648" y="5964436"/>
            <a:ext cx="6514386" cy="982028"/>
          </a:xfrm>
          <a:prstGeom prst="rect">
            <a:avLst/>
          </a:prstGeom>
          <a:noFill/>
          <a:ln/>
        </p:spPr>
        <p:txBody>
          <a:bodyPr wrap="square" lIns="0" tIns="0" rIns="0" bIns="0" rtlCol="0" anchor="t"/>
          <a:lstStyle/>
          <a:p>
            <a:pPr marL="0" indent="0" algn="l">
              <a:lnSpc>
                <a:spcPts val="1900"/>
              </a:lnSpc>
              <a:buNone/>
            </a:pPr>
            <a:r>
              <a:rPr lang="en-US" sz="1200" dirty="0">
                <a:solidFill>
                  <a:srgbClr val="D6D9D7"/>
                </a:solidFill>
                <a:latin typeface="Inter" pitchFamily="34" charset="0"/>
                <a:ea typeface="Inter" pitchFamily="34" charset="-122"/>
                <a:cs typeface="Inter" pitchFamily="34" charset="-120"/>
              </a:rPr>
              <a:t>Memahami bahwa setiap orang memiliki potensi untuk tidak jujur di bawah kondisi tertentu adalah langkah pertama yang krusial dalam merancang strategi pencegahan yang efektif. Ini berarti fokus tidak hanya pada "menangkap" pelaku, tetapi juga pada "mencegah" kondisi yang memicu perilaku tersebut.</a:t>
            </a:r>
            <a:endParaRPr lang="en-US" sz="1200" dirty="0"/>
          </a:p>
        </p:txBody>
      </p:sp>
      <p:pic>
        <p:nvPicPr>
          <p:cNvPr id="9" name="Image 0" descr="preencoded.png"/>
          <p:cNvPicPr>
            <a:picLocks noChangeAspect="1"/>
          </p:cNvPicPr>
          <p:nvPr/>
        </p:nvPicPr>
        <p:blipFill>
          <a:blip r:embed="rId3"/>
          <a:stretch>
            <a:fillRect/>
          </a:stretch>
        </p:blipFill>
        <p:spPr>
          <a:xfrm>
            <a:off x="7509986" y="1303973"/>
            <a:ext cx="6358414" cy="6358414"/>
          </a:xfrm>
          <a:prstGeom prst="rect">
            <a:avLst/>
          </a:prstGeom>
        </p:spPr>
      </p:pic>
      <p:pic>
        <p:nvPicPr>
          <p:cNvPr id="12" name="Picture 11">
            <a:extLst>
              <a:ext uri="{FF2B5EF4-FFF2-40B4-BE49-F238E27FC236}">
                <a16:creationId xmlns:a16="http://schemas.microsoft.com/office/drawing/2014/main" id="{42E7A4BA-0F75-A400-3FB4-E5DE5F1ABBCB}"/>
              </a:ext>
            </a:extLst>
          </p:cNvPr>
          <p:cNvPicPr>
            <a:picLocks noChangeAspect="1"/>
          </p:cNvPicPr>
          <p:nvPr/>
        </p:nvPicPr>
        <p:blipFill>
          <a:blip r:embed="rId4"/>
          <a:stretch>
            <a:fillRect/>
          </a:stretch>
        </p:blipFill>
        <p:spPr>
          <a:xfrm>
            <a:off x="12848976" y="7662386"/>
            <a:ext cx="1781424" cy="56721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481012" y="330637"/>
            <a:ext cx="4944428" cy="375761"/>
          </a:xfrm>
          <a:prstGeom prst="rect">
            <a:avLst/>
          </a:prstGeom>
          <a:noFill/>
          <a:ln/>
        </p:spPr>
        <p:txBody>
          <a:bodyPr wrap="none" lIns="0" tIns="0" rIns="0" bIns="0" rtlCol="0" anchor="t"/>
          <a:lstStyle/>
          <a:p>
            <a:pPr marL="0" indent="0" algn="l">
              <a:lnSpc>
                <a:spcPts val="2950"/>
              </a:lnSpc>
              <a:buNone/>
            </a:pPr>
            <a:r>
              <a:rPr lang="en-US" sz="2350" dirty="0">
                <a:solidFill>
                  <a:srgbClr val="F7F7F8"/>
                </a:solidFill>
                <a:latin typeface="DM Sans Medium" pitchFamily="34" charset="0"/>
                <a:ea typeface="DM Sans Medium" pitchFamily="34" charset="-122"/>
                <a:cs typeface="DM Sans Medium" pitchFamily="34" charset="-120"/>
              </a:rPr>
              <a:t>Contoh Kasus Kecurangan Terkenal</a:t>
            </a:r>
            <a:endParaRPr lang="en-US" sz="2350" dirty="0"/>
          </a:p>
        </p:txBody>
      </p:sp>
      <p:sp>
        <p:nvSpPr>
          <p:cNvPr id="3" name="Text 1"/>
          <p:cNvSpPr/>
          <p:nvPr/>
        </p:nvSpPr>
        <p:spPr>
          <a:xfrm>
            <a:off x="481012" y="946904"/>
            <a:ext cx="13668375" cy="384810"/>
          </a:xfrm>
          <a:prstGeom prst="rect">
            <a:avLst/>
          </a:prstGeom>
          <a:noFill/>
          <a:ln/>
        </p:spPr>
        <p:txBody>
          <a:bodyPr wrap="square" lIns="0" tIns="0" rIns="0" bIns="0" rtlCol="0" anchor="t"/>
          <a:lstStyle/>
          <a:p>
            <a:pPr marL="0" indent="0" algn="l">
              <a:lnSpc>
                <a:spcPts val="1500"/>
              </a:lnSpc>
              <a:buNone/>
            </a:pPr>
            <a:r>
              <a:rPr lang="en-US" sz="900" dirty="0">
                <a:solidFill>
                  <a:srgbClr val="D6D9D7"/>
                </a:solidFill>
                <a:latin typeface="Inter" pitchFamily="34" charset="0"/>
                <a:ea typeface="Inter" pitchFamily="34" charset="-122"/>
                <a:cs typeface="Inter" pitchFamily="34" charset="-120"/>
              </a:rPr>
              <a:t>Sejarah korporat dipenuhi dengan kasus-kasus kecurangan yang mengguncang dunia dan menimbulkan kerugian besar. Studi kasus ini menyoroti bagaimana kecurangan, terutama yang dilakukan oleh manajemen puncak, dapat merusak perusahaan, investor, dan reputasi industri secara keseluruhan. Berikut adalah beberapa contoh paling terkenal:</a:t>
            </a:r>
            <a:endParaRPr lang="en-US" sz="900" dirty="0"/>
          </a:p>
        </p:txBody>
      </p:sp>
      <p:pic>
        <p:nvPicPr>
          <p:cNvPr id="4" name="Image 0" descr="preencoded.png"/>
          <p:cNvPicPr>
            <a:picLocks noChangeAspect="1"/>
          </p:cNvPicPr>
          <p:nvPr/>
        </p:nvPicPr>
        <p:blipFill>
          <a:blip r:embed="rId3"/>
          <a:stretch>
            <a:fillRect/>
          </a:stretch>
        </p:blipFill>
        <p:spPr>
          <a:xfrm>
            <a:off x="481012" y="1466969"/>
            <a:ext cx="4455914" cy="4455914"/>
          </a:xfrm>
          <a:prstGeom prst="rect">
            <a:avLst/>
          </a:prstGeom>
        </p:spPr>
      </p:pic>
      <p:sp>
        <p:nvSpPr>
          <p:cNvPr id="5" name="Text 2"/>
          <p:cNvSpPr/>
          <p:nvPr/>
        </p:nvSpPr>
        <p:spPr>
          <a:xfrm>
            <a:off x="481012" y="6043136"/>
            <a:ext cx="2167533" cy="187881"/>
          </a:xfrm>
          <a:prstGeom prst="rect">
            <a:avLst/>
          </a:prstGeom>
          <a:noFill/>
          <a:ln/>
        </p:spPr>
        <p:txBody>
          <a:bodyPr wrap="none" lIns="0" tIns="0" rIns="0" bIns="0" rtlCol="0" anchor="t"/>
          <a:lstStyle/>
          <a:p>
            <a:pPr marL="0" indent="0" algn="l">
              <a:lnSpc>
                <a:spcPts val="1450"/>
              </a:lnSpc>
              <a:buNone/>
            </a:pPr>
            <a:r>
              <a:rPr lang="en-US" sz="1150" dirty="0">
                <a:solidFill>
                  <a:srgbClr val="D6D9D7"/>
                </a:solidFill>
                <a:latin typeface="DM Sans Medium" pitchFamily="34" charset="0"/>
                <a:ea typeface="DM Sans Medium" pitchFamily="34" charset="-122"/>
                <a:cs typeface="DM Sans Medium" pitchFamily="34" charset="-120"/>
              </a:rPr>
              <a:t>Skandal Enron (Awal 2000-an)</a:t>
            </a:r>
            <a:endParaRPr lang="en-US" sz="1150" dirty="0"/>
          </a:p>
        </p:txBody>
      </p:sp>
      <p:sp>
        <p:nvSpPr>
          <p:cNvPr id="6" name="Text 3"/>
          <p:cNvSpPr/>
          <p:nvPr/>
        </p:nvSpPr>
        <p:spPr>
          <a:xfrm>
            <a:off x="481012" y="6303169"/>
            <a:ext cx="4455914" cy="1539240"/>
          </a:xfrm>
          <a:prstGeom prst="rect">
            <a:avLst/>
          </a:prstGeom>
          <a:noFill/>
          <a:ln/>
        </p:spPr>
        <p:txBody>
          <a:bodyPr wrap="square" lIns="0" tIns="0" rIns="0" bIns="0" rtlCol="0" anchor="t"/>
          <a:lstStyle/>
          <a:p>
            <a:pPr marL="0" indent="0" algn="l">
              <a:lnSpc>
                <a:spcPts val="1500"/>
              </a:lnSpc>
              <a:buNone/>
            </a:pPr>
            <a:r>
              <a:rPr lang="en-US" sz="900" dirty="0">
                <a:solidFill>
                  <a:srgbClr val="D6D9D7"/>
                </a:solidFill>
                <a:latin typeface="Inter" pitchFamily="34" charset="0"/>
                <a:ea typeface="Inter" pitchFamily="34" charset="-122"/>
                <a:cs typeface="Inter" pitchFamily="34" charset="-120"/>
              </a:rPr>
              <a:t>Enron, perusahaan energi raksasa Amerika, runtuh akibat kecurangan akuntansi besar-besaran yang dilakukan oleh eksekutif puncaknya. Mereka menggunakan entitas khusus (Special Purpose Entities/SPEs) untuk menyembunyikan kerugian dan memanipulasi laporan keuangan, sehingga menunjukkan profitabilitas yang tidak sebenarnya. Akibatnya, perusahaan bangkrut, ribuan karyawan kehilangan pekerjaan dan dana pensiun, serta menghapus miliaran dolar nilai pasar saham. Skandal ini memicu reformasi regulasi dengan lahirnya Undang-Undang Sarbanes-Oxley.</a:t>
            </a:r>
            <a:endParaRPr lang="en-US" sz="900" dirty="0"/>
          </a:p>
        </p:txBody>
      </p:sp>
      <p:pic>
        <p:nvPicPr>
          <p:cNvPr id="7" name="Image 1" descr="preencoded.png"/>
          <p:cNvPicPr>
            <a:picLocks noChangeAspect="1"/>
          </p:cNvPicPr>
          <p:nvPr/>
        </p:nvPicPr>
        <p:blipFill>
          <a:blip r:embed="rId4"/>
          <a:stretch>
            <a:fillRect/>
          </a:stretch>
        </p:blipFill>
        <p:spPr>
          <a:xfrm>
            <a:off x="5087183" y="1466969"/>
            <a:ext cx="4455914" cy="4455914"/>
          </a:xfrm>
          <a:prstGeom prst="rect">
            <a:avLst/>
          </a:prstGeom>
        </p:spPr>
      </p:pic>
      <p:sp>
        <p:nvSpPr>
          <p:cNvPr id="8" name="Text 4"/>
          <p:cNvSpPr/>
          <p:nvPr/>
        </p:nvSpPr>
        <p:spPr>
          <a:xfrm>
            <a:off x="5087183" y="6043136"/>
            <a:ext cx="1876901" cy="187881"/>
          </a:xfrm>
          <a:prstGeom prst="rect">
            <a:avLst/>
          </a:prstGeom>
          <a:noFill/>
          <a:ln/>
        </p:spPr>
        <p:txBody>
          <a:bodyPr wrap="none" lIns="0" tIns="0" rIns="0" bIns="0" rtlCol="0" anchor="t"/>
          <a:lstStyle/>
          <a:p>
            <a:pPr marL="0" indent="0" algn="l">
              <a:lnSpc>
                <a:spcPts val="1450"/>
              </a:lnSpc>
              <a:buNone/>
            </a:pPr>
            <a:r>
              <a:rPr lang="en-US" sz="1150" dirty="0">
                <a:solidFill>
                  <a:srgbClr val="D6D9D7"/>
                </a:solidFill>
                <a:latin typeface="DM Sans Medium" pitchFamily="34" charset="0"/>
                <a:ea typeface="DM Sans Medium" pitchFamily="34" charset="-122"/>
                <a:cs typeface="DM Sans Medium" pitchFamily="34" charset="-120"/>
              </a:rPr>
              <a:t>Skandal WorldCom (2002)</a:t>
            </a:r>
            <a:endParaRPr lang="en-US" sz="1150" dirty="0"/>
          </a:p>
        </p:txBody>
      </p:sp>
      <p:sp>
        <p:nvSpPr>
          <p:cNvPr id="9" name="Text 5"/>
          <p:cNvSpPr/>
          <p:nvPr/>
        </p:nvSpPr>
        <p:spPr>
          <a:xfrm>
            <a:off x="5087183" y="6303169"/>
            <a:ext cx="4455914" cy="1346835"/>
          </a:xfrm>
          <a:prstGeom prst="rect">
            <a:avLst/>
          </a:prstGeom>
          <a:noFill/>
          <a:ln/>
        </p:spPr>
        <p:txBody>
          <a:bodyPr wrap="square" lIns="0" tIns="0" rIns="0" bIns="0" rtlCol="0" anchor="t"/>
          <a:lstStyle/>
          <a:p>
            <a:pPr marL="0" indent="0" algn="l">
              <a:lnSpc>
                <a:spcPts val="1500"/>
              </a:lnSpc>
              <a:buNone/>
            </a:pPr>
            <a:r>
              <a:rPr lang="en-US" sz="900" dirty="0">
                <a:solidFill>
                  <a:srgbClr val="D6D9D7"/>
                </a:solidFill>
                <a:latin typeface="Inter" pitchFamily="34" charset="0"/>
                <a:ea typeface="Inter" pitchFamily="34" charset="-122"/>
                <a:cs typeface="Inter" pitchFamily="34" charset="-120"/>
              </a:rPr>
              <a:t>Perusahaan telekomunikasi WorldCom juga terlibat dalam skandal akuntansi yang memanipulasi buku-buku mereka untuk meningkatkan aset dan menyembunyikan kerugian. Mereka mencatat biaya operasional sebagai investasi jangka panjang, secara artifisial menggelembungkan keuntungan. Kecurangan ini mencapai lebih dari $3.8 miliar dan menyebabkan kebangkrutan terbesar di Amerika Serikat pada saat itu. Mantan CEO, Bernie Ebbers, dihukum penjara.</a:t>
            </a:r>
            <a:endParaRPr lang="en-US" sz="900" dirty="0"/>
          </a:p>
        </p:txBody>
      </p:sp>
      <p:pic>
        <p:nvPicPr>
          <p:cNvPr id="10" name="Image 2" descr="preencoded.png"/>
          <p:cNvPicPr>
            <a:picLocks noChangeAspect="1"/>
          </p:cNvPicPr>
          <p:nvPr/>
        </p:nvPicPr>
        <p:blipFill>
          <a:blip r:embed="rId5"/>
          <a:stretch>
            <a:fillRect/>
          </a:stretch>
        </p:blipFill>
        <p:spPr>
          <a:xfrm>
            <a:off x="9693354" y="1466969"/>
            <a:ext cx="4455914" cy="4455914"/>
          </a:xfrm>
          <a:prstGeom prst="rect">
            <a:avLst/>
          </a:prstGeom>
        </p:spPr>
      </p:pic>
      <p:sp>
        <p:nvSpPr>
          <p:cNvPr id="11" name="Text 6"/>
          <p:cNvSpPr/>
          <p:nvPr/>
        </p:nvSpPr>
        <p:spPr>
          <a:xfrm>
            <a:off x="9693354" y="6043136"/>
            <a:ext cx="1888450" cy="187881"/>
          </a:xfrm>
          <a:prstGeom prst="rect">
            <a:avLst/>
          </a:prstGeom>
          <a:noFill/>
          <a:ln/>
        </p:spPr>
        <p:txBody>
          <a:bodyPr wrap="none" lIns="0" tIns="0" rIns="0" bIns="0" rtlCol="0" anchor="t"/>
          <a:lstStyle/>
          <a:p>
            <a:pPr marL="0" indent="0" algn="l">
              <a:lnSpc>
                <a:spcPts val="1450"/>
              </a:lnSpc>
              <a:buNone/>
            </a:pPr>
            <a:r>
              <a:rPr lang="en-US" sz="1150" dirty="0">
                <a:solidFill>
                  <a:srgbClr val="D6D9D7"/>
                </a:solidFill>
                <a:latin typeface="DM Sans Medium" pitchFamily="34" charset="0"/>
                <a:ea typeface="DM Sans Medium" pitchFamily="34" charset="-122"/>
                <a:cs typeface="DM Sans Medium" pitchFamily="34" charset="-120"/>
              </a:rPr>
              <a:t>Kasus Phar-Mor Inc. (1992)</a:t>
            </a:r>
            <a:endParaRPr lang="en-US" sz="1150" dirty="0"/>
          </a:p>
        </p:txBody>
      </p:sp>
      <p:sp>
        <p:nvSpPr>
          <p:cNvPr id="12" name="Text 7"/>
          <p:cNvSpPr/>
          <p:nvPr/>
        </p:nvSpPr>
        <p:spPr>
          <a:xfrm>
            <a:off x="9693354" y="6303169"/>
            <a:ext cx="4455914" cy="1346835"/>
          </a:xfrm>
          <a:prstGeom prst="rect">
            <a:avLst/>
          </a:prstGeom>
          <a:noFill/>
          <a:ln/>
        </p:spPr>
        <p:txBody>
          <a:bodyPr wrap="square" lIns="0" tIns="0" rIns="0" bIns="0" rtlCol="0" anchor="t"/>
          <a:lstStyle/>
          <a:p>
            <a:pPr marL="0" indent="0" algn="l">
              <a:lnSpc>
                <a:spcPts val="1500"/>
              </a:lnSpc>
              <a:buNone/>
            </a:pPr>
            <a:r>
              <a:rPr lang="en-US" sz="900" dirty="0">
                <a:solidFill>
                  <a:srgbClr val="D6D9D7"/>
                </a:solidFill>
                <a:latin typeface="Inter" pitchFamily="34" charset="0"/>
                <a:ea typeface="Inter" pitchFamily="34" charset="-122"/>
                <a:cs typeface="Inter" pitchFamily="34" charset="-120"/>
              </a:rPr>
              <a:t>Phar-Mor Inc., sebuah jaringan toko diskon, mengalami kecurangan masif yang dilakukan oleh manajemen puncaknya, termasuk CEO dan CFO. Mereka secara sistematis memanipulasi inventaris dan laporan keuangan untuk menutupi kerugian operasional dan menunjukkan pertumbuhan yang sehat. Akibatnya, perusahaan mengalami kerugian ratusan juta dolar dan akhirnya bangkrut. Kasus ini menyoroti pentingnya pengawasan internal yang kuat dan independen, serta integritas dari pimpinan organisasi.</a:t>
            </a:r>
            <a:endParaRPr lang="en-US" sz="900" dirty="0"/>
          </a:p>
        </p:txBody>
      </p:sp>
      <p:pic>
        <p:nvPicPr>
          <p:cNvPr id="14" name="Picture 13">
            <a:extLst>
              <a:ext uri="{FF2B5EF4-FFF2-40B4-BE49-F238E27FC236}">
                <a16:creationId xmlns:a16="http://schemas.microsoft.com/office/drawing/2014/main" id="{4D34DF7B-F004-642A-43AC-E75A5FB2473B}"/>
              </a:ext>
            </a:extLst>
          </p:cNvPr>
          <p:cNvPicPr>
            <a:picLocks noChangeAspect="1"/>
          </p:cNvPicPr>
          <p:nvPr/>
        </p:nvPicPr>
        <p:blipFill>
          <a:blip r:embed="rId6"/>
          <a:stretch>
            <a:fillRect/>
          </a:stretch>
        </p:blipFill>
        <p:spPr>
          <a:xfrm>
            <a:off x="12848976" y="7673272"/>
            <a:ext cx="1781424" cy="56721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396835" y="272891"/>
            <a:ext cx="5536763" cy="310158"/>
          </a:xfrm>
          <a:prstGeom prst="rect">
            <a:avLst/>
          </a:prstGeom>
          <a:noFill/>
          <a:ln/>
        </p:spPr>
        <p:txBody>
          <a:bodyPr wrap="none" lIns="0" tIns="0" rIns="0" bIns="0" rtlCol="0" anchor="t"/>
          <a:lstStyle/>
          <a:p>
            <a:pPr marL="0" indent="0" algn="l">
              <a:lnSpc>
                <a:spcPts val="2400"/>
              </a:lnSpc>
              <a:buNone/>
            </a:pPr>
            <a:r>
              <a:rPr lang="en-US" sz="1950" dirty="0">
                <a:solidFill>
                  <a:srgbClr val="F7F7F8"/>
                </a:solidFill>
                <a:latin typeface="DM Sans Medium" pitchFamily="34" charset="0"/>
                <a:ea typeface="DM Sans Medium" pitchFamily="34" charset="-122"/>
                <a:cs typeface="DM Sans Medium" pitchFamily="34" charset="-120"/>
              </a:rPr>
              <a:t>Menciptakan Budaya Kejujuran: Tone at The Top</a:t>
            </a:r>
            <a:endParaRPr lang="en-US" sz="1950" dirty="0"/>
          </a:p>
        </p:txBody>
      </p:sp>
      <p:sp>
        <p:nvSpPr>
          <p:cNvPr id="3" name="Text 1"/>
          <p:cNvSpPr/>
          <p:nvPr/>
        </p:nvSpPr>
        <p:spPr>
          <a:xfrm>
            <a:off x="396835" y="821174"/>
            <a:ext cx="7501295" cy="317183"/>
          </a:xfrm>
          <a:prstGeom prst="rect">
            <a:avLst/>
          </a:prstGeom>
          <a:noFill/>
          <a:ln/>
        </p:spPr>
        <p:txBody>
          <a:bodyPr wrap="square" lIns="0" tIns="0" rIns="0" bIns="0" rtlCol="0" anchor="t"/>
          <a:lstStyle/>
          <a:p>
            <a:pPr marL="0" indent="0" algn="l">
              <a:lnSpc>
                <a:spcPts val="1250"/>
              </a:lnSpc>
              <a:buNone/>
            </a:pPr>
            <a:r>
              <a:rPr lang="en-US" sz="750" dirty="0">
                <a:solidFill>
                  <a:srgbClr val="D6D9D7"/>
                </a:solidFill>
                <a:latin typeface="Inter" pitchFamily="34" charset="0"/>
                <a:ea typeface="Inter" pitchFamily="34" charset="-122"/>
                <a:cs typeface="Inter" pitchFamily="34" charset="-120"/>
              </a:rPr>
              <a:t>Fondasi terpenting dalam membangun budaya kejujuran di sebuah organisasi adalah "Tone at the Top" — komitmen dan teladan yang ditunjukkan oleh para pemimpin. Kejujuran tidak dapat dipaksakan dari bawah; ia harus mengalir dari puncak hierarki.</a:t>
            </a:r>
            <a:endParaRPr lang="en-US" sz="750" dirty="0"/>
          </a:p>
        </p:txBody>
      </p:sp>
      <p:sp>
        <p:nvSpPr>
          <p:cNvPr id="4" name="Text 2"/>
          <p:cNvSpPr/>
          <p:nvPr/>
        </p:nvSpPr>
        <p:spPr>
          <a:xfrm>
            <a:off x="396835" y="1237536"/>
            <a:ext cx="2504599" cy="185976"/>
          </a:xfrm>
          <a:prstGeom prst="rect">
            <a:avLst/>
          </a:prstGeom>
          <a:noFill/>
          <a:ln/>
        </p:spPr>
        <p:txBody>
          <a:bodyPr wrap="none" lIns="0" tIns="0" rIns="0" bIns="0" rtlCol="0" anchor="t"/>
          <a:lstStyle/>
          <a:p>
            <a:pPr marL="0" indent="0" algn="l">
              <a:lnSpc>
                <a:spcPts val="1450"/>
              </a:lnSpc>
              <a:buNone/>
            </a:pPr>
            <a:r>
              <a:rPr lang="en-US" sz="1150" dirty="0">
                <a:solidFill>
                  <a:srgbClr val="F7F7F8"/>
                </a:solidFill>
                <a:latin typeface="DM Sans Medium" pitchFamily="34" charset="0"/>
                <a:ea typeface="DM Sans Medium" pitchFamily="34" charset="-122"/>
                <a:cs typeface="DM Sans Medium" pitchFamily="34" charset="-120"/>
              </a:rPr>
              <a:t>Kepemimpinan sebagai Teladan Etis</a:t>
            </a:r>
            <a:endParaRPr lang="en-US" sz="1150" dirty="0"/>
          </a:p>
        </p:txBody>
      </p:sp>
      <p:sp>
        <p:nvSpPr>
          <p:cNvPr id="5" name="Text 3"/>
          <p:cNvSpPr/>
          <p:nvPr/>
        </p:nvSpPr>
        <p:spPr>
          <a:xfrm>
            <a:off x="396835" y="1522690"/>
            <a:ext cx="7501295" cy="317183"/>
          </a:xfrm>
          <a:prstGeom prst="rect">
            <a:avLst/>
          </a:prstGeom>
          <a:noFill/>
          <a:ln/>
        </p:spPr>
        <p:txBody>
          <a:bodyPr wrap="square" lIns="0" tIns="0" rIns="0" bIns="0" rtlCol="0" anchor="t"/>
          <a:lstStyle/>
          <a:p>
            <a:pPr marL="342900" indent="-342900" algn="l">
              <a:lnSpc>
                <a:spcPts val="1250"/>
              </a:lnSpc>
              <a:buSzPct val="100000"/>
              <a:buChar char="•"/>
            </a:pPr>
            <a:r>
              <a:rPr lang="en-US" sz="750" b="1" dirty="0">
                <a:solidFill>
                  <a:srgbClr val="D6D9D7"/>
                </a:solidFill>
                <a:latin typeface="Inter" pitchFamily="34" charset="0"/>
                <a:ea typeface="Inter" pitchFamily="34" charset="-122"/>
                <a:cs typeface="Inter" pitchFamily="34" charset="-120"/>
              </a:rPr>
              <a:t>Integritas Pribadi:</a:t>
            </a:r>
            <a:r>
              <a:rPr lang="en-US" sz="750" dirty="0">
                <a:solidFill>
                  <a:srgbClr val="D6D9D7"/>
                </a:solidFill>
                <a:latin typeface="Inter" pitchFamily="34" charset="0"/>
                <a:ea typeface="Inter" pitchFamily="34" charset="-122"/>
                <a:cs typeface="Inter" pitchFamily="34" charset="-120"/>
              </a:rPr>
              <a:t> Pemimpin harus secara konsisten menunjukkan integritas dalam setiap keputusan dan tindakan mereka. Ini berarti bertindak adil, transparan, dan memegang teguh standar etika yang tinggi, bahkan dalam situasi sulit.</a:t>
            </a:r>
            <a:endParaRPr lang="en-US" sz="750" dirty="0"/>
          </a:p>
        </p:txBody>
      </p:sp>
      <p:sp>
        <p:nvSpPr>
          <p:cNvPr id="6" name="Text 4"/>
          <p:cNvSpPr/>
          <p:nvPr/>
        </p:nvSpPr>
        <p:spPr>
          <a:xfrm>
            <a:off x="396835" y="1874520"/>
            <a:ext cx="7501295" cy="317183"/>
          </a:xfrm>
          <a:prstGeom prst="rect">
            <a:avLst/>
          </a:prstGeom>
          <a:noFill/>
          <a:ln/>
        </p:spPr>
        <p:txBody>
          <a:bodyPr wrap="square" lIns="0" tIns="0" rIns="0" bIns="0" rtlCol="0" anchor="t"/>
          <a:lstStyle/>
          <a:p>
            <a:pPr marL="342900" indent="-342900" algn="l">
              <a:lnSpc>
                <a:spcPts val="1250"/>
              </a:lnSpc>
              <a:buSzPct val="100000"/>
              <a:buChar char="•"/>
            </a:pPr>
            <a:r>
              <a:rPr lang="en-US" sz="750" b="1" dirty="0">
                <a:solidFill>
                  <a:srgbClr val="D6D9D7"/>
                </a:solidFill>
                <a:latin typeface="Inter" pitchFamily="34" charset="0"/>
                <a:ea typeface="Inter" pitchFamily="34" charset="-122"/>
                <a:cs typeface="Inter" pitchFamily="34" charset="-120"/>
              </a:rPr>
              <a:t>Konsistensi Pesan:</a:t>
            </a:r>
            <a:r>
              <a:rPr lang="en-US" sz="750" dirty="0">
                <a:solidFill>
                  <a:srgbClr val="D6D9D7"/>
                </a:solidFill>
                <a:latin typeface="Inter" pitchFamily="34" charset="0"/>
                <a:ea typeface="Inter" pitchFamily="34" charset="-122"/>
                <a:cs typeface="Inter" pitchFamily="34" charset="-120"/>
              </a:rPr>
              <a:t> Pesan tentang pentingnya etika dan kejujuran harus konsisten, tidak hanya dalam pidato dan komunikasi formal, tetapi juga dalam percakapan sehari-hari dan cara mereka menangani masalah.</a:t>
            </a:r>
            <a:endParaRPr lang="en-US" sz="750" dirty="0"/>
          </a:p>
        </p:txBody>
      </p:sp>
      <p:sp>
        <p:nvSpPr>
          <p:cNvPr id="7" name="Text 5"/>
          <p:cNvSpPr/>
          <p:nvPr/>
        </p:nvSpPr>
        <p:spPr>
          <a:xfrm>
            <a:off x="396835" y="2226350"/>
            <a:ext cx="7501295" cy="317183"/>
          </a:xfrm>
          <a:prstGeom prst="rect">
            <a:avLst/>
          </a:prstGeom>
          <a:noFill/>
          <a:ln/>
        </p:spPr>
        <p:txBody>
          <a:bodyPr wrap="square" lIns="0" tIns="0" rIns="0" bIns="0" rtlCol="0" anchor="t"/>
          <a:lstStyle/>
          <a:p>
            <a:pPr marL="342900" indent="-342900" algn="l">
              <a:lnSpc>
                <a:spcPts val="1250"/>
              </a:lnSpc>
              <a:buSzPct val="100000"/>
              <a:buChar char="•"/>
            </a:pPr>
            <a:r>
              <a:rPr lang="en-US" sz="750" b="1" dirty="0">
                <a:solidFill>
                  <a:srgbClr val="D6D9D7"/>
                </a:solidFill>
                <a:latin typeface="Inter" pitchFamily="34" charset="0"/>
                <a:ea typeface="Inter" pitchFamily="34" charset="-122"/>
                <a:cs typeface="Inter" pitchFamily="34" charset="-120"/>
              </a:rPr>
              <a:t>Tanpa Pengecualian:</a:t>
            </a:r>
            <a:r>
              <a:rPr lang="en-US" sz="750" dirty="0">
                <a:solidFill>
                  <a:srgbClr val="D6D9D7"/>
                </a:solidFill>
                <a:latin typeface="Inter" pitchFamily="34" charset="0"/>
                <a:ea typeface="Inter" pitchFamily="34" charset="-122"/>
                <a:cs typeface="Inter" pitchFamily="34" charset="-120"/>
              </a:rPr>
              <a:t> Tidak ada pengecualian untuk perilaku tidak etis, terlepas dari jabatan atau kontribusi seseorang terhadap keuntungan perusahaan. Pemimpin harus menunjukkan bahwa pelanggaran etika akan ditindak, tanpa pandang bulu.</a:t>
            </a:r>
            <a:endParaRPr lang="en-US" sz="750" dirty="0"/>
          </a:p>
        </p:txBody>
      </p:sp>
      <p:sp>
        <p:nvSpPr>
          <p:cNvPr id="8" name="Text 6"/>
          <p:cNvSpPr/>
          <p:nvPr/>
        </p:nvSpPr>
        <p:spPr>
          <a:xfrm>
            <a:off x="396835" y="2642711"/>
            <a:ext cx="2307550" cy="185976"/>
          </a:xfrm>
          <a:prstGeom prst="rect">
            <a:avLst/>
          </a:prstGeom>
          <a:noFill/>
          <a:ln/>
        </p:spPr>
        <p:txBody>
          <a:bodyPr wrap="none" lIns="0" tIns="0" rIns="0" bIns="0" rtlCol="0" anchor="t"/>
          <a:lstStyle/>
          <a:p>
            <a:pPr marL="0" indent="0" algn="l">
              <a:lnSpc>
                <a:spcPts val="1450"/>
              </a:lnSpc>
              <a:buNone/>
            </a:pPr>
            <a:r>
              <a:rPr lang="en-US" sz="1150" dirty="0">
                <a:solidFill>
                  <a:srgbClr val="F7F7F8"/>
                </a:solidFill>
                <a:latin typeface="DM Sans Medium" pitchFamily="34" charset="0"/>
                <a:ea typeface="DM Sans Medium" pitchFamily="34" charset="-122"/>
                <a:cs typeface="DM Sans Medium" pitchFamily="34" charset="-120"/>
              </a:rPr>
              <a:t>Dampak pada Seluruh Organisasi</a:t>
            </a:r>
            <a:endParaRPr lang="en-US" sz="1150" dirty="0"/>
          </a:p>
        </p:txBody>
      </p:sp>
      <p:sp>
        <p:nvSpPr>
          <p:cNvPr id="9" name="Text 7"/>
          <p:cNvSpPr/>
          <p:nvPr/>
        </p:nvSpPr>
        <p:spPr>
          <a:xfrm>
            <a:off x="396835" y="2927866"/>
            <a:ext cx="7501295" cy="317183"/>
          </a:xfrm>
          <a:prstGeom prst="rect">
            <a:avLst/>
          </a:prstGeom>
          <a:noFill/>
          <a:ln/>
        </p:spPr>
        <p:txBody>
          <a:bodyPr wrap="square" lIns="0" tIns="0" rIns="0" bIns="0" rtlCol="0" anchor="t"/>
          <a:lstStyle/>
          <a:p>
            <a:pPr marL="342900" indent="-342900" algn="l">
              <a:lnSpc>
                <a:spcPts val="1250"/>
              </a:lnSpc>
              <a:buSzPct val="100000"/>
              <a:buChar char="•"/>
            </a:pPr>
            <a:r>
              <a:rPr lang="en-US" sz="750" b="1" dirty="0">
                <a:solidFill>
                  <a:srgbClr val="D6D9D7"/>
                </a:solidFill>
                <a:latin typeface="Inter" pitchFamily="34" charset="0"/>
                <a:ea typeface="Inter" pitchFamily="34" charset="-122"/>
                <a:cs typeface="Inter" pitchFamily="34" charset="-120"/>
              </a:rPr>
              <a:t>Efek Domino:</a:t>
            </a:r>
            <a:r>
              <a:rPr lang="en-US" sz="750" dirty="0">
                <a:solidFill>
                  <a:srgbClr val="D6D9D7"/>
                </a:solidFill>
                <a:latin typeface="Inter" pitchFamily="34" charset="0"/>
                <a:ea typeface="Inter" pitchFamily="34" charset="-122"/>
                <a:cs typeface="Inter" pitchFamily="34" charset="-120"/>
              </a:rPr>
              <a:t> Ketika pemimpin menetapkan standar yang tinggi, perilaku ini akan menular ke tingkat manajemen menengah dan karyawan. Karyawan akan lebih cenderung mengikuti jejak atasan mereka.</a:t>
            </a:r>
            <a:endParaRPr lang="en-US" sz="750" dirty="0"/>
          </a:p>
        </p:txBody>
      </p:sp>
      <p:sp>
        <p:nvSpPr>
          <p:cNvPr id="10" name="Text 8"/>
          <p:cNvSpPr/>
          <p:nvPr/>
        </p:nvSpPr>
        <p:spPr>
          <a:xfrm>
            <a:off x="396835" y="3279696"/>
            <a:ext cx="7501295" cy="317183"/>
          </a:xfrm>
          <a:prstGeom prst="rect">
            <a:avLst/>
          </a:prstGeom>
          <a:noFill/>
          <a:ln/>
        </p:spPr>
        <p:txBody>
          <a:bodyPr wrap="square" lIns="0" tIns="0" rIns="0" bIns="0" rtlCol="0" anchor="t"/>
          <a:lstStyle/>
          <a:p>
            <a:pPr marL="342900" indent="-342900" algn="l">
              <a:lnSpc>
                <a:spcPts val="1250"/>
              </a:lnSpc>
              <a:buSzPct val="100000"/>
              <a:buChar char="•"/>
            </a:pPr>
            <a:r>
              <a:rPr lang="en-US" sz="750" b="1" dirty="0">
                <a:solidFill>
                  <a:srgbClr val="D6D9D7"/>
                </a:solidFill>
                <a:latin typeface="Inter" pitchFamily="34" charset="0"/>
                <a:ea typeface="Inter" pitchFamily="34" charset="-122"/>
                <a:cs typeface="Inter" pitchFamily="34" charset="-120"/>
              </a:rPr>
              <a:t>Membangun Kepercayaan:</a:t>
            </a:r>
            <a:r>
              <a:rPr lang="en-US" sz="750" dirty="0">
                <a:solidFill>
                  <a:srgbClr val="D6D9D7"/>
                </a:solidFill>
                <a:latin typeface="Inter" pitchFamily="34" charset="0"/>
                <a:ea typeface="Inter" pitchFamily="34" charset="-122"/>
                <a:cs typeface="Inter" pitchFamily="34" charset="-120"/>
              </a:rPr>
              <a:t> Kepemimpinan yang jujur membangun kepercayaan di antara karyawan, yang merupakan pondasi untuk komunikasi terbuka dan kolaborasi yang efektif.</a:t>
            </a:r>
            <a:endParaRPr lang="en-US" sz="750" dirty="0"/>
          </a:p>
        </p:txBody>
      </p:sp>
      <p:sp>
        <p:nvSpPr>
          <p:cNvPr id="11" name="Text 9"/>
          <p:cNvSpPr/>
          <p:nvPr/>
        </p:nvSpPr>
        <p:spPr>
          <a:xfrm>
            <a:off x="396835" y="3631525"/>
            <a:ext cx="7501295" cy="317183"/>
          </a:xfrm>
          <a:prstGeom prst="rect">
            <a:avLst/>
          </a:prstGeom>
          <a:noFill/>
          <a:ln/>
        </p:spPr>
        <p:txBody>
          <a:bodyPr wrap="square" lIns="0" tIns="0" rIns="0" bIns="0" rtlCol="0" anchor="t"/>
          <a:lstStyle/>
          <a:p>
            <a:pPr marL="342900" indent="-342900" algn="l">
              <a:lnSpc>
                <a:spcPts val="1250"/>
              </a:lnSpc>
              <a:buSzPct val="100000"/>
              <a:buChar char="•"/>
            </a:pPr>
            <a:r>
              <a:rPr lang="en-US" sz="750" b="1" dirty="0">
                <a:solidFill>
                  <a:srgbClr val="D6D9D7"/>
                </a:solidFill>
                <a:latin typeface="Inter" pitchFamily="34" charset="0"/>
                <a:ea typeface="Inter" pitchFamily="34" charset="-122"/>
                <a:cs typeface="Inter" pitchFamily="34" charset="-120"/>
              </a:rPr>
              <a:t>Meningkatkan Morale:</a:t>
            </a:r>
            <a:r>
              <a:rPr lang="en-US" sz="750" dirty="0">
                <a:solidFill>
                  <a:srgbClr val="D6D9D7"/>
                </a:solidFill>
                <a:latin typeface="Inter" pitchFamily="34" charset="0"/>
                <a:ea typeface="Inter" pitchFamily="34" charset="-122"/>
                <a:cs typeface="Inter" pitchFamily="34" charset="-120"/>
              </a:rPr>
              <a:t> Karyawan merasa lebih aman dan dihargai di lingkungan kerja yang didasarkan pada kejujuran, yang pada gilirannya meningkatkan semangat kerja dan produktivitas.</a:t>
            </a:r>
            <a:endParaRPr lang="en-US" sz="750" dirty="0"/>
          </a:p>
        </p:txBody>
      </p:sp>
      <p:sp>
        <p:nvSpPr>
          <p:cNvPr id="12" name="Text 10"/>
          <p:cNvSpPr/>
          <p:nvPr/>
        </p:nvSpPr>
        <p:spPr>
          <a:xfrm>
            <a:off x="396835" y="3983355"/>
            <a:ext cx="7501295" cy="317183"/>
          </a:xfrm>
          <a:prstGeom prst="rect">
            <a:avLst/>
          </a:prstGeom>
          <a:noFill/>
          <a:ln/>
        </p:spPr>
        <p:txBody>
          <a:bodyPr wrap="square" lIns="0" tIns="0" rIns="0" bIns="0" rtlCol="0" anchor="t"/>
          <a:lstStyle/>
          <a:p>
            <a:pPr marL="342900" indent="-342900" algn="l">
              <a:lnSpc>
                <a:spcPts val="1250"/>
              </a:lnSpc>
              <a:buSzPct val="100000"/>
              <a:buChar char="•"/>
            </a:pPr>
            <a:r>
              <a:rPr lang="en-US" sz="750" b="1" dirty="0">
                <a:solidFill>
                  <a:srgbClr val="D6D9D7"/>
                </a:solidFill>
                <a:latin typeface="Inter" pitchFamily="34" charset="0"/>
                <a:ea typeface="Inter" pitchFamily="34" charset="-122"/>
                <a:cs typeface="Inter" pitchFamily="34" charset="-120"/>
              </a:rPr>
              <a:t>Mencegah Rasionalisasi:</a:t>
            </a:r>
            <a:r>
              <a:rPr lang="en-US" sz="750" dirty="0">
                <a:solidFill>
                  <a:srgbClr val="D6D9D7"/>
                </a:solidFill>
                <a:latin typeface="Inter" pitchFamily="34" charset="0"/>
                <a:ea typeface="Inter" pitchFamily="34" charset="-122"/>
                <a:cs typeface="Inter" pitchFamily="34" charset="-120"/>
              </a:rPr>
              <a:t> Lingkungan yang jujur mempersulit individu untuk merasionalisasi tindakan kecurangan mereka karena nilai-nilai etika yang kuat dan konsisten.</a:t>
            </a:r>
            <a:endParaRPr lang="en-US" sz="750" dirty="0"/>
          </a:p>
        </p:txBody>
      </p:sp>
      <p:sp>
        <p:nvSpPr>
          <p:cNvPr id="13" name="Text 11"/>
          <p:cNvSpPr/>
          <p:nvPr/>
        </p:nvSpPr>
        <p:spPr>
          <a:xfrm>
            <a:off x="396835" y="4389834"/>
            <a:ext cx="7501295" cy="317183"/>
          </a:xfrm>
          <a:prstGeom prst="rect">
            <a:avLst/>
          </a:prstGeom>
          <a:noFill/>
          <a:ln/>
        </p:spPr>
        <p:txBody>
          <a:bodyPr wrap="square" lIns="0" tIns="0" rIns="0" bIns="0" rtlCol="0" anchor="t"/>
          <a:lstStyle/>
          <a:p>
            <a:pPr marL="0" indent="0" algn="l">
              <a:lnSpc>
                <a:spcPts val="1250"/>
              </a:lnSpc>
              <a:buNone/>
            </a:pPr>
            <a:r>
              <a:rPr lang="en-US" sz="750" dirty="0">
                <a:solidFill>
                  <a:srgbClr val="D6D9D7"/>
                </a:solidFill>
                <a:latin typeface="Inter" pitchFamily="34" charset="0"/>
                <a:ea typeface="Inter" pitchFamily="34" charset="-122"/>
                <a:cs typeface="Inter" pitchFamily="34" charset="-120"/>
              </a:rPr>
              <a:t>Singkatnya, </a:t>
            </a:r>
            <a:r>
              <a:rPr lang="en-US" sz="750" b="1" dirty="0">
                <a:solidFill>
                  <a:srgbClr val="D6D9D7"/>
                </a:solidFill>
                <a:latin typeface="Inter" pitchFamily="34" charset="0"/>
                <a:ea typeface="Inter" pitchFamily="34" charset="-122"/>
                <a:cs typeface="Inter" pitchFamily="34" charset="-120"/>
              </a:rPr>
              <a:t>Tone at the Top</a:t>
            </a:r>
            <a:r>
              <a:rPr lang="en-US" sz="750" dirty="0">
                <a:solidFill>
                  <a:srgbClr val="D6D9D7"/>
                </a:solidFill>
                <a:latin typeface="Inter" pitchFamily="34" charset="0"/>
                <a:ea typeface="Inter" pitchFamily="34" charset="-122"/>
                <a:cs typeface="Inter" pitchFamily="34" charset="-120"/>
              </a:rPr>
              <a:t> bukanlah sekadar slogan, melainkan sebuah strategi fundamental. Ketika pemimpin berinvestasi dalam menciptakan budaya kejujuran, mereka secara aktif mengurangi risiko kecurangan dan membangun organisasi yang lebih kuat dan berintegritas.</a:t>
            </a:r>
            <a:endParaRPr lang="en-US" sz="750" dirty="0"/>
          </a:p>
        </p:txBody>
      </p:sp>
      <p:pic>
        <p:nvPicPr>
          <p:cNvPr id="14" name="Image 0" descr="preencoded.png"/>
          <p:cNvPicPr>
            <a:picLocks noChangeAspect="1"/>
          </p:cNvPicPr>
          <p:nvPr/>
        </p:nvPicPr>
        <p:blipFill>
          <a:blip r:embed="rId3"/>
          <a:stretch>
            <a:fillRect/>
          </a:stretch>
        </p:blipFill>
        <p:spPr>
          <a:xfrm>
            <a:off x="8147685" y="843439"/>
            <a:ext cx="6093381" cy="6504417"/>
          </a:xfrm>
          <a:prstGeom prst="rect">
            <a:avLst/>
          </a:prstGeom>
        </p:spPr>
      </p:pic>
      <p:pic>
        <p:nvPicPr>
          <p:cNvPr id="19" name="Picture 18" descr="A black rectangular object with white text&#10;&#10;AI-generated content may be incorrect.">
            <a:extLst>
              <a:ext uri="{FF2B5EF4-FFF2-40B4-BE49-F238E27FC236}">
                <a16:creationId xmlns:a16="http://schemas.microsoft.com/office/drawing/2014/main" id="{581AE7F7-3C19-9D31-A371-BA1F55CC6988}"/>
              </a:ext>
            </a:extLst>
          </p:cNvPr>
          <p:cNvPicPr>
            <a:picLocks noChangeAspect="1"/>
          </p:cNvPicPr>
          <p:nvPr/>
        </p:nvPicPr>
        <p:blipFill>
          <a:blip r:embed="rId4"/>
          <a:stretch>
            <a:fillRect/>
          </a:stretch>
        </p:blipFill>
        <p:spPr>
          <a:xfrm>
            <a:off x="12834140" y="7667547"/>
            <a:ext cx="1676634" cy="56205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61273" y="649962"/>
            <a:ext cx="7491293" cy="516493"/>
          </a:xfrm>
          <a:prstGeom prst="rect">
            <a:avLst/>
          </a:prstGeom>
          <a:noFill/>
          <a:ln/>
        </p:spPr>
        <p:txBody>
          <a:bodyPr wrap="none" lIns="0" tIns="0" rIns="0" bIns="0" rtlCol="0" anchor="t"/>
          <a:lstStyle/>
          <a:p>
            <a:pPr marL="0" indent="0" algn="l">
              <a:lnSpc>
                <a:spcPts val="4050"/>
              </a:lnSpc>
              <a:buNone/>
            </a:pPr>
            <a:r>
              <a:rPr lang="en-US" sz="3250" dirty="0">
                <a:solidFill>
                  <a:srgbClr val="F7F7F8"/>
                </a:solidFill>
                <a:latin typeface="DM Sans Medium" pitchFamily="34" charset="0"/>
                <a:ea typeface="DM Sans Medium" pitchFamily="34" charset="-122"/>
                <a:cs typeface="DM Sans Medium" pitchFamily="34" charset="-120"/>
              </a:rPr>
              <a:t>Lingkungan Kerja Positif dan Dukungan</a:t>
            </a:r>
            <a:endParaRPr lang="en-US" sz="3250" dirty="0"/>
          </a:p>
        </p:txBody>
      </p:sp>
      <p:sp>
        <p:nvSpPr>
          <p:cNvPr id="3" name="Text 1"/>
          <p:cNvSpPr/>
          <p:nvPr/>
        </p:nvSpPr>
        <p:spPr>
          <a:xfrm>
            <a:off x="661273" y="1497092"/>
            <a:ext cx="13307854" cy="529114"/>
          </a:xfrm>
          <a:prstGeom prst="rect">
            <a:avLst/>
          </a:prstGeom>
          <a:noFill/>
          <a:ln/>
        </p:spPr>
        <p:txBody>
          <a:bodyPr wrap="square" lIns="0" tIns="0" rIns="0" bIns="0" rtlCol="0" anchor="t"/>
          <a:lstStyle/>
          <a:p>
            <a:pPr marL="0" indent="0" algn="l">
              <a:lnSpc>
                <a:spcPts val="2050"/>
              </a:lnSpc>
              <a:buNone/>
            </a:pPr>
            <a:r>
              <a:rPr lang="en-US" sz="1300" dirty="0">
                <a:solidFill>
                  <a:srgbClr val="D6D9D7"/>
                </a:solidFill>
                <a:latin typeface="Inter" pitchFamily="34" charset="0"/>
                <a:ea typeface="Inter" pitchFamily="34" charset="-122"/>
                <a:cs typeface="Inter" pitchFamily="34" charset="-120"/>
              </a:rPr>
              <a:t>Membangun budaya kejujuran tidak hanya bergantung pada aturan dan sanksi, tetapi juga pada penciptaan lingkungan kerja yang positif dan suportif. Karyawan yang merasa dihargai, didukung, dan diperlakukan adil cenderung memiliki motivasi internal untuk bertindak jujur dan menjaga integritas organisasi.</a:t>
            </a:r>
            <a:endParaRPr lang="en-US" sz="1300" dirty="0"/>
          </a:p>
        </p:txBody>
      </p:sp>
      <p:sp>
        <p:nvSpPr>
          <p:cNvPr id="4" name="Shape 2"/>
          <p:cNvSpPr/>
          <p:nvPr/>
        </p:nvSpPr>
        <p:spPr>
          <a:xfrm>
            <a:off x="661273" y="2212181"/>
            <a:ext cx="4325779" cy="4652248"/>
          </a:xfrm>
          <a:prstGeom prst="roundRect">
            <a:avLst>
              <a:gd name="adj" fmla="val 2537"/>
            </a:avLst>
          </a:prstGeom>
          <a:solidFill>
            <a:srgbClr val="2D3133"/>
          </a:solidFill>
          <a:ln w="22860">
            <a:solidFill>
              <a:srgbClr val="65696B"/>
            </a:solidFill>
            <a:prstDash val="solid"/>
          </a:ln>
        </p:spPr>
      </p:sp>
      <p:sp>
        <p:nvSpPr>
          <p:cNvPr id="5" name="Shape 3"/>
          <p:cNvSpPr/>
          <p:nvPr/>
        </p:nvSpPr>
        <p:spPr>
          <a:xfrm>
            <a:off x="638413" y="2212181"/>
            <a:ext cx="91440" cy="4652248"/>
          </a:xfrm>
          <a:prstGeom prst="roundRect">
            <a:avLst>
              <a:gd name="adj" fmla="val 27121"/>
            </a:avLst>
          </a:prstGeom>
          <a:solidFill>
            <a:srgbClr val="AC9EF5"/>
          </a:solidFill>
          <a:ln/>
        </p:spPr>
      </p:sp>
      <p:sp>
        <p:nvSpPr>
          <p:cNvPr id="6" name="Text 4"/>
          <p:cNvSpPr/>
          <p:nvPr/>
        </p:nvSpPr>
        <p:spPr>
          <a:xfrm>
            <a:off x="917972" y="2400300"/>
            <a:ext cx="3134797" cy="258366"/>
          </a:xfrm>
          <a:prstGeom prst="rect">
            <a:avLst/>
          </a:prstGeom>
          <a:noFill/>
          <a:ln/>
        </p:spPr>
        <p:txBody>
          <a:bodyPr wrap="none" lIns="0" tIns="0" rIns="0" bIns="0" rtlCol="0" anchor="t"/>
          <a:lstStyle/>
          <a:p>
            <a:pPr marL="0" indent="0" algn="l">
              <a:lnSpc>
                <a:spcPts val="2000"/>
              </a:lnSpc>
              <a:buNone/>
            </a:pPr>
            <a:r>
              <a:rPr lang="en-US" sz="1600" dirty="0">
                <a:solidFill>
                  <a:srgbClr val="D6D9D7"/>
                </a:solidFill>
                <a:latin typeface="DM Sans Medium" pitchFamily="34" charset="0"/>
                <a:ea typeface="DM Sans Medium" pitchFamily="34" charset="-122"/>
                <a:cs typeface="DM Sans Medium" pitchFamily="34" charset="-120"/>
              </a:rPr>
              <a:t>Karyawan yang Dihargai dan Adil</a:t>
            </a:r>
            <a:endParaRPr lang="en-US" sz="1600" dirty="0"/>
          </a:p>
        </p:txBody>
      </p:sp>
      <p:sp>
        <p:nvSpPr>
          <p:cNvPr id="7" name="Text 5"/>
          <p:cNvSpPr/>
          <p:nvPr/>
        </p:nvSpPr>
        <p:spPr>
          <a:xfrm>
            <a:off x="917972" y="2757845"/>
            <a:ext cx="3880961" cy="2116455"/>
          </a:xfrm>
          <a:prstGeom prst="rect">
            <a:avLst/>
          </a:prstGeom>
          <a:noFill/>
          <a:ln/>
        </p:spPr>
        <p:txBody>
          <a:bodyPr wrap="square" lIns="0" tIns="0" rIns="0" bIns="0" rtlCol="0" anchor="t"/>
          <a:lstStyle/>
          <a:p>
            <a:pPr marL="0" indent="0" algn="l">
              <a:lnSpc>
                <a:spcPts val="2050"/>
              </a:lnSpc>
              <a:buNone/>
            </a:pPr>
            <a:r>
              <a:rPr lang="en-US" sz="1300" dirty="0">
                <a:solidFill>
                  <a:srgbClr val="D6D9D7"/>
                </a:solidFill>
                <a:latin typeface="Inter" pitchFamily="34" charset="0"/>
                <a:ea typeface="Inter" pitchFamily="34" charset="-122"/>
                <a:cs typeface="Inter" pitchFamily="34" charset="-120"/>
              </a:rPr>
              <a:t>Ketika karyawan merasa kontribusi mereka diakui dan dihargai, mereka cenderung memiliki rasa kepemilikan dan loyalitas yang lebih tinggi terhadap organisasi. Perlakuan yang adil dalam hal kompensasi, promosi, dan kesempatan pengembangan juga mengurangi perasaan tidak puas yang bisa menjadi pemicu kecurangan (pressure point dalam Segitiga Kecurangan).</a:t>
            </a:r>
            <a:endParaRPr lang="en-US" sz="1300" dirty="0"/>
          </a:p>
        </p:txBody>
      </p:sp>
      <p:sp>
        <p:nvSpPr>
          <p:cNvPr id="8" name="Text 6"/>
          <p:cNvSpPr/>
          <p:nvPr/>
        </p:nvSpPr>
        <p:spPr>
          <a:xfrm>
            <a:off x="917972" y="4973479"/>
            <a:ext cx="3880961" cy="529114"/>
          </a:xfrm>
          <a:prstGeom prst="rect">
            <a:avLst/>
          </a:prstGeom>
          <a:noFill/>
          <a:ln/>
        </p:spPr>
        <p:txBody>
          <a:bodyPr wrap="square" lIns="0" tIns="0" rIns="0" bIns="0" rtlCol="0" anchor="t"/>
          <a:lstStyle/>
          <a:p>
            <a:pPr marL="342900" indent="-342900" algn="l">
              <a:lnSpc>
                <a:spcPts val="2050"/>
              </a:lnSpc>
              <a:buSzPct val="100000"/>
              <a:buChar char="•"/>
            </a:pPr>
            <a:r>
              <a:rPr lang="en-US" sz="1300" dirty="0">
                <a:solidFill>
                  <a:srgbClr val="D6D9D7"/>
                </a:solidFill>
                <a:latin typeface="Inter" pitchFamily="34" charset="0"/>
                <a:ea typeface="Inter" pitchFamily="34" charset="-122"/>
                <a:cs typeface="Inter" pitchFamily="34" charset="-120"/>
              </a:rPr>
              <a:t>Sistem penghargaan dan pengakuan yang transparan.</a:t>
            </a:r>
            <a:endParaRPr lang="en-US" sz="1300" dirty="0"/>
          </a:p>
        </p:txBody>
      </p:sp>
      <p:sp>
        <p:nvSpPr>
          <p:cNvPr id="9" name="Text 7"/>
          <p:cNvSpPr/>
          <p:nvPr/>
        </p:nvSpPr>
        <p:spPr>
          <a:xfrm>
            <a:off x="917972" y="5560338"/>
            <a:ext cx="3880961" cy="529114"/>
          </a:xfrm>
          <a:prstGeom prst="rect">
            <a:avLst/>
          </a:prstGeom>
          <a:noFill/>
          <a:ln/>
        </p:spPr>
        <p:txBody>
          <a:bodyPr wrap="square" lIns="0" tIns="0" rIns="0" bIns="0" rtlCol="0" anchor="t"/>
          <a:lstStyle/>
          <a:p>
            <a:pPr marL="342900" indent="-342900" algn="l">
              <a:lnSpc>
                <a:spcPts val="2050"/>
              </a:lnSpc>
              <a:buSzPct val="100000"/>
              <a:buChar char="•"/>
            </a:pPr>
            <a:r>
              <a:rPr lang="en-US" sz="1300" dirty="0">
                <a:solidFill>
                  <a:srgbClr val="D6D9D7"/>
                </a:solidFill>
                <a:latin typeface="Inter" pitchFamily="34" charset="0"/>
                <a:ea typeface="Inter" pitchFamily="34" charset="-122"/>
                <a:cs typeface="Inter" pitchFamily="34" charset="-120"/>
              </a:rPr>
              <a:t>Kebijakan gaji dan tunjangan yang kompetitif dan adil.</a:t>
            </a:r>
            <a:endParaRPr lang="en-US" sz="1300" dirty="0"/>
          </a:p>
        </p:txBody>
      </p:sp>
      <p:sp>
        <p:nvSpPr>
          <p:cNvPr id="10" name="Text 8"/>
          <p:cNvSpPr/>
          <p:nvPr/>
        </p:nvSpPr>
        <p:spPr>
          <a:xfrm>
            <a:off x="917972" y="6147197"/>
            <a:ext cx="3880961" cy="529114"/>
          </a:xfrm>
          <a:prstGeom prst="rect">
            <a:avLst/>
          </a:prstGeom>
          <a:noFill/>
          <a:ln/>
        </p:spPr>
        <p:txBody>
          <a:bodyPr wrap="square" lIns="0" tIns="0" rIns="0" bIns="0" rtlCol="0" anchor="t"/>
          <a:lstStyle/>
          <a:p>
            <a:pPr marL="342900" indent="-342900" algn="l">
              <a:lnSpc>
                <a:spcPts val="2050"/>
              </a:lnSpc>
              <a:buSzPct val="100000"/>
              <a:buChar char="•"/>
            </a:pPr>
            <a:r>
              <a:rPr lang="en-US" sz="1300" dirty="0">
                <a:solidFill>
                  <a:srgbClr val="D6D9D7"/>
                </a:solidFill>
                <a:latin typeface="Inter" pitchFamily="34" charset="0"/>
                <a:ea typeface="Inter" pitchFamily="34" charset="-122"/>
                <a:cs typeface="Inter" pitchFamily="34" charset="-120"/>
              </a:rPr>
              <a:t>Peluang pengembangan karir yang jelas dan merata.</a:t>
            </a:r>
            <a:endParaRPr lang="en-US" sz="1300" dirty="0"/>
          </a:p>
        </p:txBody>
      </p:sp>
      <p:sp>
        <p:nvSpPr>
          <p:cNvPr id="11" name="Shape 9"/>
          <p:cNvSpPr/>
          <p:nvPr/>
        </p:nvSpPr>
        <p:spPr>
          <a:xfrm>
            <a:off x="5152311" y="2212181"/>
            <a:ext cx="4325779" cy="4652248"/>
          </a:xfrm>
          <a:prstGeom prst="roundRect">
            <a:avLst>
              <a:gd name="adj" fmla="val 2537"/>
            </a:avLst>
          </a:prstGeom>
          <a:solidFill>
            <a:srgbClr val="2D3133"/>
          </a:solidFill>
          <a:ln w="22860">
            <a:solidFill>
              <a:srgbClr val="65696B"/>
            </a:solidFill>
            <a:prstDash val="solid"/>
          </a:ln>
        </p:spPr>
      </p:sp>
      <p:sp>
        <p:nvSpPr>
          <p:cNvPr id="12" name="Shape 10"/>
          <p:cNvSpPr/>
          <p:nvPr/>
        </p:nvSpPr>
        <p:spPr>
          <a:xfrm>
            <a:off x="5129451" y="2212181"/>
            <a:ext cx="91440" cy="4652248"/>
          </a:xfrm>
          <a:prstGeom prst="roundRect">
            <a:avLst>
              <a:gd name="adj" fmla="val 27121"/>
            </a:avLst>
          </a:prstGeom>
          <a:solidFill>
            <a:srgbClr val="AC9EF5"/>
          </a:solidFill>
          <a:ln/>
        </p:spPr>
      </p:sp>
      <p:sp>
        <p:nvSpPr>
          <p:cNvPr id="13" name="Text 11"/>
          <p:cNvSpPr/>
          <p:nvPr/>
        </p:nvSpPr>
        <p:spPr>
          <a:xfrm>
            <a:off x="5409009" y="2400300"/>
            <a:ext cx="2066568" cy="258366"/>
          </a:xfrm>
          <a:prstGeom prst="rect">
            <a:avLst/>
          </a:prstGeom>
          <a:noFill/>
          <a:ln/>
        </p:spPr>
        <p:txBody>
          <a:bodyPr wrap="none" lIns="0" tIns="0" rIns="0" bIns="0" rtlCol="0" anchor="t"/>
          <a:lstStyle/>
          <a:p>
            <a:pPr marL="0" indent="0" algn="l">
              <a:lnSpc>
                <a:spcPts val="2000"/>
              </a:lnSpc>
              <a:buNone/>
            </a:pPr>
            <a:r>
              <a:rPr lang="en-US" sz="1600" dirty="0">
                <a:solidFill>
                  <a:srgbClr val="D6D9D7"/>
                </a:solidFill>
                <a:latin typeface="DM Sans Medium" pitchFamily="34" charset="0"/>
                <a:ea typeface="DM Sans Medium" pitchFamily="34" charset="-122"/>
                <a:cs typeface="DM Sans Medium" pitchFamily="34" charset="-120"/>
              </a:rPr>
              <a:t>Komunikasi Terbuka</a:t>
            </a:r>
            <a:endParaRPr lang="en-US" sz="1600" dirty="0"/>
          </a:p>
        </p:txBody>
      </p:sp>
      <p:sp>
        <p:nvSpPr>
          <p:cNvPr id="14" name="Text 12"/>
          <p:cNvSpPr/>
          <p:nvPr/>
        </p:nvSpPr>
        <p:spPr>
          <a:xfrm>
            <a:off x="5409009" y="2757845"/>
            <a:ext cx="3880961" cy="1851898"/>
          </a:xfrm>
          <a:prstGeom prst="rect">
            <a:avLst/>
          </a:prstGeom>
          <a:noFill/>
          <a:ln/>
        </p:spPr>
        <p:txBody>
          <a:bodyPr wrap="square" lIns="0" tIns="0" rIns="0" bIns="0" rtlCol="0" anchor="t"/>
          <a:lstStyle/>
          <a:p>
            <a:pPr marL="0" indent="0" algn="l">
              <a:lnSpc>
                <a:spcPts val="2050"/>
              </a:lnSpc>
              <a:buNone/>
            </a:pPr>
            <a:r>
              <a:rPr lang="en-US" sz="1300" dirty="0">
                <a:solidFill>
                  <a:srgbClr val="D6D9D7"/>
                </a:solidFill>
                <a:latin typeface="Inter" pitchFamily="34" charset="0"/>
                <a:ea typeface="Inter" pitchFamily="34" charset="-122"/>
                <a:cs typeface="Inter" pitchFamily="34" charset="-120"/>
              </a:rPr>
              <a:t>Budaya komunikasi terbuka memungkinkan karyawan untuk menyuarakan kekhawatiran, ide, dan bahkan melaporkan potensi masalah tanpa takut akan pembalasan. Ini menciptakan lingkungan di mana masalah dapat diatasi sebelum berkembang menjadi kecurangan serius.</a:t>
            </a:r>
            <a:endParaRPr lang="en-US" sz="1300" dirty="0"/>
          </a:p>
        </p:txBody>
      </p:sp>
      <p:sp>
        <p:nvSpPr>
          <p:cNvPr id="15" name="Text 13"/>
          <p:cNvSpPr/>
          <p:nvPr/>
        </p:nvSpPr>
        <p:spPr>
          <a:xfrm>
            <a:off x="5409009" y="4708922"/>
            <a:ext cx="3880961" cy="264557"/>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D6D9D7"/>
                </a:solidFill>
                <a:latin typeface="Inter" pitchFamily="34" charset="0"/>
                <a:ea typeface="Inter" pitchFamily="34" charset="-122"/>
                <a:cs typeface="Inter" pitchFamily="34" charset="-120"/>
              </a:rPr>
              <a:t>Forum reguler untuk umpan balik dan diskusi.</a:t>
            </a:r>
            <a:endParaRPr lang="en-US" sz="1300" dirty="0"/>
          </a:p>
        </p:txBody>
      </p:sp>
      <p:sp>
        <p:nvSpPr>
          <p:cNvPr id="16" name="Text 14"/>
          <p:cNvSpPr/>
          <p:nvPr/>
        </p:nvSpPr>
        <p:spPr>
          <a:xfrm>
            <a:off x="5409009" y="5031224"/>
            <a:ext cx="3880961" cy="529114"/>
          </a:xfrm>
          <a:prstGeom prst="rect">
            <a:avLst/>
          </a:prstGeom>
          <a:noFill/>
          <a:ln/>
        </p:spPr>
        <p:txBody>
          <a:bodyPr wrap="square" lIns="0" tIns="0" rIns="0" bIns="0" rtlCol="0" anchor="t"/>
          <a:lstStyle/>
          <a:p>
            <a:pPr marL="342900" indent="-342900" algn="l">
              <a:lnSpc>
                <a:spcPts val="2050"/>
              </a:lnSpc>
              <a:buSzPct val="100000"/>
              <a:buChar char="•"/>
            </a:pPr>
            <a:r>
              <a:rPr lang="en-US" sz="1300" dirty="0">
                <a:solidFill>
                  <a:srgbClr val="D6D9D7"/>
                </a:solidFill>
                <a:latin typeface="Inter" pitchFamily="34" charset="0"/>
                <a:ea typeface="Inter" pitchFamily="34" charset="-122"/>
                <a:cs typeface="Inter" pitchFamily="34" charset="-120"/>
              </a:rPr>
              <a:t>Saluran anonim untuk pelaporan masalah (whistleblowing system).</a:t>
            </a:r>
            <a:endParaRPr lang="en-US" sz="1300" dirty="0"/>
          </a:p>
        </p:txBody>
      </p:sp>
      <p:sp>
        <p:nvSpPr>
          <p:cNvPr id="17" name="Text 15"/>
          <p:cNvSpPr/>
          <p:nvPr/>
        </p:nvSpPr>
        <p:spPr>
          <a:xfrm>
            <a:off x="5409009" y="5618083"/>
            <a:ext cx="3880961" cy="529114"/>
          </a:xfrm>
          <a:prstGeom prst="rect">
            <a:avLst/>
          </a:prstGeom>
          <a:noFill/>
          <a:ln/>
        </p:spPr>
        <p:txBody>
          <a:bodyPr wrap="square" lIns="0" tIns="0" rIns="0" bIns="0" rtlCol="0" anchor="t"/>
          <a:lstStyle/>
          <a:p>
            <a:pPr marL="342900" indent="-342900" algn="l">
              <a:lnSpc>
                <a:spcPts val="2050"/>
              </a:lnSpc>
              <a:buSzPct val="100000"/>
              <a:buChar char="•"/>
            </a:pPr>
            <a:r>
              <a:rPr lang="en-US" sz="1300" dirty="0">
                <a:solidFill>
                  <a:srgbClr val="D6D9D7"/>
                </a:solidFill>
                <a:latin typeface="Inter" pitchFamily="34" charset="0"/>
                <a:ea typeface="Inter" pitchFamily="34" charset="-122"/>
                <a:cs typeface="Inter" pitchFamily="34" charset="-120"/>
              </a:rPr>
              <a:t>Manajemen yang mudah diakses dan responsif terhadap masukan karyawan.</a:t>
            </a:r>
            <a:endParaRPr lang="en-US" sz="1300" dirty="0"/>
          </a:p>
        </p:txBody>
      </p:sp>
      <p:sp>
        <p:nvSpPr>
          <p:cNvPr id="18" name="Shape 16"/>
          <p:cNvSpPr/>
          <p:nvPr/>
        </p:nvSpPr>
        <p:spPr>
          <a:xfrm>
            <a:off x="9643348" y="2212181"/>
            <a:ext cx="4325779" cy="4652248"/>
          </a:xfrm>
          <a:prstGeom prst="roundRect">
            <a:avLst>
              <a:gd name="adj" fmla="val 2537"/>
            </a:avLst>
          </a:prstGeom>
          <a:solidFill>
            <a:srgbClr val="2D3133"/>
          </a:solidFill>
          <a:ln w="22860">
            <a:solidFill>
              <a:srgbClr val="65696B"/>
            </a:solidFill>
            <a:prstDash val="solid"/>
          </a:ln>
        </p:spPr>
      </p:sp>
      <p:sp>
        <p:nvSpPr>
          <p:cNvPr id="19" name="Shape 17"/>
          <p:cNvSpPr/>
          <p:nvPr/>
        </p:nvSpPr>
        <p:spPr>
          <a:xfrm>
            <a:off x="9620488" y="2212181"/>
            <a:ext cx="91440" cy="4652248"/>
          </a:xfrm>
          <a:prstGeom prst="roundRect">
            <a:avLst>
              <a:gd name="adj" fmla="val 27121"/>
            </a:avLst>
          </a:prstGeom>
          <a:solidFill>
            <a:srgbClr val="AC9EF5"/>
          </a:solidFill>
          <a:ln/>
        </p:spPr>
      </p:sp>
      <p:sp>
        <p:nvSpPr>
          <p:cNvPr id="20" name="Text 18"/>
          <p:cNvSpPr/>
          <p:nvPr/>
        </p:nvSpPr>
        <p:spPr>
          <a:xfrm>
            <a:off x="9900047" y="2400300"/>
            <a:ext cx="2066568" cy="258366"/>
          </a:xfrm>
          <a:prstGeom prst="rect">
            <a:avLst/>
          </a:prstGeom>
          <a:noFill/>
          <a:ln/>
        </p:spPr>
        <p:txBody>
          <a:bodyPr wrap="none" lIns="0" tIns="0" rIns="0" bIns="0" rtlCol="0" anchor="t"/>
          <a:lstStyle/>
          <a:p>
            <a:pPr marL="0" indent="0" algn="l">
              <a:lnSpc>
                <a:spcPts val="2000"/>
              </a:lnSpc>
              <a:buNone/>
            </a:pPr>
            <a:r>
              <a:rPr lang="en-US" sz="1600" dirty="0">
                <a:solidFill>
                  <a:srgbClr val="D6D9D7"/>
                </a:solidFill>
                <a:latin typeface="DM Sans Medium" pitchFamily="34" charset="0"/>
                <a:ea typeface="DM Sans Medium" pitchFamily="34" charset="-122"/>
                <a:cs typeface="DM Sans Medium" pitchFamily="34" charset="-120"/>
              </a:rPr>
              <a:t>Penghargaan Kinerja</a:t>
            </a:r>
            <a:endParaRPr lang="en-US" sz="1600" dirty="0"/>
          </a:p>
        </p:txBody>
      </p:sp>
      <p:sp>
        <p:nvSpPr>
          <p:cNvPr id="21" name="Text 19"/>
          <p:cNvSpPr/>
          <p:nvPr/>
        </p:nvSpPr>
        <p:spPr>
          <a:xfrm>
            <a:off x="9900047" y="2757845"/>
            <a:ext cx="3880961" cy="1587341"/>
          </a:xfrm>
          <a:prstGeom prst="rect">
            <a:avLst/>
          </a:prstGeom>
          <a:noFill/>
          <a:ln/>
        </p:spPr>
        <p:txBody>
          <a:bodyPr wrap="square" lIns="0" tIns="0" rIns="0" bIns="0" rtlCol="0" anchor="t"/>
          <a:lstStyle/>
          <a:p>
            <a:pPr marL="0" indent="0" algn="l">
              <a:lnSpc>
                <a:spcPts val="2050"/>
              </a:lnSpc>
              <a:buNone/>
            </a:pPr>
            <a:r>
              <a:rPr lang="en-US" sz="1300" dirty="0">
                <a:solidFill>
                  <a:srgbClr val="D6D9D7"/>
                </a:solidFill>
                <a:latin typeface="Inter" pitchFamily="34" charset="0"/>
                <a:ea typeface="Inter" pitchFamily="34" charset="-122"/>
                <a:cs typeface="Inter" pitchFamily="34" charset="-120"/>
              </a:rPr>
              <a:t>Sistem penghargaan kinerja yang objektif dan transparan dapat mengurangi tekanan untuk melakukan kecurangan demi mencapai target. Fokus pada kualitas dan integritas dalam mencapai tujuan akan diperkuat, bukan hanya hasil akhir.</a:t>
            </a:r>
            <a:endParaRPr lang="en-US" sz="1300" dirty="0"/>
          </a:p>
        </p:txBody>
      </p:sp>
      <p:sp>
        <p:nvSpPr>
          <p:cNvPr id="22" name="Text 20"/>
          <p:cNvSpPr/>
          <p:nvPr/>
        </p:nvSpPr>
        <p:spPr>
          <a:xfrm>
            <a:off x="9900047" y="4444365"/>
            <a:ext cx="3880961" cy="529114"/>
          </a:xfrm>
          <a:prstGeom prst="rect">
            <a:avLst/>
          </a:prstGeom>
          <a:noFill/>
          <a:ln/>
        </p:spPr>
        <p:txBody>
          <a:bodyPr wrap="square" lIns="0" tIns="0" rIns="0" bIns="0" rtlCol="0" anchor="t"/>
          <a:lstStyle/>
          <a:p>
            <a:pPr marL="342900" indent="-342900" algn="l">
              <a:lnSpc>
                <a:spcPts val="2050"/>
              </a:lnSpc>
              <a:buSzPct val="100000"/>
              <a:buChar char="•"/>
            </a:pPr>
            <a:r>
              <a:rPr lang="en-US" sz="1300" dirty="0">
                <a:solidFill>
                  <a:srgbClr val="D6D9D7"/>
                </a:solidFill>
                <a:latin typeface="Inter" pitchFamily="34" charset="0"/>
                <a:ea typeface="Inter" pitchFamily="34" charset="-122"/>
                <a:cs typeface="Inter" pitchFamily="34" charset="-120"/>
              </a:rPr>
              <a:t>KPI (Key Performance Indicators) yang realistis dan terukur.</a:t>
            </a:r>
            <a:endParaRPr lang="en-US" sz="1300" dirty="0"/>
          </a:p>
        </p:txBody>
      </p:sp>
      <p:sp>
        <p:nvSpPr>
          <p:cNvPr id="23" name="Text 21"/>
          <p:cNvSpPr/>
          <p:nvPr/>
        </p:nvSpPr>
        <p:spPr>
          <a:xfrm>
            <a:off x="9900047" y="5031224"/>
            <a:ext cx="3880961" cy="529114"/>
          </a:xfrm>
          <a:prstGeom prst="rect">
            <a:avLst/>
          </a:prstGeom>
          <a:noFill/>
          <a:ln/>
        </p:spPr>
        <p:txBody>
          <a:bodyPr wrap="square" lIns="0" tIns="0" rIns="0" bIns="0" rtlCol="0" anchor="t"/>
          <a:lstStyle/>
          <a:p>
            <a:pPr marL="342900" indent="-342900" algn="l">
              <a:lnSpc>
                <a:spcPts val="2050"/>
              </a:lnSpc>
              <a:buSzPct val="100000"/>
              <a:buChar char="•"/>
            </a:pPr>
            <a:r>
              <a:rPr lang="en-US" sz="1300" dirty="0">
                <a:solidFill>
                  <a:srgbClr val="D6D9D7"/>
                </a:solidFill>
                <a:latin typeface="Inter" pitchFamily="34" charset="0"/>
                <a:ea typeface="Inter" pitchFamily="34" charset="-122"/>
                <a:cs typeface="Inter" pitchFamily="34" charset="-120"/>
              </a:rPr>
              <a:t>Penilaian kinerja yang berimbang antara hasil dan perilaku etis.</a:t>
            </a:r>
            <a:endParaRPr lang="en-US" sz="1300" dirty="0"/>
          </a:p>
        </p:txBody>
      </p:sp>
      <p:sp>
        <p:nvSpPr>
          <p:cNvPr id="24" name="Text 22"/>
          <p:cNvSpPr/>
          <p:nvPr/>
        </p:nvSpPr>
        <p:spPr>
          <a:xfrm>
            <a:off x="9900047" y="5618083"/>
            <a:ext cx="3880961" cy="529114"/>
          </a:xfrm>
          <a:prstGeom prst="rect">
            <a:avLst/>
          </a:prstGeom>
          <a:noFill/>
          <a:ln/>
        </p:spPr>
        <p:txBody>
          <a:bodyPr wrap="square" lIns="0" tIns="0" rIns="0" bIns="0" rtlCol="0" anchor="t"/>
          <a:lstStyle/>
          <a:p>
            <a:pPr marL="342900" indent="-342900" algn="l">
              <a:lnSpc>
                <a:spcPts val="2050"/>
              </a:lnSpc>
              <a:buSzPct val="100000"/>
              <a:buChar char="•"/>
            </a:pPr>
            <a:r>
              <a:rPr lang="en-US" sz="1300" dirty="0">
                <a:solidFill>
                  <a:srgbClr val="D6D9D7"/>
                </a:solidFill>
                <a:latin typeface="Inter" pitchFamily="34" charset="0"/>
                <a:ea typeface="Inter" pitchFamily="34" charset="-122"/>
                <a:cs typeface="Inter" pitchFamily="34" charset="-120"/>
              </a:rPr>
              <a:t>Memberikan apresiasi untuk upaya yang etis, bukan hanya kesuksesan.</a:t>
            </a:r>
            <a:endParaRPr lang="en-US" sz="1300" dirty="0"/>
          </a:p>
        </p:txBody>
      </p:sp>
      <p:sp>
        <p:nvSpPr>
          <p:cNvPr id="25" name="Text 23"/>
          <p:cNvSpPr/>
          <p:nvPr/>
        </p:nvSpPr>
        <p:spPr>
          <a:xfrm>
            <a:off x="661273" y="7050405"/>
            <a:ext cx="13307854" cy="529114"/>
          </a:xfrm>
          <a:prstGeom prst="rect">
            <a:avLst/>
          </a:prstGeom>
          <a:noFill/>
          <a:ln/>
        </p:spPr>
        <p:txBody>
          <a:bodyPr wrap="square" lIns="0" tIns="0" rIns="0" bIns="0" rtlCol="0" anchor="t"/>
          <a:lstStyle/>
          <a:p>
            <a:pPr marL="0" indent="0" algn="l">
              <a:lnSpc>
                <a:spcPts val="2050"/>
              </a:lnSpc>
              <a:buNone/>
            </a:pPr>
            <a:r>
              <a:rPr lang="en-US" sz="1300" dirty="0">
                <a:solidFill>
                  <a:srgbClr val="D6D9D7"/>
                </a:solidFill>
                <a:latin typeface="Inter" pitchFamily="34" charset="0"/>
                <a:ea typeface="Inter" pitchFamily="34" charset="-122"/>
                <a:cs typeface="Inter" pitchFamily="34" charset="-120"/>
              </a:rPr>
              <a:t>Lingkungan kerja yang positif dan suportif tidak hanya menjadi benteng pencegahan kecurangan, tetapi juga mendorong produktivitas, inovasi, dan kesejahteraan karyawan secara keseluruhan. Ini adalah investasi yang sangat berharga bagi setiap organisasi.</a:t>
            </a:r>
            <a:endParaRPr lang="en-US" sz="1300" dirty="0"/>
          </a:p>
        </p:txBody>
      </p:sp>
      <p:pic>
        <p:nvPicPr>
          <p:cNvPr id="26" name="Picture 25" descr="A black rectangular object with white text&#10;&#10;AI-generated content may be incorrect.">
            <a:extLst>
              <a:ext uri="{FF2B5EF4-FFF2-40B4-BE49-F238E27FC236}">
                <a16:creationId xmlns:a16="http://schemas.microsoft.com/office/drawing/2014/main" id="{A47CE41E-B0C0-0FA9-EFE3-7870E8293F98}"/>
              </a:ext>
            </a:extLst>
          </p:cNvPr>
          <p:cNvPicPr>
            <a:picLocks noChangeAspect="1"/>
          </p:cNvPicPr>
          <p:nvPr/>
        </p:nvPicPr>
        <p:blipFill>
          <a:blip r:embed="rId3"/>
          <a:stretch>
            <a:fillRect/>
          </a:stretch>
        </p:blipFill>
        <p:spPr>
          <a:xfrm>
            <a:off x="12834140" y="7667547"/>
            <a:ext cx="1676634" cy="56205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396835" y="272891"/>
            <a:ext cx="5011579" cy="310158"/>
          </a:xfrm>
          <a:prstGeom prst="rect">
            <a:avLst/>
          </a:prstGeom>
          <a:noFill/>
          <a:ln/>
        </p:spPr>
        <p:txBody>
          <a:bodyPr wrap="none" lIns="0" tIns="0" rIns="0" bIns="0" rtlCol="0" anchor="t"/>
          <a:lstStyle/>
          <a:p>
            <a:pPr marL="0" indent="0" algn="l">
              <a:lnSpc>
                <a:spcPts val="2400"/>
              </a:lnSpc>
              <a:buNone/>
            </a:pPr>
            <a:r>
              <a:rPr lang="en-US" sz="1950" dirty="0">
                <a:solidFill>
                  <a:srgbClr val="F7F7F8"/>
                </a:solidFill>
                <a:latin typeface="DM Sans Medium" pitchFamily="34" charset="0"/>
                <a:ea typeface="DM Sans Medium" pitchFamily="34" charset="-122"/>
                <a:cs typeface="DM Sans Medium" pitchFamily="34" charset="-120"/>
              </a:rPr>
              <a:t>Praktik Rekrutmen dan Promosi yang Sehat</a:t>
            </a:r>
            <a:endParaRPr lang="en-US" sz="1950" dirty="0"/>
          </a:p>
        </p:txBody>
      </p:sp>
      <p:sp>
        <p:nvSpPr>
          <p:cNvPr id="3" name="Text 1"/>
          <p:cNvSpPr/>
          <p:nvPr/>
        </p:nvSpPr>
        <p:spPr>
          <a:xfrm>
            <a:off x="396835" y="781407"/>
            <a:ext cx="13836729" cy="317183"/>
          </a:xfrm>
          <a:prstGeom prst="rect">
            <a:avLst/>
          </a:prstGeom>
          <a:noFill/>
          <a:ln/>
        </p:spPr>
        <p:txBody>
          <a:bodyPr wrap="square" lIns="0" tIns="0" rIns="0" bIns="0" rtlCol="0" anchor="t"/>
          <a:lstStyle/>
          <a:p>
            <a:pPr marL="0" indent="0" algn="l">
              <a:lnSpc>
                <a:spcPts val="1250"/>
              </a:lnSpc>
              <a:buNone/>
            </a:pPr>
            <a:r>
              <a:rPr lang="en-US" sz="750" dirty="0">
                <a:solidFill>
                  <a:srgbClr val="D6D9D7"/>
                </a:solidFill>
                <a:latin typeface="Inter" pitchFamily="34" charset="0"/>
                <a:ea typeface="Inter" pitchFamily="34" charset="-122"/>
                <a:cs typeface="Inter" pitchFamily="34" charset="-120"/>
              </a:rPr>
              <a:t>Pencegahan kecurangan dimulai bahkan sebelum seorang individu bergabung dengan organisasi. Proses rekrutmen dan promosi yang cermat dan berintegritas adalah garis pertahanan pertama untuk memastikan bahwa individu yang memiliki nilai-nilai etika yang kuat mengisi posisi-posisi kunci.</a:t>
            </a:r>
            <a:endParaRPr lang="en-US" sz="750" dirty="0"/>
          </a:p>
        </p:txBody>
      </p:sp>
      <p:pic>
        <p:nvPicPr>
          <p:cNvPr id="4" name="Image 0" descr="preencoded.png"/>
          <p:cNvPicPr>
            <a:picLocks noChangeAspect="1"/>
          </p:cNvPicPr>
          <p:nvPr/>
        </p:nvPicPr>
        <p:blipFill>
          <a:blip r:embed="rId3"/>
          <a:stretch>
            <a:fillRect/>
          </a:stretch>
        </p:blipFill>
        <p:spPr>
          <a:xfrm>
            <a:off x="396835" y="1321713"/>
            <a:ext cx="6351151" cy="6351151"/>
          </a:xfrm>
          <a:prstGeom prst="rect">
            <a:avLst/>
          </a:prstGeom>
        </p:spPr>
      </p:pic>
      <p:sp>
        <p:nvSpPr>
          <p:cNvPr id="5" name="Text 2"/>
          <p:cNvSpPr/>
          <p:nvPr/>
        </p:nvSpPr>
        <p:spPr>
          <a:xfrm>
            <a:off x="7443788" y="1309330"/>
            <a:ext cx="2941320" cy="185976"/>
          </a:xfrm>
          <a:prstGeom prst="rect">
            <a:avLst/>
          </a:prstGeom>
          <a:noFill/>
          <a:ln/>
        </p:spPr>
        <p:txBody>
          <a:bodyPr wrap="none" lIns="0" tIns="0" rIns="0" bIns="0" rtlCol="0" anchor="t"/>
          <a:lstStyle/>
          <a:p>
            <a:pPr marL="0" indent="0" algn="l">
              <a:lnSpc>
                <a:spcPts val="1450"/>
              </a:lnSpc>
              <a:buNone/>
            </a:pPr>
            <a:r>
              <a:rPr lang="en-US" sz="1150" dirty="0">
                <a:solidFill>
                  <a:srgbClr val="F7F7F8"/>
                </a:solidFill>
                <a:latin typeface="DM Sans Medium" pitchFamily="34" charset="0"/>
                <a:ea typeface="DM Sans Medium" pitchFamily="34" charset="-122"/>
                <a:cs typeface="DM Sans Medium" pitchFamily="34" charset="-120"/>
              </a:rPr>
              <a:t>Pemeriksaan Latar Belakang dan Referensi</a:t>
            </a:r>
            <a:endParaRPr lang="en-US" sz="1150" dirty="0"/>
          </a:p>
        </p:txBody>
      </p:sp>
      <p:sp>
        <p:nvSpPr>
          <p:cNvPr id="6" name="Text 3"/>
          <p:cNvSpPr/>
          <p:nvPr/>
        </p:nvSpPr>
        <p:spPr>
          <a:xfrm>
            <a:off x="7443788" y="1594485"/>
            <a:ext cx="6797397" cy="317183"/>
          </a:xfrm>
          <a:prstGeom prst="rect">
            <a:avLst/>
          </a:prstGeom>
          <a:noFill/>
          <a:ln/>
        </p:spPr>
        <p:txBody>
          <a:bodyPr wrap="square" lIns="0" tIns="0" rIns="0" bIns="0" rtlCol="0" anchor="t"/>
          <a:lstStyle/>
          <a:p>
            <a:pPr marL="342900" indent="-342900" algn="l">
              <a:lnSpc>
                <a:spcPts val="1250"/>
              </a:lnSpc>
              <a:buSzPct val="100000"/>
              <a:buChar char="•"/>
            </a:pPr>
            <a:r>
              <a:rPr lang="en-US" sz="750" b="1" dirty="0">
                <a:solidFill>
                  <a:srgbClr val="D6D9D7"/>
                </a:solidFill>
                <a:latin typeface="Inter" pitchFamily="34" charset="0"/>
                <a:ea typeface="Inter" pitchFamily="34" charset="-122"/>
                <a:cs typeface="Inter" pitchFamily="34" charset="-120"/>
              </a:rPr>
              <a:t>Verifikasi Kredensial:</a:t>
            </a:r>
            <a:r>
              <a:rPr lang="en-US" sz="750" dirty="0">
                <a:solidFill>
                  <a:srgbClr val="D6D9D7"/>
                </a:solidFill>
                <a:latin typeface="Inter" pitchFamily="34" charset="0"/>
                <a:ea typeface="Inter" pitchFamily="34" charset="-122"/>
                <a:cs typeface="Inter" pitchFamily="34" charset="-120"/>
              </a:rPr>
              <a:t> Melakukan verifikasi menyeluruh terhadap riwayat pendidikan, pengalaman kerja, dan kualifikasi lainnya untuk memastikan keakuratan informasi yang diberikan calon karyawan.</a:t>
            </a:r>
            <a:endParaRPr lang="en-US" sz="750" dirty="0"/>
          </a:p>
        </p:txBody>
      </p:sp>
      <p:sp>
        <p:nvSpPr>
          <p:cNvPr id="7" name="Text 4"/>
          <p:cNvSpPr/>
          <p:nvPr/>
        </p:nvSpPr>
        <p:spPr>
          <a:xfrm>
            <a:off x="7443788" y="1946315"/>
            <a:ext cx="6797397" cy="317183"/>
          </a:xfrm>
          <a:prstGeom prst="rect">
            <a:avLst/>
          </a:prstGeom>
          <a:noFill/>
          <a:ln/>
        </p:spPr>
        <p:txBody>
          <a:bodyPr wrap="square" lIns="0" tIns="0" rIns="0" bIns="0" rtlCol="0" anchor="t"/>
          <a:lstStyle/>
          <a:p>
            <a:pPr marL="342900" indent="-342900" algn="l">
              <a:lnSpc>
                <a:spcPts val="1250"/>
              </a:lnSpc>
              <a:buSzPct val="100000"/>
              <a:buChar char="•"/>
            </a:pPr>
            <a:r>
              <a:rPr lang="en-US" sz="750" b="1" dirty="0">
                <a:solidFill>
                  <a:srgbClr val="D6D9D7"/>
                </a:solidFill>
                <a:latin typeface="Inter" pitchFamily="34" charset="0"/>
                <a:ea typeface="Inter" pitchFamily="34" charset="-122"/>
                <a:cs typeface="Inter" pitchFamily="34" charset="-120"/>
              </a:rPr>
              <a:t>Pemeriksaan Referensi:</a:t>
            </a:r>
            <a:r>
              <a:rPr lang="en-US" sz="750" dirty="0">
                <a:solidFill>
                  <a:srgbClr val="D6D9D7"/>
                </a:solidFill>
                <a:latin typeface="Inter" pitchFamily="34" charset="0"/>
                <a:ea typeface="Inter" pitchFamily="34" charset="-122"/>
                <a:cs typeface="Inter" pitchFamily="34" charset="-120"/>
              </a:rPr>
              <a:t> Menghubungi mantan atasan atau kolega untuk mendapatkan wawasan tentang karakter, etika kerja, dan perilaku calon karyawan di lingkungan profesional sebelumnya.</a:t>
            </a:r>
            <a:endParaRPr lang="en-US" sz="750" dirty="0"/>
          </a:p>
        </p:txBody>
      </p:sp>
      <p:sp>
        <p:nvSpPr>
          <p:cNvPr id="8" name="Text 5"/>
          <p:cNvSpPr/>
          <p:nvPr/>
        </p:nvSpPr>
        <p:spPr>
          <a:xfrm>
            <a:off x="7443788" y="2298144"/>
            <a:ext cx="6797397" cy="317183"/>
          </a:xfrm>
          <a:prstGeom prst="rect">
            <a:avLst/>
          </a:prstGeom>
          <a:noFill/>
          <a:ln/>
        </p:spPr>
        <p:txBody>
          <a:bodyPr wrap="square" lIns="0" tIns="0" rIns="0" bIns="0" rtlCol="0" anchor="t"/>
          <a:lstStyle/>
          <a:p>
            <a:pPr marL="342900" indent="-342900" algn="l">
              <a:lnSpc>
                <a:spcPts val="1250"/>
              </a:lnSpc>
              <a:buSzPct val="100000"/>
              <a:buChar char="•"/>
            </a:pPr>
            <a:r>
              <a:rPr lang="en-US" sz="750" b="1" dirty="0">
                <a:solidFill>
                  <a:srgbClr val="D6D9D7"/>
                </a:solidFill>
                <a:latin typeface="Inter" pitchFamily="34" charset="0"/>
                <a:ea typeface="Inter" pitchFamily="34" charset="-122"/>
                <a:cs typeface="Inter" pitchFamily="34" charset="-120"/>
              </a:rPr>
              <a:t>Catatan Kriminal dan Keuangan (jika relevan):</a:t>
            </a:r>
            <a:r>
              <a:rPr lang="en-US" sz="750" dirty="0">
                <a:solidFill>
                  <a:srgbClr val="D6D9D7"/>
                </a:solidFill>
                <a:latin typeface="Inter" pitchFamily="34" charset="0"/>
                <a:ea typeface="Inter" pitchFamily="34" charset="-122"/>
                <a:cs typeface="Inter" pitchFamily="34" charset="-120"/>
              </a:rPr>
              <a:t> Untuk posisi-posisi sensitif yang melibatkan akses ke keuangan atau informasi rahasia, pemeriksaan catatan kriminal dan riwayat keuangan dapat menjadi langkah penting untuk mengidentifikasi potensi risiko.</a:t>
            </a:r>
            <a:endParaRPr lang="en-US" sz="750" dirty="0"/>
          </a:p>
        </p:txBody>
      </p:sp>
      <p:sp>
        <p:nvSpPr>
          <p:cNvPr id="9" name="Text 6"/>
          <p:cNvSpPr/>
          <p:nvPr/>
        </p:nvSpPr>
        <p:spPr>
          <a:xfrm>
            <a:off x="7443788" y="2649974"/>
            <a:ext cx="6797397" cy="317183"/>
          </a:xfrm>
          <a:prstGeom prst="rect">
            <a:avLst/>
          </a:prstGeom>
          <a:noFill/>
          <a:ln/>
        </p:spPr>
        <p:txBody>
          <a:bodyPr wrap="square" lIns="0" tIns="0" rIns="0" bIns="0" rtlCol="0" anchor="t"/>
          <a:lstStyle/>
          <a:p>
            <a:pPr marL="342900" indent="-342900" algn="l">
              <a:lnSpc>
                <a:spcPts val="1250"/>
              </a:lnSpc>
              <a:buSzPct val="100000"/>
              <a:buChar char="•"/>
            </a:pPr>
            <a:r>
              <a:rPr lang="en-US" sz="750" b="1" dirty="0">
                <a:solidFill>
                  <a:srgbClr val="D6D9D7"/>
                </a:solidFill>
                <a:latin typeface="Inter" pitchFamily="34" charset="0"/>
                <a:ea typeface="Inter" pitchFamily="34" charset="-122"/>
                <a:cs typeface="Inter" pitchFamily="34" charset="-120"/>
              </a:rPr>
              <a:t>Pemeriksaan Media Sosial:</a:t>
            </a:r>
            <a:r>
              <a:rPr lang="en-US" sz="750" dirty="0">
                <a:solidFill>
                  <a:srgbClr val="D6D9D7"/>
                </a:solidFill>
                <a:latin typeface="Inter" pitchFamily="34" charset="0"/>
                <a:ea typeface="Inter" pitchFamily="34" charset="-122"/>
                <a:cs typeface="Inter" pitchFamily="34" charset="-120"/>
              </a:rPr>
              <a:t> Meskipun harus dilakukan dengan hati-hati dan sesuai regulasi privasi, meninjau kehadiran publik calon karyawan di media sosial dapat memberikan gambaran tambahan tentang nilai-nilai dan perilaku mereka.</a:t>
            </a:r>
            <a:endParaRPr lang="en-US" sz="750" dirty="0"/>
          </a:p>
        </p:txBody>
      </p:sp>
      <p:sp>
        <p:nvSpPr>
          <p:cNvPr id="10" name="Text 7"/>
          <p:cNvSpPr/>
          <p:nvPr/>
        </p:nvSpPr>
        <p:spPr>
          <a:xfrm>
            <a:off x="396835" y="7895987"/>
            <a:ext cx="13836729" cy="158591"/>
          </a:xfrm>
          <a:prstGeom prst="rect">
            <a:avLst/>
          </a:prstGeom>
          <a:noFill/>
          <a:ln/>
        </p:spPr>
        <p:txBody>
          <a:bodyPr wrap="none" lIns="0" tIns="0" rIns="0" bIns="0" rtlCol="0" anchor="t"/>
          <a:lstStyle/>
          <a:p>
            <a:pPr marL="0" indent="0" algn="l">
              <a:lnSpc>
                <a:spcPts val="1250"/>
              </a:lnSpc>
              <a:buNone/>
            </a:pPr>
            <a:endParaRPr lang="en-US" sz="750" dirty="0"/>
          </a:p>
        </p:txBody>
      </p:sp>
      <p:sp>
        <p:nvSpPr>
          <p:cNvPr id="11" name="Shape 8"/>
          <p:cNvSpPr/>
          <p:nvPr/>
        </p:nvSpPr>
        <p:spPr>
          <a:xfrm>
            <a:off x="396835" y="8215714"/>
            <a:ext cx="13836729" cy="20003"/>
          </a:xfrm>
          <a:prstGeom prst="rect">
            <a:avLst/>
          </a:prstGeom>
          <a:solidFill>
            <a:srgbClr val="D6D9D7">
              <a:alpha val="50000"/>
            </a:srgbClr>
          </a:solidFill>
          <a:ln/>
        </p:spPr>
      </p:sp>
      <p:sp>
        <p:nvSpPr>
          <p:cNvPr id="12" name="Text 9"/>
          <p:cNvSpPr/>
          <p:nvPr/>
        </p:nvSpPr>
        <p:spPr>
          <a:xfrm>
            <a:off x="396835" y="8347234"/>
            <a:ext cx="13836729" cy="158591"/>
          </a:xfrm>
          <a:prstGeom prst="rect">
            <a:avLst/>
          </a:prstGeom>
          <a:noFill/>
          <a:ln/>
        </p:spPr>
        <p:txBody>
          <a:bodyPr wrap="none" lIns="0" tIns="0" rIns="0" bIns="0" rtlCol="0" anchor="t"/>
          <a:lstStyle/>
          <a:p>
            <a:pPr marL="0" indent="0" algn="l">
              <a:lnSpc>
                <a:spcPts val="1250"/>
              </a:lnSpc>
              <a:buNone/>
            </a:pPr>
            <a:endParaRPr lang="en-US" sz="750" dirty="0"/>
          </a:p>
        </p:txBody>
      </p:sp>
      <p:sp>
        <p:nvSpPr>
          <p:cNvPr id="13" name="Text 10"/>
          <p:cNvSpPr/>
          <p:nvPr/>
        </p:nvSpPr>
        <p:spPr>
          <a:xfrm>
            <a:off x="396835" y="8716566"/>
            <a:ext cx="3236833" cy="185976"/>
          </a:xfrm>
          <a:prstGeom prst="rect">
            <a:avLst/>
          </a:prstGeom>
          <a:noFill/>
          <a:ln/>
        </p:spPr>
        <p:txBody>
          <a:bodyPr wrap="none" lIns="0" tIns="0" rIns="0" bIns="0" rtlCol="0" anchor="t"/>
          <a:lstStyle/>
          <a:p>
            <a:pPr marL="0" indent="0" algn="l">
              <a:lnSpc>
                <a:spcPts val="1450"/>
              </a:lnSpc>
              <a:buNone/>
            </a:pPr>
            <a:r>
              <a:rPr lang="en-US" sz="1150" dirty="0">
                <a:solidFill>
                  <a:srgbClr val="F7F7F8"/>
                </a:solidFill>
                <a:latin typeface="DM Sans Medium" pitchFamily="34" charset="0"/>
                <a:ea typeface="DM Sans Medium" pitchFamily="34" charset="-122"/>
                <a:cs typeface="DM Sans Medium" pitchFamily="34" charset="-120"/>
              </a:rPr>
              <a:t>Pelatihan Nilai-nilai Organisasi dan Etika Bisnis</a:t>
            </a:r>
            <a:endParaRPr lang="en-US" sz="1150" dirty="0"/>
          </a:p>
        </p:txBody>
      </p:sp>
      <p:sp>
        <p:nvSpPr>
          <p:cNvPr id="14" name="Text 11"/>
          <p:cNvSpPr/>
          <p:nvPr/>
        </p:nvSpPr>
        <p:spPr>
          <a:xfrm>
            <a:off x="396835" y="9001720"/>
            <a:ext cx="6797397" cy="317183"/>
          </a:xfrm>
          <a:prstGeom prst="rect">
            <a:avLst/>
          </a:prstGeom>
          <a:noFill/>
          <a:ln/>
        </p:spPr>
        <p:txBody>
          <a:bodyPr wrap="square" lIns="0" tIns="0" rIns="0" bIns="0" rtlCol="0" anchor="t"/>
          <a:lstStyle/>
          <a:p>
            <a:pPr marL="342900" indent="-342900" algn="l">
              <a:lnSpc>
                <a:spcPts val="1250"/>
              </a:lnSpc>
              <a:buSzPct val="100000"/>
              <a:buChar char="•"/>
            </a:pPr>
            <a:r>
              <a:rPr lang="en-US" sz="750" b="1" dirty="0">
                <a:solidFill>
                  <a:srgbClr val="D6D9D7"/>
                </a:solidFill>
                <a:latin typeface="Inter" pitchFamily="34" charset="0"/>
                <a:ea typeface="Inter" pitchFamily="34" charset="-122"/>
                <a:cs typeface="Inter" pitchFamily="34" charset="-120"/>
              </a:rPr>
              <a:t>Program Induksi Komprehensif:</a:t>
            </a:r>
            <a:r>
              <a:rPr lang="en-US" sz="750" dirty="0">
                <a:solidFill>
                  <a:srgbClr val="D6D9D7"/>
                </a:solidFill>
                <a:latin typeface="Inter" pitchFamily="34" charset="0"/>
                <a:ea typeface="Inter" pitchFamily="34" charset="-122"/>
                <a:cs typeface="Inter" pitchFamily="34" charset="-120"/>
              </a:rPr>
              <a:t> Sejak hari pertama, karyawan baru harus diperkenalkan secara menyeluruh dengan nilai-nilai inti, kode etik, dan kebijakan anti-kecurangan organisasi. Ini menetapkan ekspektasi yang jelas sejak awal.</a:t>
            </a:r>
            <a:endParaRPr lang="en-US" sz="750" dirty="0"/>
          </a:p>
        </p:txBody>
      </p:sp>
      <p:sp>
        <p:nvSpPr>
          <p:cNvPr id="15" name="Text 12"/>
          <p:cNvSpPr/>
          <p:nvPr/>
        </p:nvSpPr>
        <p:spPr>
          <a:xfrm>
            <a:off x="396835" y="9353550"/>
            <a:ext cx="6797397" cy="317183"/>
          </a:xfrm>
          <a:prstGeom prst="rect">
            <a:avLst/>
          </a:prstGeom>
          <a:noFill/>
          <a:ln/>
        </p:spPr>
        <p:txBody>
          <a:bodyPr wrap="square" lIns="0" tIns="0" rIns="0" bIns="0" rtlCol="0" anchor="t"/>
          <a:lstStyle/>
          <a:p>
            <a:pPr marL="342900" indent="-342900" algn="l">
              <a:lnSpc>
                <a:spcPts val="1250"/>
              </a:lnSpc>
              <a:buSzPct val="100000"/>
              <a:buChar char="•"/>
            </a:pPr>
            <a:r>
              <a:rPr lang="en-US" sz="750" b="1" dirty="0">
                <a:solidFill>
                  <a:srgbClr val="D6D9D7"/>
                </a:solidFill>
                <a:latin typeface="Inter" pitchFamily="34" charset="0"/>
                <a:ea typeface="Inter" pitchFamily="34" charset="-122"/>
                <a:cs typeface="Inter" pitchFamily="34" charset="-120"/>
              </a:rPr>
              <a:t>Studi Kasus dan Diskusi:</a:t>
            </a:r>
            <a:r>
              <a:rPr lang="en-US" sz="750" dirty="0">
                <a:solidFill>
                  <a:srgbClr val="D6D9D7"/>
                </a:solidFill>
                <a:latin typeface="Inter" pitchFamily="34" charset="0"/>
                <a:ea typeface="Inter" pitchFamily="34" charset="-122"/>
                <a:cs typeface="Inter" pitchFamily="34" charset="-120"/>
              </a:rPr>
              <a:t> Menggunakan studi kasus dan skenario etika untuk mendorong diskusi dan pemahaman tentang dilema moral yang mungkin dihadapi karyawan, serta cara yang tepat untuk menanganinya.</a:t>
            </a:r>
            <a:endParaRPr lang="en-US" sz="750" dirty="0"/>
          </a:p>
        </p:txBody>
      </p:sp>
      <p:sp>
        <p:nvSpPr>
          <p:cNvPr id="16" name="Text 13"/>
          <p:cNvSpPr/>
          <p:nvPr/>
        </p:nvSpPr>
        <p:spPr>
          <a:xfrm>
            <a:off x="396835" y="9705380"/>
            <a:ext cx="6797397" cy="317183"/>
          </a:xfrm>
          <a:prstGeom prst="rect">
            <a:avLst/>
          </a:prstGeom>
          <a:noFill/>
          <a:ln/>
        </p:spPr>
        <p:txBody>
          <a:bodyPr wrap="square" lIns="0" tIns="0" rIns="0" bIns="0" rtlCol="0" anchor="t"/>
          <a:lstStyle/>
          <a:p>
            <a:pPr marL="342900" indent="-342900" algn="l">
              <a:lnSpc>
                <a:spcPts val="1250"/>
              </a:lnSpc>
              <a:buSzPct val="100000"/>
              <a:buChar char="•"/>
            </a:pPr>
            <a:r>
              <a:rPr lang="en-US" sz="750" b="1" dirty="0">
                <a:solidFill>
                  <a:srgbClr val="D6D9D7"/>
                </a:solidFill>
                <a:latin typeface="Inter" pitchFamily="34" charset="0"/>
                <a:ea typeface="Inter" pitchFamily="34" charset="-122"/>
                <a:cs typeface="Inter" pitchFamily="34" charset="-120"/>
              </a:rPr>
              <a:t>Pelatihan Berkelanjutan:</a:t>
            </a:r>
            <a:r>
              <a:rPr lang="en-US" sz="750" dirty="0">
                <a:solidFill>
                  <a:srgbClr val="D6D9D7"/>
                </a:solidFill>
                <a:latin typeface="Inter" pitchFamily="34" charset="0"/>
                <a:ea typeface="Inter" pitchFamily="34" charset="-122"/>
                <a:cs typeface="Inter" pitchFamily="34" charset="-120"/>
              </a:rPr>
              <a:t> Etika bisnis bukanlah pelatihan sekali jalan. Sesi penyegaran dan lokakarya reguler diperlukan untuk memperkuat pesan, membahas perubahan peraturan, dan menjaga kesadaran akan risiko kecurangan.</a:t>
            </a:r>
            <a:endParaRPr lang="en-US" sz="750" dirty="0"/>
          </a:p>
        </p:txBody>
      </p:sp>
      <p:sp>
        <p:nvSpPr>
          <p:cNvPr id="17" name="Text 14"/>
          <p:cNvSpPr/>
          <p:nvPr/>
        </p:nvSpPr>
        <p:spPr>
          <a:xfrm>
            <a:off x="396835" y="10057209"/>
            <a:ext cx="6797397" cy="317183"/>
          </a:xfrm>
          <a:prstGeom prst="rect">
            <a:avLst/>
          </a:prstGeom>
          <a:noFill/>
          <a:ln/>
        </p:spPr>
        <p:txBody>
          <a:bodyPr wrap="square" lIns="0" tIns="0" rIns="0" bIns="0" rtlCol="0" anchor="t"/>
          <a:lstStyle/>
          <a:p>
            <a:pPr marL="342900" indent="-342900" algn="l">
              <a:lnSpc>
                <a:spcPts val="1250"/>
              </a:lnSpc>
              <a:buSzPct val="100000"/>
              <a:buChar char="•"/>
            </a:pPr>
            <a:r>
              <a:rPr lang="en-US" sz="750" b="1" dirty="0">
                <a:solidFill>
                  <a:srgbClr val="D6D9D7"/>
                </a:solidFill>
                <a:latin typeface="Inter" pitchFamily="34" charset="0"/>
                <a:ea typeface="Inter" pitchFamily="34" charset="-122"/>
                <a:cs typeface="Inter" pitchFamily="34" charset="-120"/>
              </a:rPr>
              <a:t>Peran Mentor:</a:t>
            </a:r>
            <a:r>
              <a:rPr lang="en-US" sz="750" dirty="0">
                <a:solidFill>
                  <a:srgbClr val="D6D9D7"/>
                </a:solidFill>
                <a:latin typeface="Inter" pitchFamily="34" charset="0"/>
                <a:ea typeface="Inter" pitchFamily="34" charset="-122"/>
                <a:cs typeface="Inter" pitchFamily="34" charset="-120"/>
              </a:rPr>
              <a:t> Memasangkan karyawan baru dengan mentor yang memiliki rekam jejak etika yang kuat dapat memberikan panduan praktis dan teladan yang baik.</a:t>
            </a:r>
            <a:endParaRPr lang="en-US" sz="750" dirty="0"/>
          </a:p>
        </p:txBody>
      </p:sp>
      <p:pic>
        <p:nvPicPr>
          <p:cNvPr id="18" name="Image 1" descr="preencoded.png"/>
          <p:cNvPicPr>
            <a:picLocks noChangeAspect="1"/>
          </p:cNvPicPr>
          <p:nvPr/>
        </p:nvPicPr>
        <p:blipFill>
          <a:blip r:embed="rId4"/>
          <a:stretch>
            <a:fillRect/>
          </a:stretch>
        </p:blipFill>
        <p:spPr>
          <a:xfrm>
            <a:off x="7443788" y="8728948"/>
            <a:ext cx="6351151" cy="6351151"/>
          </a:xfrm>
          <a:prstGeom prst="rect">
            <a:avLst/>
          </a:prstGeom>
        </p:spPr>
      </p:pic>
      <p:sp>
        <p:nvSpPr>
          <p:cNvPr id="19" name="Text 15"/>
          <p:cNvSpPr/>
          <p:nvPr/>
        </p:nvSpPr>
        <p:spPr>
          <a:xfrm>
            <a:off x="396835" y="15303222"/>
            <a:ext cx="13836729" cy="158591"/>
          </a:xfrm>
          <a:prstGeom prst="rect">
            <a:avLst/>
          </a:prstGeom>
          <a:noFill/>
          <a:ln/>
        </p:spPr>
        <p:txBody>
          <a:bodyPr wrap="none" lIns="0" tIns="0" rIns="0" bIns="0" rtlCol="0" anchor="t"/>
          <a:lstStyle/>
          <a:p>
            <a:pPr marL="0" indent="0" algn="l">
              <a:lnSpc>
                <a:spcPts val="1250"/>
              </a:lnSpc>
              <a:buNone/>
            </a:pPr>
            <a:r>
              <a:rPr lang="en-US" sz="750" dirty="0">
                <a:solidFill>
                  <a:srgbClr val="D6D9D7"/>
                </a:solidFill>
                <a:latin typeface="Inter" pitchFamily="34" charset="0"/>
                <a:ea typeface="Inter" pitchFamily="34" charset="-122"/>
                <a:cs typeface="Inter" pitchFamily="34" charset="-120"/>
              </a:rPr>
              <a:t>Dengan mengintegrasikan praktik rekrutmen dan promosi yang sehat, organisasi tidak hanya mendapatkan talenta terbaik tetapi juga memastikan bahwa mereka selaras dengan budaya integritas yang ingin dibangun.</a:t>
            </a:r>
            <a:endParaRPr lang="en-US" sz="750" dirty="0"/>
          </a:p>
        </p:txBody>
      </p:sp>
      <p:pic>
        <p:nvPicPr>
          <p:cNvPr id="20" name="Picture 19" descr="A black rectangular object with white text&#10;&#10;AI-generated content may be incorrect.">
            <a:extLst>
              <a:ext uri="{FF2B5EF4-FFF2-40B4-BE49-F238E27FC236}">
                <a16:creationId xmlns:a16="http://schemas.microsoft.com/office/drawing/2014/main" id="{09533900-BC84-CC90-276D-5D920E2EB605}"/>
              </a:ext>
            </a:extLst>
          </p:cNvPr>
          <p:cNvPicPr>
            <a:picLocks noChangeAspect="1"/>
          </p:cNvPicPr>
          <p:nvPr/>
        </p:nvPicPr>
        <p:blipFill>
          <a:blip r:embed="rId5"/>
          <a:stretch>
            <a:fillRect/>
          </a:stretch>
        </p:blipFill>
        <p:spPr>
          <a:xfrm>
            <a:off x="12834140" y="7667547"/>
            <a:ext cx="1676634" cy="56205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83870" y="332661"/>
            <a:ext cx="4769168" cy="378023"/>
          </a:xfrm>
          <a:prstGeom prst="rect">
            <a:avLst/>
          </a:prstGeom>
          <a:noFill/>
          <a:ln/>
        </p:spPr>
        <p:txBody>
          <a:bodyPr wrap="none" lIns="0" tIns="0" rIns="0" bIns="0" rtlCol="0" anchor="t"/>
          <a:lstStyle/>
          <a:p>
            <a:pPr marL="0" indent="0" algn="l">
              <a:lnSpc>
                <a:spcPts val="2950"/>
              </a:lnSpc>
              <a:buNone/>
            </a:pPr>
            <a:r>
              <a:rPr lang="en-US" sz="2350" dirty="0">
                <a:solidFill>
                  <a:srgbClr val="F7F7F8"/>
                </a:solidFill>
                <a:latin typeface="DM Sans Medium" pitchFamily="34" charset="0"/>
                <a:ea typeface="DM Sans Medium" pitchFamily="34" charset="-122"/>
                <a:cs typeface="DM Sans Medium" pitchFamily="34" charset="-120"/>
              </a:rPr>
              <a:t>Pelatihan dan Edukasi Etika Bisnis</a:t>
            </a:r>
            <a:endParaRPr lang="en-US" sz="2350" dirty="0"/>
          </a:p>
        </p:txBody>
      </p:sp>
      <p:sp>
        <p:nvSpPr>
          <p:cNvPr id="3" name="Text 1"/>
          <p:cNvSpPr/>
          <p:nvPr/>
        </p:nvSpPr>
        <p:spPr>
          <a:xfrm>
            <a:off x="483870" y="952619"/>
            <a:ext cx="13662660" cy="386953"/>
          </a:xfrm>
          <a:prstGeom prst="rect">
            <a:avLst/>
          </a:prstGeom>
          <a:noFill/>
          <a:ln/>
        </p:spPr>
        <p:txBody>
          <a:bodyPr wrap="square" lIns="0" tIns="0" rIns="0" bIns="0" rtlCol="0" anchor="t"/>
          <a:lstStyle/>
          <a:p>
            <a:pPr marL="0" indent="0" algn="l">
              <a:lnSpc>
                <a:spcPts val="1500"/>
              </a:lnSpc>
              <a:buNone/>
            </a:pPr>
            <a:r>
              <a:rPr lang="en-US" sz="950" dirty="0">
                <a:solidFill>
                  <a:srgbClr val="D6D9D7"/>
                </a:solidFill>
                <a:latin typeface="Inter" pitchFamily="34" charset="0"/>
                <a:ea typeface="Inter" pitchFamily="34" charset="-122"/>
                <a:cs typeface="Inter" pitchFamily="34" charset="-120"/>
              </a:rPr>
              <a:t>Pendidikan dan pelatihan berkelanjutan adalah pilar penting dalam membangun kesadaran dan komitmen terhadap etika bisnis di seluruh organisasi. Ini membantu karyawan memahami bukan hanya "apa" yang boleh dan tidak boleh dilakukan, tetapi juga "mengapa" integritas itu penting.</a:t>
            </a:r>
            <a:endParaRPr lang="en-US" sz="950" dirty="0"/>
          </a:p>
        </p:txBody>
      </p:sp>
      <p:sp>
        <p:nvSpPr>
          <p:cNvPr id="4" name="Text 2"/>
          <p:cNvSpPr/>
          <p:nvPr/>
        </p:nvSpPr>
        <p:spPr>
          <a:xfrm>
            <a:off x="483870" y="1475661"/>
            <a:ext cx="120968" cy="151209"/>
          </a:xfrm>
          <a:prstGeom prst="rect">
            <a:avLst/>
          </a:prstGeom>
          <a:noFill/>
          <a:ln/>
        </p:spPr>
        <p:txBody>
          <a:bodyPr wrap="none" lIns="0" tIns="0" rIns="0" bIns="0" rtlCol="0" anchor="t"/>
          <a:lstStyle/>
          <a:p>
            <a:pPr marL="0" indent="0" algn="l">
              <a:lnSpc>
                <a:spcPts val="1500"/>
              </a:lnSpc>
              <a:buNone/>
            </a:pPr>
            <a:r>
              <a:rPr lang="en-US" sz="950" dirty="0">
                <a:solidFill>
                  <a:srgbClr val="D6D9D7"/>
                </a:solidFill>
                <a:latin typeface="DM Sans Light" pitchFamily="34" charset="0"/>
                <a:ea typeface="DM Sans Light" pitchFamily="34" charset="-122"/>
                <a:cs typeface="DM Sans Light" pitchFamily="34" charset="-120"/>
              </a:rPr>
              <a:t>01</a:t>
            </a:r>
            <a:endParaRPr lang="en-US" sz="950" dirty="0"/>
          </a:p>
        </p:txBody>
      </p:sp>
      <p:sp>
        <p:nvSpPr>
          <p:cNvPr id="5" name="Shape 3"/>
          <p:cNvSpPr/>
          <p:nvPr/>
        </p:nvSpPr>
        <p:spPr>
          <a:xfrm>
            <a:off x="483870" y="1666042"/>
            <a:ext cx="4473535" cy="15240"/>
          </a:xfrm>
          <a:prstGeom prst="rect">
            <a:avLst/>
          </a:prstGeom>
          <a:solidFill>
            <a:srgbClr val="AC9EF5"/>
          </a:solidFill>
          <a:ln/>
        </p:spPr>
      </p:sp>
      <p:sp>
        <p:nvSpPr>
          <p:cNvPr id="6" name="Text 4"/>
          <p:cNvSpPr/>
          <p:nvPr/>
        </p:nvSpPr>
        <p:spPr>
          <a:xfrm>
            <a:off x="483870" y="1757005"/>
            <a:ext cx="2594015" cy="188952"/>
          </a:xfrm>
          <a:prstGeom prst="rect">
            <a:avLst/>
          </a:prstGeom>
          <a:noFill/>
          <a:ln/>
        </p:spPr>
        <p:txBody>
          <a:bodyPr wrap="none" lIns="0" tIns="0" rIns="0" bIns="0" rtlCol="0" anchor="t"/>
          <a:lstStyle/>
          <a:p>
            <a:pPr marL="0" indent="0" algn="l">
              <a:lnSpc>
                <a:spcPts val="1450"/>
              </a:lnSpc>
              <a:buNone/>
            </a:pPr>
            <a:r>
              <a:rPr lang="en-US" sz="1150" dirty="0">
                <a:solidFill>
                  <a:srgbClr val="D6D9D7"/>
                </a:solidFill>
                <a:latin typeface="DM Sans Medium" pitchFamily="34" charset="0"/>
                <a:ea typeface="DM Sans Medium" pitchFamily="34" charset="-122"/>
                <a:cs typeface="DM Sans Medium" pitchFamily="34" charset="-120"/>
              </a:rPr>
              <a:t>Induksi Karyawan Baru: Fondasi Etika</a:t>
            </a:r>
            <a:endParaRPr lang="en-US" sz="1150" dirty="0"/>
          </a:p>
        </p:txBody>
      </p:sp>
      <p:sp>
        <p:nvSpPr>
          <p:cNvPr id="7" name="Text 5"/>
          <p:cNvSpPr/>
          <p:nvPr/>
        </p:nvSpPr>
        <p:spPr>
          <a:xfrm>
            <a:off x="483870" y="2018467"/>
            <a:ext cx="4473535" cy="580430"/>
          </a:xfrm>
          <a:prstGeom prst="rect">
            <a:avLst/>
          </a:prstGeom>
          <a:noFill/>
          <a:ln/>
        </p:spPr>
        <p:txBody>
          <a:bodyPr wrap="square" lIns="0" tIns="0" rIns="0" bIns="0" rtlCol="0" anchor="t"/>
          <a:lstStyle/>
          <a:p>
            <a:pPr marL="0" indent="0" algn="l">
              <a:lnSpc>
                <a:spcPts val="1500"/>
              </a:lnSpc>
              <a:buNone/>
            </a:pPr>
            <a:r>
              <a:rPr lang="en-US" sz="950" dirty="0">
                <a:solidFill>
                  <a:srgbClr val="D6D9D7"/>
                </a:solidFill>
                <a:latin typeface="Inter" pitchFamily="34" charset="0"/>
                <a:ea typeface="Inter" pitchFamily="34" charset="-122"/>
                <a:cs typeface="Inter" pitchFamily="34" charset="-120"/>
              </a:rPr>
              <a:t>Setiap karyawan baru harus menjalani program induksi yang komprehensif, di mana kode etik dan pedoman perilaku organisasi diperkenalkan secara jelas. Ini termasuk:</a:t>
            </a:r>
            <a:endParaRPr lang="en-US" sz="950" dirty="0"/>
          </a:p>
        </p:txBody>
      </p:sp>
      <p:sp>
        <p:nvSpPr>
          <p:cNvPr id="8" name="Text 6"/>
          <p:cNvSpPr/>
          <p:nvPr/>
        </p:nvSpPr>
        <p:spPr>
          <a:xfrm>
            <a:off x="483870" y="2671405"/>
            <a:ext cx="4473535" cy="386953"/>
          </a:xfrm>
          <a:prstGeom prst="rect">
            <a:avLst/>
          </a:prstGeom>
          <a:noFill/>
          <a:ln/>
        </p:spPr>
        <p:txBody>
          <a:bodyPr wrap="square" lIns="0" tIns="0" rIns="0" bIns="0" rtlCol="0" anchor="t"/>
          <a:lstStyle/>
          <a:p>
            <a:pPr marL="342900" indent="-342900" algn="l">
              <a:lnSpc>
                <a:spcPts val="1500"/>
              </a:lnSpc>
              <a:buSzPct val="100000"/>
              <a:buChar char="•"/>
            </a:pPr>
            <a:r>
              <a:rPr lang="en-US" sz="950" b="1" dirty="0">
                <a:solidFill>
                  <a:srgbClr val="D6D9D7"/>
                </a:solidFill>
                <a:latin typeface="Inter" pitchFamily="34" charset="0"/>
                <a:ea typeface="Inter" pitchFamily="34" charset="-122"/>
                <a:cs typeface="Inter" pitchFamily="34" charset="-120"/>
              </a:rPr>
              <a:t>Pemaparan Kode Etik:</a:t>
            </a:r>
            <a:r>
              <a:rPr lang="en-US" sz="950" dirty="0">
                <a:solidFill>
                  <a:srgbClr val="D6D9D7"/>
                </a:solidFill>
                <a:latin typeface="Inter" pitchFamily="34" charset="0"/>
                <a:ea typeface="Inter" pitchFamily="34" charset="-122"/>
                <a:cs typeface="Inter" pitchFamily="34" charset="-120"/>
              </a:rPr>
              <a:t> Menjelaskan nilai-nilai inti, standar perilaku yang diharapkan, dan konsekuensi dari pelanggaran.</a:t>
            </a:r>
            <a:endParaRPr lang="en-US" sz="950" dirty="0"/>
          </a:p>
        </p:txBody>
      </p:sp>
      <p:sp>
        <p:nvSpPr>
          <p:cNvPr id="9" name="Text 7"/>
          <p:cNvSpPr/>
          <p:nvPr/>
        </p:nvSpPr>
        <p:spPr>
          <a:xfrm>
            <a:off x="483870" y="3100626"/>
            <a:ext cx="4473535" cy="580430"/>
          </a:xfrm>
          <a:prstGeom prst="rect">
            <a:avLst/>
          </a:prstGeom>
          <a:noFill/>
          <a:ln/>
        </p:spPr>
        <p:txBody>
          <a:bodyPr wrap="square" lIns="0" tIns="0" rIns="0" bIns="0" rtlCol="0" anchor="t"/>
          <a:lstStyle/>
          <a:p>
            <a:pPr marL="342900" indent="-342900" algn="l">
              <a:lnSpc>
                <a:spcPts val="1500"/>
              </a:lnSpc>
              <a:buSzPct val="100000"/>
              <a:buChar char="•"/>
            </a:pPr>
            <a:r>
              <a:rPr lang="en-US" sz="950" b="1" dirty="0">
                <a:solidFill>
                  <a:srgbClr val="D6D9D7"/>
                </a:solidFill>
                <a:latin typeface="Inter" pitchFamily="34" charset="0"/>
                <a:ea typeface="Inter" pitchFamily="34" charset="-122"/>
                <a:cs typeface="Inter" pitchFamily="34" charset="-120"/>
              </a:rPr>
              <a:t>Kebijakan Anti-Kecurangan:</a:t>
            </a:r>
            <a:r>
              <a:rPr lang="en-US" sz="950" dirty="0">
                <a:solidFill>
                  <a:srgbClr val="D6D9D7"/>
                </a:solidFill>
                <a:latin typeface="Inter" pitchFamily="34" charset="0"/>
                <a:ea typeface="Inter" pitchFamily="34" charset="-122"/>
                <a:cs typeface="Inter" pitchFamily="34" charset="-120"/>
              </a:rPr>
              <a:t> Memastikan karyawan memahami kebijakan perusahaan terkait kecurangan, korupsi, konflik kepentingan, dan kerahasiaan informasi.</a:t>
            </a:r>
            <a:endParaRPr lang="en-US" sz="950" dirty="0"/>
          </a:p>
        </p:txBody>
      </p:sp>
      <p:sp>
        <p:nvSpPr>
          <p:cNvPr id="10" name="Text 8"/>
          <p:cNvSpPr/>
          <p:nvPr/>
        </p:nvSpPr>
        <p:spPr>
          <a:xfrm>
            <a:off x="483870" y="3723323"/>
            <a:ext cx="4473535" cy="580430"/>
          </a:xfrm>
          <a:prstGeom prst="rect">
            <a:avLst/>
          </a:prstGeom>
          <a:noFill/>
          <a:ln/>
        </p:spPr>
        <p:txBody>
          <a:bodyPr wrap="square" lIns="0" tIns="0" rIns="0" bIns="0" rtlCol="0" anchor="t"/>
          <a:lstStyle/>
          <a:p>
            <a:pPr marL="342900" indent="-342900" algn="l">
              <a:lnSpc>
                <a:spcPts val="1500"/>
              </a:lnSpc>
              <a:buSzPct val="100000"/>
              <a:buChar char="•"/>
            </a:pPr>
            <a:r>
              <a:rPr lang="en-US" sz="950" b="1" dirty="0">
                <a:solidFill>
                  <a:srgbClr val="D6D9D7"/>
                </a:solidFill>
                <a:latin typeface="Inter" pitchFamily="34" charset="0"/>
                <a:ea typeface="Inter" pitchFamily="34" charset="-122"/>
                <a:cs typeface="Inter" pitchFamily="34" charset="-120"/>
              </a:rPr>
              <a:t>Tanda Tangan Komitmen:</a:t>
            </a:r>
            <a:r>
              <a:rPr lang="en-US" sz="950" dirty="0">
                <a:solidFill>
                  <a:srgbClr val="D6D9D7"/>
                </a:solidFill>
                <a:latin typeface="Inter" pitchFamily="34" charset="0"/>
                <a:ea typeface="Inter" pitchFamily="34" charset="-122"/>
                <a:cs typeface="Inter" pitchFamily="34" charset="-120"/>
              </a:rPr>
              <a:t> Mewajibkan karyawan menandatangani pernyataan bahwa mereka telah membaca, memahami, dan akan mematuhi kode etik perusahaan.</a:t>
            </a:r>
            <a:endParaRPr lang="en-US" sz="950" dirty="0"/>
          </a:p>
        </p:txBody>
      </p:sp>
      <p:pic>
        <p:nvPicPr>
          <p:cNvPr id="11" name="Image 0" descr="preencoded.png"/>
          <p:cNvPicPr>
            <a:picLocks noChangeAspect="1"/>
          </p:cNvPicPr>
          <p:nvPr/>
        </p:nvPicPr>
        <p:blipFill>
          <a:blip r:embed="rId3"/>
          <a:stretch>
            <a:fillRect/>
          </a:stretch>
        </p:blipFill>
        <p:spPr>
          <a:xfrm>
            <a:off x="483870" y="4439841"/>
            <a:ext cx="4473535" cy="3060740"/>
          </a:xfrm>
          <a:prstGeom prst="rect">
            <a:avLst/>
          </a:prstGeom>
        </p:spPr>
      </p:pic>
      <p:sp>
        <p:nvSpPr>
          <p:cNvPr id="12" name="Text 9"/>
          <p:cNvSpPr/>
          <p:nvPr/>
        </p:nvSpPr>
        <p:spPr>
          <a:xfrm>
            <a:off x="5078373" y="1475661"/>
            <a:ext cx="120968" cy="151209"/>
          </a:xfrm>
          <a:prstGeom prst="rect">
            <a:avLst/>
          </a:prstGeom>
          <a:noFill/>
          <a:ln/>
        </p:spPr>
        <p:txBody>
          <a:bodyPr wrap="none" lIns="0" tIns="0" rIns="0" bIns="0" rtlCol="0" anchor="t"/>
          <a:lstStyle/>
          <a:p>
            <a:pPr marL="0" indent="0" algn="l">
              <a:lnSpc>
                <a:spcPts val="1500"/>
              </a:lnSpc>
              <a:buNone/>
            </a:pPr>
            <a:r>
              <a:rPr lang="en-US" sz="950" dirty="0">
                <a:solidFill>
                  <a:srgbClr val="D6D9D7"/>
                </a:solidFill>
                <a:latin typeface="DM Sans Light" pitchFamily="34" charset="0"/>
                <a:ea typeface="DM Sans Light" pitchFamily="34" charset="-122"/>
                <a:cs typeface="DM Sans Light" pitchFamily="34" charset="-120"/>
              </a:rPr>
              <a:t>02</a:t>
            </a:r>
            <a:endParaRPr lang="en-US" sz="950" dirty="0"/>
          </a:p>
        </p:txBody>
      </p:sp>
      <p:sp>
        <p:nvSpPr>
          <p:cNvPr id="13" name="Shape 10"/>
          <p:cNvSpPr/>
          <p:nvPr/>
        </p:nvSpPr>
        <p:spPr>
          <a:xfrm>
            <a:off x="5078373" y="1666042"/>
            <a:ext cx="4473535" cy="15240"/>
          </a:xfrm>
          <a:prstGeom prst="rect">
            <a:avLst/>
          </a:prstGeom>
          <a:solidFill>
            <a:srgbClr val="AC9EF5"/>
          </a:solidFill>
          <a:ln/>
        </p:spPr>
      </p:sp>
      <p:sp>
        <p:nvSpPr>
          <p:cNvPr id="14" name="Text 11"/>
          <p:cNvSpPr/>
          <p:nvPr/>
        </p:nvSpPr>
        <p:spPr>
          <a:xfrm>
            <a:off x="5078373" y="1757005"/>
            <a:ext cx="3318867" cy="188952"/>
          </a:xfrm>
          <a:prstGeom prst="rect">
            <a:avLst/>
          </a:prstGeom>
          <a:noFill/>
          <a:ln/>
        </p:spPr>
        <p:txBody>
          <a:bodyPr wrap="none" lIns="0" tIns="0" rIns="0" bIns="0" rtlCol="0" anchor="t"/>
          <a:lstStyle/>
          <a:p>
            <a:pPr marL="0" indent="0" algn="l">
              <a:lnSpc>
                <a:spcPts val="1450"/>
              </a:lnSpc>
              <a:buNone/>
            </a:pPr>
            <a:r>
              <a:rPr lang="en-US" sz="1150" dirty="0">
                <a:solidFill>
                  <a:srgbClr val="D6D9D7"/>
                </a:solidFill>
                <a:latin typeface="DM Sans Medium" pitchFamily="34" charset="0"/>
                <a:ea typeface="DM Sans Medium" pitchFamily="34" charset="-122"/>
                <a:cs typeface="DM Sans Medium" pitchFamily="34" charset="-120"/>
              </a:rPr>
              <a:t>Edukasi Berkelanjutan: Memperkuat Kesadaran</a:t>
            </a:r>
            <a:endParaRPr lang="en-US" sz="1150" dirty="0"/>
          </a:p>
        </p:txBody>
      </p:sp>
      <p:sp>
        <p:nvSpPr>
          <p:cNvPr id="15" name="Text 12"/>
          <p:cNvSpPr/>
          <p:nvPr/>
        </p:nvSpPr>
        <p:spPr>
          <a:xfrm>
            <a:off x="5078373" y="2018467"/>
            <a:ext cx="4473535" cy="580430"/>
          </a:xfrm>
          <a:prstGeom prst="rect">
            <a:avLst/>
          </a:prstGeom>
          <a:noFill/>
          <a:ln/>
        </p:spPr>
        <p:txBody>
          <a:bodyPr wrap="square" lIns="0" tIns="0" rIns="0" bIns="0" rtlCol="0" anchor="t"/>
          <a:lstStyle/>
          <a:p>
            <a:pPr marL="0" indent="0" algn="l">
              <a:lnSpc>
                <a:spcPts val="1500"/>
              </a:lnSpc>
              <a:buNone/>
            </a:pPr>
            <a:r>
              <a:rPr lang="en-US" sz="950" dirty="0">
                <a:solidFill>
                  <a:srgbClr val="D6D9D7"/>
                </a:solidFill>
                <a:latin typeface="Inter" pitchFamily="34" charset="0"/>
                <a:ea typeface="Inter" pitchFamily="34" charset="-122"/>
                <a:cs typeface="Inter" pitchFamily="34" charset="-120"/>
              </a:rPr>
              <a:t>Etika bukan topik sekali jalan. Pelatihan dan edukasi harus dilakukan secara berkelanjutan untuk menjaga kesadaran, menghadapi tantangan baru, dan memperkuat komitmen etika. Ini bisa meliputi:</a:t>
            </a:r>
            <a:endParaRPr lang="en-US" sz="950" dirty="0"/>
          </a:p>
        </p:txBody>
      </p:sp>
      <p:sp>
        <p:nvSpPr>
          <p:cNvPr id="16" name="Text 13"/>
          <p:cNvSpPr/>
          <p:nvPr/>
        </p:nvSpPr>
        <p:spPr>
          <a:xfrm>
            <a:off x="5078373" y="2671405"/>
            <a:ext cx="4473535" cy="580430"/>
          </a:xfrm>
          <a:prstGeom prst="rect">
            <a:avLst/>
          </a:prstGeom>
          <a:noFill/>
          <a:ln/>
        </p:spPr>
        <p:txBody>
          <a:bodyPr wrap="square" lIns="0" tIns="0" rIns="0" bIns="0" rtlCol="0" anchor="t"/>
          <a:lstStyle/>
          <a:p>
            <a:pPr marL="342900" indent="-342900" algn="l">
              <a:lnSpc>
                <a:spcPts val="1500"/>
              </a:lnSpc>
              <a:buSzPct val="100000"/>
              <a:buChar char="•"/>
            </a:pPr>
            <a:r>
              <a:rPr lang="en-US" sz="950" b="1" dirty="0">
                <a:solidFill>
                  <a:srgbClr val="D6D9D7"/>
                </a:solidFill>
                <a:latin typeface="Inter" pitchFamily="34" charset="0"/>
                <a:ea typeface="Inter" pitchFamily="34" charset="-122"/>
                <a:cs typeface="Inter" pitchFamily="34" charset="-120"/>
              </a:rPr>
              <a:t>Lokakarya Interaktif:</a:t>
            </a:r>
            <a:r>
              <a:rPr lang="en-US" sz="950" dirty="0">
                <a:solidFill>
                  <a:srgbClr val="D6D9D7"/>
                </a:solidFill>
                <a:latin typeface="Inter" pitchFamily="34" charset="0"/>
                <a:ea typeface="Inter" pitchFamily="34" charset="-122"/>
                <a:cs typeface="Inter" pitchFamily="34" charset="-120"/>
              </a:rPr>
              <a:t> Menggunakan studi kasus, simulasi, dan diskusi kelompok untuk menjelajahi dilema etika dan cara mengambil keputusan yang benar.</a:t>
            </a:r>
            <a:endParaRPr lang="en-US" sz="950" dirty="0"/>
          </a:p>
        </p:txBody>
      </p:sp>
      <p:sp>
        <p:nvSpPr>
          <p:cNvPr id="17" name="Text 14"/>
          <p:cNvSpPr/>
          <p:nvPr/>
        </p:nvSpPr>
        <p:spPr>
          <a:xfrm>
            <a:off x="5078373" y="3294102"/>
            <a:ext cx="4473535" cy="580430"/>
          </a:xfrm>
          <a:prstGeom prst="rect">
            <a:avLst/>
          </a:prstGeom>
          <a:noFill/>
          <a:ln/>
        </p:spPr>
        <p:txBody>
          <a:bodyPr wrap="square" lIns="0" tIns="0" rIns="0" bIns="0" rtlCol="0" anchor="t"/>
          <a:lstStyle/>
          <a:p>
            <a:pPr marL="342900" indent="-342900" algn="l">
              <a:lnSpc>
                <a:spcPts val="1500"/>
              </a:lnSpc>
              <a:buSzPct val="100000"/>
              <a:buChar char="•"/>
            </a:pPr>
            <a:r>
              <a:rPr lang="en-US" sz="950" b="1" dirty="0">
                <a:solidFill>
                  <a:srgbClr val="D6D9D7"/>
                </a:solidFill>
                <a:latin typeface="Inter" pitchFamily="34" charset="0"/>
                <a:ea typeface="Inter" pitchFamily="34" charset="-122"/>
                <a:cs typeface="Inter" pitchFamily="34" charset="-120"/>
              </a:rPr>
              <a:t>Pelatihan Online/E-learning:</a:t>
            </a:r>
            <a:r>
              <a:rPr lang="en-US" sz="950" dirty="0">
                <a:solidFill>
                  <a:srgbClr val="D6D9D7"/>
                </a:solidFill>
                <a:latin typeface="Inter" pitchFamily="34" charset="0"/>
                <a:ea typeface="Inter" pitchFamily="34" charset="-122"/>
                <a:cs typeface="Inter" pitchFamily="34" charset="-120"/>
              </a:rPr>
              <a:t> Modul pelatihan yang dapat diakses kapan saja untuk memperbarui pengetahuan tentang kebijakan dan peraturan etika terbaru.</a:t>
            </a:r>
            <a:endParaRPr lang="en-US" sz="950" dirty="0"/>
          </a:p>
        </p:txBody>
      </p:sp>
      <p:sp>
        <p:nvSpPr>
          <p:cNvPr id="18" name="Text 15"/>
          <p:cNvSpPr/>
          <p:nvPr/>
        </p:nvSpPr>
        <p:spPr>
          <a:xfrm>
            <a:off x="5078373" y="3916799"/>
            <a:ext cx="4473535" cy="580430"/>
          </a:xfrm>
          <a:prstGeom prst="rect">
            <a:avLst/>
          </a:prstGeom>
          <a:noFill/>
          <a:ln/>
        </p:spPr>
        <p:txBody>
          <a:bodyPr wrap="square" lIns="0" tIns="0" rIns="0" bIns="0" rtlCol="0" anchor="t"/>
          <a:lstStyle/>
          <a:p>
            <a:pPr marL="342900" indent="-342900" algn="l">
              <a:lnSpc>
                <a:spcPts val="1500"/>
              </a:lnSpc>
              <a:buSzPct val="100000"/>
              <a:buChar char="•"/>
            </a:pPr>
            <a:r>
              <a:rPr lang="en-US" sz="950" b="1" dirty="0">
                <a:solidFill>
                  <a:srgbClr val="D6D9D7"/>
                </a:solidFill>
                <a:latin typeface="Inter" pitchFamily="34" charset="0"/>
                <a:ea typeface="Inter" pitchFamily="34" charset="-122"/>
                <a:cs typeface="Inter" pitchFamily="34" charset="-120"/>
              </a:rPr>
              <a:t>Sesi Diskusi Reguler:</a:t>
            </a:r>
            <a:r>
              <a:rPr lang="en-US" sz="950" dirty="0">
                <a:solidFill>
                  <a:srgbClr val="D6D9D7"/>
                </a:solidFill>
                <a:latin typeface="Inter" pitchFamily="34" charset="0"/>
                <a:ea typeface="Inter" pitchFamily="34" charset="-122"/>
                <a:cs typeface="Inter" pitchFamily="34" charset="-120"/>
              </a:rPr>
              <a:t> Forum di mana karyawan dapat bertanya, berbagi pengalaman, dan mendiskusikan isu-isu etika dengan manajemen atau pakar.</a:t>
            </a:r>
            <a:endParaRPr lang="en-US" sz="950" dirty="0"/>
          </a:p>
        </p:txBody>
      </p:sp>
      <p:pic>
        <p:nvPicPr>
          <p:cNvPr id="19" name="Image 1" descr="preencoded.png"/>
          <p:cNvPicPr>
            <a:picLocks noChangeAspect="1"/>
          </p:cNvPicPr>
          <p:nvPr/>
        </p:nvPicPr>
        <p:blipFill>
          <a:blip r:embed="rId4"/>
          <a:stretch>
            <a:fillRect/>
          </a:stretch>
        </p:blipFill>
        <p:spPr>
          <a:xfrm>
            <a:off x="5078373" y="4633317"/>
            <a:ext cx="4473535" cy="3060740"/>
          </a:xfrm>
          <a:prstGeom prst="rect">
            <a:avLst/>
          </a:prstGeom>
        </p:spPr>
      </p:pic>
      <p:sp>
        <p:nvSpPr>
          <p:cNvPr id="20" name="Text 16"/>
          <p:cNvSpPr/>
          <p:nvPr/>
        </p:nvSpPr>
        <p:spPr>
          <a:xfrm>
            <a:off x="9672876" y="1475661"/>
            <a:ext cx="120968" cy="151209"/>
          </a:xfrm>
          <a:prstGeom prst="rect">
            <a:avLst/>
          </a:prstGeom>
          <a:noFill/>
          <a:ln/>
        </p:spPr>
        <p:txBody>
          <a:bodyPr wrap="none" lIns="0" tIns="0" rIns="0" bIns="0" rtlCol="0" anchor="t"/>
          <a:lstStyle/>
          <a:p>
            <a:pPr marL="0" indent="0" algn="l">
              <a:lnSpc>
                <a:spcPts val="1500"/>
              </a:lnSpc>
              <a:buNone/>
            </a:pPr>
            <a:r>
              <a:rPr lang="en-US" sz="950" dirty="0">
                <a:solidFill>
                  <a:srgbClr val="D6D9D7"/>
                </a:solidFill>
                <a:latin typeface="DM Sans Light" pitchFamily="34" charset="0"/>
                <a:ea typeface="DM Sans Light" pitchFamily="34" charset="-122"/>
                <a:cs typeface="DM Sans Light" pitchFamily="34" charset="-120"/>
              </a:rPr>
              <a:t>03</a:t>
            </a:r>
            <a:endParaRPr lang="en-US" sz="950" dirty="0"/>
          </a:p>
        </p:txBody>
      </p:sp>
      <p:sp>
        <p:nvSpPr>
          <p:cNvPr id="21" name="Shape 17"/>
          <p:cNvSpPr/>
          <p:nvPr/>
        </p:nvSpPr>
        <p:spPr>
          <a:xfrm>
            <a:off x="9672876" y="1666042"/>
            <a:ext cx="4473654" cy="15240"/>
          </a:xfrm>
          <a:prstGeom prst="rect">
            <a:avLst/>
          </a:prstGeom>
          <a:solidFill>
            <a:srgbClr val="AC9EF5"/>
          </a:solidFill>
          <a:ln/>
        </p:spPr>
      </p:sp>
      <p:sp>
        <p:nvSpPr>
          <p:cNvPr id="22" name="Text 18"/>
          <p:cNvSpPr/>
          <p:nvPr/>
        </p:nvSpPr>
        <p:spPr>
          <a:xfrm>
            <a:off x="9672876" y="1757005"/>
            <a:ext cx="4473654" cy="377904"/>
          </a:xfrm>
          <a:prstGeom prst="rect">
            <a:avLst/>
          </a:prstGeom>
          <a:noFill/>
          <a:ln/>
        </p:spPr>
        <p:txBody>
          <a:bodyPr wrap="square" lIns="0" tIns="0" rIns="0" bIns="0" rtlCol="0" anchor="t"/>
          <a:lstStyle/>
          <a:p>
            <a:pPr marL="0" indent="0" algn="l">
              <a:lnSpc>
                <a:spcPts val="1450"/>
              </a:lnSpc>
              <a:buNone/>
            </a:pPr>
            <a:r>
              <a:rPr lang="en-US" sz="1150" dirty="0">
                <a:solidFill>
                  <a:srgbClr val="D6D9D7"/>
                </a:solidFill>
                <a:latin typeface="DM Sans Medium" pitchFamily="34" charset="0"/>
                <a:ea typeface="DM Sans Medium" pitchFamily="34" charset="-122"/>
                <a:cs typeface="DM Sans Medium" pitchFamily="34" charset="-120"/>
              </a:rPr>
              <a:t>Saluran Pelaporan Kecurangan (Whistleblowing) yang Jelas dan Aman</a:t>
            </a:r>
            <a:endParaRPr lang="en-US" sz="1150" dirty="0"/>
          </a:p>
        </p:txBody>
      </p:sp>
      <p:sp>
        <p:nvSpPr>
          <p:cNvPr id="23" name="Text 19"/>
          <p:cNvSpPr/>
          <p:nvPr/>
        </p:nvSpPr>
        <p:spPr>
          <a:xfrm>
            <a:off x="9672876" y="2207419"/>
            <a:ext cx="4473654" cy="580430"/>
          </a:xfrm>
          <a:prstGeom prst="rect">
            <a:avLst/>
          </a:prstGeom>
          <a:noFill/>
          <a:ln/>
        </p:spPr>
        <p:txBody>
          <a:bodyPr wrap="square" lIns="0" tIns="0" rIns="0" bIns="0" rtlCol="0" anchor="t"/>
          <a:lstStyle/>
          <a:p>
            <a:pPr marL="0" indent="0" algn="l">
              <a:lnSpc>
                <a:spcPts val="1500"/>
              </a:lnSpc>
              <a:buNone/>
            </a:pPr>
            <a:r>
              <a:rPr lang="en-US" sz="950" dirty="0">
                <a:solidFill>
                  <a:srgbClr val="D6D9D7"/>
                </a:solidFill>
                <a:latin typeface="Inter" pitchFamily="34" charset="0"/>
                <a:ea typeface="Inter" pitchFamily="34" charset="-122"/>
                <a:cs typeface="Inter" pitchFamily="34" charset="-120"/>
              </a:rPr>
              <a:t>Sistem pelaporan kecurangan yang efektif adalah komponen krusial. Karyawan harus merasa aman untuk melaporkan dugaan pelanggaran tanpa takut akan pembalasan. Elemen kunci meliputi:</a:t>
            </a:r>
            <a:endParaRPr lang="en-US" sz="950" dirty="0"/>
          </a:p>
        </p:txBody>
      </p:sp>
      <p:sp>
        <p:nvSpPr>
          <p:cNvPr id="24" name="Text 20"/>
          <p:cNvSpPr/>
          <p:nvPr/>
        </p:nvSpPr>
        <p:spPr>
          <a:xfrm>
            <a:off x="9672876" y="2860358"/>
            <a:ext cx="4473654" cy="580430"/>
          </a:xfrm>
          <a:prstGeom prst="rect">
            <a:avLst/>
          </a:prstGeom>
          <a:noFill/>
          <a:ln/>
        </p:spPr>
        <p:txBody>
          <a:bodyPr wrap="square" lIns="0" tIns="0" rIns="0" bIns="0" rtlCol="0" anchor="t"/>
          <a:lstStyle/>
          <a:p>
            <a:pPr marL="342900" indent="-342900" algn="l">
              <a:lnSpc>
                <a:spcPts val="1500"/>
              </a:lnSpc>
              <a:buSzPct val="100000"/>
              <a:buChar char="•"/>
            </a:pPr>
            <a:r>
              <a:rPr lang="en-US" sz="950" b="1" dirty="0">
                <a:solidFill>
                  <a:srgbClr val="D6D9D7"/>
                </a:solidFill>
                <a:latin typeface="Inter" pitchFamily="34" charset="0"/>
                <a:ea typeface="Inter" pitchFamily="34" charset="-122"/>
                <a:cs typeface="Inter" pitchFamily="34" charset="-120"/>
              </a:rPr>
              <a:t>Saluran Anonim dan Rahasia:</a:t>
            </a:r>
            <a:r>
              <a:rPr lang="en-US" sz="950" dirty="0">
                <a:solidFill>
                  <a:srgbClr val="D6D9D7"/>
                </a:solidFill>
                <a:latin typeface="Inter" pitchFamily="34" charset="0"/>
                <a:ea typeface="Inter" pitchFamily="34" charset="-122"/>
                <a:cs typeface="Inter" pitchFamily="34" charset="-120"/>
              </a:rPr>
              <a:t> Menyediakan berbagai saluran pelaporan (hotline, email, portal online) yang menjamin anonimitas dan kerahasiaan pelapor.</a:t>
            </a:r>
            <a:endParaRPr lang="en-US" sz="950" dirty="0"/>
          </a:p>
        </p:txBody>
      </p:sp>
      <p:sp>
        <p:nvSpPr>
          <p:cNvPr id="25" name="Text 21"/>
          <p:cNvSpPr/>
          <p:nvPr/>
        </p:nvSpPr>
        <p:spPr>
          <a:xfrm>
            <a:off x="9672876" y="3483054"/>
            <a:ext cx="4473654" cy="580430"/>
          </a:xfrm>
          <a:prstGeom prst="rect">
            <a:avLst/>
          </a:prstGeom>
          <a:noFill/>
          <a:ln/>
        </p:spPr>
        <p:txBody>
          <a:bodyPr wrap="square" lIns="0" tIns="0" rIns="0" bIns="0" rtlCol="0" anchor="t"/>
          <a:lstStyle/>
          <a:p>
            <a:pPr marL="342900" indent="-342900" algn="l">
              <a:lnSpc>
                <a:spcPts val="1500"/>
              </a:lnSpc>
              <a:buSzPct val="100000"/>
              <a:buChar char="•"/>
            </a:pPr>
            <a:r>
              <a:rPr lang="en-US" sz="950" b="1" dirty="0">
                <a:solidFill>
                  <a:srgbClr val="D6D9D7"/>
                </a:solidFill>
                <a:latin typeface="Inter" pitchFamily="34" charset="0"/>
                <a:ea typeface="Inter" pitchFamily="34" charset="-122"/>
                <a:cs typeface="Inter" pitchFamily="34" charset="-120"/>
              </a:rPr>
              <a:t>Kebijakan Non-Pembalasan:</a:t>
            </a:r>
            <a:r>
              <a:rPr lang="en-US" sz="950" dirty="0">
                <a:solidFill>
                  <a:srgbClr val="D6D9D7"/>
                </a:solidFill>
                <a:latin typeface="Inter" pitchFamily="34" charset="0"/>
                <a:ea typeface="Inter" pitchFamily="34" charset="-122"/>
                <a:cs typeface="Inter" pitchFamily="34" charset="-120"/>
              </a:rPr>
              <a:t> Secara tegas mengkomunikasikan dan menegakkan kebijakan yang melindungi pelapor dari segala bentuk pembalasan.</a:t>
            </a:r>
            <a:endParaRPr lang="en-US" sz="950" dirty="0"/>
          </a:p>
        </p:txBody>
      </p:sp>
      <p:sp>
        <p:nvSpPr>
          <p:cNvPr id="26" name="Text 22"/>
          <p:cNvSpPr/>
          <p:nvPr/>
        </p:nvSpPr>
        <p:spPr>
          <a:xfrm>
            <a:off x="9672876" y="4105751"/>
            <a:ext cx="4473654" cy="580430"/>
          </a:xfrm>
          <a:prstGeom prst="rect">
            <a:avLst/>
          </a:prstGeom>
          <a:noFill/>
          <a:ln/>
        </p:spPr>
        <p:txBody>
          <a:bodyPr wrap="square" lIns="0" tIns="0" rIns="0" bIns="0" rtlCol="0" anchor="t"/>
          <a:lstStyle/>
          <a:p>
            <a:pPr marL="342900" indent="-342900" algn="l">
              <a:lnSpc>
                <a:spcPts val="1500"/>
              </a:lnSpc>
              <a:buSzPct val="100000"/>
              <a:buChar char="•"/>
            </a:pPr>
            <a:r>
              <a:rPr lang="en-US" sz="950" b="1" dirty="0">
                <a:solidFill>
                  <a:srgbClr val="D6D9D7"/>
                </a:solidFill>
                <a:latin typeface="Inter" pitchFamily="34" charset="0"/>
                <a:ea typeface="Inter" pitchFamily="34" charset="-122"/>
                <a:cs typeface="Inter" pitchFamily="34" charset="-120"/>
              </a:rPr>
              <a:t>Proses Investigasi Transparan:</a:t>
            </a:r>
            <a:r>
              <a:rPr lang="en-US" sz="950" dirty="0">
                <a:solidFill>
                  <a:srgbClr val="D6D9D7"/>
                </a:solidFill>
                <a:latin typeface="Inter" pitchFamily="34" charset="0"/>
                <a:ea typeface="Inter" pitchFamily="34" charset="-122"/>
                <a:cs typeface="Inter" pitchFamily="34" charset="-120"/>
              </a:rPr>
              <a:t> Menjamin bahwa setiap laporan akan diselidiki secara adil, objektif, dan tuntas, serta menginformasikan hasilnya kepada pelapor jika memungkinkan.</a:t>
            </a:r>
            <a:endParaRPr lang="en-US" sz="950" dirty="0"/>
          </a:p>
        </p:txBody>
      </p:sp>
      <p:pic>
        <p:nvPicPr>
          <p:cNvPr id="27" name="Image 2" descr="preencoded.png"/>
          <p:cNvPicPr>
            <a:picLocks noChangeAspect="1"/>
          </p:cNvPicPr>
          <p:nvPr/>
        </p:nvPicPr>
        <p:blipFill>
          <a:blip r:embed="rId5"/>
          <a:stretch>
            <a:fillRect/>
          </a:stretch>
        </p:blipFill>
        <p:spPr>
          <a:xfrm>
            <a:off x="9672876" y="4822269"/>
            <a:ext cx="4473654" cy="3060859"/>
          </a:xfrm>
          <a:prstGeom prst="rect">
            <a:avLst/>
          </a:prstGeom>
        </p:spPr>
      </p:pic>
      <p:sp>
        <p:nvSpPr>
          <p:cNvPr id="28" name="Text 23"/>
          <p:cNvSpPr/>
          <p:nvPr/>
        </p:nvSpPr>
        <p:spPr>
          <a:xfrm>
            <a:off x="483870" y="8109942"/>
            <a:ext cx="13662660" cy="193477"/>
          </a:xfrm>
          <a:prstGeom prst="rect">
            <a:avLst/>
          </a:prstGeom>
          <a:noFill/>
          <a:ln/>
        </p:spPr>
        <p:txBody>
          <a:bodyPr wrap="none" lIns="0" tIns="0" rIns="0" bIns="0" rtlCol="0" anchor="t"/>
          <a:lstStyle/>
          <a:p>
            <a:pPr marL="0" indent="0" algn="l">
              <a:lnSpc>
                <a:spcPts val="1500"/>
              </a:lnSpc>
              <a:buNone/>
            </a:pPr>
            <a:r>
              <a:rPr lang="en-US" sz="950" dirty="0">
                <a:solidFill>
                  <a:srgbClr val="D6D9D7"/>
                </a:solidFill>
                <a:latin typeface="Inter" pitchFamily="34" charset="0"/>
                <a:ea typeface="Inter" pitchFamily="34" charset="-122"/>
                <a:cs typeface="Inter" pitchFamily="34" charset="-120"/>
              </a:rPr>
              <a:t>Dengan investasi dalam pelatihan dan edukasi etika bisnis, organisasi memberdayakan karyawannya untuk menjadi garda terdepan dalam menjaga integritas dan mencegah kecurangan.</a:t>
            </a:r>
            <a:endParaRPr lang="en-US" sz="950" dirty="0"/>
          </a:p>
        </p:txBody>
      </p:sp>
      <p:pic>
        <p:nvPicPr>
          <p:cNvPr id="29" name="Picture 28" descr="A black rectangular object with white text&#10;&#10;AI-generated content may be incorrect.">
            <a:extLst>
              <a:ext uri="{FF2B5EF4-FFF2-40B4-BE49-F238E27FC236}">
                <a16:creationId xmlns:a16="http://schemas.microsoft.com/office/drawing/2014/main" id="{1284B803-4F30-30FC-3A2F-E5502664B3C7}"/>
              </a:ext>
            </a:extLst>
          </p:cNvPr>
          <p:cNvPicPr>
            <a:picLocks noChangeAspect="1"/>
          </p:cNvPicPr>
          <p:nvPr/>
        </p:nvPicPr>
        <p:blipFill>
          <a:blip r:embed="rId6"/>
          <a:stretch>
            <a:fillRect/>
          </a:stretch>
        </p:blipFill>
        <p:spPr>
          <a:xfrm>
            <a:off x="12834140" y="7883128"/>
            <a:ext cx="1676634" cy="34647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23637" y="461605"/>
            <a:ext cx="5627013" cy="409099"/>
          </a:xfrm>
          <a:prstGeom prst="rect">
            <a:avLst/>
          </a:prstGeom>
          <a:noFill/>
          <a:ln/>
        </p:spPr>
        <p:txBody>
          <a:bodyPr wrap="none" lIns="0" tIns="0" rIns="0" bIns="0" rtlCol="0" anchor="t"/>
          <a:lstStyle/>
          <a:p>
            <a:pPr marL="0" indent="0" algn="l">
              <a:lnSpc>
                <a:spcPts val="3200"/>
              </a:lnSpc>
              <a:buNone/>
            </a:pPr>
            <a:r>
              <a:rPr lang="en-US" sz="2550" dirty="0">
                <a:solidFill>
                  <a:srgbClr val="F7F7F8"/>
                </a:solidFill>
                <a:latin typeface="DM Sans Medium" pitchFamily="34" charset="0"/>
                <a:ea typeface="DM Sans Medium" pitchFamily="34" charset="-122"/>
                <a:cs typeface="DM Sans Medium" pitchFamily="34" charset="-120"/>
              </a:rPr>
              <a:t>Menegakkan Disiplin dan Konsistensi</a:t>
            </a:r>
            <a:endParaRPr lang="en-US" sz="2550" dirty="0"/>
          </a:p>
        </p:txBody>
      </p:sp>
      <p:sp>
        <p:nvSpPr>
          <p:cNvPr id="3" name="Text 1"/>
          <p:cNvSpPr/>
          <p:nvPr/>
        </p:nvSpPr>
        <p:spPr>
          <a:xfrm>
            <a:off x="523637" y="1132523"/>
            <a:ext cx="13583126" cy="419100"/>
          </a:xfrm>
          <a:prstGeom prst="rect">
            <a:avLst/>
          </a:prstGeom>
          <a:noFill/>
          <a:ln/>
        </p:spPr>
        <p:txBody>
          <a:bodyPr wrap="square" lIns="0" tIns="0" rIns="0" bIns="0" rtlCol="0" anchor="t"/>
          <a:lstStyle/>
          <a:p>
            <a:pPr marL="0" indent="0" algn="l">
              <a:lnSpc>
                <a:spcPts val="1600"/>
              </a:lnSpc>
              <a:buNone/>
            </a:pPr>
            <a:r>
              <a:rPr lang="en-US" sz="1000" dirty="0">
                <a:solidFill>
                  <a:srgbClr val="D6D9D7"/>
                </a:solidFill>
                <a:latin typeface="Inter" pitchFamily="34" charset="0"/>
                <a:ea typeface="Inter" pitchFamily="34" charset="-122"/>
                <a:cs typeface="Inter" pitchFamily="34" charset="-120"/>
              </a:rPr>
              <a:t>Pencegahan kecurangan yang efektif membutuhkan lebih dari sekadar kebijakan dan pelatihan; ia juga menuntut penegakan disiplin yang konsisten dan tegas terhadap pelanggaran. Tanpa konsekuensi yang jelas, kebijakan etika dapat menjadi macan kertas.</a:t>
            </a:r>
            <a:endParaRPr lang="en-US" sz="1000" dirty="0"/>
          </a:p>
        </p:txBody>
      </p:sp>
      <p:sp>
        <p:nvSpPr>
          <p:cNvPr id="4" name="Shape 2"/>
          <p:cNvSpPr/>
          <p:nvPr/>
        </p:nvSpPr>
        <p:spPr>
          <a:xfrm>
            <a:off x="523637" y="1698903"/>
            <a:ext cx="13583126" cy="5712262"/>
          </a:xfrm>
          <a:prstGeom prst="roundRect">
            <a:avLst>
              <a:gd name="adj" fmla="val 344"/>
            </a:avLst>
          </a:prstGeom>
          <a:solidFill>
            <a:srgbClr val="4C5052"/>
          </a:solidFill>
          <a:ln/>
        </p:spPr>
      </p:sp>
      <p:sp>
        <p:nvSpPr>
          <p:cNvPr id="5" name="Shape 3"/>
          <p:cNvSpPr/>
          <p:nvPr/>
        </p:nvSpPr>
        <p:spPr>
          <a:xfrm>
            <a:off x="523637" y="1698903"/>
            <a:ext cx="4527709" cy="5712262"/>
          </a:xfrm>
          <a:prstGeom prst="roundRect">
            <a:avLst>
              <a:gd name="adj" fmla="val 434"/>
            </a:avLst>
          </a:prstGeom>
          <a:solidFill>
            <a:srgbClr val="4C5052"/>
          </a:solidFill>
          <a:ln/>
        </p:spPr>
      </p:sp>
      <p:sp>
        <p:nvSpPr>
          <p:cNvPr id="6" name="Text 4"/>
          <p:cNvSpPr/>
          <p:nvPr/>
        </p:nvSpPr>
        <p:spPr>
          <a:xfrm>
            <a:off x="654487" y="1829753"/>
            <a:ext cx="3317081" cy="204430"/>
          </a:xfrm>
          <a:prstGeom prst="rect">
            <a:avLst/>
          </a:prstGeom>
          <a:noFill/>
          <a:ln/>
        </p:spPr>
        <p:txBody>
          <a:bodyPr wrap="none" lIns="0" tIns="0" rIns="0" bIns="0" rtlCol="0" anchor="t"/>
          <a:lstStyle/>
          <a:p>
            <a:pPr marL="0" indent="0" algn="l">
              <a:lnSpc>
                <a:spcPts val="1600"/>
              </a:lnSpc>
              <a:buNone/>
            </a:pPr>
            <a:r>
              <a:rPr lang="en-US" sz="1250" dirty="0">
                <a:solidFill>
                  <a:srgbClr val="D6D9D7"/>
                </a:solidFill>
                <a:latin typeface="DM Sans Medium" pitchFamily="34" charset="0"/>
                <a:ea typeface="DM Sans Medium" pitchFamily="34" charset="-122"/>
                <a:cs typeface="DM Sans Medium" pitchFamily="34" charset="-120"/>
              </a:rPr>
              <a:t>Investigasi Tuntas atas Dugaan Kecurangan</a:t>
            </a:r>
            <a:endParaRPr lang="en-US" sz="1250" dirty="0"/>
          </a:p>
        </p:txBody>
      </p:sp>
      <p:sp>
        <p:nvSpPr>
          <p:cNvPr id="7" name="Text 5"/>
          <p:cNvSpPr/>
          <p:nvPr/>
        </p:nvSpPr>
        <p:spPr>
          <a:xfrm>
            <a:off x="654487" y="2112645"/>
            <a:ext cx="4266009" cy="628650"/>
          </a:xfrm>
          <a:prstGeom prst="rect">
            <a:avLst/>
          </a:prstGeom>
          <a:noFill/>
          <a:ln/>
        </p:spPr>
        <p:txBody>
          <a:bodyPr wrap="square" lIns="0" tIns="0" rIns="0" bIns="0" rtlCol="0" anchor="t"/>
          <a:lstStyle/>
          <a:p>
            <a:pPr marL="0" indent="0" algn="l">
              <a:lnSpc>
                <a:spcPts val="1600"/>
              </a:lnSpc>
              <a:buNone/>
            </a:pPr>
            <a:r>
              <a:rPr lang="en-US" sz="1000" dirty="0">
                <a:solidFill>
                  <a:srgbClr val="D6D9D7"/>
                </a:solidFill>
                <a:latin typeface="Inter" pitchFamily="34" charset="0"/>
                <a:ea typeface="Inter" pitchFamily="34" charset="-122"/>
                <a:cs typeface="Inter" pitchFamily="34" charset="-120"/>
              </a:rPr>
              <a:t>Setiap laporan atau dugaan kecurangan harus ditanggapi dengan serius dan diselidiki secara menyeluruh, adil, dan objektif. Proses investigasi harus mencakup:</a:t>
            </a:r>
            <a:endParaRPr lang="en-US" sz="1000" dirty="0"/>
          </a:p>
        </p:txBody>
      </p:sp>
      <p:sp>
        <p:nvSpPr>
          <p:cNvPr id="8" name="Text 6"/>
          <p:cNvSpPr/>
          <p:nvPr/>
        </p:nvSpPr>
        <p:spPr>
          <a:xfrm>
            <a:off x="654487" y="2819757"/>
            <a:ext cx="4266009" cy="419100"/>
          </a:xfrm>
          <a:prstGeom prst="rect">
            <a:avLst/>
          </a:prstGeom>
          <a:noFill/>
          <a:ln/>
        </p:spPr>
        <p:txBody>
          <a:bodyPr wrap="square" lIns="0" tIns="0" rIns="0" bIns="0" rtlCol="0" anchor="t"/>
          <a:lstStyle/>
          <a:p>
            <a:pPr marL="342900" indent="-342900" algn="l">
              <a:lnSpc>
                <a:spcPts val="1600"/>
              </a:lnSpc>
              <a:buSzPct val="100000"/>
              <a:buChar char="•"/>
            </a:pPr>
            <a:r>
              <a:rPr lang="en-US" sz="1000" dirty="0">
                <a:solidFill>
                  <a:srgbClr val="D6D9D7"/>
                </a:solidFill>
                <a:latin typeface="Inter" pitchFamily="34" charset="0"/>
                <a:ea typeface="Inter" pitchFamily="34" charset="-122"/>
                <a:cs typeface="Inter" pitchFamily="34" charset="-120"/>
              </a:rPr>
              <a:t>Pembentukan tim investigasi independen (internal atau eksternal).</a:t>
            </a:r>
            <a:endParaRPr lang="en-US" sz="1000" dirty="0"/>
          </a:p>
        </p:txBody>
      </p:sp>
      <p:sp>
        <p:nvSpPr>
          <p:cNvPr id="9" name="Text 7"/>
          <p:cNvSpPr/>
          <p:nvPr/>
        </p:nvSpPr>
        <p:spPr>
          <a:xfrm>
            <a:off x="654487" y="3284577"/>
            <a:ext cx="4266009" cy="209550"/>
          </a:xfrm>
          <a:prstGeom prst="rect">
            <a:avLst/>
          </a:prstGeom>
          <a:noFill/>
          <a:ln/>
        </p:spPr>
        <p:txBody>
          <a:bodyPr wrap="none" lIns="0" tIns="0" rIns="0" bIns="0" rtlCol="0" anchor="t"/>
          <a:lstStyle/>
          <a:p>
            <a:pPr marL="342900" indent="-342900" algn="l">
              <a:lnSpc>
                <a:spcPts val="1600"/>
              </a:lnSpc>
              <a:buSzPct val="100000"/>
              <a:buChar char="•"/>
            </a:pPr>
            <a:r>
              <a:rPr lang="en-US" sz="1000" dirty="0">
                <a:solidFill>
                  <a:srgbClr val="D6D9D7"/>
                </a:solidFill>
                <a:latin typeface="Inter" pitchFamily="34" charset="0"/>
                <a:ea typeface="Inter" pitchFamily="34" charset="-122"/>
                <a:cs typeface="Inter" pitchFamily="34" charset="-120"/>
              </a:rPr>
              <a:t>Pengumpulan bukti yang sistematis dan terdokumentasi.</a:t>
            </a:r>
            <a:endParaRPr lang="en-US" sz="1000" dirty="0"/>
          </a:p>
        </p:txBody>
      </p:sp>
      <p:sp>
        <p:nvSpPr>
          <p:cNvPr id="10" name="Text 8"/>
          <p:cNvSpPr/>
          <p:nvPr/>
        </p:nvSpPr>
        <p:spPr>
          <a:xfrm>
            <a:off x="654487" y="3539847"/>
            <a:ext cx="4266009" cy="209550"/>
          </a:xfrm>
          <a:prstGeom prst="rect">
            <a:avLst/>
          </a:prstGeom>
          <a:noFill/>
          <a:ln/>
        </p:spPr>
        <p:txBody>
          <a:bodyPr wrap="none" lIns="0" tIns="0" rIns="0" bIns="0" rtlCol="0" anchor="t"/>
          <a:lstStyle/>
          <a:p>
            <a:pPr marL="342900" indent="-342900" algn="l">
              <a:lnSpc>
                <a:spcPts val="1600"/>
              </a:lnSpc>
              <a:buSzPct val="100000"/>
              <a:buChar char="•"/>
            </a:pPr>
            <a:r>
              <a:rPr lang="en-US" sz="1000" dirty="0">
                <a:solidFill>
                  <a:srgbClr val="D6D9D7"/>
                </a:solidFill>
                <a:latin typeface="Inter" pitchFamily="34" charset="0"/>
                <a:ea typeface="Inter" pitchFamily="34" charset="-122"/>
                <a:cs typeface="Inter" pitchFamily="34" charset="-120"/>
              </a:rPr>
              <a:t>Wawancara dengan pihak-pihak terkait secara profesional.</a:t>
            </a:r>
            <a:endParaRPr lang="en-US" sz="1000" dirty="0"/>
          </a:p>
        </p:txBody>
      </p:sp>
      <p:sp>
        <p:nvSpPr>
          <p:cNvPr id="11" name="Text 9"/>
          <p:cNvSpPr/>
          <p:nvPr/>
        </p:nvSpPr>
        <p:spPr>
          <a:xfrm>
            <a:off x="654487" y="3795117"/>
            <a:ext cx="4266009" cy="209550"/>
          </a:xfrm>
          <a:prstGeom prst="rect">
            <a:avLst/>
          </a:prstGeom>
          <a:noFill/>
          <a:ln/>
        </p:spPr>
        <p:txBody>
          <a:bodyPr wrap="none" lIns="0" tIns="0" rIns="0" bIns="0" rtlCol="0" anchor="t"/>
          <a:lstStyle/>
          <a:p>
            <a:pPr marL="342900" indent="-342900" algn="l">
              <a:lnSpc>
                <a:spcPts val="1600"/>
              </a:lnSpc>
              <a:buSzPct val="100000"/>
              <a:buChar char="•"/>
            </a:pPr>
            <a:r>
              <a:rPr lang="en-US" sz="1000" dirty="0">
                <a:solidFill>
                  <a:srgbClr val="D6D9D7"/>
                </a:solidFill>
                <a:latin typeface="Inter" pitchFamily="34" charset="0"/>
                <a:ea typeface="Inter" pitchFamily="34" charset="-122"/>
                <a:cs typeface="Inter" pitchFamily="34" charset="-120"/>
              </a:rPr>
              <a:t>Penilaian fakta dan temuan berdasarkan bukti yang kuat.</a:t>
            </a:r>
            <a:endParaRPr lang="en-US" sz="1000" dirty="0"/>
          </a:p>
        </p:txBody>
      </p:sp>
      <p:pic>
        <p:nvPicPr>
          <p:cNvPr id="12" name="Image 0" descr="preencoded.png"/>
          <p:cNvPicPr>
            <a:picLocks noChangeAspect="1"/>
          </p:cNvPicPr>
          <p:nvPr/>
        </p:nvPicPr>
        <p:blipFill>
          <a:blip r:embed="rId3"/>
          <a:stretch>
            <a:fillRect/>
          </a:stretch>
        </p:blipFill>
        <p:spPr>
          <a:xfrm>
            <a:off x="654487" y="4151947"/>
            <a:ext cx="4266009" cy="2918817"/>
          </a:xfrm>
          <a:prstGeom prst="rect">
            <a:avLst/>
          </a:prstGeom>
        </p:spPr>
      </p:pic>
      <p:sp>
        <p:nvSpPr>
          <p:cNvPr id="13" name="Shape 10"/>
          <p:cNvSpPr/>
          <p:nvPr/>
        </p:nvSpPr>
        <p:spPr>
          <a:xfrm>
            <a:off x="5051346" y="1698903"/>
            <a:ext cx="4527709" cy="5712262"/>
          </a:xfrm>
          <a:prstGeom prst="rect">
            <a:avLst/>
          </a:prstGeom>
          <a:solidFill>
            <a:srgbClr val="4C5052"/>
          </a:solidFill>
          <a:ln/>
        </p:spPr>
      </p:sp>
      <p:sp>
        <p:nvSpPr>
          <p:cNvPr id="14" name="Shape 11"/>
          <p:cNvSpPr/>
          <p:nvPr/>
        </p:nvSpPr>
        <p:spPr>
          <a:xfrm>
            <a:off x="5051346" y="1698903"/>
            <a:ext cx="15240" cy="5712262"/>
          </a:xfrm>
          <a:prstGeom prst="roundRect">
            <a:avLst>
              <a:gd name="adj" fmla="val 128855"/>
            </a:avLst>
          </a:prstGeom>
          <a:solidFill>
            <a:srgbClr val="65696B"/>
          </a:solidFill>
          <a:ln/>
        </p:spPr>
      </p:sp>
      <p:sp>
        <p:nvSpPr>
          <p:cNvPr id="15" name="Text 12"/>
          <p:cNvSpPr/>
          <p:nvPr/>
        </p:nvSpPr>
        <p:spPr>
          <a:xfrm>
            <a:off x="5182195" y="1829753"/>
            <a:ext cx="4109085" cy="204430"/>
          </a:xfrm>
          <a:prstGeom prst="rect">
            <a:avLst/>
          </a:prstGeom>
          <a:noFill/>
          <a:ln/>
        </p:spPr>
        <p:txBody>
          <a:bodyPr wrap="none" lIns="0" tIns="0" rIns="0" bIns="0" rtlCol="0" anchor="t"/>
          <a:lstStyle/>
          <a:p>
            <a:pPr marL="0" indent="0" algn="l">
              <a:lnSpc>
                <a:spcPts val="1600"/>
              </a:lnSpc>
              <a:buNone/>
            </a:pPr>
            <a:r>
              <a:rPr lang="en-US" sz="1250" dirty="0">
                <a:solidFill>
                  <a:srgbClr val="D6D9D7"/>
                </a:solidFill>
                <a:latin typeface="DM Sans Medium" pitchFamily="34" charset="0"/>
                <a:ea typeface="DM Sans Medium" pitchFamily="34" charset="-122"/>
                <a:cs typeface="DM Sans Medium" pitchFamily="34" charset="-120"/>
              </a:rPr>
              <a:t>Tindakan Tegas terhadap Pelanggar sebagai Efek Jera</a:t>
            </a:r>
            <a:endParaRPr lang="en-US" sz="1250" dirty="0"/>
          </a:p>
        </p:txBody>
      </p:sp>
      <p:sp>
        <p:nvSpPr>
          <p:cNvPr id="16" name="Text 13"/>
          <p:cNvSpPr/>
          <p:nvPr/>
        </p:nvSpPr>
        <p:spPr>
          <a:xfrm>
            <a:off x="5182195" y="2112645"/>
            <a:ext cx="4266009" cy="628650"/>
          </a:xfrm>
          <a:prstGeom prst="rect">
            <a:avLst/>
          </a:prstGeom>
          <a:noFill/>
          <a:ln/>
        </p:spPr>
        <p:txBody>
          <a:bodyPr wrap="square" lIns="0" tIns="0" rIns="0" bIns="0" rtlCol="0" anchor="t"/>
          <a:lstStyle/>
          <a:p>
            <a:pPr marL="0" indent="0" algn="l">
              <a:lnSpc>
                <a:spcPts val="1600"/>
              </a:lnSpc>
              <a:buNone/>
            </a:pPr>
            <a:r>
              <a:rPr lang="en-US" sz="1000" dirty="0">
                <a:solidFill>
                  <a:srgbClr val="D6D9D7"/>
                </a:solidFill>
                <a:latin typeface="Inter" pitchFamily="34" charset="0"/>
                <a:ea typeface="Inter" pitchFamily="34" charset="-122"/>
                <a:cs typeface="Inter" pitchFamily="34" charset="-120"/>
              </a:rPr>
              <a:t>Setelah investigasi selesai dan terbukti ada pelanggaran, tindakan disipliner harus diterapkan dengan tegas dan tanpa pandang bulu. Hal ini memiliki beberapa tujuan:</a:t>
            </a:r>
            <a:endParaRPr lang="en-US" sz="1000" dirty="0"/>
          </a:p>
        </p:txBody>
      </p:sp>
      <p:sp>
        <p:nvSpPr>
          <p:cNvPr id="17" name="Text 14"/>
          <p:cNvSpPr/>
          <p:nvPr/>
        </p:nvSpPr>
        <p:spPr>
          <a:xfrm>
            <a:off x="5182195" y="2819757"/>
            <a:ext cx="4266009" cy="209550"/>
          </a:xfrm>
          <a:prstGeom prst="rect">
            <a:avLst/>
          </a:prstGeom>
          <a:noFill/>
          <a:ln/>
        </p:spPr>
        <p:txBody>
          <a:bodyPr wrap="none" lIns="0" tIns="0" rIns="0" bIns="0" rtlCol="0" anchor="t"/>
          <a:lstStyle/>
          <a:p>
            <a:pPr marL="342900" indent="-342900" algn="l">
              <a:lnSpc>
                <a:spcPts val="1600"/>
              </a:lnSpc>
              <a:buSzPct val="100000"/>
              <a:buChar char="•"/>
            </a:pPr>
            <a:r>
              <a:rPr lang="en-US" sz="1000" dirty="0">
                <a:solidFill>
                  <a:srgbClr val="D6D9D7"/>
                </a:solidFill>
                <a:latin typeface="Inter" pitchFamily="34" charset="0"/>
                <a:ea typeface="Inter" pitchFamily="34" charset="-122"/>
                <a:cs typeface="Inter" pitchFamily="34" charset="-120"/>
              </a:rPr>
              <a:t>Menghukum pelaku atas pelanggaran yang dilakukan.</a:t>
            </a:r>
            <a:endParaRPr lang="en-US" sz="1000" dirty="0"/>
          </a:p>
        </p:txBody>
      </p:sp>
      <p:sp>
        <p:nvSpPr>
          <p:cNvPr id="18" name="Text 15"/>
          <p:cNvSpPr/>
          <p:nvPr/>
        </p:nvSpPr>
        <p:spPr>
          <a:xfrm>
            <a:off x="5182195" y="3075027"/>
            <a:ext cx="4266009" cy="419100"/>
          </a:xfrm>
          <a:prstGeom prst="rect">
            <a:avLst/>
          </a:prstGeom>
          <a:noFill/>
          <a:ln/>
        </p:spPr>
        <p:txBody>
          <a:bodyPr wrap="square" lIns="0" tIns="0" rIns="0" bIns="0" rtlCol="0" anchor="t"/>
          <a:lstStyle/>
          <a:p>
            <a:pPr marL="342900" indent="-342900" algn="l">
              <a:lnSpc>
                <a:spcPts val="1600"/>
              </a:lnSpc>
              <a:buSzPct val="100000"/>
              <a:buChar char="•"/>
            </a:pPr>
            <a:r>
              <a:rPr lang="en-US" sz="1000" dirty="0">
                <a:solidFill>
                  <a:srgbClr val="D6D9D7"/>
                </a:solidFill>
                <a:latin typeface="Inter" pitchFamily="34" charset="0"/>
                <a:ea typeface="Inter" pitchFamily="34" charset="-122"/>
                <a:cs typeface="Inter" pitchFamily="34" charset="-120"/>
              </a:rPr>
              <a:t>Mengirimkan pesan jelas kepada seluruh organisasi bahwa perilaku tidak etis tidak akan ditoleransi.</a:t>
            </a:r>
            <a:endParaRPr lang="en-US" sz="1000" dirty="0"/>
          </a:p>
        </p:txBody>
      </p:sp>
      <p:sp>
        <p:nvSpPr>
          <p:cNvPr id="19" name="Text 16"/>
          <p:cNvSpPr/>
          <p:nvPr/>
        </p:nvSpPr>
        <p:spPr>
          <a:xfrm>
            <a:off x="5182195" y="3539847"/>
            <a:ext cx="4266009" cy="419100"/>
          </a:xfrm>
          <a:prstGeom prst="rect">
            <a:avLst/>
          </a:prstGeom>
          <a:noFill/>
          <a:ln/>
        </p:spPr>
        <p:txBody>
          <a:bodyPr wrap="square" lIns="0" tIns="0" rIns="0" bIns="0" rtlCol="0" anchor="t"/>
          <a:lstStyle/>
          <a:p>
            <a:pPr marL="342900" indent="-342900" algn="l">
              <a:lnSpc>
                <a:spcPts val="1600"/>
              </a:lnSpc>
              <a:buSzPct val="100000"/>
              <a:buChar char="•"/>
            </a:pPr>
            <a:r>
              <a:rPr lang="en-US" sz="1000" dirty="0">
                <a:solidFill>
                  <a:srgbClr val="D6D9D7"/>
                </a:solidFill>
                <a:latin typeface="Inter" pitchFamily="34" charset="0"/>
                <a:ea typeface="Inter" pitchFamily="34" charset="-122"/>
                <a:cs typeface="Inter" pitchFamily="34" charset="-120"/>
              </a:rPr>
              <a:t>Mencegah potensi kecurangan di masa depan oleh individu lain (efek jera).</a:t>
            </a:r>
            <a:endParaRPr lang="en-US" sz="1000" dirty="0"/>
          </a:p>
        </p:txBody>
      </p:sp>
      <p:sp>
        <p:nvSpPr>
          <p:cNvPr id="20" name="Text 17"/>
          <p:cNvSpPr/>
          <p:nvPr/>
        </p:nvSpPr>
        <p:spPr>
          <a:xfrm>
            <a:off x="5182195" y="4004667"/>
            <a:ext cx="4266009" cy="209550"/>
          </a:xfrm>
          <a:prstGeom prst="rect">
            <a:avLst/>
          </a:prstGeom>
          <a:noFill/>
          <a:ln/>
        </p:spPr>
        <p:txBody>
          <a:bodyPr wrap="none" lIns="0" tIns="0" rIns="0" bIns="0" rtlCol="0" anchor="t"/>
          <a:lstStyle/>
          <a:p>
            <a:pPr marL="342900" indent="-342900" algn="l">
              <a:lnSpc>
                <a:spcPts val="1600"/>
              </a:lnSpc>
              <a:buSzPct val="100000"/>
              <a:buChar char="•"/>
            </a:pPr>
            <a:r>
              <a:rPr lang="en-US" sz="1000" dirty="0">
                <a:solidFill>
                  <a:srgbClr val="D6D9D7"/>
                </a:solidFill>
                <a:latin typeface="Inter" pitchFamily="34" charset="0"/>
                <a:ea typeface="Inter" pitchFamily="34" charset="-122"/>
                <a:cs typeface="Inter" pitchFamily="34" charset="-120"/>
              </a:rPr>
              <a:t>Memulihkan kepercayaan dan integritas organisasi.</a:t>
            </a:r>
            <a:endParaRPr lang="en-US" sz="1000" dirty="0"/>
          </a:p>
        </p:txBody>
      </p:sp>
      <p:pic>
        <p:nvPicPr>
          <p:cNvPr id="21" name="Image 1" descr="preencoded.png"/>
          <p:cNvPicPr>
            <a:picLocks noChangeAspect="1"/>
          </p:cNvPicPr>
          <p:nvPr/>
        </p:nvPicPr>
        <p:blipFill>
          <a:blip r:embed="rId4"/>
          <a:stretch>
            <a:fillRect/>
          </a:stretch>
        </p:blipFill>
        <p:spPr>
          <a:xfrm>
            <a:off x="5182195" y="4361498"/>
            <a:ext cx="4266009" cy="2918817"/>
          </a:xfrm>
          <a:prstGeom prst="rect">
            <a:avLst/>
          </a:prstGeom>
        </p:spPr>
      </p:pic>
      <p:sp>
        <p:nvSpPr>
          <p:cNvPr id="22" name="Shape 18"/>
          <p:cNvSpPr/>
          <p:nvPr/>
        </p:nvSpPr>
        <p:spPr>
          <a:xfrm>
            <a:off x="9579054" y="1698903"/>
            <a:ext cx="4527709" cy="5712262"/>
          </a:xfrm>
          <a:prstGeom prst="rect">
            <a:avLst/>
          </a:prstGeom>
          <a:solidFill>
            <a:srgbClr val="4C5052"/>
          </a:solidFill>
          <a:ln/>
        </p:spPr>
      </p:sp>
      <p:sp>
        <p:nvSpPr>
          <p:cNvPr id="23" name="Shape 19"/>
          <p:cNvSpPr/>
          <p:nvPr/>
        </p:nvSpPr>
        <p:spPr>
          <a:xfrm>
            <a:off x="9579054" y="1698903"/>
            <a:ext cx="15240" cy="5712262"/>
          </a:xfrm>
          <a:prstGeom prst="roundRect">
            <a:avLst>
              <a:gd name="adj" fmla="val 128855"/>
            </a:avLst>
          </a:prstGeom>
          <a:solidFill>
            <a:srgbClr val="65696B"/>
          </a:solidFill>
          <a:ln/>
        </p:spPr>
      </p:sp>
      <p:sp>
        <p:nvSpPr>
          <p:cNvPr id="24" name="Text 20"/>
          <p:cNvSpPr/>
          <p:nvPr/>
        </p:nvSpPr>
        <p:spPr>
          <a:xfrm>
            <a:off x="9709904" y="1829753"/>
            <a:ext cx="2261354" cy="204430"/>
          </a:xfrm>
          <a:prstGeom prst="rect">
            <a:avLst/>
          </a:prstGeom>
          <a:noFill/>
          <a:ln/>
        </p:spPr>
        <p:txBody>
          <a:bodyPr wrap="none" lIns="0" tIns="0" rIns="0" bIns="0" rtlCol="0" anchor="t"/>
          <a:lstStyle/>
          <a:p>
            <a:pPr marL="0" indent="0" algn="l">
              <a:lnSpc>
                <a:spcPts val="1600"/>
              </a:lnSpc>
              <a:buNone/>
            </a:pPr>
            <a:r>
              <a:rPr lang="en-US" sz="1250" dirty="0">
                <a:solidFill>
                  <a:srgbClr val="D6D9D7"/>
                </a:solidFill>
                <a:latin typeface="DM Sans Medium" pitchFamily="34" charset="0"/>
                <a:ea typeface="DM Sans Medium" pitchFamily="34" charset="-122"/>
                <a:cs typeface="DM Sans Medium" pitchFamily="34" charset="-120"/>
              </a:rPr>
              <a:t>Konsistensi dalam Penegakan</a:t>
            </a:r>
            <a:endParaRPr lang="en-US" sz="1250" dirty="0"/>
          </a:p>
        </p:txBody>
      </p:sp>
      <p:sp>
        <p:nvSpPr>
          <p:cNvPr id="25" name="Text 21"/>
          <p:cNvSpPr/>
          <p:nvPr/>
        </p:nvSpPr>
        <p:spPr>
          <a:xfrm>
            <a:off x="9709904" y="2112645"/>
            <a:ext cx="4266009" cy="1047750"/>
          </a:xfrm>
          <a:prstGeom prst="rect">
            <a:avLst/>
          </a:prstGeom>
          <a:noFill/>
          <a:ln/>
        </p:spPr>
        <p:txBody>
          <a:bodyPr wrap="square" lIns="0" tIns="0" rIns="0" bIns="0" rtlCol="0" anchor="t"/>
          <a:lstStyle/>
          <a:p>
            <a:pPr marL="0" indent="0" algn="l">
              <a:lnSpc>
                <a:spcPts val="1600"/>
              </a:lnSpc>
              <a:buNone/>
            </a:pPr>
            <a:r>
              <a:rPr lang="en-US" sz="1000" dirty="0">
                <a:solidFill>
                  <a:srgbClr val="D6D9D7"/>
                </a:solidFill>
                <a:latin typeface="Inter" pitchFamily="34" charset="0"/>
                <a:ea typeface="Inter" pitchFamily="34" charset="-122"/>
                <a:cs typeface="Inter" pitchFamily="34" charset="-120"/>
              </a:rPr>
              <a:t>Kunci efektivitas penegakan disiplin adalah konsistensi. Perlakuan yang sama harus diberikan kepada semua pelanggar, terlepas dari jabatan, senioritas, atau kontribusi mereka. Inkonsistensi akan merusak kredibilitas sistem dan menumbuhkan sinisme di kalangan karyawan. Konsistensi memastikan:</a:t>
            </a:r>
            <a:endParaRPr lang="en-US" sz="1000" dirty="0"/>
          </a:p>
        </p:txBody>
      </p:sp>
      <p:sp>
        <p:nvSpPr>
          <p:cNvPr id="26" name="Text 22"/>
          <p:cNvSpPr/>
          <p:nvPr/>
        </p:nvSpPr>
        <p:spPr>
          <a:xfrm>
            <a:off x="9709904" y="3238857"/>
            <a:ext cx="4266009" cy="209550"/>
          </a:xfrm>
          <a:prstGeom prst="rect">
            <a:avLst/>
          </a:prstGeom>
          <a:noFill/>
          <a:ln/>
        </p:spPr>
        <p:txBody>
          <a:bodyPr wrap="none" lIns="0" tIns="0" rIns="0" bIns="0" rtlCol="0" anchor="t"/>
          <a:lstStyle/>
          <a:p>
            <a:pPr marL="342900" indent="-342900" algn="l">
              <a:lnSpc>
                <a:spcPts val="1600"/>
              </a:lnSpc>
              <a:buSzPct val="100000"/>
              <a:buChar char="•"/>
            </a:pPr>
            <a:r>
              <a:rPr lang="en-US" sz="1000" dirty="0">
                <a:solidFill>
                  <a:srgbClr val="D6D9D7"/>
                </a:solidFill>
                <a:latin typeface="Inter" pitchFamily="34" charset="0"/>
                <a:ea typeface="Inter" pitchFamily="34" charset="-122"/>
                <a:cs typeface="Inter" pitchFamily="34" charset="-120"/>
              </a:rPr>
              <a:t>Keadilan dalam proses dan hasil.</a:t>
            </a:r>
            <a:endParaRPr lang="en-US" sz="1000" dirty="0"/>
          </a:p>
        </p:txBody>
      </p:sp>
      <p:sp>
        <p:nvSpPr>
          <p:cNvPr id="27" name="Text 23"/>
          <p:cNvSpPr/>
          <p:nvPr/>
        </p:nvSpPr>
        <p:spPr>
          <a:xfrm>
            <a:off x="9709904" y="3494127"/>
            <a:ext cx="4266009" cy="209550"/>
          </a:xfrm>
          <a:prstGeom prst="rect">
            <a:avLst/>
          </a:prstGeom>
          <a:noFill/>
          <a:ln/>
        </p:spPr>
        <p:txBody>
          <a:bodyPr wrap="none" lIns="0" tIns="0" rIns="0" bIns="0" rtlCol="0" anchor="t"/>
          <a:lstStyle/>
          <a:p>
            <a:pPr marL="342900" indent="-342900" algn="l">
              <a:lnSpc>
                <a:spcPts val="1600"/>
              </a:lnSpc>
              <a:buSzPct val="100000"/>
              <a:buChar char="•"/>
            </a:pPr>
            <a:r>
              <a:rPr lang="en-US" sz="1000" dirty="0">
                <a:solidFill>
                  <a:srgbClr val="D6D9D7"/>
                </a:solidFill>
                <a:latin typeface="Inter" pitchFamily="34" charset="0"/>
                <a:ea typeface="Inter" pitchFamily="34" charset="-122"/>
                <a:cs typeface="Inter" pitchFamily="34" charset="-120"/>
              </a:rPr>
              <a:t>Persepsi bahwa aturan berlaku untuk semua.</a:t>
            </a:r>
            <a:endParaRPr lang="en-US" sz="1000" dirty="0"/>
          </a:p>
        </p:txBody>
      </p:sp>
      <p:sp>
        <p:nvSpPr>
          <p:cNvPr id="28" name="Text 24"/>
          <p:cNvSpPr/>
          <p:nvPr/>
        </p:nvSpPr>
        <p:spPr>
          <a:xfrm>
            <a:off x="9709904" y="3749397"/>
            <a:ext cx="4266009" cy="209550"/>
          </a:xfrm>
          <a:prstGeom prst="rect">
            <a:avLst/>
          </a:prstGeom>
          <a:noFill/>
          <a:ln/>
        </p:spPr>
        <p:txBody>
          <a:bodyPr wrap="none" lIns="0" tIns="0" rIns="0" bIns="0" rtlCol="0" anchor="t"/>
          <a:lstStyle/>
          <a:p>
            <a:pPr marL="342900" indent="-342900" algn="l">
              <a:lnSpc>
                <a:spcPts val="1600"/>
              </a:lnSpc>
              <a:buSzPct val="100000"/>
              <a:buChar char="•"/>
            </a:pPr>
            <a:r>
              <a:rPr lang="en-US" sz="1000" dirty="0">
                <a:solidFill>
                  <a:srgbClr val="D6D9D7"/>
                </a:solidFill>
                <a:latin typeface="Inter" pitchFamily="34" charset="0"/>
                <a:ea typeface="Inter" pitchFamily="34" charset="-122"/>
                <a:cs typeface="Inter" pitchFamily="34" charset="-120"/>
              </a:rPr>
              <a:t>Penguatan budaya integritas yang kokoh.</a:t>
            </a:r>
            <a:endParaRPr lang="en-US" sz="1000" dirty="0"/>
          </a:p>
        </p:txBody>
      </p:sp>
      <p:pic>
        <p:nvPicPr>
          <p:cNvPr id="29" name="Image 2" descr="preencoded.png"/>
          <p:cNvPicPr>
            <a:picLocks noChangeAspect="1"/>
          </p:cNvPicPr>
          <p:nvPr/>
        </p:nvPicPr>
        <p:blipFill>
          <a:blip r:embed="rId5"/>
          <a:stretch>
            <a:fillRect/>
          </a:stretch>
        </p:blipFill>
        <p:spPr>
          <a:xfrm>
            <a:off x="9709904" y="4106228"/>
            <a:ext cx="4266009" cy="2918817"/>
          </a:xfrm>
          <a:prstGeom prst="rect">
            <a:avLst/>
          </a:prstGeom>
        </p:spPr>
      </p:pic>
      <p:sp>
        <p:nvSpPr>
          <p:cNvPr id="30" name="Text 25"/>
          <p:cNvSpPr/>
          <p:nvPr/>
        </p:nvSpPr>
        <p:spPr>
          <a:xfrm>
            <a:off x="523637" y="7558445"/>
            <a:ext cx="13583126" cy="209550"/>
          </a:xfrm>
          <a:prstGeom prst="rect">
            <a:avLst/>
          </a:prstGeom>
          <a:noFill/>
          <a:ln/>
        </p:spPr>
        <p:txBody>
          <a:bodyPr wrap="none" lIns="0" tIns="0" rIns="0" bIns="0" rtlCol="0" anchor="t"/>
          <a:lstStyle/>
          <a:p>
            <a:pPr marL="0" indent="0" algn="l">
              <a:lnSpc>
                <a:spcPts val="1600"/>
              </a:lnSpc>
              <a:buNone/>
            </a:pPr>
            <a:r>
              <a:rPr lang="en-US" sz="1000" dirty="0">
                <a:solidFill>
                  <a:srgbClr val="D6D9D7"/>
                </a:solidFill>
                <a:latin typeface="Inter" pitchFamily="34" charset="0"/>
                <a:ea typeface="Inter" pitchFamily="34" charset="-122"/>
                <a:cs typeface="Inter" pitchFamily="34" charset="-120"/>
              </a:rPr>
              <a:t>Menegakkan disiplin dengan konsisten bukan hanya tentang menghukum, tetapi tentang membangun sistem kepercayaan di mana setiap orang memahami bahwa integritas adalah nilai yang tidak dapat dinegosiasikan.</a:t>
            </a:r>
            <a:endParaRPr lang="en-US" sz="1000" dirty="0"/>
          </a:p>
        </p:txBody>
      </p:sp>
      <p:pic>
        <p:nvPicPr>
          <p:cNvPr id="31" name="Picture 30" descr="A black rectangular object with white text&#10;&#10;AI-generated content may be incorrect.">
            <a:extLst>
              <a:ext uri="{FF2B5EF4-FFF2-40B4-BE49-F238E27FC236}">
                <a16:creationId xmlns:a16="http://schemas.microsoft.com/office/drawing/2014/main" id="{19C10E03-275F-0F05-4FA1-DE579EE78FED}"/>
              </a:ext>
            </a:extLst>
          </p:cNvPr>
          <p:cNvPicPr>
            <a:picLocks noChangeAspect="1"/>
          </p:cNvPicPr>
          <p:nvPr/>
        </p:nvPicPr>
        <p:blipFill>
          <a:blip r:embed="rId6"/>
          <a:stretch>
            <a:fillRect/>
          </a:stretch>
        </p:blipFill>
        <p:spPr>
          <a:xfrm>
            <a:off x="12834140" y="7767995"/>
            <a:ext cx="1676634" cy="46160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572333" y="985242"/>
            <a:ext cx="6669048" cy="447199"/>
          </a:xfrm>
          <a:prstGeom prst="rect">
            <a:avLst/>
          </a:prstGeom>
          <a:noFill/>
          <a:ln/>
        </p:spPr>
        <p:txBody>
          <a:bodyPr wrap="none" lIns="0" tIns="0" rIns="0" bIns="0" rtlCol="0" anchor="t"/>
          <a:lstStyle/>
          <a:p>
            <a:pPr marL="0" indent="0" algn="l">
              <a:lnSpc>
                <a:spcPts val="3500"/>
              </a:lnSpc>
              <a:buNone/>
            </a:pPr>
            <a:r>
              <a:rPr lang="en-US" sz="2800" dirty="0">
                <a:solidFill>
                  <a:srgbClr val="F7F7F8"/>
                </a:solidFill>
                <a:latin typeface="DM Sans Medium" pitchFamily="34" charset="0"/>
                <a:ea typeface="DM Sans Medium" pitchFamily="34" charset="-122"/>
                <a:cs typeface="DM Sans Medium" pitchFamily="34" charset="-120"/>
              </a:rPr>
              <a:t>Mengeliminasi Kesempatan Kecurangan</a:t>
            </a:r>
            <a:endParaRPr lang="en-US" sz="2800" dirty="0"/>
          </a:p>
        </p:txBody>
      </p:sp>
      <p:sp>
        <p:nvSpPr>
          <p:cNvPr id="3" name="Text 1"/>
          <p:cNvSpPr/>
          <p:nvPr/>
        </p:nvSpPr>
        <p:spPr>
          <a:xfrm>
            <a:off x="572333" y="1718548"/>
            <a:ext cx="13485733" cy="457914"/>
          </a:xfrm>
          <a:prstGeom prst="rect">
            <a:avLst/>
          </a:prstGeom>
          <a:noFill/>
          <a:ln/>
        </p:spPr>
        <p:txBody>
          <a:bodyPr wrap="square" lIns="0" tIns="0" rIns="0" bIns="0" rtlCol="0" anchor="t"/>
          <a:lstStyle/>
          <a:p>
            <a:pPr marL="0" indent="0" algn="l">
              <a:lnSpc>
                <a:spcPts val="1800"/>
              </a:lnSpc>
              <a:buNone/>
            </a:pPr>
            <a:r>
              <a:rPr lang="en-US" sz="1100" dirty="0">
                <a:solidFill>
                  <a:srgbClr val="D6D9D7"/>
                </a:solidFill>
                <a:latin typeface="Inter" pitchFamily="34" charset="0"/>
                <a:ea typeface="Inter" pitchFamily="34" charset="-122"/>
                <a:cs typeface="Inter" pitchFamily="34" charset="-120"/>
              </a:rPr>
              <a:t>Sebagaimana dijelaskan dalam Teori Segitiga Kecurangan, adanya kesempatan adalah salah satu pilar utama yang memungkinkan terjadinya kecurangan. Oleh karena itu, langkah proaktif untuk mengeliminasi atau setidaknya meminimalkan kesempatan ini sangat penting dalam strategi pencegahan.</a:t>
            </a:r>
            <a:endParaRPr lang="en-US" sz="110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333" y="2337435"/>
            <a:ext cx="357664" cy="357664"/>
          </a:xfrm>
          <a:prstGeom prst="rect">
            <a:avLst/>
          </a:prstGeom>
        </p:spPr>
      </p:pic>
      <p:sp>
        <p:nvSpPr>
          <p:cNvPr id="5" name="Text 2"/>
          <p:cNvSpPr/>
          <p:nvPr/>
        </p:nvSpPr>
        <p:spPr>
          <a:xfrm>
            <a:off x="1108829" y="2422327"/>
            <a:ext cx="2837378" cy="223480"/>
          </a:xfrm>
          <a:prstGeom prst="rect">
            <a:avLst/>
          </a:prstGeom>
          <a:noFill/>
          <a:ln/>
        </p:spPr>
        <p:txBody>
          <a:bodyPr wrap="none" lIns="0" tIns="0" rIns="0" bIns="0" rtlCol="0" anchor="t"/>
          <a:lstStyle/>
          <a:p>
            <a:pPr marL="0" indent="0" algn="l">
              <a:lnSpc>
                <a:spcPts val="1750"/>
              </a:lnSpc>
              <a:buNone/>
            </a:pPr>
            <a:r>
              <a:rPr lang="en-US" sz="1400" dirty="0">
                <a:solidFill>
                  <a:srgbClr val="D6D9D7"/>
                </a:solidFill>
                <a:latin typeface="DM Sans Medium" pitchFamily="34" charset="0"/>
                <a:ea typeface="DM Sans Medium" pitchFamily="34" charset="-122"/>
                <a:cs typeface="DM Sans Medium" pitchFamily="34" charset="-120"/>
              </a:rPr>
              <a:t>Pengendalian Internal yang Efektif</a:t>
            </a:r>
            <a:endParaRPr lang="en-US" sz="1400" dirty="0"/>
          </a:p>
        </p:txBody>
      </p:sp>
      <p:sp>
        <p:nvSpPr>
          <p:cNvPr id="6" name="Text 3"/>
          <p:cNvSpPr/>
          <p:nvPr/>
        </p:nvSpPr>
        <p:spPr>
          <a:xfrm>
            <a:off x="1108829" y="2731651"/>
            <a:ext cx="3839528" cy="1144786"/>
          </a:xfrm>
          <a:prstGeom prst="rect">
            <a:avLst/>
          </a:prstGeom>
          <a:noFill/>
          <a:ln/>
        </p:spPr>
        <p:txBody>
          <a:bodyPr wrap="square" lIns="0" tIns="0" rIns="0" bIns="0" rtlCol="0" anchor="t"/>
          <a:lstStyle/>
          <a:p>
            <a:pPr marL="0" indent="0" algn="l">
              <a:lnSpc>
                <a:spcPts val="1800"/>
              </a:lnSpc>
              <a:buNone/>
            </a:pPr>
            <a:r>
              <a:rPr lang="en-US" sz="1100" dirty="0">
                <a:solidFill>
                  <a:srgbClr val="D6D9D7"/>
                </a:solidFill>
                <a:latin typeface="Inter" pitchFamily="34" charset="0"/>
                <a:ea typeface="Inter" pitchFamily="34" charset="-122"/>
                <a:cs typeface="Inter" pitchFamily="34" charset="-120"/>
              </a:rPr>
              <a:t>Sistem pengendalian internal yang dirancang dengan baik adalah benteng pertama. Ini mencakup serangkaian prosedur dan kebijakan yang bertujuan untuk melindungi aset, memastikan akurasi data keuangan, dan mendorong kepatuhan terhadap kebijakan perusahaan.</a:t>
            </a:r>
            <a:endParaRPr lang="en-US" sz="1100" dirty="0"/>
          </a:p>
        </p:txBody>
      </p:sp>
      <p:sp>
        <p:nvSpPr>
          <p:cNvPr id="7" name="Text 4"/>
          <p:cNvSpPr/>
          <p:nvPr/>
        </p:nvSpPr>
        <p:spPr>
          <a:xfrm>
            <a:off x="1108829" y="3962281"/>
            <a:ext cx="3839528" cy="1144786"/>
          </a:xfrm>
          <a:prstGeom prst="rect">
            <a:avLst/>
          </a:prstGeom>
          <a:noFill/>
          <a:ln/>
        </p:spPr>
        <p:txBody>
          <a:bodyPr wrap="square" lIns="0" tIns="0" rIns="0" bIns="0" rtlCol="0" anchor="t"/>
          <a:lstStyle/>
          <a:p>
            <a:pPr marL="342900" indent="-342900" algn="l">
              <a:lnSpc>
                <a:spcPts val="1800"/>
              </a:lnSpc>
              <a:buSzPct val="100000"/>
              <a:buChar char="•"/>
            </a:pPr>
            <a:r>
              <a:rPr lang="en-US" sz="1100" b="1" dirty="0">
                <a:solidFill>
                  <a:srgbClr val="D6D9D7"/>
                </a:solidFill>
                <a:latin typeface="Inter" pitchFamily="34" charset="0"/>
                <a:ea typeface="Inter" pitchFamily="34" charset="-122"/>
                <a:cs typeface="Inter" pitchFamily="34" charset="-120"/>
              </a:rPr>
              <a:t>Pemisahan Tugas (Segregation of Duties):</a:t>
            </a:r>
            <a:r>
              <a:rPr lang="en-US" sz="1100" dirty="0">
                <a:solidFill>
                  <a:srgbClr val="D6D9D7"/>
                </a:solidFill>
                <a:latin typeface="Inter" pitchFamily="34" charset="0"/>
                <a:ea typeface="Inter" pitchFamily="34" charset="-122"/>
                <a:cs typeface="Inter" pitchFamily="34" charset="-120"/>
              </a:rPr>
              <a:t> Memastikan bahwa tidak ada satu orang pun yang memiliki kontrol penuh atas seluruh proses transaksi (otorisasi, pencatatan, penyimpanan aset). Ini mencegah "opportunity" untuk memanipulasi.</a:t>
            </a:r>
            <a:endParaRPr lang="en-US" sz="1100" dirty="0"/>
          </a:p>
        </p:txBody>
      </p:sp>
      <p:sp>
        <p:nvSpPr>
          <p:cNvPr id="8" name="Text 5"/>
          <p:cNvSpPr/>
          <p:nvPr/>
        </p:nvSpPr>
        <p:spPr>
          <a:xfrm>
            <a:off x="1108829" y="5157073"/>
            <a:ext cx="3839528" cy="686872"/>
          </a:xfrm>
          <a:prstGeom prst="rect">
            <a:avLst/>
          </a:prstGeom>
          <a:noFill/>
          <a:ln/>
        </p:spPr>
        <p:txBody>
          <a:bodyPr wrap="square" lIns="0" tIns="0" rIns="0" bIns="0" rtlCol="0" anchor="t"/>
          <a:lstStyle/>
          <a:p>
            <a:pPr marL="342900" indent="-342900" algn="l">
              <a:lnSpc>
                <a:spcPts val="1800"/>
              </a:lnSpc>
              <a:buSzPct val="100000"/>
              <a:buChar char="•"/>
            </a:pPr>
            <a:r>
              <a:rPr lang="en-US" sz="1100" b="1" dirty="0">
                <a:solidFill>
                  <a:srgbClr val="D6D9D7"/>
                </a:solidFill>
                <a:latin typeface="Inter" pitchFamily="34" charset="0"/>
                <a:ea typeface="Inter" pitchFamily="34" charset="-122"/>
                <a:cs typeface="Inter" pitchFamily="34" charset="-120"/>
              </a:rPr>
              <a:t>Otorisasi yang Tepat:</a:t>
            </a:r>
            <a:r>
              <a:rPr lang="en-US" sz="1100" dirty="0">
                <a:solidFill>
                  <a:srgbClr val="D6D9D7"/>
                </a:solidFill>
                <a:latin typeface="Inter" pitchFamily="34" charset="0"/>
                <a:ea typeface="Inter" pitchFamily="34" charset="-122"/>
                <a:cs typeface="Inter" pitchFamily="34" charset="-120"/>
              </a:rPr>
              <a:t> Semua transaksi harus disetujui oleh individu yang berwenang sebelum diproses.</a:t>
            </a:r>
            <a:endParaRPr lang="en-US" sz="1100" dirty="0"/>
          </a:p>
        </p:txBody>
      </p:sp>
      <p:sp>
        <p:nvSpPr>
          <p:cNvPr id="9" name="Text 6"/>
          <p:cNvSpPr/>
          <p:nvPr/>
        </p:nvSpPr>
        <p:spPr>
          <a:xfrm>
            <a:off x="1108829" y="5893951"/>
            <a:ext cx="3839528" cy="915829"/>
          </a:xfrm>
          <a:prstGeom prst="rect">
            <a:avLst/>
          </a:prstGeom>
          <a:noFill/>
          <a:ln/>
        </p:spPr>
        <p:txBody>
          <a:bodyPr wrap="square" lIns="0" tIns="0" rIns="0" bIns="0" rtlCol="0" anchor="t"/>
          <a:lstStyle/>
          <a:p>
            <a:pPr marL="342900" indent="-342900" algn="l">
              <a:lnSpc>
                <a:spcPts val="1800"/>
              </a:lnSpc>
              <a:buSzPct val="100000"/>
              <a:buChar char="•"/>
            </a:pPr>
            <a:r>
              <a:rPr lang="en-US" sz="1100" b="1" dirty="0">
                <a:solidFill>
                  <a:srgbClr val="D6D9D7"/>
                </a:solidFill>
                <a:latin typeface="Inter" pitchFamily="34" charset="0"/>
                <a:ea typeface="Inter" pitchFamily="34" charset="-122"/>
                <a:cs typeface="Inter" pitchFamily="34" charset="-120"/>
              </a:rPr>
              <a:t>Rekonsiliasi Independen:</a:t>
            </a:r>
            <a:r>
              <a:rPr lang="en-US" sz="1100" dirty="0">
                <a:solidFill>
                  <a:srgbClr val="D6D9D7"/>
                </a:solidFill>
                <a:latin typeface="Inter" pitchFamily="34" charset="0"/>
                <a:ea typeface="Inter" pitchFamily="34" charset="-122"/>
                <a:cs typeface="Inter" pitchFamily="34" charset="-120"/>
              </a:rPr>
              <a:t> Membandingkan catatan dari dua sumber independen (misalnya, laporan bank dengan catatan perusahaan) untuk mengidentifikasi perbedaan.</a:t>
            </a:r>
            <a:endParaRPr lang="en-US" sz="1100" dirty="0"/>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27188" y="2337435"/>
            <a:ext cx="357664" cy="357664"/>
          </a:xfrm>
          <a:prstGeom prst="rect">
            <a:avLst/>
          </a:prstGeom>
        </p:spPr>
      </p:pic>
      <p:sp>
        <p:nvSpPr>
          <p:cNvPr id="11" name="Text 7"/>
          <p:cNvSpPr/>
          <p:nvPr/>
        </p:nvSpPr>
        <p:spPr>
          <a:xfrm>
            <a:off x="5663684" y="2422327"/>
            <a:ext cx="1788795" cy="223480"/>
          </a:xfrm>
          <a:prstGeom prst="rect">
            <a:avLst/>
          </a:prstGeom>
          <a:noFill/>
          <a:ln/>
        </p:spPr>
        <p:txBody>
          <a:bodyPr wrap="none" lIns="0" tIns="0" rIns="0" bIns="0" rtlCol="0" anchor="t"/>
          <a:lstStyle/>
          <a:p>
            <a:pPr marL="0" indent="0" algn="l">
              <a:lnSpc>
                <a:spcPts val="1750"/>
              </a:lnSpc>
              <a:buNone/>
            </a:pPr>
            <a:r>
              <a:rPr lang="en-US" sz="1400" dirty="0">
                <a:solidFill>
                  <a:srgbClr val="D6D9D7"/>
                </a:solidFill>
                <a:latin typeface="DM Sans Medium" pitchFamily="34" charset="0"/>
                <a:ea typeface="DM Sans Medium" pitchFamily="34" charset="-122"/>
                <a:cs typeface="DM Sans Medium" pitchFamily="34" charset="-120"/>
              </a:rPr>
              <a:t>Pengawasan Berlapis</a:t>
            </a:r>
            <a:endParaRPr lang="en-US" sz="1400" dirty="0"/>
          </a:p>
        </p:txBody>
      </p:sp>
      <p:sp>
        <p:nvSpPr>
          <p:cNvPr id="12" name="Text 8"/>
          <p:cNvSpPr/>
          <p:nvPr/>
        </p:nvSpPr>
        <p:spPr>
          <a:xfrm>
            <a:off x="5663684" y="2731651"/>
            <a:ext cx="3839528" cy="686872"/>
          </a:xfrm>
          <a:prstGeom prst="rect">
            <a:avLst/>
          </a:prstGeom>
          <a:noFill/>
          <a:ln/>
        </p:spPr>
        <p:txBody>
          <a:bodyPr wrap="square" lIns="0" tIns="0" rIns="0" bIns="0" rtlCol="0" anchor="t"/>
          <a:lstStyle/>
          <a:p>
            <a:pPr marL="0" indent="0" algn="l">
              <a:lnSpc>
                <a:spcPts val="1800"/>
              </a:lnSpc>
              <a:buNone/>
            </a:pPr>
            <a:r>
              <a:rPr lang="en-US" sz="1100" dirty="0">
                <a:solidFill>
                  <a:srgbClr val="D6D9D7"/>
                </a:solidFill>
                <a:latin typeface="Inter" pitchFamily="34" charset="0"/>
                <a:ea typeface="Inter" pitchFamily="34" charset="-122"/>
                <a:cs typeface="Inter" pitchFamily="34" charset="-120"/>
              </a:rPr>
              <a:t>Selain pengendalian internal, pengawasan yang berlapis memastikan bahwa ada beberapa tingkat pemeriksaan dan peninjauan. Ini dapat dilakukan melalui:</a:t>
            </a:r>
            <a:endParaRPr lang="en-US" sz="1100" dirty="0"/>
          </a:p>
        </p:txBody>
      </p:sp>
      <p:sp>
        <p:nvSpPr>
          <p:cNvPr id="13" name="Text 9"/>
          <p:cNvSpPr/>
          <p:nvPr/>
        </p:nvSpPr>
        <p:spPr>
          <a:xfrm>
            <a:off x="5663684" y="3504367"/>
            <a:ext cx="3839528" cy="686872"/>
          </a:xfrm>
          <a:prstGeom prst="rect">
            <a:avLst/>
          </a:prstGeom>
          <a:noFill/>
          <a:ln/>
        </p:spPr>
        <p:txBody>
          <a:bodyPr wrap="square" lIns="0" tIns="0" rIns="0" bIns="0" rtlCol="0" anchor="t"/>
          <a:lstStyle/>
          <a:p>
            <a:pPr marL="342900" indent="-342900" algn="l">
              <a:lnSpc>
                <a:spcPts val="1800"/>
              </a:lnSpc>
              <a:buSzPct val="100000"/>
              <a:buChar char="•"/>
            </a:pPr>
            <a:r>
              <a:rPr lang="en-US" sz="1100" b="1" dirty="0">
                <a:solidFill>
                  <a:srgbClr val="D6D9D7"/>
                </a:solidFill>
                <a:latin typeface="Inter" pitchFamily="34" charset="0"/>
                <a:ea typeface="Inter" pitchFamily="34" charset="-122"/>
                <a:cs typeface="Inter" pitchFamily="34" charset="-120"/>
              </a:rPr>
              <a:t>Audit Internal:</a:t>
            </a:r>
            <a:r>
              <a:rPr lang="en-US" sz="1100" dirty="0">
                <a:solidFill>
                  <a:srgbClr val="D6D9D7"/>
                </a:solidFill>
                <a:latin typeface="Inter" pitchFamily="34" charset="0"/>
                <a:ea typeface="Inter" pitchFamily="34" charset="-122"/>
                <a:cs typeface="Inter" pitchFamily="34" charset="-120"/>
              </a:rPr>
              <a:t> Departemen audit internal yang independen secara berkala meninjau efektivitas pengendalian dan kepatuhan terhadap kebijakan.</a:t>
            </a:r>
            <a:endParaRPr lang="en-US" sz="1100" dirty="0"/>
          </a:p>
        </p:txBody>
      </p:sp>
      <p:sp>
        <p:nvSpPr>
          <p:cNvPr id="14" name="Text 10"/>
          <p:cNvSpPr/>
          <p:nvPr/>
        </p:nvSpPr>
        <p:spPr>
          <a:xfrm>
            <a:off x="5663684" y="4241244"/>
            <a:ext cx="3839528" cy="686872"/>
          </a:xfrm>
          <a:prstGeom prst="rect">
            <a:avLst/>
          </a:prstGeom>
          <a:noFill/>
          <a:ln/>
        </p:spPr>
        <p:txBody>
          <a:bodyPr wrap="square" lIns="0" tIns="0" rIns="0" bIns="0" rtlCol="0" anchor="t"/>
          <a:lstStyle/>
          <a:p>
            <a:pPr marL="342900" indent="-342900" algn="l">
              <a:lnSpc>
                <a:spcPts val="1800"/>
              </a:lnSpc>
              <a:buSzPct val="100000"/>
              <a:buChar char="•"/>
            </a:pPr>
            <a:r>
              <a:rPr lang="en-US" sz="1100" b="1" dirty="0">
                <a:solidFill>
                  <a:srgbClr val="D6D9D7"/>
                </a:solidFill>
                <a:latin typeface="Inter" pitchFamily="34" charset="0"/>
                <a:ea typeface="Inter" pitchFamily="34" charset="-122"/>
                <a:cs typeface="Inter" pitchFamily="34" charset="-120"/>
              </a:rPr>
              <a:t>Audit Eksternal:</a:t>
            </a:r>
            <a:r>
              <a:rPr lang="en-US" sz="1100" dirty="0">
                <a:solidFill>
                  <a:srgbClr val="D6D9D7"/>
                </a:solidFill>
                <a:latin typeface="Inter" pitchFamily="34" charset="0"/>
                <a:ea typeface="Inter" pitchFamily="34" charset="-122"/>
                <a:cs typeface="Inter" pitchFamily="34" charset="-120"/>
              </a:rPr>
              <a:t> Auditor independen dari luar organisasi memberikan pandangan objektif tentang laporan keuangan dan pengendalian internal.</a:t>
            </a:r>
            <a:endParaRPr lang="en-US" sz="1100" dirty="0"/>
          </a:p>
        </p:txBody>
      </p:sp>
      <p:sp>
        <p:nvSpPr>
          <p:cNvPr id="15" name="Text 11"/>
          <p:cNvSpPr/>
          <p:nvPr/>
        </p:nvSpPr>
        <p:spPr>
          <a:xfrm>
            <a:off x="5663684" y="4978122"/>
            <a:ext cx="3839528" cy="686872"/>
          </a:xfrm>
          <a:prstGeom prst="rect">
            <a:avLst/>
          </a:prstGeom>
          <a:noFill/>
          <a:ln/>
        </p:spPr>
        <p:txBody>
          <a:bodyPr wrap="square" lIns="0" tIns="0" rIns="0" bIns="0" rtlCol="0" anchor="t"/>
          <a:lstStyle/>
          <a:p>
            <a:pPr marL="342900" indent="-342900" algn="l">
              <a:lnSpc>
                <a:spcPts val="1800"/>
              </a:lnSpc>
              <a:buSzPct val="100000"/>
              <a:buChar char="•"/>
            </a:pPr>
            <a:r>
              <a:rPr lang="en-US" sz="1100" b="1" dirty="0">
                <a:solidFill>
                  <a:srgbClr val="D6D9D7"/>
                </a:solidFill>
                <a:latin typeface="Inter" pitchFamily="34" charset="0"/>
                <a:ea typeface="Inter" pitchFamily="34" charset="-122"/>
                <a:cs typeface="Inter" pitchFamily="34" charset="-120"/>
              </a:rPr>
              <a:t>Review Manajemen:</a:t>
            </a:r>
            <a:r>
              <a:rPr lang="en-US" sz="1100" dirty="0">
                <a:solidFill>
                  <a:srgbClr val="D6D9D7"/>
                </a:solidFill>
                <a:latin typeface="Inter" pitchFamily="34" charset="0"/>
                <a:ea typeface="Inter" pitchFamily="34" charset="-122"/>
                <a:cs typeface="Inter" pitchFamily="34" charset="-120"/>
              </a:rPr>
              <a:t> Manajemen secara teratur meninjau laporan kinerja, anomali, dan indikator risiko kecurangan.</a:t>
            </a:r>
            <a:endParaRPr lang="en-US" sz="1100" dirty="0"/>
          </a:p>
        </p:txBody>
      </p:sp>
      <p:sp>
        <p:nvSpPr>
          <p:cNvPr id="16" name="Text 12"/>
          <p:cNvSpPr/>
          <p:nvPr/>
        </p:nvSpPr>
        <p:spPr>
          <a:xfrm>
            <a:off x="5663684" y="5715000"/>
            <a:ext cx="3839528" cy="686872"/>
          </a:xfrm>
          <a:prstGeom prst="rect">
            <a:avLst/>
          </a:prstGeom>
          <a:noFill/>
          <a:ln/>
        </p:spPr>
        <p:txBody>
          <a:bodyPr wrap="square" lIns="0" tIns="0" rIns="0" bIns="0" rtlCol="0" anchor="t"/>
          <a:lstStyle/>
          <a:p>
            <a:pPr marL="342900" indent="-342900" algn="l">
              <a:lnSpc>
                <a:spcPts val="1800"/>
              </a:lnSpc>
              <a:buSzPct val="100000"/>
              <a:buChar char="•"/>
            </a:pPr>
            <a:r>
              <a:rPr lang="en-US" sz="1100" b="1" dirty="0">
                <a:solidFill>
                  <a:srgbClr val="D6D9D7"/>
                </a:solidFill>
                <a:latin typeface="Inter" pitchFamily="34" charset="0"/>
                <a:ea typeface="Inter" pitchFamily="34" charset="-122"/>
                <a:cs typeface="Inter" pitchFamily="34" charset="-120"/>
              </a:rPr>
              <a:t>Komite Audit:</a:t>
            </a:r>
            <a:r>
              <a:rPr lang="en-US" sz="1100" dirty="0">
                <a:solidFill>
                  <a:srgbClr val="D6D9D7"/>
                </a:solidFill>
                <a:latin typeface="Inter" pitchFamily="34" charset="0"/>
                <a:ea typeface="Inter" pitchFamily="34" charset="-122"/>
                <a:cs typeface="Inter" pitchFamily="34" charset="-120"/>
              </a:rPr>
              <a:t> Komite yang terdiri dari direktur independen yang mengawasi proses pelaporan keuangan dan sistem pengendalian internal.</a:t>
            </a:r>
            <a:endParaRPr lang="en-US" sz="1100" dirty="0"/>
          </a:p>
        </p:txBody>
      </p:sp>
      <p:pic>
        <p:nvPicPr>
          <p:cNvPr id="17"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2043" y="2337435"/>
            <a:ext cx="357664" cy="357664"/>
          </a:xfrm>
          <a:prstGeom prst="rect">
            <a:avLst/>
          </a:prstGeom>
        </p:spPr>
      </p:pic>
      <p:sp>
        <p:nvSpPr>
          <p:cNvPr id="18" name="Text 13"/>
          <p:cNvSpPr/>
          <p:nvPr/>
        </p:nvSpPr>
        <p:spPr>
          <a:xfrm>
            <a:off x="10218539" y="2422327"/>
            <a:ext cx="3839528" cy="446961"/>
          </a:xfrm>
          <a:prstGeom prst="rect">
            <a:avLst/>
          </a:prstGeom>
          <a:noFill/>
          <a:ln/>
        </p:spPr>
        <p:txBody>
          <a:bodyPr wrap="square" lIns="0" tIns="0" rIns="0" bIns="0" rtlCol="0" anchor="t"/>
          <a:lstStyle/>
          <a:p>
            <a:pPr marL="0" indent="0" algn="l">
              <a:lnSpc>
                <a:spcPts val="1750"/>
              </a:lnSpc>
              <a:buNone/>
            </a:pPr>
            <a:r>
              <a:rPr lang="en-US" sz="1400" dirty="0">
                <a:solidFill>
                  <a:srgbClr val="D6D9D7"/>
                </a:solidFill>
                <a:latin typeface="DM Sans Medium" pitchFamily="34" charset="0"/>
                <a:ea typeface="DM Sans Medium" pitchFamily="34" charset="-122"/>
                <a:cs typeface="DM Sans Medium" pitchFamily="34" charset="-120"/>
              </a:rPr>
              <a:t>Desain Proses Kerja yang Meminimalkan Celah</a:t>
            </a:r>
            <a:endParaRPr lang="en-US" sz="1400" dirty="0"/>
          </a:p>
        </p:txBody>
      </p:sp>
      <p:sp>
        <p:nvSpPr>
          <p:cNvPr id="19" name="Text 14"/>
          <p:cNvSpPr/>
          <p:nvPr/>
        </p:nvSpPr>
        <p:spPr>
          <a:xfrm>
            <a:off x="10218539" y="2955131"/>
            <a:ext cx="3839528" cy="915829"/>
          </a:xfrm>
          <a:prstGeom prst="rect">
            <a:avLst/>
          </a:prstGeom>
          <a:noFill/>
          <a:ln/>
        </p:spPr>
        <p:txBody>
          <a:bodyPr wrap="square" lIns="0" tIns="0" rIns="0" bIns="0" rtlCol="0" anchor="t"/>
          <a:lstStyle/>
          <a:p>
            <a:pPr marL="0" indent="0" algn="l">
              <a:lnSpc>
                <a:spcPts val="1800"/>
              </a:lnSpc>
              <a:buNone/>
            </a:pPr>
            <a:r>
              <a:rPr lang="en-US" sz="1100" dirty="0">
                <a:solidFill>
                  <a:srgbClr val="D6D9D7"/>
                </a:solidFill>
                <a:latin typeface="Inter" pitchFamily="34" charset="0"/>
                <a:ea typeface="Inter" pitchFamily="34" charset="-122"/>
                <a:cs typeface="Inter" pitchFamily="34" charset="-120"/>
              </a:rPr>
              <a:t>Proses kerja harus dirancang sedemikian rupa sehingga secara inheren mengurangi peluang kecurangan. Ini melibatkan pemikiran kritis tentang setiap langkah dalam suatu proses dan mengidentifikasi potensi titik lemah:</a:t>
            </a:r>
            <a:endParaRPr lang="en-US" sz="1100" dirty="0"/>
          </a:p>
        </p:txBody>
      </p:sp>
      <p:sp>
        <p:nvSpPr>
          <p:cNvPr id="20" name="Text 15"/>
          <p:cNvSpPr/>
          <p:nvPr/>
        </p:nvSpPr>
        <p:spPr>
          <a:xfrm>
            <a:off x="10218539" y="3956804"/>
            <a:ext cx="3839528" cy="457914"/>
          </a:xfrm>
          <a:prstGeom prst="rect">
            <a:avLst/>
          </a:prstGeom>
          <a:noFill/>
          <a:ln/>
        </p:spPr>
        <p:txBody>
          <a:bodyPr wrap="square" lIns="0" tIns="0" rIns="0" bIns="0" rtlCol="0" anchor="t"/>
          <a:lstStyle/>
          <a:p>
            <a:pPr marL="342900" indent="-342900" algn="l">
              <a:lnSpc>
                <a:spcPts val="1800"/>
              </a:lnSpc>
              <a:buSzPct val="100000"/>
              <a:buChar char="•"/>
            </a:pPr>
            <a:r>
              <a:rPr lang="en-US" sz="1100" b="1" dirty="0">
                <a:solidFill>
                  <a:srgbClr val="D6D9D7"/>
                </a:solidFill>
                <a:latin typeface="Inter" pitchFamily="34" charset="0"/>
                <a:ea typeface="Inter" pitchFamily="34" charset="-122"/>
                <a:cs typeface="Inter" pitchFamily="34" charset="-120"/>
              </a:rPr>
              <a:t>Standardisasi Proses:</a:t>
            </a:r>
            <a:r>
              <a:rPr lang="en-US" sz="1100" dirty="0">
                <a:solidFill>
                  <a:srgbClr val="D6D9D7"/>
                </a:solidFill>
                <a:latin typeface="Inter" pitchFamily="34" charset="0"/>
                <a:ea typeface="Inter" pitchFamily="34" charset="-122"/>
                <a:cs typeface="Inter" pitchFamily="34" charset="-120"/>
              </a:rPr>
              <a:t> Mengembangkan prosedur operasi standar (SOP) yang jelas dan wajib diikuti.</a:t>
            </a:r>
            <a:endParaRPr lang="en-US" sz="1100" dirty="0"/>
          </a:p>
        </p:txBody>
      </p:sp>
      <p:sp>
        <p:nvSpPr>
          <p:cNvPr id="21" name="Text 16"/>
          <p:cNvSpPr/>
          <p:nvPr/>
        </p:nvSpPr>
        <p:spPr>
          <a:xfrm>
            <a:off x="10218539" y="4464725"/>
            <a:ext cx="3839528" cy="686872"/>
          </a:xfrm>
          <a:prstGeom prst="rect">
            <a:avLst/>
          </a:prstGeom>
          <a:noFill/>
          <a:ln/>
        </p:spPr>
        <p:txBody>
          <a:bodyPr wrap="square" lIns="0" tIns="0" rIns="0" bIns="0" rtlCol="0" anchor="t"/>
          <a:lstStyle/>
          <a:p>
            <a:pPr marL="342900" indent="-342900" algn="l">
              <a:lnSpc>
                <a:spcPts val="1800"/>
              </a:lnSpc>
              <a:buSzPct val="100000"/>
              <a:buChar char="•"/>
            </a:pPr>
            <a:r>
              <a:rPr lang="en-US" sz="1100" b="1" dirty="0">
                <a:solidFill>
                  <a:srgbClr val="D6D9D7"/>
                </a:solidFill>
                <a:latin typeface="Inter" pitchFamily="34" charset="0"/>
                <a:ea typeface="Inter" pitchFamily="34" charset="-122"/>
                <a:cs typeface="Inter" pitchFamily="34" charset="-120"/>
              </a:rPr>
              <a:t>Otomatisasi:</a:t>
            </a:r>
            <a:r>
              <a:rPr lang="en-US" sz="1100" dirty="0">
                <a:solidFill>
                  <a:srgbClr val="D6D9D7"/>
                </a:solidFill>
                <a:latin typeface="Inter" pitchFamily="34" charset="0"/>
                <a:ea typeface="Inter" pitchFamily="34" charset="-122"/>
                <a:cs typeface="Inter" pitchFamily="34" charset="-120"/>
              </a:rPr>
              <a:t> Mengurangi intervensi manual dalam proses berulang untuk mengurangi kesalahan dan manipulasi.</a:t>
            </a:r>
            <a:endParaRPr lang="en-US" sz="1100" dirty="0"/>
          </a:p>
        </p:txBody>
      </p:sp>
      <p:sp>
        <p:nvSpPr>
          <p:cNvPr id="22" name="Text 17"/>
          <p:cNvSpPr/>
          <p:nvPr/>
        </p:nvSpPr>
        <p:spPr>
          <a:xfrm>
            <a:off x="10218539" y="5201603"/>
            <a:ext cx="3839528" cy="915829"/>
          </a:xfrm>
          <a:prstGeom prst="rect">
            <a:avLst/>
          </a:prstGeom>
          <a:noFill/>
          <a:ln/>
        </p:spPr>
        <p:txBody>
          <a:bodyPr wrap="square" lIns="0" tIns="0" rIns="0" bIns="0" rtlCol="0" anchor="t"/>
          <a:lstStyle/>
          <a:p>
            <a:pPr marL="342900" indent="-342900" algn="l">
              <a:lnSpc>
                <a:spcPts val="1800"/>
              </a:lnSpc>
              <a:buSzPct val="100000"/>
              <a:buChar char="•"/>
            </a:pPr>
            <a:r>
              <a:rPr lang="en-US" sz="1100" b="1" dirty="0">
                <a:solidFill>
                  <a:srgbClr val="D6D9D7"/>
                </a:solidFill>
                <a:latin typeface="Inter" pitchFamily="34" charset="0"/>
                <a:ea typeface="Inter" pitchFamily="34" charset="-122"/>
                <a:cs typeface="Inter" pitchFamily="34" charset="-120"/>
              </a:rPr>
              <a:t>Rotasi Tugas:</a:t>
            </a:r>
            <a:r>
              <a:rPr lang="en-US" sz="1100" dirty="0">
                <a:solidFill>
                  <a:srgbClr val="D6D9D7"/>
                </a:solidFill>
                <a:latin typeface="Inter" pitchFamily="34" charset="0"/>
                <a:ea typeface="Inter" pitchFamily="34" charset="-122"/>
                <a:cs typeface="Inter" pitchFamily="34" charset="-120"/>
              </a:rPr>
              <a:t> Secara berkala merotasi karyawan ke tugas yang berbeda untuk mencegah satu individu menjadi terlalu familiar dan memiliki kontrol atas suatu area.</a:t>
            </a:r>
            <a:endParaRPr lang="en-US" sz="1100" dirty="0"/>
          </a:p>
        </p:txBody>
      </p:sp>
      <p:sp>
        <p:nvSpPr>
          <p:cNvPr id="23" name="Text 18"/>
          <p:cNvSpPr/>
          <p:nvPr/>
        </p:nvSpPr>
        <p:spPr>
          <a:xfrm>
            <a:off x="10218539" y="6167438"/>
            <a:ext cx="3839528" cy="686872"/>
          </a:xfrm>
          <a:prstGeom prst="rect">
            <a:avLst/>
          </a:prstGeom>
          <a:noFill/>
          <a:ln/>
        </p:spPr>
        <p:txBody>
          <a:bodyPr wrap="square" lIns="0" tIns="0" rIns="0" bIns="0" rtlCol="0" anchor="t"/>
          <a:lstStyle/>
          <a:p>
            <a:pPr marL="342900" indent="-342900" algn="l">
              <a:lnSpc>
                <a:spcPts val="1800"/>
              </a:lnSpc>
              <a:buSzPct val="100000"/>
              <a:buChar char="•"/>
            </a:pPr>
            <a:r>
              <a:rPr lang="en-US" sz="1100" b="1" dirty="0">
                <a:solidFill>
                  <a:srgbClr val="D6D9D7"/>
                </a:solidFill>
                <a:latin typeface="Inter" pitchFamily="34" charset="0"/>
                <a:ea typeface="Inter" pitchFamily="34" charset="-122"/>
                <a:cs typeface="Inter" pitchFamily="34" charset="-120"/>
              </a:rPr>
              <a:t>Analisis Data:</a:t>
            </a:r>
            <a:r>
              <a:rPr lang="en-US" sz="1100" dirty="0">
                <a:solidFill>
                  <a:srgbClr val="D6D9D7"/>
                </a:solidFill>
                <a:latin typeface="Inter" pitchFamily="34" charset="0"/>
                <a:ea typeface="Inter" pitchFamily="34" charset="-122"/>
                <a:cs typeface="Inter" pitchFamily="34" charset="-120"/>
              </a:rPr>
              <a:t> Menggunakan analisis data dan alat forensik untuk mengidentifikasi pola atau anomali yang mungkin menunjukkan kecurangan.</a:t>
            </a:r>
            <a:endParaRPr lang="en-US" sz="1100" dirty="0"/>
          </a:p>
        </p:txBody>
      </p:sp>
      <p:sp>
        <p:nvSpPr>
          <p:cNvPr id="24" name="Text 19"/>
          <p:cNvSpPr/>
          <p:nvPr/>
        </p:nvSpPr>
        <p:spPr>
          <a:xfrm>
            <a:off x="572333" y="7015282"/>
            <a:ext cx="13485733" cy="228957"/>
          </a:xfrm>
          <a:prstGeom prst="rect">
            <a:avLst/>
          </a:prstGeom>
          <a:noFill/>
          <a:ln/>
        </p:spPr>
        <p:txBody>
          <a:bodyPr wrap="none" lIns="0" tIns="0" rIns="0" bIns="0" rtlCol="0" anchor="t"/>
          <a:lstStyle/>
          <a:p>
            <a:pPr marL="0" indent="0" algn="l">
              <a:lnSpc>
                <a:spcPts val="1800"/>
              </a:lnSpc>
              <a:buNone/>
            </a:pPr>
            <a:r>
              <a:rPr lang="en-US" sz="1100" dirty="0">
                <a:solidFill>
                  <a:srgbClr val="D6D9D7"/>
                </a:solidFill>
                <a:latin typeface="Inter" pitchFamily="34" charset="0"/>
                <a:ea typeface="Inter" pitchFamily="34" charset="-122"/>
                <a:cs typeface="Inter" pitchFamily="34" charset="-120"/>
              </a:rPr>
              <a:t>Dengan berinvestasi dalam sistem dan proses yang kuat ini, organisasi tidak hanya melindungi diri dari kerugian finansial, tetapi juga memperkuat budaya integritasnya.</a:t>
            </a:r>
            <a:endParaRPr lang="en-US" sz="1100" dirty="0"/>
          </a:p>
        </p:txBody>
      </p:sp>
      <p:pic>
        <p:nvPicPr>
          <p:cNvPr id="25" name="Picture 24" descr="A black rectangular object with white text&#10;&#10;AI-generated content may be incorrect.">
            <a:extLst>
              <a:ext uri="{FF2B5EF4-FFF2-40B4-BE49-F238E27FC236}">
                <a16:creationId xmlns:a16="http://schemas.microsoft.com/office/drawing/2014/main" id="{2AF6F3A9-176B-D487-6069-DF8DE48F1C03}"/>
              </a:ext>
            </a:extLst>
          </p:cNvPr>
          <p:cNvPicPr>
            <a:picLocks noChangeAspect="1"/>
          </p:cNvPicPr>
          <p:nvPr/>
        </p:nvPicPr>
        <p:blipFill>
          <a:blip r:embed="rId9"/>
          <a:stretch>
            <a:fillRect/>
          </a:stretch>
        </p:blipFill>
        <p:spPr>
          <a:xfrm>
            <a:off x="12834140" y="7667547"/>
            <a:ext cx="1676634" cy="56205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2775</Words>
  <Application>Microsoft Office PowerPoint</Application>
  <PresentationFormat>Custom</PresentationFormat>
  <Paragraphs>146</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DM Sans Medium</vt:lpstr>
      <vt:lpstr>DM Sans Light</vt:lpstr>
      <vt:lpstr>Inter</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Edo Ahasyweros</cp:lastModifiedBy>
  <cp:revision>2</cp:revision>
  <dcterms:created xsi:type="dcterms:W3CDTF">2025-12-14T16:53:11Z</dcterms:created>
  <dcterms:modified xsi:type="dcterms:W3CDTF">2025-12-14T17:07:15Z</dcterms:modified>
</cp:coreProperties>
</file>