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DM Sans Medium" pitchFamily="2" charset="0"/>
      <p:regular r:id="rId13"/>
    </p:embeddedFont>
    <p:embeddedFont>
      <p:font typeface="Inter"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1213"/>
          </a:solidFill>
          <a:ln/>
        </p:spPr>
      </p:sp>
      <p:sp>
        <p:nvSpPr>
          <p:cNvPr id="3" name="Shape 1"/>
          <p:cNvSpPr/>
          <p:nvPr/>
        </p:nvSpPr>
        <p:spPr>
          <a:xfrm>
            <a:off x="0" y="0"/>
            <a:ext cx="14630400" cy="8229600"/>
          </a:xfrm>
          <a:prstGeom prst="rect">
            <a:avLst/>
          </a:prstGeom>
          <a:solidFill>
            <a:srgbClr val="2D31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24407"/>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F7F7F8"/>
                </a:solidFill>
                <a:latin typeface="DM Sans Medium" pitchFamily="34" charset="0"/>
                <a:ea typeface="DM Sans Medium" pitchFamily="34" charset="-122"/>
                <a:cs typeface="DM Sans Medium" pitchFamily="34" charset="-120"/>
              </a:rPr>
              <a:t>Memahami Kecurangan: Pelaku, Segitiga Kecurangan, dan Perekrutan dalam Fraud</a:t>
            </a:r>
            <a:endParaRPr lang="en-US" sz="3900" dirty="0"/>
          </a:p>
        </p:txBody>
      </p:sp>
      <p:sp>
        <p:nvSpPr>
          <p:cNvPr id="4" name="Text 1"/>
          <p:cNvSpPr/>
          <p:nvPr/>
        </p:nvSpPr>
        <p:spPr>
          <a:xfrm>
            <a:off x="793790" y="4082296"/>
            <a:ext cx="7556421" cy="222277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Kecurangan (fraud) merupakan salah satu ancaman serius bagi integritas dan keberlanjutan sebuah organisasi. Untuk memerangi fenomena ini secara efektif, kita perlu memahami siapa saja yang berpotensi menjadi pelaku, apa motif di balik tindakan mereka, serta bagaimana proses perekrutan dapat menjadi celah bagi terjadinya kecurangan. Presentasi ini akan mengupas tuntas Segitiga Kecurangan (Fraud Triangle), elemen-elemennya, dan bagaimana kita dapat mengidentifikasi serta mencegahnya, terutama dalam konteks perekrutan.</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47568" y="376476"/>
            <a:ext cx="11024949" cy="427792"/>
          </a:xfrm>
          <a:prstGeom prst="rect">
            <a:avLst/>
          </a:prstGeom>
          <a:noFill/>
          <a:ln/>
        </p:spPr>
        <p:txBody>
          <a:bodyPr wrap="none" lIns="0" tIns="0" rIns="0" bIns="0" rtlCol="0" anchor="t"/>
          <a:lstStyle/>
          <a:p>
            <a:pPr marL="0" indent="0" algn="l">
              <a:lnSpc>
                <a:spcPts val="3350"/>
              </a:lnSpc>
              <a:buNone/>
            </a:pPr>
            <a:r>
              <a:rPr lang="en-US" sz="2650" dirty="0">
                <a:solidFill>
                  <a:srgbClr val="F7F7F8"/>
                </a:solidFill>
                <a:latin typeface="DM Sans Medium" pitchFamily="34" charset="0"/>
                <a:ea typeface="DM Sans Medium" pitchFamily="34" charset="-122"/>
                <a:cs typeface="DM Sans Medium" pitchFamily="34" charset="-120"/>
              </a:rPr>
              <a:t>Kesimpulan: Melawan Kecurangan dengan Pemahaman dan Tindakan</a:t>
            </a:r>
            <a:endParaRPr lang="en-US" sz="2650" dirty="0"/>
          </a:p>
        </p:txBody>
      </p:sp>
      <p:sp>
        <p:nvSpPr>
          <p:cNvPr id="3" name="Text 1"/>
          <p:cNvSpPr/>
          <p:nvPr/>
        </p:nvSpPr>
        <p:spPr>
          <a:xfrm>
            <a:off x="547568" y="1077992"/>
            <a:ext cx="13535263" cy="438150"/>
          </a:xfrm>
          <a:prstGeom prst="rect">
            <a:avLst/>
          </a:prstGeom>
          <a:noFill/>
          <a:ln/>
        </p:spPr>
        <p:txBody>
          <a:bodyPr wrap="square" lIns="0" tIns="0" rIns="0" bIns="0" rtlCol="0" anchor="t"/>
          <a:lstStyle/>
          <a:p>
            <a:pPr marL="0" indent="0" algn="l">
              <a:lnSpc>
                <a:spcPts val="1700"/>
              </a:lnSpc>
              <a:buNone/>
            </a:pPr>
            <a:r>
              <a:rPr lang="en-US" sz="1050" dirty="0">
                <a:solidFill>
                  <a:srgbClr val="D6D9D7"/>
                </a:solidFill>
                <a:latin typeface="Inter" pitchFamily="34" charset="0"/>
                <a:ea typeface="Inter" pitchFamily="34" charset="-122"/>
                <a:cs typeface="Inter" pitchFamily="34" charset="-120"/>
              </a:rPr>
              <a:t>Memahami anatomi kecurangan adalah langkah pertama dalam melawannya. Segitiga Kecurangan secara jelas menunjukkan bahwa tekanan, kesempatan, dan rasionalisasi adalah pendorong utama di balik setiap tindakan fraud. Pelaku kecurangan bisa siapa saja, seringkali individu yang memiliki akses dan motivasi, yang mungkin sebelumnya tidak pernah dicurigai.</a:t>
            </a:r>
            <a:endParaRPr lang="en-US" sz="1050" dirty="0"/>
          </a:p>
        </p:txBody>
      </p:sp>
      <p:sp>
        <p:nvSpPr>
          <p:cNvPr id="4" name="Text 2"/>
          <p:cNvSpPr/>
          <p:nvPr/>
        </p:nvSpPr>
        <p:spPr>
          <a:xfrm>
            <a:off x="547568" y="1793200"/>
            <a:ext cx="6600706" cy="438150"/>
          </a:xfrm>
          <a:prstGeom prst="rect">
            <a:avLst/>
          </a:prstGeom>
          <a:noFill/>
          <a:ln/>
        </p:spPr>
        <p:txBody>
          <a:bodyPr wrap="square" lIns="0" tIns="0" rIns="0" bIns="0" rtlCol="0" anchor="t"/>
          <a:lstStyle/>
          <a:p>
            <a:pPr marL="342900" indent="-342900" algn="l">
              <a:lnSpc>
                <a:spcPts val="1700"/>
              </a:lnSpc>
              <a:buSzPct val="100000"/>
              <a:buChar char="•"/>
            </a:pPr>
            <a:r>
              <a:rPr lang="en-US" sz="1050" dirty="0">
                <a:solidFill>
                  <a:srgbClr val="D6D9D7"/>
                </a:solidFill>
                <a:latin typeface="Inter" pitchFamily="34" charset="0"/>
                <a:ea typeface="Inter" pitchFamily="34" charset="-122"/>
                <a:cs typeface="Inter" pitchFamily="34" charset="-120"/>
              </a:rPr>
              <a:t>Kecurangan terjadi karena kombinasi dari </a:t>
            </a:r>
            <a:r>
              <a:rPr lang="en-US" sz="1050" dirty="0">
                <a:solidFill>
                  <a:srgbClr val="AC9EF5"/>
                </a:solidFill>
                <a:latin typeface="Inter" pitchFamily="34" charset="0"/>
                <a:ea typeface="Inter" pitchFamily="34" charset="-122"/>
                <a:cs typeface="Inter" pitchFamily="34" charset="-120"/>
              </a:rPr>
              <a:t>tekanan finansial atau pekerjaan</a:t>
            </a:r>
            <a:r>
              <a:rPr lang="en-US" sz="1050" dirty="0">
                <a:solidFill>
                  <a:srgbClr val="D6D9D7"/>
                </a:solidFill>
                <a:latin typeface="Inter" pitchFamily="34" charset="0"/>
                <a:ea typeface="Inter" pitchFamily="34" charset="-122"/>
                <a:cs typeface="Inter" pitchFamily="34" charset="-120"/>
              </a:rPr>
              <a:t>, </a:t>
            </a:r>
            <a:r>
              <a:rPr lang="en-US" sz="1050" dirty="0">
                <a:solidFill>
                  <a:srgbClr val="AC9EF5"/>
                </a:solidFill>
                <a:latin typeface="Inter" pitchFamily="34" charset="0"/>
                <a:ea typeface="Inter" pitchFamily="34" charset="-122"/>
                <a:cs typeface="Inter" pitchFamily="34" charset="-120"/>
              </a:rPr>
              <a:t>kesempatan akibat kelemahan kontrol</a:t>
            </a:r>
            <a:r>
              <a:rPr lang="en-US" sz="1050" dirty="0">
                <a:solidFill>
                  <a:srgbClr val="D6D9D7"/>
                </a:solidFill>
                <a:latin typeface="Inter" pitchFamily="34" charset="0"/>
                <a:ea typeface="Inter" pitchFamily="34" charset="-122"/>
                <a:cs typeface="Inter" pitchFamily="34" charset="-120"/>
              </a:rPr>
              <a:t>, dan </a:t>
            </a:r>
            <a:r>
              <a:rPr lang="en-US" sz="1050" dirty="0">
                <a:solidFill>
                  <a:srgbClr val="AC9EF5"/>
                </a:solidFill>
                <a:latin typeface="Inter" pitchFamily="34" charset="0"/>
                <a:ea typeface="Inter" pitchFamily="34" charset="-122"/>
                <a:cs typeface="Inter" pitchFamily="34" charset="-120"/>
              </a:rPr>
              <a:t>pembenaran diri pelaku</a:t>
            </a:r>
            <a:r>
              <a:rPr lang="en-US" sz="1050" dirty="0">
                <a:solidFill>
                  <a:srgbClr val="D6D9D7"/>
                </a:solidFill>
                <a:latin typeface="Inter" pitchFamily="34" charset="0"/>
                <a:ea typeface="Inter" pitchFamily="34" charset="-122"/>
                <a:cs typeface="Inter" pitchFamily="34" charset="-120"/>
              </a:rPr>
              <a:t>.</a:t>
            </a:r>
            <a:endParaRPr lang="en-US" sz="1050" dirty="0"/>
          </a:p>
        </p:txBody>
      </p:sp>
      <p:sp>
        <p:nvSpPr>
          <p:cNvPr id="5" name="Text 3"/>
          <p:cNvSpPr/>
          <p:nvPr/>
        </p:nvSpPr>
        <p:spPr>
          <a:xfrm>
            <a:off x="547568" y="2279213"/>
            <a:ext cx="6600706" cy="438150"/>
          </a:xfrm>
          <a:prstGeom prst="rect">
            <a:avLst/>
          </a:prstGeom>
          <a:noFill/>
          <a:ln/>
        </p:spPr>
        <p:txBody>
          <a:bodyPr wrap="square" lIns="0" tIns="0" rIns="0" bIns="0" rtlCol="0" anchor="t"/>
          <a:lstStyle/>
          <a:p>
            <a:pPr marL="342900" indent="-342900" algn="l">
              <a:lnSpc>
                <a:spcPts val="1700"/>
              </a:lnSpc>
              <a:buSzPct val="100000"/>
              <a:buChar char="•"/>
            </a:pPr>
            <a:r>
              <a:rPr lang="en-US" sz="1050" dirty="0">
                <a:solidFill>
                  <a:srgbClr val="D6D9D7"/>
                </a:solidFill>
                <a:latin typeface="Inter" pitchFamily="34" charset="0"/>
                <a:ea typeface="Inter" pitchFamily="34" charset="-122"/>
                <a:cs typeface="Inter" pitchFamily="34" charset="-120"/>
              </a:rPr>
              <a:t>Individu dengan akses dan motivasi yang kuat adalah target utama bagi lingkungan yang rentan terhadap kecurangan.</a:t>
            </a:r>
            <a:endParaRPr lang="en-US" sz="1050" dirty="0"/>
          </a:p>
        </p:txBody>
      </p:sp>
      <p:sp>
        <p:nvSpPr>
          <p:cNvPr id="6" name="Text 4"/>
          <p:cNvSpPr/>
          <p:nvPr/>
        </p:nvSpPr>
        <p:spPr>
          <a:xfrm>
            <a:off x="547568" y="2765227"/>
            <a:ext cx="6600706" cy="438150"/>
          </a:xfrm>
          <a:prstGeom prst="rect">
            <a:avLst/>
          </a:prstGeom>
          <a:noFill/>
          <a:ln/>
        </p:spPr>
        <p:txBody>
          <a:bodyPr wrap="square" lIns="0" tIns="0" rIns="0" bIns="0" rtlCol="0" anchor="t"/>
          <a:lstStyle/>
          <a:p>
            <a:pPr marL="342900" indent="-342900" algn="l">
              <a:lnSpc>
                <a:spcPts val="1700"/>
              </a:lnSpc>
              <a:buSzPct val="100000"/>
              <a:buChar char="•"/>
            </a:pPr>
            <a:r>
              <a:rPr lang="en-US" sz="1050" dirty="0">
                <a:solidFill>
                  <a:srgbClr val="D6D9D7"/>
                </a:solidFill>
                <a:latin typeface="Inter" pitchFamily="34" charset="0"/>
                <a:ea typeface="Inter" pitchFamily="34" charset="-122"/>
                <a:cs typeface="Inter" pitchFamily="34" charset="-120"/>
              </a:rPr>
              <a:t>Proses perekrutan yang cermat dan detail adalah garda terdepan dalam mencegah masuknya individu yang berpotensi melakukan kecurangan ke dalam organisasi.</a:t>
            </a:r>
            <a:endParaRPr lang="en-US" sz="1050" dirty="0"/>
          </a:p>
        </p:txBody>
      </p:sp>
      <p:sp>
        <p:nvSpPr>
          <p:cNvPr id="7" name="Text 5"/>
          <p:cNvSpPr/>
          <p:nvPr/>
        </p:nvSpPr>
        <p:spPr>
          <a:xfrm>
            <a:off x="547568" y="3251240"/>
            <a:ext cx="6600706" cy="438150"/>
          </a:xfrm>
          <a:prstGeom prst="rect">
            <a:avLst/>
          </a:prstGeom>
          <a:noFill/>
          <a:ln/>
        </p:spPr>
        <p:txBody>
          <a:bodyPr wrap="square" lIns="0" tIns="0" rIns="0" bIns="0" rtlCol="0" anchor="t"/>
          <a:lstStyle/>
          <a:p>
            <a:pPr marL="342900" indent="-342900" algn="l">
              <a:lnSpc>
                <a:spcPts val="1700"/>
              </a:lnSpc>
              <a:buSzPct val="100000"/>
              <a:buChar char="•"/>
            </a:pPr>
            <a:r>
              <a:rPr lang="en-US" sz="1050" dirty="0">
                <a:solidFill>
                  <a:srgbClr val="D6D9D7"/>
                </a:solidFill>
                <a:latin typeface="Inter" pitchFamily="34" charset="0"/>
                <a:ea typeface="Inter" pitchFamily="34" charset="-122"/>
                <a:cs typeface="Inter" pitchFamily="34" charset="-120"/>
              </a:rPr>
              <a:t>Dengan mengatasi setiap elemen dalam segitiga kecurangan, organisasi dapat </a:t>
            </a:r>
            <a:r>
              <a:rPr lang="en-US" sz="1050" dirty="0">
                <a:solidFill>
                  <a:srgbClr val="AC9EF5"/>
                </a:solidFill>
                <a:latin typeface="Inter" pitchFamily="34" charset="0"/>
                <a:ea typeface="Inter" pitchFamily="34" charset="-122"/>
                <a:cs typeface="Inter" pitchFamily="34" charset="-120"/>
              </a:rPr>
              <a:t>membangun sistem pencegahan yang efektif</a:t>
            </a:r>
            <a:r>
              <a:rPr lang="en-US" sz="1050" dirty="0">
                <a:solidFill>
                  <a:srgbClr val="D6D9D7"/>
                </a:solidFill>
                <a:latin typeface="Inter" pitchFamily="34" charset="0"/>
                <a:ea typeface="Inter" pitchFamily="34" charset="-122"/>
                <a:cs typeface="Inter" pitchFamily="34" charset="-120"/>
              </a:rPr>
              <a:t>, </a:t>
            </a:r>
            <a:r>
              <a:rPr lang="en-US" sz="1050" dirty="0">
                <a:solidFill>
                  <a:srgbClr val="AC9EF5"/>
                </a:solidFill>
                <a:latin typeface="Inter" pitchFamily="34" charset="0"/>
                <a:ea typeface="Inter" pitchFamily="34" charset="-122"/>
                <a:cs typeface="Inter" pitchFamily="34" charset="-120"/>
              </a:rPr>
              <a:t>menjaga integritas operasional</a:t>
            </a:r>
            <a:r>
              <a:rPr lang="en-US" sz="1050" dirty="0">
                <a:solidFill>
                  <a:srgbClr val="D6D9D7"/>
                </a:solidFill>
                <a:latin typeface="Inter" pitchFamily="34" charset="0"/>
                <a:ea typeface="Inter" pitchFamily="34" charset="-122"/>
                <a:cs typeface="Inter" pitchFamily="34" charset="-120"/>
              </a:rPr>
              <a:t>, dan </a:t>
            </a:r>
            <a:r>
              <a:rPr lang="en-US" sz="1050" dirty="0">
                <a:solidFill>
                  <a:srgbClr val="AC9EF5"/>
                </a:solidFill>
                <a:latin typeface="Inter" pitchFamily="34" charset="0"/>
                <a:ea typeface="Inter" pitchFamily="34" charset="-122"/>
                <a:cs typeface="Inter" pitchFamily="34" charset="-120"/>
              </a:rPr>
              <a:t>melindungi reputasi</a:t>
            </a:r>
            <a:r>
              <a:rPr lang="en-US" sz="1050" dirty="0">
                <a:solidFill>
                  <a:srgbClr val="D6D9D7"/>
                </a:solidFill>
                <a:latin typeface="Inter" pitchFamily="34" charset="0"/>
                <a:ea typeface="Inter" pitchFamily="34" charset="-122"/>
                <a:cs typeface="Inter" pitchFamily="34" charset="-120"/>
              </a:rPr>
              <a:t> mereka.</a:t>
            </a:r>
            <a:endParaRPr lang="en-US" sz="1050" dirty="0"/>
          </a:p>
        </p:txBody>
      </p:sp>
      <p:sp>
        <p:nvSpPr>
          <p:cNvPr id="8" name="Text 6"/>
          <p:cNvSpPr/>
          <p:nvPr/>
        </p:nvSpPr>
        <p:spPr>
          <a:xfrm>
            <a:off x="547568" y="3812500"/>
            <a:ext cx="6600706" cy="438150"/>
          </a:xfrm>
          <a:prstGeom prst="rect">
            <a:avLst/>
          </a:prstGeom>
          <a:noFill/>
          <a:ln/>
        </p:spPr>
        <p:txBody>
          <a:bodyPr wrap="square" lIns="0" tIns="0" rIns="0" bIns="0" rtlCol="0" anchor="t"/>
          <a:lstStyle/>
          <a:p>
            <a:pPr marL="0" indent="0" algn="l">
              <a:lnSpc>
                <a:spcPts val="1700"/>
              </a:lnSpc>
              <a:buNone/>
            </a:pPr>
            <a:r>
              <a:rPr lang="en-US" sz="1050" dirty="0">
                <a:solidFill>
                  <a:srgbClr val="D6D9D7"/>
                </a:solidFill>
                <a:latin typeface="Inter" pitchFamily="34" charset="0"/>
                <a:ea typeface="Inter" pitchFamily="34" charset="-122"/>
                <a:cs typeface="Inter" pitchFamily="34" charset="-120"/>
              </a:rPr>
              <a:t>Dengan pemahaman yang mendalam dan tindakan pencegahan yang proaktif, kita dapat menciptakan lingkungan kerja yang lebih etis dan aman dari ancaman kecurangan.</a:t>
            </a:r>
            <a:endParaRPr lang="en-US" sz="1050" dirty="0"/>
          </a:p>
        </p:txBody>
      </p:sp>
      <p:pic>
        <p:nvPicPr>
          <p:cNvPr id="9" name="Image 0" descr="preencoded.png"/>
          <p:cNvPicPr>
            <a:picLocks noChangeAspect="1"/>
          </p:cNvPicPr>
          <p:nvPr/>
        </p:nvPicPr>
        <p:blipFill>
          <a:blip r:embed="rId3"/>
          <a:stretch>
            <a:fillRect/>
          </a:stretch>
        </p:blipFill>
        <p:spPr>
          <a:xfrm>
            <a:off x="7489746" y="1824038"/>
            <a:ext cx="5573111" cy="5573111"/>
          </a:xfrm>
          <a:prstGeom prst="rect">
            <a:avLst/>
          </a:prstGeom>
        </p:spPr>
      </p:pic>
      <p:pic>
        <p:nvPicPr>
          <p:cNvPr id="10" name="Picture 9" descr="A black rectangular object with white text&#10;&#10;AI-generated content may be incorrect.">
            <a:extLst>
              <a:ext uri="{FF2B5EF4-FFF2-40B4-BE49-F238E27FC236}">
                <a16:creationId xmlns:a16="http://schemas.microsoft.com/office/drawing/2014/main" id="{65A6BD07-2D1F-460E-275C-9C9640D7C123}"/>
              </a:ext>
            </a:extLst>
          </p:cNvPr>
          <p:cNvPicPr>
            <a:picLocks noChangeAspect="1"/>
          </p:cNvPicPr>
          <p:nvPr/>
        </p:nvPicPr>
        <p:blipFill>
          <a:blip r:embed="rId4"/>
          <a:stretch>
            <a:fillRect/>
          </a:stretch>
        </p:blipFill>
        <p:spPr>
          <a:xfrm>
            <a:off x="12753713" y="7636634"/>
            <a:ext cx="1876687" cy="4953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31150"/>
            <a:ext cx="8283535" cy="620078"/>
          </a:xfrm>
          <a:prstGeom prst="rect">
            <a:avLst/>
          </a:prstGeom>
          <a:noFill/>
          <a:ln/>
        </p:spPr>
        <p:txBody>
          <a:bodyPr wrap="none" lIns="0" tIns="0" rIns="0" bIns="0" rtlCol="0" anchor="t"/>
          <a:lstStyle/>
          <a:p>
            <a:pPr marL="0" indent="0" algn="l">
              <a:lnSpc>
                <a:spcPts val="4850"/>
              </a:lnSpc>
              <a:buNone/>
            </a:pPr>
            <a:r>
              <a:rPr lang="en-US" sz="3900" dirty="0">
                <a:solidFill>
                  <a:srgbClr val="F7F7F8"/>
                </a:solidFill>
                <a:latin typeface="DM Sans Medium" pitchFamily="34" charset="0"/>
                <a:ea typeface="DM Sans Medium" pitchFamily="34" charset="-122"/>
                <a:cs typeface="DM Sans Medium" pitchFamily="34" charset="-120"/>
              </a:rPr>
              <a:t>Siapa yang Melakukan Kecurangan?</a:t>
            </a:r>
            <a:endParaRPr lang="en-US" sz="3900" dirty="0"/>
          </a:p>
        </p:txBody>
      </p:sp>
      <p:sp>
        <p:nvSpPr>
          <p:cNvPr id="3" name="Text 1"/>
          <p:cNvSpPr/>
          <p:nvPr/>
        </p:nvSpPr>
        <p:spPr>
          <a:xfrm>
            <a:off x="793790" y="1727478"/>
            <a:ext cx="6955631" cy="158769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Pelaku kecurangan bukanlah selalu penjahat kelas kakap. Seringkali, mereka adalah individu-individu yang berada di dalam organisasi, seperti karyawan, manajer, atau bahkan eksekutif yang memiliki akses dan kesempatan tertentu. Mereka mungkin adalah orang-orang yang selama ini dianggap jujur dan dapat dipercaya.</a:t>
            </a:r>
            <a:endParaRPr lang="en-US" sz="1550" dirty="0"/>
          </a:p>
        </p:txBody>
      </p:sp>
      <p:sp>
        <p:nvSpPr>
          <p:cNvPr id="4" name="Text 2"/>
          <p:cNvSpPr/>
          <p:nvPr/>
        </p:nvSpPr>
        <p:spPr>
          <a:xfrm>
            <a:off x="793790" y="3493770"/>
            <a:ext cx="6955631" cy="158769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Misalnya, seorang karyawan di bagian keuangan yang tertekan secara finansial karena utang besar, melihat adanya celah dalam sistem kontrol internal, dan membenarkan tindakannya dengan berpikir "Saya hanya meminjam sebentar, nanti akan saya kembalikan." Tanpa pengawasan yang memadai, kesempatan ini bisa dimanfaatkan.</a:t>
            </a:r>
            <a:endParaRPr lang="en-US" sz="1550" dirty="0"/>
          </a:p>
        </p:txBody>
      </p:sp>
      <p:sp>
        <p:nvSpPr>
          <p:cNvPr id="5" name="Text 3"/>
          <p:cNvSpPr/>
          <p:nvPr/>
        </p:nvSpPr>
        <p:spPr>
          <a:xfrm>
            <a:off x="793790" y="5260062"/>
            <a:ext cx="6955631" cy="1270159"/>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Kecurangan juga dapat dilakukan oleh pihak eksternal yang mengeksploitasi kelemahan sistem keamanan atau kebijakan perusahaan, meskipun fokus utama pembahasan ini adalah kecurangan internal yang melibatkan karyawan.</a:t>
            </a:r>
            <a:endParaRPr lang="en-US" sz="1550" dirty="0"/>
          </a:p>
        </p:txBody>
      </p:sp>
      <p:pic>
        <p:nvPicPr>
          <p:cNvPr id="6" name="Image 0" descr="preencoded.png"/>
          <p:cNvPicPr>
            <a:picLocks noChangeAspect="1"/>
          </p:cNvPicPr>
          <p:nvPr/>
        </p:nvPicPr>
        <p:blipFill>
          <a:blip r:embed="rId3"/>
          <a:stretch>
            <a:fillRect/>
          </a:stretch>
        </p:blipFill>
        <p:spPr>
          <a:xfrm>
            <a:off x="8241149" y="1772126"/>
            <a:ext cx="5602962" cy="5602962"/>
          </a:xfrm>
          <a:prstGeom prst="rect">
            <a:avLst/>
          </a:prstGeom>
        </p:spPr>
      </p:pic>
      <p:pic>
        <p:nvPicPr>
          <p:cNvPr id="8" name="Picture 7" descr="A black rectangular object with white text&#10;&#10;AI-generated content may be incorrect.">
            <a:extLst>
              <a:ext uri="{FF2B5EF4-FFF2-40B4-BE49-F238E27FC236}">
                <a16:creationId xmlns:a16="http://schemas.microsoft.com/office/drawing/2014/main" id="{1EA207BF-1449-7EC4-637A-70363CF3A264}"/>
              </a:ext>
            </a:extLst>
          </p:cNvPr>
          <p:cNvPicPr>
            <a:picLocks noChangeAspect="1"/>
          </p:cNvPicPr>
          <p:nvPr/>
        </p:nvPicPr>
        <p:blipFill>
          <a:blip r:embed="rId4"/>
          <a:stretch>
            <a:fillRect/>
          </a:stretch>
        </p:blipFill>
        <p:spPr>
          <a:xfrm>
            <a:off x="12657913" y="7648301"/>
            <a:ext cx="1876687" cy="4953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1520" y="551021"/>
            <a:ext cx="12148304" cy="571619"/>
          </a:xfrm>
          <a:prstGeom prst="rect">
            <a:avLst/>
          </a:prstGeom>
          <a:noFill/>
          <a:ln/>
        </p:spPr>
        <p:txBody>
          <a:bodyPr wrap="none" lIns="0" tIns="0" rIns="0" bIns="0" rtlCol="0" anchor="t"/>
          <a:lstStyle/>
          <a:p>
            <a:pPr marL="0" indent="0" algn="l">
              <a:lnSpc>
                <a:spcPts val="4500"/>
              </a:lnSpc>
              <a:buNone/>
            </a:pPr>
            <a:r>
              <a:rPr lang="en-US" sz="3600" dirty="0">
                <a:solidFill>
                  <a:srgbClr val="F7F7F8"/>
                </a:solidFill>
                <a:latin typeface="DM Sans Medium" pitchFamily="34" charset="0"/>
                <a:ea typeface="DM Sans Medium" pitchFamily="34" charset="-122"/>
                <a:cs typeface="DM Sans Medium" pitchFamily="34" charset="-120"/>
              </a:rPr>
              <a:t>Segitiga Kecurangan (Fraud Triangle) - Gambaran Umum</a:t>
            </a:r>
            <a:endParaRPr lang="en-US" sz="3600" dirty="0"/>
          </a:p>
        </p:txBody>
      </p:sp>
      <p:sp>
        <p:nvSpPr>
          <p:cNvPr id="3" name="Text 1"/>
          <p:cNvSpPr/>
          <p:nvPr/>
        </p:nvSpPr>
        <p:spPr>
          <a:xfrm>
            <a:off x="731520" y="1488400"/>
            <a:ext cx="13167360" cy="877610"/>
          </a:xfrm>
          <a:prstGeom prst="rect">
            <a:avLst/>
          </a:prstGeom>
          <a:noFill/>
          <a:ln/>
        </p:spPr>
        <p:txBody>
          <a:bodyPr wrap="square" lIns="0" tIns="0" rIns="0" bIns="0" rtlCol="0" anchor="t"/>
          <a:lstStyle/>
          <a:p>
            <a:pPr marL="0" indent="0" algn="l">
              <a:lnSpc>
                <a:spcPts val="2300"/>
              </a:lnSpc>
              <a:buNone/>
            </a:pPr>
            <a:r>
              <a:rPr lang="en-US" sz="1400" dirty="0">
                <a:solidFill>
                  <a:srgbClr val="D6D9D7"/>
                </a:solidFill>
                <a:latin typeface="Inter" pitchFamily="34" charset="0"/>
                <a:ea typeface="Inter" pitchFamily="34" charset="-122"/>
                <a:cs typeface="Inter" pitchFamily="34" charset="-120"/>
              </a:rPr>
              <a:t>Konsep Segitiga Kecurangan adalah kerangka fundamental untuk memahami mengapa seseorang melakukan kecurangan. Diperkenalkan oleh kriminolog terkemuka Donald R. Cressey pada tahun 1950-an, teori ini menyatakan bahwa tiga elemen harus hadir secara bersamaan agar kecurangan dapat terjadi:</a:t>
            </a:r>
            <a:endParaRPr lang="en-US" sz="1400" dirty="0"/>
          </a:p>
        </p:txBody>
      </p:sp>
      <p:sp>
        <p:nvSpPr>
          <p:cNvPr id="4" name="Text 2"/>
          <p:cNvSpPr/>
          <p:nvPr/>
        </p:nvSpPr>
        <p:spPr>
          <a:xfrm>
            <a:off x="2358866" y="4093250"/>
            <a:ext cx="2286238" cy="285750"/>
          </a:xfrm>
          <a:prstGeom prst="rect">
            <a:avLst/>
          </a:prstGeom>
          <a:noFill/>
          <a:ln/>
        </p:spPr>
        <p:txBody>
          <a:bodyPr wrap="none" lIns="0" tIns="0" rIns="0" bIns="0" rtlCol="0" anchor="t"/>
          <a:lstStyle/>
          <a:p>
            <a:pPr marL="0" indent="0" algn="r">
              <a:lnSpc>
                <a:spcPts val="2250"/>
              </a:lnSpc>
              <a:buNone/>
            </a:pPr>
            <a:r>
              <a:rPr lang="en-US" sz="1800" dirty="0">
                <a:solidFill>
                  <a:srgbClr val="D6D9D7"/>
                </a:solidFill>
                <a:latin typeface="DM Sans Medium" pitchFamily="34" charset="0"/>
                <a:ea typeface="DM Sans Medium" pitchFamily="34" charset="-122"/>
                <a:cs typeface="DM Sans Medium" pitchFamily="34" charset="-120"/>
              </a:rPr>
              <a:t>Tekanan (Pressure)</a:t>
            </a:r>
            <a:endParaRPr lang="en-US" sz="1800" dirty="0"/>
          </a:p>
        </p:txBody>
      </p:sp>
      <p:sp>
        <p:nvSpPr>
          <p:cNvPr id="5" name="Text 3"/>
          <p:cNvSpPr/>
          <p:nvPr/>
        </p:nvSpPr>
        <p:spPr>
          <a:xfrm>
            <a:off x="731520" y="4488656"/>
            <a:ext cx="3913584" cy="1170146"/>
          </a:xfrm>
          <a:prstGeom prst="rect">
            <a:avLst/>
          </a:prstGeom>
          <a:noFill/>
          <a:ln/>
        </p:spPr>
        <p:txBody>
          <a:bodyPr wrap="square" lIns="0" tIns="0" rIns="0" bIns="0" rtlCol="0" anchor="t"/>
          <a:lstStyle/>
          <a:p>
            <a:pPr marL="0" indent="0" algn="r">
              <a:lnSpc>
                <a:spcPts val="2300"/>
              </a:lnSpc>
              <a:buNone/>
            </a:pPr>
            <a:r>
              <a:rPr lang="en-US" sz="1400" dirty="0">
                <a:solidFill>
                  <a:srgbClr val="D6D9D7"/>
                </a:solidFill>
                <a:latin typeface="Inter" pitchFamily="34" charset="0"/>
                <a:ea typeface="Inter" pitchFamily="34" charset="-122"/>
                <a:cs typeface="Inter" pitchFamily="34" charset="-120"/>
              </a:rPr>
              <a:t>Motif atau alasan yang mendorong seseorang melakukan kecurangan, seringkali berupa masalah finansial atau target yang tidak realistis.</a:t>
            </a:r>
            <a:endParaRPr lang="en-US" sz="1400" dirty="0"/>
          </a:p>
        </p:txBody>
      </p:sp>
      <p:pic>
        <p:nvPicPr>
          <p:cNvPr id="6" name="Image 0" descr="preencoded.png"/>
          <p:cNvPicPr>
            <a:picLocks noChangeAspect="1"/>
          </p:cNvPicPr>
          <p:nvPr/>
        </p:nvPicPr>
        <p:blipFill>
          <a:blip r:embed="rId3"/>
          <a:stretch>
            <a:fillRect/>
          </a:stretch>
        </p:blipFill>
        <p:spPr>
          <a:xfrm>
            <a:off x="5010864" y="2571750"/>
            <a:ext cx="4608552" cy="4608552"/>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9270" y="4461748"/>
            <a:ext cx="273606" cy="273606"/>
          </a:xfrm>
          <a:prstGeom prst="rect">
            <a:avLst/>
          </a:prstGeom>
        </p:spPr>
      </p:pic>
      <p:sp>
        <p:nvSpPr>
          <p:cNvPr id="8" name="Text 4"/>
          <p:cNvSpPr/>
          <p:nvPr/>
        </p:nvSpPr>
        <p:spPr>
          <a:xfrm>
            <a:off x="9893737" y="3018711"/>
            <a:ext cx="2895719" cy="285750"/>
          </a:xfrm>
          <a:prstGeom prst="rect">
            <a:avLst/>
          </a:prstGeom>
          <a:noFill/>
          <a:ln/>
        </p:spPr>
        <p:txBody>
          <a:bodyPr wrap="none" lIns="0" tIns="0" rIns="0" bIns="0" rtlCol="0" anchor="t"/>
          <a:lstStyle/>
          <a:p>
            <a:pPr marL="0" indent="0" algn="l">
              <a:lnSpc>
                <a:spcPts val="2250"/>
              </a:lnSpc>
              <a:buNone/>
            </a:pPr>
            <a:r>
              <a:rPr lang="en-US" sz="1800" dirty="0">
                <a:solidFill>
                  <a:srgbClr val="D6D9D7"/>
                </a:solidFill>
                <a:latin typeface="DM Sans Medium" pitchFamily="34" charset="0"/>
                <a:ea typeface="DM Sans Medium" pitchFamily="34" charset="-122"/>
                <a:cs typeface="DM Sans Medium" pitchFamily="34" charset="-120"/>
              </a:rPr>
              <a:t>Kesempatan (Opportunity)</a:t>
            </a:r>
            <a:endParaRPr lang="en-US" sz="1800" dirty="0"/>
          </a:p>
        </p:txBody>
      </p:sp>
      <p:sp>
        <p:nvSpPr>
          <p:cNvPr id="9" name="Text 5"/>
          <p:cNvSpPr/>
          <p:nvPr/>
        </p:nvSpPr>
        <p:spPr>
          <a:xfrm>
            <a:off x="9893737" y="3414117"/>
            <a:ext cx="4005143" cy="877610"/>
          </a:xfrm>
          <a:prstGeom prst="rect">
            <a:avLst/>
          </a:prstGeom>
          <a:noFill/>
          <a:ln/>
        </p:spPr>
        <p:txBody>
          <a:bodyPr wrap="square" lIns="0" tIns="0" rIns="0" bIns="0" rtlCol="0" anchor="t"/>
          <a:lstStyle/>
          <a:p>
            <a:pPr marL="0" indent="0" algn="l">
              <a:lnSpc>
                <a:spcPts val="2300"/>
              </a:lnSpc>
              <a:buNone/>
            </a:pPr>
            <a:r>
              <a:rPr lang="en-US" sz="1400" dirty="0">
                <a:solidFill>
                  <a:srgbClr val="D6D9D7"/>
                </a:solidFill>
                <a:latin typeface="Inter" pitchFamily="34" charset="0"/>
                <a:ea typeface="Inter" pitchFamily="34" charset="-122"/>
                <a:cs typeface="Inter" pitchFamily="34" charset="-120"/>
              </a:rPr>
              <a:t>Adanya celah atau kelemahan dalam sistem pengendalian internal yang memungkinkan kecurangan dilakukan tanpa terdeteksi.</a:t>
            </a:r>
            <a:endParaRPr lang="en-US" sz="1400" dirty="0"/>
          </a:p>
        </p:txBody>
      </p:sp>
      <p:pic>
        <p:nvPicPr>
          <p:cNvPr id="10" name="Image 2" descr="preencoded.png"/>
          <p:cNvPicPr>
            <a:picLocks noChangeAspect="1"/>
          </p:cNvPicPr>
          <p:nvPr/>
        </p:nvPicPr>
        <p:blipFill>
          <a:blip r:embed="rId6"/>
          <a:stretch>
            <a:fillRect/>
          </a:stretch>
        </p:blipFill>
        <p:spPr>
          <a:xfrm>
            <a:off x="5010864" y="2571750"/>
            <a:ext cx="4608552" cy="4608552"/>
          </a:xfrm>
          <a:prstGeom prst="rect">
            <a:avLst/>
          </a:prstGeom>
        </p:spPr>
      </p:pic>
      <p:pic>
        <p:nvPicPr>
          <p:cNvPr id="11"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2931" y="3501628"/>
            <a:ext cx="273606" cy="273606"/>
          </a:xfrm>
          <a:prstGeom prst="rect">
            <a:avLst/>
          </a:prstGeom>
        </p:spPr>
      </p:pic>
      <p:sp>
        <p:nvSpPr>
          <p:cNvPr id="12" name="Text 6"/>
          <p:cNvSpPr/>
          <p:nvPr/>
        </p:nvSpPr>
        <p:spPr>
          <a:xfrm>
            <a:off x="9893737" y="5460206"/>
            <a:ext cx="3169563" cy="285750"/>
          </a:xfrm>
          <a:prstGeom prst="rect">
            <a:avLst/>
          </a:prstGeom>
          <a:noFill/>
          <a:ln/>
        </p:spPr>
        <p:txBody>
          <a:bodyPr wrap="none" lIns="0" tIns="0" rIns="0" bIns="0" rtlCol="0" anchor="t"/>
          <a:lstStyle/>
          <a:p>
            <a:pPr marL="0" indent="0" algn="l">
              <a:lnSpc>
                <a:spcPts val="2250"/>
              </a:lnSpc>
              <a:buNone/>
            </a:pPr>
            <a:r>
              <a:rPr lang="en-US" sz="1800" dirty="0">
                <a:solidFill>
                  <a:srgbClr val="D6D9D7"/>
                </a:solidFill>
                <a:latin typeface="DM Sans Medium" pitchFamily="34" charset="0"/>
                <a:ea typeface="DM Sans Medium" pitchFamily="34" charset="-122"/>
                <a:cs typeface="DM Sans Medium" pitchFamily="34" charset="-120"/>
              </a:rPr>
              <a:t>Rasionalisasi (Rationalization)</a:t>
            </a:r>
            <a:endParaRPr lang="en-US" sz="1800" dirty="0"/>
          </a:p>
        </p:txBody>
      </p:sp>
      <p:sp>
        <p:nvSpPr>
          <p:cNvPr id="13" name="Text 7"/>
          <p:cNvSpPr/>
          <p:nvPr/>
        </p:nvSpPr>
        <p:spPr>
          <a:xfrm>
            <a:off x="9893737" y="5855613"/>
            <a:ext cx="4005143" cy="877610"/>
          </a:xfrm>
          <a:prstGeom prst="rect">
            <a:avLst/>
          </a:prstGeom>
          <a:noFill/>
          <a:ln/>
        </p:spPr>
        <p:txBody>
          <a:bodyPr wrap="square" lIns="0" tIns="0" rIns="0" bIns="0" rtlCol="0" anchor="t"/>
          <a:lstStyle/>
          <a:p>
            <a:pPr marL="0" indent="0" algn="l">
              <a:lnSpc>
                <a:spcPts val="2300"/>
              </a:lnSpc>
              <a:buNone/>
            </a:pPr>
            <a:r>
              <a:rPr lang="en-US" sz="1400" dirty="0">
                <a:solidFill>
                  <a:srgbClr val="D6D9D7"/>
                </a:solidFill>
                <a:latin typeface="Inter" pitchFamily="34" charset="0"/>
                <a:ea typeface="Inter" pitchFamily="34" charset="-122"/>
                <a:cs typeface="Inter" pitchFamily="34" charset="-120"/>
              </a:rPr>
              <a:t>Proses pembenaran diri oleh pelaku terhadap tindakan kecurangan mereka, sehingga mereka merasa tidak bersalah.</a:t>
            </a:r>
            <a:endParaRPr lang="en-US" sz="1400" dirty="0"/>
          </a:p>
        </p:txBody>
      </p:sp>
      <p:pic>
        <p:nvPicPr>
          <p:cNvPr id="14" name="Image 4" descr="preencoded.png"/>
          <p:cNvPicPr>
            <a:picLocks noChangeAspect="1"/>
          </p:cNvPicPr>
          <p:nvPr/>
        </p:nvPicPr>
        <p:blipFill>
          <a:blip r:embed="rId9"/>
          <a:stretch>
            <a:fillRect/>
          </a:stretch>
        </p:blipFill>
        <p:spPr>
          <a:xfrm>
            <a:off x="5010864" y="2571750"/>
            <a:ext cx="4608552" cy="4608552"/>
          </a:xfrm>
          <a:prstGeom prst="rect">
            <a:avLst/>
          </a:prstGeom>
        </p:spPr>
      </p:pic>
      <p:pic>
        <p:nvPicPr>
          <p:cNvPr id="15"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32633" y="6253758"/>
            <a:ext cx="273606" cy="273606"/>
          </a:xfrm>
          <a:prstGeom prst="rect">
            <a:avLst/>
          </a:prstGeom>
        </p:spPr>
      </p:pic>
      <p:sp>
        <p:nvSpPr>
          <p:cNvPr id="16" name="Text 8"/>
          <p:cNvSpPr/>
          <p:nvPr/>
        </p:nvSpPr>
        <p:spPr>
          <a:xfrm>
            <a:off x="731520" y="7386042"/>
            <a:ext cx="13167360" cy="292537"/>
          </a:xfrm>
          <a:prstGeom prst="rect">
            <a:avLst/>
          </a:prstGeom>
          <a:noFill/>
          <a:ln/>
        </p:spPr>
        <p:txBody>
          <a:bodyPr wrap="none" lIns="0" tIns="0" rIns="0" bIns="0" rtlCol="0" anchor="t"/>
          <a:lstStyle/>
          <a:p>
            <a:pPr marL="0" indent="0" algn="l">
              <a:lnSpc>
                <a:spcPts val="2300"/>
              </a:lnSpc>
              <a:buNone/>
            </a:pPr>
            <a:r>
              <a:rPr lang="en-US" sz="1400" dirty="0">
                <a:solidFill>
                  <a:srgbClr val="D6D9D7"/>
                </a:solidFill>
                <a:latin typeface="Inter" pitchFamily="34" charset="0"/>
                <a:ea typeface="Inter" pitchFamily="34" charset="-122"/>
                <a:cs typeface="Inter" pitchFamily="34" charset="-120"/>
              </a:rPr>
              <a:t>Ketiga elemen ini bekerja secara sinergis. Hilangnya salah satu elemen dapat secara signifikan mengurangi kemungkinan terjadinya kecurangan.</a:t>
            </a:r>
            <a:endParaRPr lang="en-US" sz="1400" dirty="0"/>
          </a:p>
        </p:txBody>
      </p:sp>
      <p:pic>
        <p:nvPicPr>
          <p:cNvPr id="18" name="Picture 17" descr="A black rectangular object with white text&#10;&#10;AI-generated content may be incorrect.">
            <a:extLst>
              <a:ext uri="{FF2B5EF4-FFF2-40B4-BE49-F238E27FC236}">
                <a16:creationId xmlns:a16="http://schemas.microsoft.com/office/drawing/2014/main" id="{2A2BD786-BD6B-8ACE-E0F1-F9CEADA90C5A}"/>
              </a:ext>
            </a:extLst>
          </p:cNvPr>
          <p:cNvPicPr>
            <a:picLocks noChangeAspect="1"/>
          </p:cNvPicPr>
          <p:nvPr/>
        </p:nvPicPr>
        <p:blipFill>
          <a:blip r:embed="rId12"/>
          <a:stretch>
            <a:fillRect/>
          </a:stretch>
        </p:blipFill>
        <p:spPr>
          <a:xfrm>
            <a:off x="12753713" y="7636634"/>
            <a:ext cx="1876687" cy="4953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61405" y="524589"/>
            <a:ext cx="6421517" cy="594836"/>
          </a:xfrm>
          <a:prstGeom prst="rect">
            <a:avLst/>
          </a:prstGeom>
          <a:noFill/>
          <a:ln/>
        </p:spPr>
        <p:txBody>
          <a:bodyPr wrap="none" lIns="0" tIns="0" rIns="0" bIns="0" rtlCol="0" anchor="t"/>
          <a:lstStyle/>
          <a:p>
            <a:pPr marL="0" indent="0" algn="l">
              <a:lnSpc>
                <a:spcPts val="4650"/>
              </a:lnSpc>
              <a:buNone/>
            </a:pPr>
            <a:r>
              <a:rPr lang="en-US" sz="3700" dirty="0">
                <a:solidFill>
                  <a:srgbClr val="F7F7F8"/>
                </a:solidFill>
                <a:latin typeface="DM Sans Medium" pitchFamily="34" charset="0"/>
                <a:ea typeface="DM Sans Medium" pitchFamily="34" charset="-122"/>
                <a:cs typeface="DM Sans Medium" pitchFamily="34" charset="-120"/>
              </a:rPr>
              <a:t>Elemen 1: Tekanan (Pressure)</a:t>
            </a:r>
            <a:endParaRPr lang="en-US" sz="3700" dirty="0"/>
          </a:p>
        </p:txBody>
      </p:sp>
      <p:sp>
        <p:nvSpPr>
          <p:cNvPr id="3" name="Text 1"/>
          <p:cNvSpPr/>
          <p:nvPr/>
        </p:nvSpPr>
        <p:spPr>
          <a:xfrm>
            <a:off x="761405" y="1576149"/>
            <a:ext cx="6321623" cy="913686"/>
          </a:xfrm>
          <a:prstGeom prst="rect">
            <a:avLst/>
          </a:prstGeom>
          <a:noFill/>
          <a:ln/>
        </p:spPr>
        <p:txBody>
          <a:bodyPr wrap="square" lIns="0" tIns="0" rIns="0" bIns="0" rtlCol="0" anchor="t"/>
          <a:lstStyle/>
          <a:p>
            <a:pPr marL="0" indent="0" algn="l">
              <a:lnSpc>
                <a:spcPts val="2350"/>
              </a:lnSpc>
              <a:buNone/>
            </a:pPr>
            <a:r>
              <a:rPr lang="en-US" sz="1450" dirty="0">
                <a:solidFill>
                  <a:srgbClr val="D6D9D7"/>
                </a:solidFill>
                <a:latin typeface="Inter" pitchFamily="34" charset="0"/>
                <a:ea typeface="Inter" pitchFamily="34" charset="-122"/>
                <a:cs typeface="Inter" pitchFamily="34" charset="-120"/>
              </a:rPr>
              <a:t>Tekanan adalah faktor pendorong yang memotivasi seseorang untuk melakukan kecurangan. Tekanan ini bisa bersifat finansial, pekerjaan, atau pribadi. Beberapa bentuk tekanan meliputi:</a:t>
            </a:r>
            <a:endParaRPr lang="en-US" sz="1450" dirty="0"/>
          </a:p>
        </p:txBody>
      </p:sp>
      <p:sp>
        <p:nvSpPr>
          <p:cNvPr id="4" name="Text 2"/>
          <p:cNvSpPr/>
          <p:nvPr/>
        </p:nvSpPr>
        <p:spPr>
          <a:xfrm>
            <a:off x="761405" y="2661047"/>
            <a:ext cx="6321623" cy="1218248"/>
          </a:xfrm>
          <a:prstGeom prst="rect">
            <a:avLst/>
          </a:prstGeom>
          <a:noFill/>
          <a:ln/>
        </p:spPr>
        <p:txBody>
          <a:bodyPr wrap="square" lIns="0" tIns="0" rIns="0" bIns="0" rtlCol="0" anchor="t"/>
          <a:lstStyle/>
          <a:p>
            <a:pPr marL="342900" indent="-342900" algn="l">
              <a:lnSpc>
                <a:spcPts val="2350"/>
              </a:lnSpc>
              <a:buSzPct val="100000"/>
              <a:buChar char="•"/>
            </a:pPr>
            <a:r>
              <a:rPr lang="en-US" sz="1450" b="1" dirty="0">
                <a:solidFill>
                  <a:srgbClr val="D6D9D7"/>
                </a:solidFill>
                <a:latin typeface="Inter" pitchFamily="34" charset="0"/>
                <a:ea typeface="Inter" pitchFamily="34" charset="-122"/>
                <a:cs typeface="Inter" pitchFamily="34" charset="-120"/>
              </a:rPr>
              <a:t>Tekanan Finansial Pribadi:</a:t>
            </a:r>
            <a:r>
              <a:rPr lang="en-US" sz="1450" dirty="0">
                <a:solidFill>
                  <a:srgbClr val="D6D9D7"/>
                </a:solidFill>
                <a:latin typeface="Inter" pitchFamily="34" charset="0"/>
                <a:ea typeface="Inter" pitchFamily="34" charset="-122"/>
                <a:cs typeface="Inter" pitchFamily="34" charset="-120"/>
              </a:rPr>
              <a:t> Utang kartu kredit yang menumpuk, biaya medis yang tidak terduga, kerugian investasi, masalah perjudian, atau keinginan untuk mempertahankan gaya hidup mewah yang tidak sesuai dengan pendapatan.</a:t>
            </a:r>
            <a:endParaRPr lang="en-US" sz="1450" dirty="0"/>
          </a:p>
        </p:txBody>
      </p:sp>
      <p:sp>
        <p:nvSpPr>
          <p:cNvPr id="5" name="Text 3"/>
          <p:cNvSpPr/>
          <p:nvPr/>
        </p:nvSpPr>
        <p:spPr>
          <a:xfrm>
            <a:off x="761405" y="3945850"/>
            <a:ext cx="6321623" cy="1218248"/>
          </a:xfrm>
          <a:prstGeom prst="rect">
            <a:avLst/>
          </a:prstGeom>
          <a:noFill/>
          <a:ln/>
        </p:spPr>
        <p:txBody>
          <a:bodyPr wrap="square" lIns="0" tIns="0" rIns="0" bIns="0" rtlCol="0" anchor="t"/>
          <a:lstStyle/>
          <a:p>
            <a:pPr marL="342900" indent="-342900" algn="l">
              <a:lnSpc>
                <a:spcPts val="2350"/>
              </a:lnSpc>
              <a:buSzPct val="100000"/>
              <a:buChar char="•"/>
            </a:pPr>
            <a:r>
              <a:rPr lang="en-US" sz="1450" b="1" dirty="0">
                <a:solidFill>
                  <a:srgbClr val="D6D9D7"/>
                </a:solidFill>
                <a:latin typeface="Inter" pitchFamily="34" charset="0"/>
                <a:ea typeface="Inter" pitchFamily="34" charset="-122"/>
                <a:cs typeface="Inter" pitchFamily="34" charset="-120"/>
              </a:rPr>
              <a:t>Tekanan dari Atasan:</a:t>
            </a:r>
            <a:r>
              <a:rPr lang="en-US" sz="1450" dirty="0">
                <a:solidFill>
                  <a:srgbClr val="D6D9D7"/>
                </a:solidFill>
                <a:latin typeface="Inter" pitchFamily="34" charset="0"/>
                <a:ea typeface="Inter" pitchFamily="34" charset="-122"/>
                <a:cs typeface="Inter" pitchFamily="34" charset="-120"/>
              </a:rPr>
              <a:t> Target kinerja yang tidak realistis atau ancaman pemecatan jika target tidak tercapai. Hal ini dapat mendorong karyawan untuk memanipulasi data atau laporan demi memenuhi ekspektasi.</a:t>
            </a:r>
            <a:endParaRPr lang="en-US" sz="1450" dirty="0"/>
          </a:p>
        </p:txBody>
      </p:sp>
      <p:sp>
        <p:nvSpPr>
          <p:cNvPr id="6" name="Text 4"/>
          <p:cNvSpPr/>
          <p:nvPr/>
        </p:nvSpPr>
        <p:spPr>
          <a:xfrm>
            <a:off x="761405" y="5230654"/>
            <a:ext cx="6321623" cy="913686"/>
          </a:xfrm>
          <a:prstGeom prst="rect">
            <a:avLst/>
          </a:prstGeom>
          <a:noFill/>
          <a:ln/>
        </p:spPr>
        <p:txBody>
          <a:bodyPr wrap="square" lIns="0" tIns="0" rIns="0" bIns="0" rtlCol="0" anchor="t"/>
          <a:lstStyle/>
          <a:p>
            <a:pPr marL="342900" indent="-342900" algn="l">
              <a:lnSpc>
                <a:spcPts val="2350"/>
              </a:lnSpc>
              <a:buSzPct val="100000"/>
              <a:buChar char="•"/>
            </a:pPr>
            <a:r>
              <a:rPr lang="en-US" sz="1450" b="1" dirty="0">
                <a:solidFill>
                  <a:srgbClr val="D6D9D7"/>
                </a:solidFill>
                <a:latin typeface="Inter" pitchFamily="34" charset="0"/>
                <a:ea typeface="Inter" pitchFamily="34" charset="-122"/>
                <a:cs typeface="Inter" pitchFamily="34" charset="-120"/>
              </a:rPr>
              <a:t>Tekanan Pribadi:</a:t>
            </a:r>
            <a:r>
              <a:rPr lang="en-US" sz="1450" dirty="0">
                <a:solidFill>
                  <a:srgbClr val="D6D9D7"/>
                </a:solidFill>
                <a:latin typeface="Inter" pitchFamily="34" charset="0"/>
                <a:ea typeface="Inter" pitchFamily="34" charset="-122"/>
                <a:cs typeface="Inter" pitchFamily="34" charset="-120"/>
              </a:rPr>
              <a:t> Masalah keluarga, seperti perceraian atau tuntutan dari anggota keluarga, atau keinginan untuk membalas dendam terhadap perusahaan atau kolega.</a:t>
            </a:r>
            <a:endParaRPr lang="en-US" sz="1450" dirty="0"/>
          </a:p>
        </p:txBody>
      </p:sp>
      <p:sp>
        <p:nvSpPr>
          <p:cNvPr id="7" name="Text 5"/>
          <p:cNvSpPr/>
          <p:nvPr/>
        </p:nvSpPr>
        <p:spPr>
          <a:xfrm>
            <a:off x="761405" y="6315551"/>
            <a:ext cx="6321623" cy="1218248"/>
          </a:xfrm>
          <a:prstGeom prst="rect">
            <a:avLst/>
          </a:prstGeom>
          <a:noFill/>
          <a:ln/>
        </p:spPr>
        <p:txBody>
          <a:bodyPr wrap="square" lIns="0" tIns="0" rIns="0" bIns="0" rtlCol="0" anchor="t"/>
          <a:lstStyle/>
          <a:p>
            <a:pPr marL="0" indent="0" algn="l">
              <a:lnSpc>
                <a:spcPts val="2350"/>
              </a:lnSpc>
              <a:buNone/>
            </a:pPr>
            <a:r>
              <a:rPr lang="en-US" sz="1450" dirty="0">
                <a:solidFill>
                  <a:srgbClr val="D6D9D7"/>
                </a:solidFill>
                <a:latin typeface="Inter" pitchFamily="34" charset="0"/>
                <a:ea typeface="Inter" pitchFamily="34" charset="-122"/>
                <a:cs typeface="Inter" pitchFamily="34" charset="-120"/>
              </a:rPr>
              <a:t>Contoh nyata adalah seorang karyawan yang terdesak untuk membayar utang pribadi yang mendesak, sehingga ia tergoda untuk menggunakan dana perusahaan, dengan niat (yang seringkali tidak terwujud) untuk mengembalikannya nanti.</a:t>
            </a:r>
            <a:endParaRPr lang="en-US" sz="1450" dirty="0"/>
          </a:p>
        </p:txBody>
      </p:sp>
      <p:pic>
        <p:nvPicPr>
          <p:cNvPr id="12" name="Picture 11" descr="A black rectangular object with white text&#10;&#10;AI-generated content may be incorrect.">
            <a:extLst>
              <a:ext uri="{FF2B5EF4-FFF2-40B4-BE49-F238E27FC236}">
                <a16:creationId xmlns:a16="http://schemas.microsoft.com/office/drawing/2014/main" id="{FDFFEBCA-A511-550C-E9DB-10CCFE5AB20C}"/>
              </a:ext>
            </a:extLst>
          </p:cNvPr>
          <p:cNvPicPr>
            <a:picLocks noChangeAspect="1"/>
          </p:cNvPicPr>
          <p:nvPr/>
        </p:nvPicPr>
        <p:blipFill>
          <a:blip r:embed="rId3"/>
          <a:stretch>
            <a:fillRect/>
          </a:stretch>
        </p:blipFill>
        <p:spPr>
          <a:xfrm>
            <a:off x="12753713" y="7636634"/>
            <a:ext cx="1876687" cy="495369"/>
          </a:xfrm>
          <a:prstGeom prst="rect">
            <a:avLst/>
          </a:prstGeom>
        </p:spPr>
      </p:pic>
      <p:pic>
        <p:nvPicPr>
          <p:cNvPr id="13" name="Image 0" descr="preencoded.png">
            <a:extLst>
              <a:ext uri="{FF2B5EF4-FFF2-40B4-BE49-F238E27FC236}">
                <a16:creationId xmlns:a16="http://schemas.microsoft.com/office/drawing/2014/main" id="{C69ADBA5-7B55-7A57-2F93-062E14377395}"/>
              </a:ext>
            </a:extLst>
          </p:cNvPr>
          <p:cNvPicPr>
            <a:picLocks noChangeAspect="1"/>
          </p:cNvPicPr>
          <p:nvPr/>
        </p:nvPicPr>
        <p:blipFill>
          <a:blip r:embed="rId4"/>
          <a:stretch>
            <a:fillRect/>
          </a:stretch>
        </p:blipFill>
        <p:spPr>
          <a:xfrm>
            <a:off x="8241149" y="1772126"/>
            <a:ext cx="5602962" cy="56029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1405" y="639008"/>
            <a:ext cx="8294727" cy="594836"/>
          </a:xfrm>
          <a:prstGeom prst="rect">
            <a:avLst/>
          </a:prstGeom>
          <a:noFill/>
          <a:ln/>
        </p:spPr>
        <p:txBody>
          <a:bodyPr wrap="none" lIns="0" tIns="0" rIns="0" bIns="0" rtlCol="0" anchor="t"/>
          <a:lstStyle/>
          <a:p>
            <a:pPr marL="0" indent="0" algn="l">
              <a:lnSpc>
                <a:spcPts val="4650"/>
              </a:lnSpc>
              <a:buNone/>
            </a:pPr>
            <a:r>
              <a:rPr lang="en-US" sz="3700" dirty="0">
                <a:solidFill>
                  <a:srgbClr val="F7F7F8"/>
                </a:solidFill>
                <a:latin typeface="DM Sans Medium" pitchFamily="34" charset="0"/>
                <a:ea typeface="DM Sans Medium" pitchFamily="34" charset="-122"/>
                <a:cs typeface="DM Sans Medium" pitchFamily="34" charset="-120"/>
              </a:rPr>
              <a:t>Elemen 2: Kesempatan (Opportunity)</a:t>
            </a:r>
            <a:endParaRPr lang="en-US" sz="3700" dirty="0"/>
          </a:p>
        </p:txBody>
      </p:sp>
      <p:pic>
        <p:nvPicPr>
          <p:cNvPr id="3" name="Image 0" descr="preencoded.png"/>
          <p:cNvPicPr>
            <a:picLocks noChangeAspect="1"/>
          </p:cNvPicPr>
          <p:nvPr/>
        </p:nvPicPr>
        <p:blipFill>
          <a:blip r:embed="rId3"/>
          <a:stretch>
            <a:fillRect/>
          </a:stretch>
        </p:blipFill>
        <p:spPr>
          <a:xfrm>
            <a:off x="761405" y="1733431"/>
            <a:ext cx="5642967" cy="5642967"/>
          </a:xfrm>
          <a:prstGeom prst="rect">
            <a:avLst/>
          </a:prstGeom>
        </p:spPr>
      </p:pic>
      <p:sp>
        <p:nvSpPr>
          <p:cNvPr id="4" name="Text 1"/>
          <p:cNvSpPr/>
          <p:nvPr/>
        </p:nvSpPr>
        <p:spPr>
          <a:xfrm>
            <a:off x="6876336" y="1690568"/>
            <a:ext cx="7000161" cy="913686"/>
          </a:xfrm>
          <a:prstGeom prst="rect">
            <a:avLst/>
          </a:prstGeom>
          <a:noFill/>
          <a:ln/>
        </p:spPr>
        <p:txBody>
          <a:bodyPr wrap="square" lIns="0" tIns="0" rIns="0" bIns="0" rtlCol="0" anchor="t"/>
          <a:lstStyle/>
          <a:p>
            <a:pPr marL="0" indent="0" algn="l">
              <a:lnSpc>
                <a:spcPts val="2350"/>
              </a:lnSpc>
              <a:buNone/>
            </a:pPr>
            <a:r>
              <a:rPr lang="en-US" sz="1450" dirty="0">
                <a:solidFill>
                  <a:srgbClr val="D6D9D7"/>
                </a:solidFill>
                <a:latin typeface="Inter" pitchFamily="34" charset="0"/>
                <a:ea typeface="Inter" pitchFamily="34" charset="-122"/>
                <a:cs typeface="Inter" pitchFamily="34" charset="-120"/>
              </a:rPr>
              <a:t>Kesempatan adalah kondisi yang memungkinkan seseorang melakukan kecurangan tanpa terdeteksi. Ini seringkali muncul karena kelemahan dalam pengendalian internal organisasi. Beberapa bentuk kesempatan meliputi:</a:t>
            </a:r>
            <a:endParaRPr lang="en-US" sz="1450" dirty="0"/>
          </a:p>
        </p:txBody>
      </p:sp>
      <p:sp>
        <p:nvSpPr>
          <p:cNvPr id="5" name="Text 2"/>
          <p:cNvSpPr/>
          <p:nvPr/>
        </p:nvSpPr>
        <p:spPr>
          <a:xfrm>
            <a:off x="6876336" y="2775466"/>
            <a:ext cx="7000161" cy="913686"/>
          </a:xfrm>
          <a:prstGeom prst="rect">
            <a:avLst/>
          </a:prstGeom>
          <a:noFill/>
          <a:ln/>
        </p:spPr>
        <p:txBody>
          <a:bodyPr wrap="square" lIns="0" tIns="0" rIns="0" bIns="0" rtlCol="0" anchor="t"/>
          <a:lstStyle/>
          <a:p>
            <a:pPr marL="342900" indent="-342900" algn="l">
              <a:lnSpc>
                <a:spcPts val="2350"/>
              </a:lnSpc>
              <a:buSzPct val="100000"/>
              <a:buChar char="•"/>
            </a:pPr>
            <a:r>
              <a:rPr lang="en-US" sz="1450" b="1" dirty="0">
                <a:solidFill>
                  <a:srgbClr val="D6D9D7"/>
                </a:solidFill>
                <a:latin typeface="Inter" pitchFamily="34" charset="0"/>
                <a:ea typeface="Inter" pitchFamily="34" charset="-122"/>
                <a:cs typeface="Inter" pitchFamily="34" charset="-120"/>
              </a:rPr>
              <a:t>Kelemahan Pengendalian Internal:</a:t>
            </a:r>
            <a:r>
              <a:rPr lang="en-US" sz="1450" dirty="0">
                <a:solidFill>
                  <a:srgbClr val="D6D9D7"/>
                </a:solidFill>
                <a:latin typeface="Inter" pitchFamily="34" charset="0"/>
                <a:ea typeface="Inter" pitchFamily="34" charset="-122"/>
                <a:cs typeface="Inter" pitchFamily="34" charset="-120"/>
              </a:rPr>
              <a:t> Kurangnya pemisahan tugas (satu orang bertanggung jawab penuh atas suatu proses), tidak adanya otorisasi yang jelas, atau kurangnya rekonsiliasi periodik.</a:t>
            </a:r>
            <a:endParaRPr lang="en-US" sz="1450" dirty="0"/>
          </a:p>
        </p:txBody>
      </p:sp>
      <p:sp>
        <p:nvSpPr>
          <p:cNvPr id="6" name="Text 3"/>
          <p:cNvSpPr/>
          <p:nvPr/>
        </p:nvSpPr>
        <p:spPr>
          <a:xfrm>
            <a:off x="6876336" y="3755708"/>
            <a:ext cx="7000161" cy="913686"/>
          </a:xfrm>
          <a:prstGeom prst="rect">
            <a:avLst/>
          </a:prstGeom>
          <a:noFill/>
          <a:ln/>
        </p:spPr>
        <p:txBody>
          <a:bodyPr wrap="square" lIns="0" tIns="0" rIns="0" bIns="0" rtlCol="0" anchor="t"/>
          <a:lstStyle/>
          <a:p>
            <a:pPr marL="342900" indent="-342900" algn="l">
              <a:lnSpc>
                <a:spcPts val="2350"/>
              </a:lnSpc>
              <a:buSzPct val="100000"/>
              <a:buChar char="•"/>
            </a:pPr>
            <a:r>
              <a:rPr lang="en-US" sz="1450" b="1" dirty="0">
                <a:solidFill>
                  <a:srgbClr val="D6D9D7"/>
                </a:solidFill>
                <a:latin typeface="Inter" pitchFamily="34" charset="0"/>
                <a:ea typeface="Inter" pitchFamily="34" charset="-122"/>
                <a:cs typeface="Inter" pitchFamily="34" charset="-120"/>
              </a:rPr>
              <a:t>Akses Tidak Terbatas:</a:t>
            </a:r>
            <a:r>
              <a:rPr lang="en-US" sz="1450" dirty="0">
                <a:solidFill>
                  <a:srgbClr val="D6D9D7"/>
                </a:solidFill>
                <a:latin typeface="Inter" pitchFamily="34" charset="0"/>
                <a:ea typeface="Inter" pitchFamily="34" charset="-122"/>
                <a:cs typeface="Inter" pitchFamily="34" charset="-120"/>
              </a:rPr>
              <a:t> Karyawan memiliki akses penuh ke aset perusahaan (uang tunai, inventaris) atau sistem informasi tanpa pengawasan memadai.</a:t>
            </a:r>
            <a:endParaRPr lang="en-US" sz="1450" dirty="0"/>
          </a:p>
        </p:txBody>
      </p:sp>
      <p:sp>
        <p:nvSpPr>
          <p:cNvPr id="7" name="Text 4"/>
          <p:cNvSpPr/>
          <p:nvPr/>
        </p:nvSpPr>
        <p:spPr>
          <a:xfrm>
            <a:off x="6876336" y="4735949"/>
            <a:ext cx="7000161" cy="913686"/>
          </a:xfrm>
          <a:prstGeom prst="rect">
            <a:avLst/>
          </a:prstGeom>
          <a:noFill/>
          <a:ln/>
        </p:spPr>
        <p:txBody>
          <a:bodyPr wrap="square" lIns="0" tIns="0" rIns="0" bIns="0" rtlCol="0" anchor="t"/>
          <a:lstStyle/>
          <a:p>
            <a:pPr marL="342900" indent="-342900" algn="l">
              <a:lnSpc>
                <a:spcPts val="2350"/>
              </a:lnSpc>
              <a:buSzPct val="100000"/>
              <a:buChar char="•"/>
            </a:pPr>
            <a:r>
              <a:rPr lang="en-US" sz="1450" b="1" dirty="0">
                <a:solidFill>
                  <a:srgbClr val="D6D9D7"/>
                </a:solidFill>
                <a:latin typeface="Inter" pitchFamily="34" charset="0"/>
                <a:ea typeface="Inter" pitchFamily="34" charset="-122"/>
                <a:cs typeface="Inter" pitchFamily="34" charset="-120"/>
              </a:rPr>
              <a:t>Ketidaktahuan Manajemen:</a:t>
            </a:r>
            <a:r>
              <a:rPr lang="en-US" sz="1450" dirty="0">
                <a:solidFill>
                  <a:srgbClr val="D6D9D7"/>
                </a:solidFill>
                <a:latin typeface="Inter" pitchFamily="34" charset="0"/>
                <a:ea typeface="Inter" pitchFamily="34" charset="-122"/>
                <a:cs typeface="Inter" pitchFamily="34" charset="-120"/>
              </a:rPr>
              <a:t> Manajemen yang tidak proaktif dalam memantau operasi atau tidak peduli terhadap potensi risiko kecurangan, sehingga menciptakan lingkungan yang kondusif bagi pelaku.</a:t>
            </a:r>
            <a:endParaRPr lang="en-US" sz="1450" dirty="0"/>
          </a:p>
        </p:txBody>
      </p:sp>
      <p:sp>
        <p:nvSpPr>
          <p:cNvPr id="8" name="Text 5"/>
          <p:cNvSpPr/>
          <p:nvPr/>
        </p:nvSpPr>
        <p:spPr>
          <a:xfrm>
            <a:off x="6876336" y="5820847"/>
            <a:ext cx="7000161" cy="1218248"/>
          </a:xfrm>
          <a:prstGeom prst="rect">
            <a:avLst/>
          </a:prstGeom>
          <a:noFill/>
          <a:ln/>
        </p:spPr>
        <p:txBody>
          <a:bodyPr wrap="square" lIns="0" tIns="0" rIns="0" bIns="0" rtlCol="0" anchor="t"/>
          <a:lstStyle/>
          <a:p>
            <a:pPr marL="0" indent="0" algn="l">
              <a:lnSpc>
                <a:spcPts val="2350"/>
              </a:lnSpc>
              <a:buNone/>
            </a:pPr>
            <a:r>
              <a:rPr lang="en-US" sz="1450" dirty="0">
                <a:solidFill>
                  <a:srgbClr val="D6D9D7"/>
                </a:solidFill>
                <a:latin typeface="Inter" pitchFamily="34" charset="0"/>
                <a:ea typeface="Inter" pitchFamily="34" charset="-122"/>
                <a:cs typeface="Inter" pitchFamily="34" charset="-120"/>
              </a:rPr>
              <a:t>Misalnya, seorang karyawan yang bertanggung jawab atas pencatatan penerimaan kas sekaligus melakukan proses otorisasi pengeluaran. Ketiadaan pemisahan tugas ini memberikan kesempatan emas untuk memanipulasi catatan dan mengalihkan dana tanpa terdeteksi.</a:t>
            </a:r>
            <a:endParaRPr lang="en-US" sz="1450" dirty="0"/>
          </a:p>
        </p:txBody>
      </p:sp>
      <p:pic>
        <p:nvPicPr>
          <p:cNvPr id="9" name="Picture 8" descr="A black rectangular object with white text&#10;&#10;AI-generated content may be incorrect.">
            <a:extLst>
              <a:ext uri="{FF2B5EF4-FFF2-40B4-BE49-F238E27FC236}">
                <a16:creationId xmlns:a16="http://schemas.microsoft.com/office/drawing/2014/main" id="{047625EC-B965-8048-C99E-8E2FAB461104}"/>
              </a:ext>
            </a:extLst>
          </p:cNvPr>
          <p:cNvPicPr>
            <a:picLocks noChangeAspect="1"/>
          </p:cNvPicPr>
          <p:nvPr/>
        </p:nvPicPr>
        <p:blipFill>
          <a:blip r:embed="rId4"/>
          <a:stretch>
            <a:fillRect/>
          </a:stretch>
        </p:blipFill>
        <p:spPr>
          <a:xfrm>
            <a:off x="12753713" y="7636634"/>
            <a:ext cx="1876687" cy="4953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37298"/>
            <a:ext cx="9252466" cy="620078"/>
          </a:xfrm>
          <a:prstGeom prst="rect">
            <a:avLst/>
          </a:prstGeom>
          <a:noFill/>
          <a:ln/>
        </p:spPr>
        <p:txBody>
          <a:bodyPr wrap="none" lIns="0" tIns="0" rIns="0" bIns="0" rtlCol="0" anchor="t"/>
          <a:lstStyle/>
          <a:p>
            <a:pPr marL="0" indent="0" algn="l">
              <a:lnSpc>
                <a:spcPts val="4850"/>
              </a:lnSpc>
              <a:buNone/>
            </a:pPr>
            <a:r>
              <a:rPr lang="en-US" sz="3900" dirty="0">
                <a:solidFill>
                  <a:srgbClr val="F7F7F8"/>
                </a:solidFill>
                <a:latin typeface="DM Sans Medium" pitchFamily="34" charset="0"/>
                <a:ea typeface="DM Sans Medium" pitchFamily="34" charset="-122"/>
                <a:cs typeface="DM Sans Medium" pitchFamily="34" charset="-120"/>
              </a:rPr>
              <a:t>Elemen 3: Rasionalisasi (Rationalization)</a:t>
            </a:r>
            <a:endParaRPr lang="en-US" sz="3900" dirty="0"/>
          </a:p>
        </p:txBody>
      </p:sp>
      <p:sp>
        <p:nvSpPr>
          <p:cNvPr id="3" name="Text 1"/>
          <p:cNvSpPr/>
          <p:nvPr/>
        </p:nvSpPr>
        <p:spPr>
          <a:xfrm>
            <a:off x="793790" y="2254210"/>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Rasionalisasi adalah elemen psikologis yang paling kompleks dalam Segitiga Kecurangan. Ini adalah cara pelaku membenarkan tindakannya di mata diri mereka sendiri, mengubah persepsi mereka agar kecurangan tampak dapat diterima atau diperlukan. Tanpa rasionalisasi, banyak orang tidak akan mampu melakukan tindakan yang bertentangan dengan moral mereka.</a:t>
            </a:r>
            <a:endParaRPr lang="en-US" sz="1550" dirty="0"/>
          </a:p>
        </p:txBody>
      </p:sp>
      <p:sp>
        <p:nvSpPr>
          <p:cNvPr id="4" name="Text 2"/>
          <p:cNvSpPr/>
          <p:nvPr/>
        </p:nvSpPr>
        <p:spPr>
          <a:xfrm>
            <a:off x="1091446" y="3653314"/>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"Saya hanya meminjam, nanti akan saya kembalikan."</a:t>
            </a:r>
            <a:endParaRPr lang="en-US" sz="1550" dirty="0"/>
          </a:p>
        </p:txBody>
      </p:sp>
      <p:sp>
        <p:nvSpPr>
          <p:cNvPr id="5" name="Text 3"/>
          <p:cNvSpPr/>
          <p:nvPr/>
        </p:nvSpPr>
        <p:spPr>
          <a:xfrm>
            <a:off x="1091446" y="4194096"/>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"Perusahaan berutang kepada saya, jadi ini kompensasi yang pantas."</a:t>
            </a:r>
            <a:endParaRPr lang="en-US" sz="1550" dirty="0"/>
          </a:p>
        </p:txBody>
      </p:sp>
      <p:sp>
        <p:nvSpPr>
          <p:cNvPr id="6" name="Text 4"/>
          <p:cNvSpPr/>
          <p:nvPr/>
        </p:nvSpPr>
        <p:spPr>
          <a:xfrm>
            <a:off x="1091446" y="4734878"/>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"Semua orang melakukannya, jadi ini bukan masalah besar."</a:t>
            </a:r>
            <a:endParaRPr lang="en-US" sz="1550" dirty="0"/>
          </a:p>
        </p:txBody>
      </p:sp>
      <p:sp>
        <p:nvSpPr>
          <p:cNvPr id="7" name="Text 5"/>
          <p:cNvSpPr/>
          <p:nvPr/>
        </p:nvSpPr>
        <p:spPr>
          <a:xfrm>
            <a:off x="1091446" y="5275659"/>
            <a:ext cx="12745164" cy="317540"/>
          </a:xfrm>
          <a:prstGeom prst="rect">
            <a:avLst/>
          </a:prstGeom>
          <a:noFill/>
          <a:ln/>
        </p:spPr>
        <p:txBody>
          <a:bodyPr wrap="non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"Saya butuh uang ini lebih dari perusahaan."</a:t>
            </a:r>
            <a:endParaRPr lang="en-US" sz="1550" dirty="0"/>
          </a:p>
        </p:txBody>
      </p:sp>
      <p:sp>
        <p:nvSpPr>
          <p:cNvPr id="8" name="Shape 6"/>
          <p:cNvSpPr/>
          <p:nvPr/>
        </p:nvSpPr>
        <p:spPr>
          <a:xfrm>
            <a:off x="793790" y="3430072"/>
            <a:ext cx="22860" cy="2386370"/>
          </a:xfrm>
          <a:prstGeom prst="rect">
            <a:avLst/>
          </a:prstGeom>
          <a:solidFill>
            <a:srgbClr val="AC9EF5"/>
          </a:solidFill>
          <a:ln/>
        </p:spPr>
      </p:sp>
      <p:sp>
        <p:nvSpPr>
          <p:cNvPr id="9" name="Text 7"/>
          <p:cNvSpPr/>
          <p:nvPr/>
        </p:nvSpPr>
        <p:spPr>
          <a:xfrm>
            <a:off x="793790" y="603968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Rasionalisasi ini memungkinkan pelaku tidur nyenyak di malam hari, merasa bahwa tindakan mereka memiliki justifikasi yang valid, setidaknya bagi diri mereka sendiri. Mereka mungkin melihat diri mereka sebagai korban keadaan, bukan sebagai penjahat. Proses pembenaran ini mengikis penghalang moral dan etika, memungkinkan perilaku yang tidak jujur terus berlanjut.</a:t>
            </a:r>
            <a:endParaRPr lang="en-US" sz="1550" dirty="0"/>
          </a:p>
        </p:txBody>
      </p:sp>
      <p:pic>
        <p:nvPicPr>
          <p:cNvPr id="10" name="Picture 9" descr="A black rectangular object with white text&#10;&#10;AI-generated content may be incorrect.">
            <a:extLst>
              <a:ext uri="{FF2B5EF4-FFF2-40B4-BE49-F238E27FC236}">
                <a16:creationId xmlns:a16="http://schemas.microsoft.com/office/drawing/2014/main" id="{ACFF8F7F-92DE-F8A9-6AF7-276B4AE7CC5D}"/>
              </a:ext>
            </a:extLst>
          </p:cNvPr>
          <p:cNvPicPr>
            <a:picLocks noChangeAspect="1"/>
          </p:cNvPicPr>
          <p:nvPr/>
        </p:nvPicPr>
        <p:blipFill>
          <a:blip r:embed="rId3"/>
          <a:stretch>
            <a:fillRect/>
          </a:stretch>
        </p:blipFill>
        <p:spPr>
          <a:xfrm>
            <a:off x="12753713" y="7636634"/>
            <a:ext cx="1876687" cy="4953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03089"/>
            <a:ext cx="9236631" cy="620078"/>
          </a:xfrm>
          <a:prstGeom prst="rect">
            <a:avLst/>
          </a:prstGeom>
          <a:noFill/>
          <a:ln/>
        </p:spPr>
        <p:txBody>
          <a:bodyPr wrap="none" lIns="0" tIns="0" rIns="0" bIns="0" rtlCol="0" anchor="t"/>
          <a:lstStyle/>
          <a:p>
            <a:pPr marL="0" indent="0" algn="l">
              <a:lnSpc>
                <a:spcPts val="4850"/>
              </a:lnSpc>
              <a:buNone/>
            </a:pPr>
            <a:r>
              <a:rPr lang="en-US" sz="3900" dirty="0">
                <a:solidFill>
                  <a:srgbClr val="F7F7F8"/>
                </a:solidFill>
                <a:latin typeface="DM Sans Medium" pitchFamily="34" charset="0"/>
                <a:ea typeface="DM Sans Medium" pitchFamily="34" charset="-122"/>
                <a:cs typeface="DM Sans Medium" pitchFamily="34" charset="-120"/>
              </a:rPr>
              <a:t>Perekrutan dalam Tindakan Kecurangan</a:t>
            </a:r>
            <a:endParaRPr lang="en-US" sz="3900" dirty="0"/>
          </a:p>
        </p:txBody>
      </p:sp>
      <p:sp>
        <p:nvSpPr>
          <p:cNvPr id="3" name="Text 1"/>
          <p:cNvSpPr/>
          <p:nvPr/>
        </p:nvSpPr>
        <p:spPr>
          <a:xfrm>
            <a:off x="793790" y="1920002"/>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Perekrutan, yang seharusnya menjadi gerbang untuk mendapatkan talenta terbaik, bisa menjadi celah bagi masuknya individu yang berpotensi melakukan kecurangan jika prosesnya tidak ketat dan transparan. Kecurangan dalam perekrutan dapat terjadi dalam berbagai bentuk, dengan dampak yang merugikan bagi organisasi.</a:t>
            </a:r>
            <a:endParaRPr lang="en-US" sz="1550" dirty="0"/>
          </a:p>
        </p:txBody>
      </p:sp>
      <p:sp>
        <p:nvSpPr>
          <p:cNvPr id="4" name="Shape 2"/>
          <p:cNvSpPr/>
          <p:nvPr/>
        </p:nvSpPr>
        <p:spPr>
          <a:xfrm>
            <a:off x="793790" y="3095863"/>
            <a:ext cx="4215289" cy="3054668"/>
          </a:xfrm>
          <a:prstGeom prst="roundRect">
            <a:avLst>
              <a:gd name="adj" fmla="val 975"/>
            </a:avLst>
          </a:prstGeom>
          <a:solidFill>
            <a:srgbClr val="2D3133"/>
          </a:solidFill>
          <a:ln w="22860">
            <a:solidFill>
              <a:srgbClr val="65696B"/>
            </a:solidFill>
            <a:prstDash val="solid"/>
          </a:ln>
        </p:spPr>
      </p:sp>
      <p:sp>
        <p:nvSpPr>
          <p:cNvPr id="5" name="Shape 3"/>
          <p:cNvSpPr/>
          <p:nvPr/>
        </p:nvSpPr>
        <p:spPr>
          <a:xfrm>
            <a:off x="816650" y="3118723"/>
            <a:ext cx="4169569" cy="595313"/>
          </a:xfrm>
          <a:prstGeom prst="roundRect">
            <a:avLst>
              <a:gd name="adj" fmla="val 393"/>
            </a:avLst>
          </a:prstGeom>
          <a:solidFill>
            <a:srgbClr val="4C5052"/>
          </a:solidFill>
          <a:ln/>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2606" y="3267432"/>
            <a:ext cx="297656" cy="297656"/>
          </a:xfrm>
          <a:prstGeom prst="rect">
            <a:avLst/>
          </a:prstGeom>
        </p:spPr>
      </p:pic>
      <p:sp>
        <p:nvSpPr>
          <p:cNvPr id="7" name="Text 4"/>
          <p:cNvSpPr/>
          <p:nvPr/>
        </p:nvSpPr>
        <p:spPr>
          <a:xfrm>
            <a:off x="1015008" y="3912394"/>
            <a:ext cx="2738318" cy="310158"/>
          </a:xfrm>
          <a:prstGeom prst="rect">
            <a:avLst/>
          </a:prstGeom>
          <a:noFill/>
          <a:ln/>
        </p:spPr>
        <p:txBody>
          <a:bodyPr wrap="none" lIns="0" tIns="0" rIns="0" bIns="0" rtlCol="0" anchor="t"/>
          <a:lstStyle/>
          <a:p>
            <a:pPr marL="0" indent="0" algn="l">
              <a:lnSpc>
                <a:spcPts val="2400"/>
              </a:lnSpc>
              <a:buNone/>
            </a:pPr>
            <a:r>
              <a:rPr lang="en-US" sz="1950" dirty="0">
                <a:solidFill>
                  <a:srgbClr val="D6D9D7"/>
                </a:solidFill>
                <a:latin typeface="DM Sans Medium" pitchFamily="34" charset="0"/>
                <a:ea typeface="DM Sans Medium" pitchFamily="34" charset="-122"/>
                <a:cs typeface="DM Sans Medium" pitchFamily="34" charset="-120"/>
              </a:rPr>
              <a:t>Manipulasi Data Pribadi</a:t>
            </a:r>
            <a:endParaRPr lang="en-US" sz="1950" dirty="0"/>
          </a:p>
        </p:txBody>
      </p:sp>
      <p:sp>
        <p:nvSpPr>
          <p:cNvPr id="8" name="Text 5"/>
          <p:cNvSpPr/>
          <p:nvPr/>
        </p:nvSpPr>
        <p:spPr>
          <a:xfrm>
            <a:off x="1015008" y="4341614"/>
            <a:ext cx="3772853" cy="158769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Kandidat memalsukan atau memanipulasi informasi pribadi, seperti usia, status perkawinan, atau riwayat kesehatan, untuk memenuhi kualifikasi atau menghindari diskriminasi.</a:t>
            </a:r>
            <a:endParaRPr lang="en-US" sz="1550" dirty="0"/>
          </a:p>
        </p:txBody>
      </p:sp>
      <p:sp>
        <p:nvSpPr>
          <p:cNvPr id="9" name="Shape 6"/>
          <p:cNvSpPr/>
          <p:nvPr/>
        </p:nvSpPr>
        <p:spPr>
          <a:xfrm>
            <a:off x="5207437" y="3095863"/>
            <a:ext cx="4215408" cy="3054668"/>
          </a:xfrm>
          <a:prstGeom prst="roundRect">
            <a:avLst>
              <a:gd name="adj" fmla="val 975"/>
            </a:avLst>
          </a:prstGeom>
          <a:solidFill>
            <a:srgbClr val="2D3133"/>
          </a:solidFill>
          <a:ln w="22860">
            <a:solidFill>
              <a:srgbClr val="65696B"/>
            </a:solidFill>
            <a:prstDash val="solid"/>
          </a:ln>
        </p:spPr>
      </p:sp>
      <p:sp>
        <p:nvSpPr>
          <p:cNvPr id="10" name="Shape 7"/>
          <p:cNvSpPr/>
          <p:nvPr/>
        </p:nvSpPr>
        <p:spPr>
          <a:xfrm>
            <a:off x="5230297" y="3118723"/>
            <a:ext cx="4169688" cy="595313"/>
          </a:xfrm>
          <a:prstGeom prst="roundRect">
            <a:avLst>
              <a:gd name="adj" fmla="val 393"/>
            </a:avLst>
          </a:prstGeom>
          <a:solidFill>
            <a:srgbClr val="4C5052"/>
          </a:solidFill>
          <a:ln/>
        </p:spPr>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6253" y="3267432"/>
            <a:ext cx="297656" cy="297656"/>
          </a:xfrm>
          <a:prstGeom prst="rect">
            <a:avLst/>
          </a:prstGeom>
        </p:spPr>
      </p:pic>
      <p:sp>
        <p:nvSpPr>
          <p:cNvPr id="12" name="Text 8"/>
          <p:cNvSpPr/>
          <p:nvPr/>
        </p:nvSpPr>
        <p:spPr>
          <a:xfrm>
            <a:off x="5428655" y="3912394"/>
            <a:ext cx="3572589" cy="310158"/>
          </a:xfrm>
          <a:prstGeom prst="rect">
            <a:avLst/>
          </a:prstGeom>
          <a:noFill/>
          <a:ln/>
        </p:spPr>
        <p:txBody>
          <a:bodyPr wrap="none" lIns="0" tIns="0" rIns="0" bIns="0" rtlCol="0" anchor="t"/>
          <a:lstStyle/>
          <a:p>
            <a:pPr marL="0" indent="0" algn="l">
              <a:lnSpc>
                <a:spcPts val="2400"/>
              </a:lnSpc>
              <a:buNone/>
            </a:pPr>
            <a:r>
              <a:rPr lang="en-US" sz="1950" dirty="0">
                <a:solidFill>
                  <a:srgbClr val="D6D9D7"/>
                </a:solidFill>
                <a:latin typeface="DM Sans Medium" pitchFamily="34" charset="0"/>
                <a:ea typeface="DM Sans Medium" pitchFamily="34" charset="-122"/>
                <a:cs typeface="DM Sans Medium" pitchFamily="34" charset="-120"/>
              </a:rPr>
              <a:t>Pemalsuan Riwayat Pendidikan</a:t>
            </a:r>
            <a:endParaRPr lang="en-US" sz="1950" dirty="0"/>
          </a:p>
        </p:txBody>
      </p:sp>
      <p:sp>
        <p:nvSpPr>
          <p:cNvPr id="13" name="Text 9"/>
          <p:cNvSpPr/>
          <p:nvPr/>
        </p:nvSpPr>
        <p:spPr>
          <a:xfrm>
            <a:off x="5428655" y="4341614"/>
            <a:ext cx="3772972" cy="158769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Kandidat mengklaim gelar akademik yang tidak dimiliki, memalsukan transkrip nilai, atau mengarang institusi pendidikan fiktif untuk meningkatkan kredibilitas mereka.</a:t>
            </a:r>
            <a:endParaRPr lang="en-US" sz="1550" dirty="0"/>
          </a:p>
        </p:txBody>
      </p:sp>
      <p:sp>
        <p:nvSpPr>
          <p:cNvPr id="14" name="Shape 10"/>
          <p:cNvSpPr/>
          <p:nvPr/>
        </p:nvSpPr>
        <p:spPr>
          <a:xfrm>
            <a:off x="9621203" y="3095863"/>
            <a:ext cx="4215289" cy="3054668"/>
          </a:xfrm>
          <a:prstGeom prst="roundRect">
            <a:avLst>
              <a:gd name="adj" fmla="val 975"/>
            </a:avLst>
          </a:prstGeom>
          <a:solidFill>
            <a:srgbClr val="2D3133"/>
          </a:solidFill>
          <a:ln w="22860">
            <a:solidFill>
              <a:srgbClr val="65696B"/>
            </a:solidFill>
            <a:prstDash val="solid"/>
          </a:ln>
        </p:spPr>
      </p:sp>
      <p:sp>
        <p:nvSpPr>
          <p:cNvPr id="15" name="Shape 11"/>
          <p:cNvSpPr/>
          <p:nvPr/>
        </p:nvSpPr>
        <p:spPr>
          <a:xfrm>
            <a:off x="9644063" y="3118723"/>
            <a:ext cx="4169569" cy="595313"/>
          </a:xfrm>
          <a:prstGeom prst="roundRect">
            <a:avLst>
              <a:gd name="adj" fmla="val 393"/>
            </a:avLst>
          </a:prstGeom>
          <a:solidFill>
            <a:srgbClr val="4C5052"/>
          </a:solidFill>
          <a:ln/>
        </p:spPr>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80019" y="3267432"/>
            <a:ext cx="297656" cy="297656"/>
          </a:xfrm>
          <a:prstGeom prst="rect">
            <a:avLst/>
          </a:prstGeom>
        </p:spPr>
      </p:pic>
      <p:sp>
        <p:nvSpPr>
          <p:cNvPr id="17" name="Text 12"/>
          <p:cNvSpPr/>
          <p:nvPr/>
        </p:nvSpPr>
        <p:spPr>
          <a:xfrm>
            <a:off x="9842421" y="3912394"/>
            <a:ext cx="3562231" cy="310158"/>
          </a:xfrm>
          <a:prstGeom prst="rect">
            <a:avLst/>
          </a:prstGeom>
          <a:noFill/>
          <a:ln/>
        </p:spPr>
        <p:txBody>
          <a:bodyPr wrap="none" lIns="0" tIns="0" rIns="0" bIns="0" rtlCol="0" anchor="t"/>
          <a:lstStyle/>
          <a:p>
            <a:pPr marL="0" indent="0" algn="l">
              <a:lnSpc>
                <a:spcPts val="2400"/>
              </a:lnSpc>
              <a:buNone/>
            </a:pPr>
            <a:r>
              <a:rPr lang="en-US" sz="1950" dirty="0">
                <a:solidFill>
                  <a:srgbClr val="D6D9D7"/>
                </a:solidFill>
                <a:latin typeface="DM Sans Medium" pitchFamily="34" charset="0"/>
                <a:ea typeface="DM Sans Medium" pitchFamily="34" charset="-122"/>
                <a:cs typeface="DM Sans Medium" pitchFamily="34" charset="-120"/>
              </a:rPr>
              <a:t>Pengubahan Pengalaman Kerja</a:t>
            </a:r>
            <a:endParaRPr lang="en-US" sz="1950" dirty="0"/>
          </a:p>
        </p:txBody>
      </p:sp>
      <p:sp>
        <p:nvSpPr>
          <p:cNvPr id="18" name="Text 13"/>
          <p:cNvSpPr/>
          <p:nvPr/>
        </p:nvSpPr>
        <p:spPr>
          <a:xfrm>
            <a:off x="9842421" y="4341614"/>
            <a:ext cx="3772853" cy="158769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Membesar-besarkan pengalaman kerja, mengklaim posisi yang lebih tinggi dari yang sebenarnya, atau memalsukan durasi bekerja di perusahaan sebelumnya.</a:t>
            </a:r>
            <a:endParaRPr lang="en-US" sz="1550" dirty="0"/>
          </a:p>
        </p:txBody>
      </p:sp>
      <p:sp>
        <p:nvSpPr>
          <p:cNvPr id="19" name="Text 14"/>
          <p:cNvSpPr/>
          <p:nvPr/>
        </p:nvSpPr>
        <p:spPr>
          <a:xfrm>
            <a:off x="793790" y="637377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Kasus nyata yang sering terjadi adalah kandidat yang mengubah nilai Indeks Prestasi Kumulatif (IPK) atau menambahkan pengalaman kerja fiktif di resume mereka. Perekrutan tanpa verifikasi yang ketat tidak hanya membuka pintu bagi individu yang tidak kompeten, tetapi juga individu yang memiliki kecenderungan untuk bertindak tidak jujur, yang berpotensi melakukan kecurangan internal di masa depan.</a:t>
            </a:r>
            <a:endParaRPr lang="en-US" sz="1550" dirty="0"/>
          </a:p>
        </p:txBody>
      </p:sp>
      <p:pic>
        <p:nvPicPr>
          <p:cNvPr id="20" name="Picture 19" descr="A black rectangular object with white text&#10;&#10;AI-generated content may be incorrect.">
            <a:extLst>
              <a:ext uri="{FF2B5EF4-FFF2-40B4-BE49-F238E27FC236}">
                <a16:creationId xmlns:a16="http://schemas.microsoft.com/office/drawing/2014/main" id="{90B167AB-F9FE-056D-6638-C193D2CDE305}"/>
              </a:ext>
            </a:extLst>
          </p:cNvPr>
          <p:cNvPicPr>
            <a:picLocks noChangeAspect="1"/>
          </p:cNvPicPr>
          <p:nvPr/>
        </p:nvPicPr>
        <p:blipFill>
          <a:blip r:embed="rId9"/>
          <a:stretch>
            <a:fillRect/>
          </a:stretch>
        </p:blipFill>
        <p:spPr>
          <a:xfrm>
            <a:off x="12753713" y="7636634"/>
            <a:ext cx="1876687" cy="4953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0202" y="453866"/>
            <a:ext cx="10133528" cy="515779"/>
          </a:xfrm>
          <a:prstGeom prst="rect">
            <a:avLst/>
          </a:prstGeom>
          <a:noFill/>
          <a:ln/>
        </p:spPr>
        <p:txBody>
          <a:bodyPr wrap="none" lIns="0" tIns="0" rIns="0" bIns="0" rtlCol="0" anchor="t"/>
          <a:lstStyle/>
          <a:p>
            <a:pPr marL="0" indent="0" algn="l">
              <a:lnSpc>
                <a:spcPts val="4050"/>
              </a:lnSpc>
              <a:buNone/>
            </a:pPr>
            <a:r>
              <a:rPr lang="en-US" sz="3200" dirty="0">
                <a:solidFill>
                  <a:srgbClr val="F7F7F8"/>
                </a:solidFill>
                <a:latin typeface="DM Sans Medium" pitchFamily="34" charset="0"/>
                <a:ea typeface="DM Sans Medium" pitchFamily="34" charset="-122"/>
                <a:cs typeface="DM Sans Medium" pitchFamily="34" charset="-120"/>
              </a:rPr>
              <a:t>Cara Mengidentifikasi Kecurangan dalam Perekrutan</a:t>
            </a:r>
            <a:endParaRPr lang="en-US" sz="3200" dirty="0"/>
          </a:p>
        </p:txBody>
      </p:sp>
      <p:sp>
        <p:nvSpPr>
          <p:cNvPr id="3" name="Text 1"/>
          <p:cNvSpPr/>
          <p:nvPr/>
        </p:nvSpPr>
        <p:spPr>
          <a:xfrm>
            <a:off x="660202" y="1299686"/>
            <a:ext cx="13309997" cy="527923"/>
          </a:xfrm>
          <a:prstGeom prst="rect">
            <a:avLst/>
          </a:prstGeom>
          <a:noFill/>
          <a:ln/>
        </p:spPr>
        <p:txBody>
          <a:bodyPr wrap="square" lIns="0" tIns="0" rIns="0" bIns="0" rtlCol="0" anchor="t"/>
          <a:lstStyle/>
          <a:p>
            <a:pPr marL="0" indent="0" algn="l">
              <a:lnSpc>
                <a:spcPts val="2050"/>
              </a:lnSpc>
              <a:buNone/>
            </a:pPr>
            <a:r>
              <a:rPr lang="en-US" sz="1250" dirty="0">
                <a:solidFill>
                  <a:srgbClr val="D6D9D7"/>
                </a:solidFill>
                <a:latin typeface="Inter" pitchFamily="34" charset="0"/>
                <a:ea typeface="Inter" pitchFamily="34" charset="-122"/>
                <a:cs typeface="Inter" pitchFamily="34" charset="-120"/>
              </a:rPr>
              <a:t>Mencegah masuknya individu yang tidak jujur ke dalam organisasi dimulai dari proses perekrutan yang solid. Berikut adalah beberapa langkah untuk mengidentifikasi potensi kecurangan dalam aplikasi dan wawancara:</a:t>
            </a:r>
            <a:endParaRPr lang="en-US" sz="1250" dirty="0"/>
          </a:p>
        </p:txBody>
      </p:sp>
      <p:sp>
        <p:nvSpPr>
          <p:cNvPr id="4" name="Shape 2"/>
          <p:cNvSpPr/>
          <p:nvPr/>
        </p:nvSpPr>
        <p:spPr>
          <a:xfrm>
            <a:off x="660202" y="2013228"/>
            <a:ext cx="371356" cy="371356"/>
          </a:xfrm>
          <a:prstGeom prst="roundRect">
            <a:avLst>
              <a:gd name="adj" fmla="val 6668"/>
            </a:avLst>
          </a:prstGeom>
          <a:solidFill>
            <a:srgbClr val="4C5052"/>
          </a:solidFill>
          <a:ln/>
        </p:spPr>
      </p:sp>
      <p:sp>
        <p:nvSpPr>
          <p:cNvPr id="5" name="Text 3"/>
          <p:cNvSpPr/>
          <p:nvPr/>
        </p:nvSpPr>
        <p:spPr>
          <a:xfrm>
            <a:off x="722055" y="2044125"/>
            <a:ext cx="247531" cy="309443"/>
          </a:xfrm>
          <a:prstGeom prst="rect">
            <a:avLst/>
          </a:prstGeom>
          <a:noFill/>
          <a:ln/>
        </p:spPr>
        <p:txBody>
          <a:bodyPr wrap="none" lIns="0" tIns="0" rIns="0" bIns="0" rtlCol="0" anchor="t"/>
          <a:lstStyle/>
          <a:p>
            <a:pPr marL="0" indent="0" algn="ctr">
              <a:lnSpc>
                <a:spcPts val="1900"/>
              </a:lnSpc>
              <a:buNone/>
            </a:pPr>
            <a:r>
              <a:rPr lang="en-US" sz="1900" dirty="0">
                <a:solidFill>
                  <a:srgbClr val="D6D9D7"/>
                </a:solidFill>
                <a:latin typeface="DM Sans Medium" pitchFamily="34" charset="0"/>
                <a:ea typeface="DM Sans Medium" pitchFamily="34" charset="-122"/>
                <a:cs typeface="DM Sans Medium" pitchFamily="34" charset="-120"/>
              </a:rPr>
              <a:t>1</a:t>
            </a:r>
            <a:endParaRPr lang="en-US" sz="1900" dirty="0"/>
          </a:p>
        </p:txBody>
      </p:sp>
      <p:sp>
        <p:nvSpPr>
          <p:cNvPr id="6" name="Text 4"/>
          <p:cNvSpPr/>
          <p:nvPr/>
        </p:nvSpPr>
        <p:spPr>
          <a:xfrm>
            <a:off x="1196578" y="2069902"/>
            <a:ext cx="3762851" cy="257889"/>
          </a:xfrm>
          <a:prstGeom prst="rect">
            <a:avLst/>
          </a:prstGeom>
          <a:noFill/>
          <a:ln/>
        </p:spPr>
        <p:txBody>
          <a:bodyPr wrap="none" lIns="0" tIns="0" rIns="0" bIns="0" rtlCol="0" anchor="t"/>
          <a:lstStyle/>
          <a:p>
            <a:pPr marL="0" indent="0" algn="l">
              <a:lnSpc>
                <a:spcPts val="2000"/>
              </a:lnSpc>
              <a:buNone/>
            </a:pPr>
            <a:r>
              <a:rPr lang="en-US" sz="1600" dirty="0">
                <a:solidFill>
                  <a:srgbClr val="D6D9D7"/>
                </a:solidFill>
                <a:latin typeface="DM Sans Medium" pitchFamily="34" charset="0"/>
                <a:ea typeface="DM Sans Medium" pitchFamily="34" charset="-122"/>
                <a:cs typeface="DM Sans Medium" pitchFamily="34" charset="-120"/>
              </a:rPr>
              <a:t>Verifikasi Dokumen Secara Menyeluruh</a:t>
            </a:r>
            <a:endParaRPr lang="en-US" sz="1600" dirty="0"/>
          </a:p>
        </p:txBody>
      </p:sp>
      <p:sp>
        <p:nvSpPr>
          <p:cNvPr id="7" name="Text 5"/>
          <p:cNvSpPr/>
          <p:nvPr/>
        </p:nvSpPr>
        <p:spPr>
          <a:xfrm>
            <a:off x="1196578" y="2426732"/>
            <a:ext cx="12773620" cy="527923"/>
          </a:xfrm>
          <a:prstGeom prst="rect">
            <a:avLst/>
          </a:prstGeom>
          <a:noFill/>
          <a:ln/>
        </p:spPr>
        <p:txBody>
          <a:bodyPr wrap="square" lIns="0" tIns="0" rIns="0" bIns="0" rtlCol="0" anchor="t"/>
          <a:lstStyle/>
          <a:p>
            <a:pPr marL="0" indent="0" algn="l">
              <a:lnSpc>
                <a:spcPts val="2050"/>
              </a:lnSpc>
              <a:buNone/>
            </a:pPr>
            <a:r>
              <a:rPr lang="en-US" sz="1250" dirty="0">
                <a:solidFill>
                  <a:srgbClr val="D6D9D7"/>
                </a:solidFill>
                <a:latin typeface="Inter" pitchFamily="34" charset="0"/>
                <a:ea typeface="Inter" pitchFamily="34" charset="-122"/>
                <a:cs typeface="Inter" pitchFamily="34" charset="-120"/>
              </a:rPr>
              <a:t>Telusuri keaslian ijazah, transkrip nilai, sertifikat, dan surat referensi langsung ke institusi pendidikan atau perusahaan terkait. Perhatikan detail kecil yang mencurigakan.</a:t>
            </a:r>
            <a:endParaRPr lang="en-US" sz="1250" dirty="0"/>
          </a:p>
        </p:txBody>
      </p:sp>
      <p:sp>
        <p:nvSpPr>
          <p:cNvPr id="8" name="Shape 6"/>
          <p:cNvSpPr/>
          <p:nvPr/>
        </p:nvSpPr>
        <p:spPr>
          <a:xfrm>
            <a:off x="660202" y="3284696"/>
            <a:ext cx="371356" cy="371356"/>
          </a:xfrm>
          <a:prstGeom prst="roundRect">
            <a:avLst>
              <a:gd name="adj" fmla="val 6668"/>
            </a:avLst>
          </a:prstGeom>
          <a:solidFill>
            <a:srgbClr val="4C5052"/>
          </a:solidFill>
          <a:ln/>
        </p:spPr>
      </p:sp>
      <p:sp>
        <p:nvSpPr>
          <p:cNvPr id="9" name="Text 7"/>
          <p:cNvSpPr/>
          <p:nvPr/>
        </p:nvSpPr>
        <p:spPr>
          <a:xfrm>
            <a:off x="722055" y="3315593"/>
            <a:ext cx="247531" cy="309443"/>
          </a:xfrm>
          <a:prstGeom prst="rect">
            <a:avLst/>
          </a:prstGeom>
          <a:noFill/>
          <a:ln/>
        </p:spPr>
        <p:txBody>
          <a:bodyPr wrap="none" lIns="0" tIns="0" rIns="0" bIns="0" rtlCol="0" anchor="t"/>
          <a:lstStyle/>
          <a:p>
            <a:pPr marL="0" indent="0" algn="ctr">
              <a:lnSpc>
                <a:spcPts val="1900"/>
              </a:lnSpc>
              <a:buNone/>
            </a:pPr>
            <a:r>
              <a:rPr lang="en-US" sz="1900" dirty="0">
                <a:solidFill>
                  <a:srgbClr val="D6D9D7"/>
                </a:solidFill>
                <a:latin typeface="DM Sans Medium" pitchFamily="34" charset="0"/>
                <a:ea typeface="DM Sans Medium" pitchFamily="34" charset="-122"/>
                <a:cs typeface="DM Sans Medium" pitchFamily="34" charset="-120"/>
              </a:rPr>
              <a:t>2</a:t>
            </a:r>
            <a:endParaRPr lang="en-US" sz="1900" dirty="0"/>
          </a:p>
        </p:txBody>
      </p:sp>
      <p:sp>
        <p:nvSpPr>
          <p:cNvPr id="10" name="Text 8"/>
          <p:cNvSpPr/>
          <p:nvPr/>
        </p:nvSpPr>
        <p:spPr>
          <a:xfrm>
            <a:off x="1196578" y="3341370"/>
            <a:ext cx="5541288" cy="257889"/>
          </a:xfrm>
          <a:prstGeom prst="rect">
            <a:avLst/>
          </a:prstGeom>
          <a:noFill/>
          <a:ln/>
        </p:spPr>
        <p:txBody>
          <a:bodyPr wrap="none" lIns="0" tIns="0" rIns="0" bIns="0" rtlCol="0" anchor="t"/>
          <a:lstStyle/>
          <a:p>
            <a:pPr marL="0" indent="0" algn="l">
              <a:lnSpc>
                <a:spcPts val="2000"/>
              </a:lnSpc>
              <a:buNone/>
            </a:pPr>
            <a:r>
              <a:rPr lang="en-US" sz="1600" dirty="0">
                <a:solidFill>
                  <a:srgbClr val="D6D9D7"/>
                </a:solidFill>
                <a:latin typeface="DM Sans Medium" pitchFamily="34" charset="0"/>
                <a:ea typeface="DM Sans Medium" pitchFamily="34" charset="-122"/>
                <a:cs typeface="DM Sans Medium" pitchFamily="34" charset="-120"/>
              </a:rPr>
              <a:t>Lakukan Pengecekan Latar Belakang (Background Check)</a:t>
            </a:r>
            <a:endParaRPr lang="en-US" sz="1600" dirty="0"/>
          </a:p>
        </p:txBody>
      </p:sp>
      <p:sp>
        <p:nvSpPr>
          <p:cNvPr id="11" name="Text 9"/>
          <p:cNvSpPr/>
          <p:nvPr/>
        </p:nvSpPr>
        <p:spPr>
          <a:xfrm>
            <a:off x="1196578" y="3698200"/>
            <a:ext cx="12773620" cy="527923"/>
          </a:xfrm>
          <a:prstGeom prst="rect">
            <a:avLst/>
          </a:prstGeom>
          <a:noFill/>
          <a:ln/>
        </p:spPr>
        <p:txBody>
          <a:bodyPr wrap="square" lIns="0" tIns="0" rIns="0" bIns="0" rtlCol="0" anchor="t"/>
          <a:lstStyle/>
          <a:p>
            <a:pPr marL="0" indent="0" algn="l">
              <a:lnSpc>
                <a:spcPts val="2050"/>
              </a:lnSpc>
              <a:buNone/>
            </a:pPr>
            <a:r>
              <a:rPr lang="en-US" sz="1250" dirty="0">
                <a:solidFill>
                  <a:srgbClr val="D6D9D7"/>
                </a:solidFill>
                <a:latin typeface="Inter" pitchFamily="34" charset="0"/>
                <a:ea typeface="Inter" pitchFamily="34" charset="-122"/>
                <a:cs typeface="Inter" pitchFamily="34" charset="-120"/>
              </a:rPr>
              <a:t>Manfaatkan jasa pihak ketiga yang profesional untuk melakukan pengecekan latar belakang yang komprehensif, termasuk riwayat kriminal, keuangan, dan media sosial.</a:t>
            </a:r>
            <a:endParaRPr lang="en-US" sz="1250" dirty="0"/>
          </a:p>
        </p:txBody>
      </p:sp>
      <p:sp>
        <p:nvSpPr>
          <p:cNvPr id="12" name="Shape 10"/>
          <p:cNvSpPr/>
          <p:nvPr/>
        </p:nvSpPr>
        <p:spPr>
          <a:xfrm>
            <a:off x="660202" y="4556165"/>
            <a:ext cx="371356" cy="371356"/>
          </a:xfrm>
          <a:prstGeom prst="roundRect">
            <a:avLst>
              <a:gd name="adj" fmla="val 6668"/>
            </a:avLst>
          </a:prstGeom>
          <a:solidFill>
            <a:srgbClr val="4C5052"/>
          </a:solidFill>
          <a:ln/>
        </p:spPr>
      </p:sp>
      <p:sp>
        <p:nvSpPr>
          <p:cNvPr id="13" name="Text 11"/>
          <p:cNvSpPr/>
          <p:nvPr/>
        </p:nvSpPr>
        <p:spPr>
          <a:xfrm>
            <a:off x="722055" y="4587061"/>
            <a:ext cx="247531" cy="309443"/>
          </a:xfrm>
          <a:prstGeom prst="rect">
            <a:avLst/>
          </a:prstGeom>
          <a:noFill/>
          <a:ln/>
        </p:spPr>
        <p:txBody>
          <a:bodyPr wrap="none" lIns="0" tIns="0" rIns="0" bIns="0" rtlCol="0" anchor="t"/>
          <a:lstStyle/>
          <a:p>
            <a:pPr marL="0" indent="0" algn="ctr">
              <a:lnSpc>
                <a:spcPts val="1900"/>
              </a:lnSpc>
              <a:buNone/>
            </a:pPr>
            <a:r>
              <a:rPr lang="en-US" sz="1900" dirty="0">
                <a:solidFill>
                  <a:srgbClr val="D6D9D7"/>
                </a:solidFill>
                <a:latin typeface="DM Sans Medium" pitchFamily="34" charset="0"/>
                <a:ea typeface="DM Sans Medium" pitchFamily="34" charset="-122"/>
                <a:cs typeface="DM Sans Medium" pitchFamily="34" charset="-120"/>
              </a:rPr>
              <a:t>3</a:t>
            </a:r>
            <a:endParaRPr lang="en-US" sz="1900" dirty="0"/>
          </a:p>
        </p:txBody>
      </p:sp>
      <p:sp>
        <p:nvSpPr>
          <p:cNvPr id="14" name="Text 12"/>
          <p:cNvSpPr/>
          <p:nvPr/>
        </p:nvSpPr>
        <p:spPr>
          <a:xfrm>
            <a:off x="1196578" y="4612838"/>
            <a:ext cx="3739991" cy="257889"/>
          </a:xfrm>
          <a:prstGeom prst="rect">
            <a:avLst/>
          </a:prstGeom>
          <a:noFill/>
          <a:ln/>
        </p:spPr>
        <p:txBody>
          <a:bodyPr wrap="none" lIns="0" tIns="0" rIns="0" bIns="0" rtlCol="0" anchor="t"/>
          <a:lstStyle/>
          <a:p>
            <a:pPr marL="0" indent="0" algn="l">
              <a:lnSpc>
                <a:spcPts val="2000"/>
              </a:lnSpc>
              <a:buNone/>
            </a:pPr>
            <a:r>
              <a:rPr lang="en-US" sz="1600" dirty="0">
                <a:solidFill>
                  <a:srgbClr val="D6D9D7"/>
                </a:solidFill>
                <a:latin typeface="DM Sans Medium" pitchFamily="34" charset="0"/>
                <a:ea typeface="DM Sans Medium" pitchFamily="34" charset="-122"/>
                <a:cs typeface="DM Sans Medium" pitchFamily="34" charset="-120"/>
              </a:rPr>
              <a:t>Wawancara Terstruktur dan Mendalam</a:t>
            </a:r>
            <a:endParaRPr lang="en-US" sz="1600" dirty="0"/>
          </a:p>
        </p:txBody>
      </p:sp>
      <p:sp>
        <p:nvSpPr>
          <p:cNvPr id="15" name="Text 13"/>
          <p:cNvSpPr/>
          <p:nvPr/>
        </p:nvSpPr>
        <p:spPr>
          <a:xfrm>
            <a:off x="1196578" y="4969669"/>
            <a:ext cx="12773620" cy="527923"/>
          </a:xfrm>
          <a:prstGeom prst="rect">
            <a:avLst/>
          </a:prstGeom>
          <a:noFill/>
          <a:ln/>
        </p:spPr>
        <p:txBody>
          <a:bodyPr wrap="square" lIns="0" tIns="0" rIns="0" bIns="0" rtlCol="0" anchor="t"/>
          <a:lstStyle/>
          <a:p>
            <a:pPr marL="0" indent="0" algn="l">
              <a:lnSpc>
                <a:spcPts val="2050"/>
              </a:lnSpc>
              <a:buNone/>
            </a:pPr>
            <a:r>
              <a:rPr lang="en-US" sz="1250" dirty="0">
                <a:solidFill>
                  <a:srgbClr val="D6D9D7"/>
                </a:solidFill>
                <a:latin typeface="Inter" pitchFamily="34" charset="0"/>
                <a:ea typeface="Inter" pitchFamily="34" charset="-122"/>
                <a:cs typeface="Inter" pitchFamily="34" charset="-120"/>
              </a:rPr>
              <a:t>Gunakan pertanyaan perilaku untuk menggali integritas dan etika kandidat. Perhatikan konsistensi jawaban dan bahasa tubuh. Libatkan lebih dari satu pewawancara.</a:t>
            </a:r>
            <a:endParaRPr lang="en-US" sz="1250" dirty="0"/>
          </a:p>
        </p:txBody>
      </p:sp>
      <p:sp>
        <p:nvSpPr>
          <p:cNvPr id="16" name="Shape 14"/>
          <p:cNvSpPr/>
          <p:nvPr/>
        </p:nvSpPr>
        <p:spPr>
          <a:xfrm>
            <a:off x="660202" y="5827633"/>
            <a:ext cx="371356" cy="371356"/>
          </a:xfrm>
          <a:prstGeom prst="roundRect">
            <a:avLst>
              <a:gd name="adj" fmla="val 6668"/>
            </a:avLst>
          </a:prstGeom>
          <a:solidFill>
            <a:srgbClr val="4C5052"/>
          </a:solidFill>
          <a:ln/>
        </p:spPr>
      </p:sp>
      <p:sp>
        <p:nvSpPr>
          <p:cNvPr id="17" name="Text 15"/>
          <p:cNvSpPr/>
          <p:nvPr/>
        </p:nvSpPr>
        <p:spPr>
          <a:xfrm>
            <a:off x="722055" y="5858530"/>
            <a:ext cx="247531" cy="309443"/>
          </a:xfrm>
          <a:prstGeom prst="rect">
            <a:avLst/>
          </a:prstGeom>
          <a:noFill/>
          <a:ln/>
        </p:spPr>
        <p:txBody>
          <a:bodyPr wrap="none" lIns="0" tIns="0" rIns="0" bIns="0" rtlCol="0" anchor="t"/>
          <a:lstStyle/>
          <a:p>
            <a:pPr marL="0" indent="0" algn="ctr">
              <a:lnSpc>
                <a:spcPts val="1900"/>
              </a:lnSpc>
              <a:buNone/>
            </a:pPr>
            <a:r>
              <a:rPr lang="en-US" sz="1900" dirty="0">
                <a:solidFill>
                  <a:srgbClr val="D6D9D7"/>
                </a:solidFill>
                <a:latin typeface="DM Sans Medium" pitchFamily="34" charset="0"/>
                <a:ea typeface="DM Sans Medium" pitchFamily="34" charset="-122"/>
                <a:cs typeface="DM Sans Medium" pitchFamily="34" charset="-120"/>
              </a:rPr>
              <a:t>4</a:t>
            </a:r>
            <a:endParaRPr lang="en-US" sz="1900" dirty="0"/>
          </a:p>
        </p:txBody>
      </p:sp>
      <p:sp>
        <p:nvSpPr>
          <p:cNvPr id="18" name="Text 16"/>
          <p:cNvSpPr/>
          <p:nvPr/>
        </p:nvSpPr>
        <p:spPr>
          <a:xfrm>
            <a:off x="1196578" y="5884307"/>
            <a:ext cx="3994428" cy="257889"/>
          </a:xfrm>
          <a:prstGeom prst="rect">
            <a:avLst/>
          </a:prstGeom>
          <a:noFill/>
          <a:ln/>
        </p:spPr>
        <p:txBody>
          <a:bodyPr wrap="none" lIns="0" tIns="0" rIns="0" bIns="0" rtlCol="0" anchor="t"/>
          <a:lstStyle/>
          <a:p>
            <a:pPr marL="0" indent="0" algn="l">
              <a:lnSpc>
                <a:spcPts val="2000"/>
              </a:lnSpc>
              <a:buNone/>
            </a:pPr>
            <a:r>
              <a:rPr lang="en-US" sz="1600" dirty="0">
                <a:solidFill>
                  <a:srgbClr val="D6D9D7"/>
                </a:solidFill>
                <a:latin typeface="DM Sans Medium" pitchFamily="34" charset="0"/>
                <a:ea typeface="DM Sans Medium" pitchFamily="34" charset="-122"/>
                <a:cs typeface="DM Sans Medium" pitchFamily="34" charset="-120"/>
              </a:rPr>
              <a:t>Manfaatkan Tes Kompetensi dan Psikotes</a:t>
            </a:r>
            <a:endParaRPr lang="en-US" sz="1600" dirty="0"/>
          </a:p>
        </p:txBody>
      </p:sp>
      <p:sp>
        <p:nvSpPr>
          <p:cNvPr id="19" name="Text 17"/>
          <p:cNvSpPr/>
          <p:nvPr/>
        </p:nvSpPr>
        <p:spPr>
          <a:xfrm>
            <a:off x="1196578" y="6241137"/>
            <a:ext cx="12773620" cy="263962"/>
          </a:xfrm>
          <a:prstGeom prst="rect">
            <a:avLst/>
          </a:prstGeom>
          <a:noFill/>
          <a:ln/>
        </p:spPr>
        <p:txBody>
          <a:bodyPr wrap="none" lIns="0" tIns="0" rIns="0" bIns="0" rtlCol="0" anchor="t"/>
          <a:lstStyle/>
          <a:p>
            <a:pPr marL="0" indent="0" algn="l">
              <a:lnSpc>
                <a:spcPts val="2050"/>
              </a:lnSpc>
              <a:buNone/>
            </a:pPr>
            <a:r>
              <a:rPr lang="en-US" sz="1250" dirty="0">
                <a:solidFill>
                  <a:srgbClr val="D6D9D7"/>
                </a:solidFill>
                <a:latin typeface="Inter" pitchFamily="34" charset="0"/>
                <a:ea typeface="Inter" pitchFamily="34" charset="-122"/>
                <a:cs typeface="Inter" pitchFamily="34" charset="-120"/>
              </a:rPr>
              <a:t>Tes ini dapat membantu mengukur kemampuan nyata dan kecocokan budaya, serta mendeteksi potensi perilaku berisiko tinggi atau ketidakjujuran.</a:t>
            </a:r>
            <a:endParaRPr lang="en-US" sz="1250" dirty="0"/>
          </a:p>
        </p:txBody>
      </p:sp>
      <p:sp>
        <p:nvSpPr>
          <p:cNvPr id="20" name="Shape 18"/>
          <p:cNvSpPr/>
          <p:nvPr/>
        </p:nvSpPr>
        <p:spPr>
          <a:xfrm>
            <a:off x="660202" y="6835140"/>
            <a:ext cx="371356" cy="371356"/>
          </a:xfrm>
          <a:prstGeom prst="roundRect">
            <a:avLst>
              <a:gd name="adj" fmla="val 6668"/>
            </a:avLst>
          </a:prstGeom>
          <a:solidFill>
            <a:srgbClr val="4C5052"/>
          </a:solidFill>
          <a:ln/>
        </p:spPr>
      </p:sp>
      <p:sp>
        <p:nvSpPr>
          <p:cNvPr id="21" name="Text 19"/>
          <p:cNvSpPr/>
          <p:nvPr/>
        </p:nvSpPr>
        <p:spPr>
          <a:xfrm>
            <a:off x="722055" y="6866037"/>
            <a:ext cx="247531" cy="309443"/>
          </a:xfrm>
          <a:prstGeom prst="rect">
            <a:avLst/>
          </a:prstGeom>
          <a:noFill/>
          <a:ln/>
        </p:spPr>
        <p:txBody>
          <a:bodyPr wrap="none" lIns="0" tIns="0" rIns="0" bIns="0" rtlCol="0" anchor="t"/>
          <a:lstStyle/>
          <a:p>
            <a:pPr marL="0" indent="0" algn="ctr">
              <a:lnSpc>
                <a:spcPts val="1900"/>
              </a:lnSpc>
              <a:buNone/>
            </a:pPr>
            <a:r>
              <a:rPr lang="en-US" sz="1900" dirty="0">
                <a:solidFill>
                  <a:srgbClr val="D6D9D7"/>
                </a:solidFill>
                <a:latin typeface="DM Sans Medium" pitchFamily="34" charset="0"/>
                <a:ea typeface="DM Sans Medium" pitchFamily="34" charset="-122"/>
                <a:cs typeface="DM Sans Medium" pitchFamily="34" charset="-120"/>
              </a:rPr>
              <a:t>5</a:t>
            </a:r>
            <a:endParaRPr lang="en-US" sz="1900" dirty="0"/>
          </a:p>
        </p:txBody>
      </p:sp>
      <p:sp>
        <p:nvSpPr>
          <p:cNvPr id="22" name="Text 20"/>
          <p:cNvSpPr/>
          <p:nvPr/>
        </p:nvSpPr>
        <p:spPr>
          <a:xfrm>
            <a:off x="1196578" y="6891814"/>
            <a:ext cx="2855357" cy="257889"/>
          </a:xfrm>
          <a:prstGeom prst="rect">
            <a:avLst/>
          </a:prstGeom>
          <a:noFill/>
          <a:ln/>
        </p:spPr>
        <p:txBody>
          <a:bodyPr wrap="none" lIns="0" tIns="0" rIns="0" bIns="0" rtlCol="0" anchor="t"/>
          <a:lstStyle/>
          <a:p>
            <a:pPr marL="0" indent="0" algn="l">
              <a:lnSpc>
                <a:spcPts val="2000"/>
              </a:lnSpc>
              <a:buNone/>
            </a:pPr>
            <a:r>
              <a:rPr lang="en-US" sz="1600" dirty="0">
                <a:solidFill>
                  <a:srgbClr val="D6D9D7"/>
                </a:solidFill>
                <a:latin typeface="DM Sans Medium" pitchFamily="34" charset="0"/>
                <a:ea typeface="DM Sans Medium" pitchFamily="34" charset="-122"/>
                <a:cs typeface="DM Sans Medium" pitchFamily="34" charset="-120"/>
              </a:rPr>
              <a:t>Kroscek Referensi Profesional</a:t>
            </a:r>
            <a:endParaRPr lang="en-US" sz="1600" dirty="0"/>
          </a:p>
        </p:txBody>
      </p:sp>
      <p:sp>
        <p:nvSpPr>
          <p:cNvPr id="23" name="Text 21"/>
          <p:cNvSpPr/>
          <p:nvPr/>
        </p:nvSpPr>
        <p:spPr>
          <a:xfrm>
            <a:off x="1196578" y="7248644"/>
            <a:ext cx="12773620" cy="527923"/>
          </a:xfrm>
          <a:prstGeom prst="rect">
            <a:avLst/>
          </a:prstGeom>
          <a:noFill/>
          <a:ln/>
        </p:spPr>
        <p:txBody>
          <a:bodyPr wrap="square" lIns="0" tIns="0" rIns="0" bIns="0" rtlCol="0" anchor="t"/>
          <a:lstStyle/>
          <a:p>
            <a:pPr marL="0" indent="0" algn="l">
              <a:lnSpc>
                <a:spcPts val="2050"/>
              </a:lnSpc>
              <a:buNone/>
            </a:pPr>
            <a:r>
              <a:rPr lang="en-US" sz="1250" dirty="0">
                <a:solidFill>
                  <a:srgbClr val="D6D9D7"/>
                </a:solidFill>
                <a:latin typeface="Inter" pitchFamily="34" charset="0"/>
                <a:ea typeface="Inter" pitchFamily="34" charset="-122"/>
                <a:cs typeface="Inter" pitchFamily="34" charset="-120"/>
              </a:rPr>
              <a:t>Hubungi langsung pemberi referensi yang tertera di CV. Ajukan pertanyaan spesifik mengenai kinerja, integritas, dan alasan kandidat meninggalkan pekerjaan sebelumnya. Jangan hanya bergantung pada referensi yang disediakan kandidat.</a:t>
            </a:r>
            <a:endParaRPr lang="en-US" sz="1250" dirty="0"/>
          </a:p>
        </p:txBody>
      </p:sp>
      <p:pic>
        <p:nvPicPr>
          <p:cNvPr id="24" name="Picture 23" descr="A black rectangular object with white text&#10;&#10;AI-generated content may be incorrect.">
            <a:extLst>
              <a:ext uri="{FF2B5EF4-FFF2-40B4-BE49-F238E27FC236}">
                <a16:creationId xmlns:a16="http://schemas.microsoft.com/office/drawing/2014/main" id="{2F5A16E8-F61C-6AFA-5A86-489A84EBFF11}"/>
              </a:ext>
            </a:extLst>
          </p:cNvPr>
          <p:cNvPicPr>
            <a:picLocks noChangeAspect="1"/>
          </p:cNvPicPr>
          <p:nvPr/>
        </p:nvPicPr>
        <p:blipFill>
          <a:blip r:embed="rId3"/>
          <a:stretch>
            <a:fillRect/>
          </a:stretch>
        </p:blipFill>
        <p:spPr>
          <a:xfrm>
            <a:off x="12753713" y="7636634"/>
            <a:ext cx="1876687" cy="4953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91183"/>
            <a:ext cx="12192595" cy="620078"/>
          </a:xfrm>
          <a:prstGeom prst="rect">
            <a:avLst/>
          </a:prstGeom>
          <a:noFill/>
          <a:ln/>
        </p:spPr>
        <p:txBody>
          <a:bodyPr wrap="none" lIns="0" tIns="0" rIns="0" bIns="0" rtlCol="0" anchor="t"/>
          <a:lstStyle/>
          <a:p>
            <a:pPr marL="0" indent="0" algn="l">
              <a:lnSpc>
                <a:spcPts val="4850"/>
              </a:lnSpc>
              <a:buNone/>
            </a:pPr>
            <a:r>
              <a:rPr lang="en-US" sz="3900" dirty="0">
                <a:solidFill>
                  <a:srgbClr val="F7F7F8"/>
                </a:solidFill>
                <a:latin typeface="DM Sans Medium" pitchFamily="34" charset="0"/>
                <a:ea typeface="DM Sans Medium" pitchFamily="34" charset="-122"/>
                <a:cs typeface="DM Sans Medium" pitchFamily="34" charset="-120"/>
              </a:rPr>
              <a:t>Pencegahan Kecurangan Berdasarkan Fraud Triangle</a:t>
            </a:r>
            <a:endParaRPr lang="en-US" sz="3900" dirty="0"/>
          </a:p>
        </p:txBody>
      </p:sp>
      <p:sp>
        <p:nvSpPr>
          <p:cNvPr id="3" name="Text 1"/>
          <p:cNvSpPr/>
          <p:nvPr/>
        </p:nvSpPr>
        <p:spPr>
          <a:xfrm>
            <a:off x="793790" y="190809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Untuk membangun pertahanan yang kuat terhadap kecurangan, organisasi harus proaktif dalam mengatasi ketiga elemen Segitiga Kecurangan. Pendekatan holistik ini akan menciptakan lingkungan yang kurang kondusif bagi terjadinya fraud.</a:t>
            </a:r>
            <a:endParaRPr lang="en-US" sz="15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2766417"/>
            <a:ext cx="496133" cy="496133"/>
          </a:xfrm>
          <a:prstGeom prst="rect">
            <a:avLst/>
          </a:prstGeom>
        </p:spPr>
      </p:pic>
      <p:sp>
        <p:nvSpPr>
          <p:cNvPr id="5" name="Text 2"/>
          <p:cNvSpPr/>
          <p:nvPr/>
        </p:nvSpPr>
        <p:spPr>
          <a:xfrm>
            <a:off x="793790" y="351055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D6D9D7"/>
                </a:solidFill>
                <a:latin typeface="DM Sans Medium" pitchFamily="34" charset="0"/>
                <a:ea typeface="DM Sans Medium" pitchFamily="34" charset="-122"/>
                <a:cs typeface="DM Sans Medium" pitchFamily="34" charset="-120"/>
              </a:rPr>
              <a:t>Kurangi Tekanan</a:t>
            </a:r>
            <a:endParaRPr lang="en-US" sz="1950" dirty="0"/>
          </a:p>
        </p:txBody>
      </p:sp>
      <p:sp>
        <p:nvSpPr>
          <p:cNvPr id="6" name="Text 3"/>
          <p:cNvSpPr/>
          <p:nvPr/>
        </p:nvSpPr>
        <p:spPr>
          <a:xfrm>
            <a:off x="793790" y="3939778"/>
            <a:ext cx="4182189" cy="254031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Tawarkan program bantuan karyawan (EAP), berikan gaji dan tunjangan yang adil, serta ciptakan budaya kerja yang suportif di mana karyawan merasa dihargai dan didengar. Komunikasi terbuka tentang masalah finansial dapat membantu manajemen mengidentifikasi risiko lebih awal.</a:t>
            </a:r>
            <a:endParaRPr lang="en-US" sz="155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3986" y="2766417"/>
            <a:ext cx="496133" cy="496133"/>
          </a:xfrm>
          <a:prstGeom prst="rect">
            <a:avLst/>
          </a:prstGeom>
        </p:spPr>
      </p:pic>
      <p:sp>
        <p:nvSpPr>
          <p:cNvPr id="8" name="Text 4"/>
          <p:cNvSpPr/>
          <p:nvPr/>
        </p:nvSpPr>
        <p:spPr>
          <a:xfrm>
            <a:off x="5223986" y="351055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D6D9D7"/>
                </a:solidFill>
                <a:latin typeface="DM Sans Medium" pitchFamily="34" charset="0"/>
                <a:ea typeface="DM Sans Medium" pitchFamily="34" charset="-122"/>
                <a:cs typeface="DM Sans Medium" pitchFamily="34" charset="-120"/>
              </a:rPr>
              <a:t>Tutup Kesempatan</a:t>
            </a:r>
            <a:endParaRPr lang="en-US" sz="1950" dirty="0"/>
          </a:p>
        </p:txBody>
      </p:sp>
      <p:sp>
        <p:nvSpPr>
          <p:cNvPr id="9" name="Text 5"/>
          <p:cNvSpPr/>
          <p:nvPr/>
        </p:nvSpPr>
        <p:spPr>
          <a:xfrm>
            <a:off x="5223986" y="3939778"/>
            <a:ext cx="4182308" cy="190523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Perkuat pengendalian internal seperti pemisahan tugas yang ketat, otorisasi transaksi berlapis, rekonsiliasi rutin, dan audit internal/eksternal yang independen. Terapkan rotasi tugas untuk mengurangi risiko.</a:t>
            </a:r>
            <a:endParaRPr lang="en-US" sz="155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4302" y="2766417"/>
            <a:ext cx="496133" cy="496133"/>
          </a:xfrm>
          <a:prstGeom prst="rect">
            <a:avLst/>
          </a:prstGeom>
        </p:spPr>
      </p:pic>
      <p:sp>
        <p:nvSpPr>
          <p:cNvPr id="11" name="Text 6"/>
          <p:cNvSpPr/>
          <p:nvPr/>
        </p:nvSpPr>
        <p:spPr>
          <a:xfrm>
            <a:off x="9654302" y="351055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D6D9D7"/>
                </a:solidFill>
                <a:latin typeface="DM Sans Medium" pitchFamily="34" charset="0"/>
                <a:ea typeface="DM Sans Medium" pitchFamily="34" charset="-122"/>
                <a:cs typeface="DM Sans Medium" pitchFamily="34" charset="-120"/>
              </a:rPr>
              <a:t>Bangun Budaya Etis</a:t>
            </a:r>
            <a:endParaRPr lang="en-US" sz="1950" dirty="0"/>
          </a:p>
        </p:txBody>
      </p:sp>
      <p:sp>
        <p:nvSpPr>
          <p:cNvPr id="12" name="Text 7"/>
          <p:cNvSpPr/>
          <p:nvPr/>
        </p:nvSpPr>
        <p:spPr>
          <a:xfrm>
            <a:off x="9654302" y="3939778"/>
            <a:ext cx="4182308" cy="1905238"/>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Tegaskan kode etik dan perilaku yang jelas, berikan pelatihan etika secara berkala, dan promosikan "tone at the top" yang kuat dari manajemen. Ciptakan saluran pelaporan pelanggaran (whistleblowing) yang aman dan rahasia.</a:t>
            </a:r>
            <a:endParaRPr lang="en-US" sz="1550" dirty="0"/>
          </a:p>
        </p:txBody>
      </p:sp>
      <p:sp>
        <p:nvSpPr>
          <p:cNvPr id="13" name="Text 8"/>
          <p:cNvSpPr/>
          <p:nvPr/>
        </p:nvSpPr>
        <p:spPr>
          <a:xfrm>
            <a:off x="793790" y="670333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6D9D7"/>
                </a:solidFill>
                <a:latin typeface="Inter" pitchFamily="34" charset="0"/>
                <a:ea typeface="Inter" pitchFamily="34" charset="-122"/>
                <a:cs typeface="Inter" pitchFamily="34" charset="-120"/>
              </a:rPr>
              <a:t>Selain itu, seperti yang telah dibahas, penerapan proses perekrutan yang ketat dan transparan adalah langkah awal yang krusial untuk mencegah individu berisiko masuk ke dalam organisasi.</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1536</Words>
  <Application>Microsoft Office PowerPoint</Application>
  <PresentationFormat>Custom</PresentationFormat>
  <Paragraphs>86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Inter</vt:lpstr>
      <vt:lpstr>Arial</vt:lpstr>
      <vt:lpstr>DM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Edo Ahasyweros</cp:lastModifiedBy>
  <cp:revision>2</cp:revision>
  <dcterms:created xsi:type="dcterms:W3CDTF">2025-12-14T16:46:29Z</dcterms:created>
  <dcterms:modified xsi:type="dcterms:W3CDTF">2025-12-14T16:58:22Z</dcterms:modified>
</cp:coreProperties>
</file>