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embeddedFontLst>
    <p:embeddedFont>
      <p:font typeface="Merriweather" panose="00000500000000000000" pitchFamily="2" charset="0"/>
      <p:regular r:id="rId14"/>
    </p:embeddedFont>
    <p:embeddedFont>
      <p:font typeface="Merriweather Light" panose="00000400000000000000" pitchFamily="2" charset="0"/>
      <p:regular r:id="rId15"/>
      <p:italic r:id="rId1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7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2595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09374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91476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17432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466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735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6506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255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718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004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766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227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874826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602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0380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80953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44087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4941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1007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40258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26962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562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4441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2033337"/>
            <a:ext cx="7416403" cy="24610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en-US" sz="4800" dirty="0" err="1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Kecurangan</a:t>
            </a:r>
            <a:r>
              <a:rPr lang="en-US" sz="48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4800" dirty="0" err="1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Pelanggan</a:t>
            </a:r>
            <a:r>
              <a:rPr lang="en-US" sz="48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: Memahami Ancaman dan Dampaknya</a:t>
            </a:r>
            <a:endParaRPr lang="en-US" sz="4800" dirty="0"/>
          </a:p>
        </p:txBody>
      </p:sp>
      <p:sp>
        <p:nvSpPr>
          <p:cNvPr id="4" name="Text 1"/>
          <p:cNvSpPr/>
          <p:nvPr/>
        </p:nvSpPr>
        <p:spPr>
          <a:xfrm>
            <a:off x="360947" y="5702968"/>
            <a:ext cx="8205537" cy="1067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3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ALIVIA HARDIYANTI </a:t>
            </a:r>
          </a:p>
          <a:p>
            <a:pPr marL="0" indent="0" algn="ctr">
              <a:lnSpc>
                <a:spcPts val="3100"/>
              </a:lnSpc>
              <a:buNone/>
            </a:pPr>
            <a:r>
              <a:rPr lang="en-US" sz="3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(2022340350009)</a:t>
            </a:r>
            <a:endParaRPr lang="en-US" sz="3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2903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4143" y="3330416"/>
            <a:ext cx="6054804" cy="545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Kesimpulan dan Pencegahan</a:t>
            </a:r>
            <a:endParaRPr lang="en-US" sz="3400" dirty="0"/>
          </a:p>
        </p:txBody>
      </p:sp>
      <p:sp>
        <p:nvSpPr>
          <p:cNvPr id="4" name="Text 1"/>
          <p:cNvSpPr/>
          <p:nvPr/>
        </p:nvSpPr>
        <p:spPr>
          <a:xfrm>
            <a:off x="764143" y="4203502"/>
            <a:ext cx="13102114" cy="698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Memahami kecurangan pelanggan dan menerapkan langkah-langkah pencegahan adalah kunci untuk melindungi bisnis dan individu.</a:t>
            </a:r>
            <a:endParaRPr lang="en-US" sz="17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43" y="5147667"/>
            <a:ext cx="4367332" cy="87320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82385" y="6239113"/>
            <a:ext cx="2729032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Edukasi</a:t>
            </a:r>
            <a:endParaRPr lang="en-US" sz="2100" dirty="0"/>
          </a:p>
        </p:txBody>
      </p:sp>
      <p:sp>
        <p:nvSpPr>
          <p:cNvPr id="7" name="Text 3"/>
          <p:cNvSpPr/>
          <p:nvPr/>
        </p:nvSpPr>
        <p:spPr>
          <a:xfrm>
            <a:off x="982385" y="6711196"/>
            <a:ext cx="3930848" cy="698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Meningkatkan kesadaran tentang modus penipuan.</a:t>
            </a:r>
            <a:endParaRPr lang="en-US" sz="17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475" y="5147667"/>
            <a:ext cx="4367332" cy="87320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349716" y="6239113"/>
            <a:ext cx="2729032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Keamanan</a:t>
            </a:r>
            <a:endParaRPr lang="en-US" sz="2100" dirty="0"/>
          </a:p>
        </p:txBody>
      </p:sp>
      <p:sp>
        <p:nvSpPr>
          <p:cNvPr id="10" name="Text 5"/>
          <p:cNvSpPr/>
          <p:nvPr/>
        </p:nvSpPr>
        <p:spPr>
          <a:xfrm>
            <a:off x="5349716" y="6711196"/>
            <a:ext cx="3930848" cy="698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Menerapkan sistem keamanan yang kuat.</a:t>
            </a:r>
            <a:endParaRPr lang="en-US" sz="17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8806" y="5147667"/>
            <a:ext cx="4367451" cy="873204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717048" y="6239113"/>
            <a:ext cx="2729032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Akuntansi Forensik</a:t>
            </a:r>
            <a:endParaRPr lang="en-US" sz="2100" dirty="0"/>
          </a:p>
        </p:txBody>
      </p:sp>
      <p:sp>
        <p:nvSpPr>
          <p:cNvPr id="13" name="Text 7"/>
          <p:cNvSpPr/>
          <p:nvPr/>
        </p:nvSpPr>
        <p:spPr>
          <a:xfrm>
            <a:off x="9717048" y="6711196"/>
            <a:ext cx="3930968" cy="698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Memanfaatkan keahlian akuntan forensik.</a:t>
            </a:r>
            <a:endParaRPr lang="en-US" sz="17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F8E6C-DCB9-6657-33F7-C4A8CC16C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124" y="955508"/>
            <a:ext cx="12618720" cy="1590676"/>
          </a:xfrm>
        </p:spPr>
        <p:txBody>
          <a:bodyPr>
            <a:normAutofit/>
          </a:bodyPr>
          <a:lstStyle/>
          <a:p>
            <a:r>
              <a:rPr lang="en-US" sz="7200" dirty="0"/>
              <a:t>ADAKAH YANG INGIN BERTANYA?:</a:t>
            </a:r>
            <a:endParaRPr lang="en-ID" sz="7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1DBB5B-7BBE-75CB-7FB5-DB2FEE9C5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985" y="3230729"/>
            <a:ext cx="4354429" cy="435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31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8762" y="1113830"/>
            <a:ext cx="6962775" cy="573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Apa Itu Kecurangan Pelanggan?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6288762" y="2030730"/>
            <a:ext cx="7539276" cy="14673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Kecurangan pelanggan adalah tindakan penipuan yang dilakukan oleh individu atau entitas yang berpura-pura menjadi pelanggan untuk mendapatkan keuntungan finansial atau material secara tidak sah dari suatu bisnis atau organisasi.</a:t>
            </a:r>
            <a:endParaRPr lang="en-US" sz="1800" dirty="0"/>
          </a:p>
        </p:txBody>
      </p:sp>
      <p:sp>
        <p:nvSpPr>
          <p:cNvPr id="5" name="Shape 2"/>
          <p:cNvSpPr/>
          <p:nvPr/>
        </p:nvSpPr>
        <p:spPr>
          <a:xfrm>
            <a:off x="6288762" y="3755946"/>
            <a:ext cx="8341638" cy="1748671"/>
          </a:xfrm>
          <a:prstGeom prst="roundRect">
            <a:avLst>
              <a:gd name="adj" fmla="val 8367"/>
            </a:avLst>
          </a:prstGeom>
          <a:solidFill>
            <a:srgbClr val="09151A">
              <a:alpha val="95000"/>
            </a:srgbClr>
          </a:solidFill>
          <a:ln w="30480">
            <a:solidFill>
              <a:srgbClr val="194A99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258282" y="3755946"/>
            <a:ext cx="121920" cy="1748671"/>
          </a:xfrm>
          <a:prstGeom prst="roundRect">
            <a:avLst>
              <a:gd name="adj" fmla="val 78983"/>
            </a:avLst>
          </a:prstGeom>
          <a:solidFill>
            <a:srgbClr val="609DFF"/>
          </a:solidFill>
          <a:ln/>
        </p:spPr>
      </p:sp>
      <p:sp>
        <p:nvSpPr>
          <p:cNvPr id="7" name="Text 4"/>
          <p:cNvSpPr/>
          <p:nvPr/>
        </p:nvSpPr>
        <p:spPr>
          <a:xfrm>
            <a:off x="6639878" y="4015621"/>
            <a:ext cx="2865834" cy="358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Definisi</a:t>
            </a:r>
            <a:endParaRPr lang="en-US" sz="2250" dirty="0"/>
          </a:p>
        </p:txBody>
      </p:sp>
      <p:sp>
        <p:nvSpPr>
          <p:cNvPr id="8" name="Text 5"/>
          <p:cNvSpPr/>
          <p:nvPr/>
        </p:nvSpPr>
        <p:spPr>
          <a:xfrm>
            <a:off x="6639878" y="4511278"/>
            <a:ext cx="6928485" cy="7336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Tindakan penipuan oleh pelanggan untuk keuntungan tidak sah.</a:t>
            </a:r>
            <a:endParaRPr lang="en-US" sz="1800" dirty="0"/>
          </a:p>
        </p:txBody>
      </p:sp>
      <p:sp>
        <p:nvSpPr>
          <p:cNvPr id="9" name="Shape 6"/>
          <p:cNvSpPr/>
          <p:nvPr/>
        </p:nvSpPr>
        <p:spPr>
          <a:xfrm>
            <a:off x="6029086" y="5733812"/>
            <a:ext cx="8601313" cy="2495788"/>
          </a:xfrm>
          <a:prstGeom prst="roundRect">
            <a:avLst>
              <a:gd name="adj" fmla="val 10588"/>
            </a:avLst>
          </a:prstGeom>
          <a:solidFill>
            <a:srgbClr val="09151A">
              <a:alpha val="95000"/>
            </a:srgbClr>
          </a:solidFill>
          <a:ln w="30480">
            <a:solidFill>
              <a:srgbClr val="194A99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6258282" y="5733812"/>
            <a:ext cx="121920" cy="1381839"/>
          </a:xfrm>
          <a:prstGeom prst="roundRect">
            <a:avLst>
              <a:gd name="adj" fmla="val 78983"/>
            </a:avLst>
          </a:prstGeom>
          <a:solidFill>
            <a:srgbClr val="609DFF"/>
          </a:solidFill>
          <a:ln/>
        </p:spPr>
      </p:sp>
      <p:sp>
        <p:nvSpPr>
          <p:cNvPr id="11" name="Text 8"/>
          <p:cNvSpPr/>
          <p:nvPr/>
        </p:nvSpPr>
        <p:spPr>
          <a:xfrm>
            <a:off x="6639878" y="5993487"/>
            <a:ext cx="2865834" cy="358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Motivasi</a:t>
            </a:r>
            <a:endParaRPr lang="en-US" sz="2250" dirty="0"/>
          </a:p>
        </p:txBody>
      </p:sp>
      <p:sp>
        <p:nvSpPr>
          <p:cNvPr id="12" name="Text 9"/>
          <p:cNvSpPr/>
          <p:nvPr/>
        </p:nvSpPr>
        <p:spPr>
          <a:xfrm>
            <a:off x="6639878" y="6489144"/>
            <a:ext cx="6928485" cy="3668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Biasanya didorong oleh keuntungan finansial atau material.</a:t>
            </a:r>
            <a:endParaRPr lang="en-US" sz="1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0801" y="674727"/>
            <a:ext cx="6069211" cy="493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Dampak Kecurangan Pelanggan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690801" y="1464231"/>
            <a:ext cx="7762399" cy="6315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Kecurangan pelanggan dapat menimbulkan kerugian signifikan bagi perusahaan, baik secara finansial maupun reputasi.</a:t>
            </a:r>
            <a:endParaRPr lang="en-US" sz="15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0801" y="2317790"/>
            <a:ext cx="493395" cy="49339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90801" y="3057882"/>
            <a:ext cx="2467213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Kerugian Finansial</a:t>
            </a:r>
            <a:endParaRPr lang="en-US" sz="1900" dirty="0"/>
          </a:p>
        </p:txBody>
      </p:sp>
      <p:sp>
        <p:nvSpPr>
          <p:cNvPr id="7" name="Text 3"/>
          <p:cNvSpPr/>
          <p:nvPr/>
        </p:nvSpPr>
        <p:spPr>
          <a:xfrm>
            <a:off x="690801" y="3484602"/>
            <a:ext cx="7762399" cy="3157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Kehilangan pendapatan, biaya investigasi, dan pemulihan.</a:t>
            </a:r>
            <a:endParaRPr lang="en-US" sz="15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0801" y="4195048"/>
            <a:ext cx="493395" cy="493395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90801" y="4935141"/>
            <a:ext cx="2467213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Kerusakan Reputasi</a:t>
            </a:r>
            <a:endParaRPr lang="en-US" sz="1900" dirty="0"/>
          </a:p>
        </p:txBody>
      </p:sp>
      <p:sp>
        <p:nvSpPr>
          <p:cNvPr id="10" name="Text 5"/>
          <p:cNvSpPr/>
          <p:nvPr/>
        </p:nvSpPr>
        <p:spPr>
          <a:xfrm>
            <a:off x="690801" y="5361861"/>
            <a:ext cx="7762399" cy="3157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Hilangnya kepercayaan pelanggan dan citra merek yang buruk.</a:t>
            </a:r>
            <a:endParaRPr lang="en-US" sz="15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0801" y="6072307"/>
            <a:ext cx="493395" cy="493395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690801" y="6812399"/>
            <a:ext cx="2704624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Gangguan Operasional</a:t>
            </a:r>
            <a:endParaRPr lang="en-US" sz="1900" dirty="0"/>
          </a:p>
        </p:txBody>
      </p:sp>
      <p:sp>
        <p:nvSpPr>
          <p:cNvPr id="13" name="Text 7"/>
          <p:cNvSpPr/>
          <p:nvPr/>
        </p:nvSpPr>
        <p:spPr>
          <a:xfrm>
            <a:off x="690801" y="7239119"/>
            <a:ext cx="7762399" cy="3157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Peningkatan biaya operasional dan sumber daya yang dialihkan.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9712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5094" y="3291364"/>
            <a:ext cx="7078742" cy="539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Jenis-Jenis Kecurangan Pelanggan</a:t>
            </a:r>
            <a:endParaRPr lang="en-US" sz="3350" dirty="0"/>
          </a:p>
        </p:txBody>
      </p:sp>
      <p:sp>
        <p:nvSpPr>
          <p:cNvPr id="4" name="Text 1"/>
          <p:cNvSpPr/>
          <p:nvPr/>
        </p:nvSpPr>
        <p:spPr>
          <a:xfrm>
            <a:off x="755094" y="4154329"/>
            <a:ext cx="13120211" cy="345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Ada berbagai modus operandi dalam kecurangan pelanggan, masing-masing dengan karakteristik unik.</a:t>
            </a:r>
            <a:endParaRPr lang="en-US" sz="1650" dirty="0"/>
          </a:p>
        </p:txBody>
      </p:sp>
      <p:sp>
        <p:nvSpPr>
          <p:cNvPr id="5" name="Shape 2"/>
          <p:cNvSpPr/>
          <p:nvPr/>
        </p:nvSpPr>
        <p:spPr>
          <a:xfrm>
            <a:off x="755094" y="4742140"/>
            <a:ext cx="485418" cy="485418"/>
          </a:xfrm>
          <a:prstGeom prst="roundRect">
            <a:avLst>
              <a:gd name="adj" fmla="val 18669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835938" y="4782562"/>
            <a:ext cx="323612" cy="404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</a:t>
            </a:r>
            <a:endParaRPr lang="en-US" sz="2500" dirty="0"/>
          </a:p>
        </p:txBody>
      </p:sp>
      <p:sp>
        <p:nvSpPr>
          <p:cNvPr id="7" name="Text 4"/>
          <p:cNvSpPr/>
          <p:nvPr/>
        </p:nvSpPr>
        <p:spPr>
          <a:xfrm>
            <a:off x="1456253" y="4816197"/>
            <a:ext cx="3616643" cy="337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Pengembalian Barang Palsu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1456253" y="5282684"/>
            <a:ext cx="5724049" cy="690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Mengembalikan barang curian atau barang bekas untuk mendapatkan pengembalian uang.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7449979" y="4742140"/>
            <a:ext cx="485418" cy="485418"/>
          </a:xfrm>
          <a:prstGeom prst="roundRect">
            <a:avLst>
              <a:gd name="adj" fmla="val 18669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7530822" y="4782562"/>
            <a:ext cx="323612" cy="404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</a:t>
            </a:r>
            <a:endParaRPr lang="en-US" sz="2500" dirty="0"/>
          </a:p>
        </p:txBody>
      </p:sp>
      <p:sp>
        <p:nvSpPr>
          <p:cNvPr id="11" name="Text 8"/>
          <p:cNvSpPr/>
          <p:nvPr/>
        </p:nvSpPr>
        <p:spPr>
          <a:xfrm>
            <a:off x="8151138" y="4816197"/>
            <a:ext cx="2697123" cy="337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Klaim Garansi Fiktif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8151138" y="5282684"/>
            <a:ext cx="5724168" cy="690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Mengajukan klaim garansi untuk produk yang tidak rusak atau tidak dibeli.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755094" y="6404491"/>
            <a:ext cx="485418" cy="485418"/>
          </a:xfrm>
          <a:prstGeom prst="roundRect">
            <a:avLst>
              <a:gd name="adj" fmla="val 18669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835938" y="6444913"/>
            <a:ext cx="323612" cy="404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3</a:t>
            </a:r>
            <a:endParaRPr lang="en-US" sz="2500" dirty="0"/>
          </a:p>
        </p:txBody>
      </p:sp>
      <p:sp>
        <p:nvSpPr>
          <p:cNvPr id="15" name="Text 12"/>
          <p:cNvSpPr/>
          <p:nvPr/>
        </p:nvSpPr>
        <p:spPr>
          <a:xfrm>
            <a:off x="1456253" y="6478548"/>
            <a:ext cx="2911912" cy="337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Penipuan Pembayaran</a:t>
            </a:r>
            <a:endParaRPr lang="en-US" sz="2100" dirty="0"/>
          </a:p>
        </p:txBody>
      </p:sp>
      <p:sp>
        <p:nvSpPr>
          <p:cNvPr id="16" name="Text 13"/>
          <p:cNvSpPr/>
          <p:nvPr/>
        </p:nvSpPr>
        <p:spPr>
          <a:xfrm>
            <a:off x="1456253" y="6945035"/>
            <a:ext cx="5724049" cy="690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Menggunakan kartu kredit curian atau informasi pembayaran palsu.</a:t>
            </a:r>
            <a:endParaRPr lang="en-US" sz="1650" dirty="0"/>
          </a:p>
        </p:txBody>
      </p:sp>
      <p:sp>
        <p:nvSpPr>
          <p:cNvPr id="17" name="Shape 14"/>
          <p:cNvSpPr/>
          <p:nvPr/>
        </p:nvSpPr>
        <p:spPr>
          <a:xfrm>
            <a:off x="7449979" y="6404491"/>
            <a:ext cx="485418" cy="485418"/>
          </a:xfrm>
          <a:prstGeom prst="roundRect">
            <a:avLst>
              <a:gd name="adj" fmla="val 18669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7530822" y="6444913"/>
            <a:ext cx="323612" cy="404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4</a:t>
            </a:r>
            <a:endParaRPr lang="en-US" sz="2500" dirty="0"/>
          </a:p>
        </p:txBody>
      </p:sp>
      <p:sp>
        <p:nvSpPr>
          <p:cNvPr id="19" name="Text 16"/>
          <p:cNvSpPr/>
          <p:nvPr/>
        </p:nvSpPr>
        <p:spPr>
          <a:xfrm>
            <a:off x="8151138" y="6478548"/>
            <a:ext cx="4327208" cy="337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Penyalahgunaan Diskon/Promosi</a:t>
            </a:r>
            <a:endParaRPr lang="en-US" sz="2100" dirty="0"/>
          </a:p>
        </p:txBody>
      </p:sp>
      <p:sp>
        <p:nvSpPr>
          <p:cNvPr id="20" name="Text 17"/>
          <p:cNvSpPr/>
          <p:nvPr/>
        </p:nvSpPr>
        <p:spPr>
          <a:xfrm>
            <a:off x="8151138" y="6945035"/>
            <a:ext cx="5724168" cy="690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Memanfaatkan celah dalam penawaran diskon atau promosi.</a:t>
            </a:r>
            <a:endParaRPr lang="en-US" sz="16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9505" y="628174"/>
            <a:ext cx="4568547" cy="571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Pencurian Identitas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9505" y="1656040"/>
            <a:ext cx="13031391" cy="731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Pencurian identitas adalah bentuk kecurangan pelanggan yang serius, di mana informasi pribadi seseorang dicuri dan digunakan secara ilegal.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9505" y="2849523"/>
            <a:ext cx="7595949" cy="1462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Pelaku dapat menggunakan identitas yang dicuri untuk membuka rekening bank, mengajukan pinjaman, atau melakukan pembelian atas nama korban. Ini dapat menyebabkan kerugian finansial yang besar dan merusak skor kredit korban.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9505" y="4517112"/>
            <a:ext cx="7595949" cy="365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Pembukaan rekening palsu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9505" y="4962525"/>
            <a:ext cx="7595949" cy="365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Pengajuan pinjaman ilegal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9505" y="5407938"/>
            <a:ext cx="7595949" cy="365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Pembelian tidak sah</a:t>
            </a:r>
            <a:endParaRPr lang="en-US" sz="17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2171" y="3351371"/>
            <a:ext cx="4878229" cy="487822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7089" y="689967"/>
            <a:ext cx="7116842" cy="536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Jenis Penipuan Pelanggan Lainnya</a:t>
            </a:r>
            <a:endParaRPr lang="en-US" sz="3350" dirty="0"/>
          </a:p>
        </p:txBody>
      </p:sp>
      <p:sp>
        <p:nvSpPr>
          <p:cNvPr id="4" name="Text 1"/>
          <p:cNvSpPr/>
          <p:nvPr/>
        </p:nvSpPr>
        <p:spPr>
          <a:xfrm>
            <a:off x="6237089" y="1547813"/>
            <a:ext cx="7642622" cy="686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Selain pencurian identitas, ada berbagai jenis penipuan lain yang menargetkan pelanggan dan investor.</a:t>
            </a:r>
            <a:endParaRPr lang="en-US" sz="1650" dirty="0"/>
          </a:p>
        </p:txBody>
      </p:sp>
      <p:sp>
        <p:nvSpPr>
          <p:cNvPr id="5" name="Shape 2"/>
          <p:cNvSpPr/>
          <p:nvPr/>
        </p:nvSpPr>
        <p:spPr>
          <a:xfrm>
            <a:off x="6237089" y="2797254"/>
            <a:ext cx="3714036" cy="2274689"/>
          </a:xfrm>
          <a:prstGeom prst="roundRect">
            <a:avLst>
              <a:gd name="adj" fmla="val 6432"/>
            </a:avLst>
          </a:prstGeom>
          <a:solidFill>
            <a:srgbClr val="09151A">
              <a:alpha val="95000"/>
            </a:srgbClr>
          </a:solidFill>
          <a:ln/>
        </p:spPr>
      </p:sp>
      <p:sp>
        <p:nvSpPr>
          <p:cNvPr id="6" name="Shape 3"/>
          <p:cNvSpPr/>
          <p:nvPr/>
        </p:nvSpPr>
        <p:spPr>
          <a:xfrm>
            <a:off x="6237089" y="2766774"/>
            <a:ext cx="3714036" cy="121920"/>
          </a:xfrm>
          <a:prstGeom prst="roundRect">
            <a:avLst>
              <a:gd name="adj" fmla="val 73896"/>
            </a:avLst>
          </a:prstGeom>
          <a:solidFill>
            <a:srgbClr val="609DFF"/>
          </a:solidFill>
          <a:ln/>
        </p:spPr>
      </p:sp>
      <p:sp>
        <p:nvSpPr>
          <p:cNvPr id="7" name="Shape 4"/>
          <p:cNvSpPr/>
          <p:nvPr/>
        </p:nvSpPr>
        <p:spPr>
          <a:xfrm>
            <a:off x="7772400" y="2475548"/>
            <a:ext cx="643414" cy="643414"/>
          </a:xfrm>
          <a:prstGeom prst="roundRect">
            <a:avLst>
              <a:gd name="adj" fmla="val 142117"/>
            </a:avLst>
          </a:prstGeom>
          <a:solidFill>
            <a:srgbClr val="609DFF"/>
          </a:solidFill>
          <a:ln/>
        </p:spPr>
      </p:sp>
      <p:sp>
        <p:nvSpPr>
          <p:cNvPr id="8" name="Text 5"/>
          <p:cNvSpPr/>
          <p:nvPr/>
        </p:nvSpPr>
        <p:spPr>
          <a:xfrm>
            <a:off x="7965400" y="2636401"/>
            <a:ext cx="257294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6482001" y="3333512"/>
            <a:ext cx="2681288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Penipuan Investasi</a:t>
            </a:r>
            <a:endParaRPr lang="en-US" sz="2100" dirty="0"/>
          </a:p>
        </p:txBody>
      </p:sp>
      <p:sp>
        <p:nvSpPr>
          <p:cNvPr id="10" name="Text 7"/>
          <p:cNvSpPr/>
          <p:nvPr/>
        </p:nvSpPr>
        <p:spPr>
          <a:xfrm>
            <a:off x="6482001" y="3797260"/>
            <a:ext cx="3224213" cy="1029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Skema investasi palsu yang menjanjikan keuntungan tinggi dengan risiko rendah.</a:t>
            </a:r>
            <a:endParaRPr lang="en-US" sz="1650" dirty="0"/>
          </a:p>
        </p:txBody>
      </p:sp>
      <p:sp>
        <p:nvSpPr>
          <p:cNvPr id="11" name="Shape 8"/>
          <p:cNvSpPr/>
          <p:nvPr/>
        </p:nvSpPr>
        <p:spPr>
          <a:xfrm>
            <a:off x="10165556" y="2797254"/>
            <a:ext cx="3714155" cy="2274689"/>
          </a:xfrm>
          <a:prstGeom prst="roundRect">
            <a:avLst>
              <a:gd name="adj" fmla="val 6432"/>
            </a:avLst>
          </a:prstGeom>
          <a:solidFill>
            <a:srgbClr val="09151A">
              <a:alpha val="95000"/>
            </a:srgbClr>
          </a:solidFill>
          <a:ln/>
        </p:spPr>
      </p:sp>
      <p:sp>
        <p:nvSpPr>
          <p:cNvPr id="12" name="Shape 9"/>
          <p:cNvSpPr/>
          <p:nvPr/>
        </p:nvSpPr>
        <p:spPr>
          <a:xfrm>
            <a:off x="10165556" y="2766774"/>
            <a:ext cx="3714155" cy="121920"/>
          </a:xfrm>
          <a:prstGeom prst="roundRect">
            <a:avLst>
              <a:gd name="adj" fmla="val 73896"/>
            </a:avLst>
          </a:prstGeom>
          <a:solidFill>
            <a:srgbClr val="609DFF"/>
          </a:solidFill>
          <a:ln/>
        </p:spPr>
      </p:sp>
      <p:sp>
        <p:nvSpPr>
          <p:cNvPr id="13" name="Shape 10"/>
          <p:cNvSpPr/>
          <p:nvPr/>
        </p:nvSpPr>
        <p:spPr>
          <a:xfrm>
            <a:off x="11700867" y="2475548"/>
            <a:ext cx="643414" cy="643414"/>
          </a:xfrm>
          <a:prstGeom prst="roundRect">
            <a:avLst>
              <a:gd name="adj" fmla="val 142117"/>
            </a:avLst>
          </a:prstGeom>
          <a:solidFill>
            <a:srgbClr val="609DFF"/>
          </a:solidFill>
          <a:ln/>
        </p:spPr>
      </p:sp>
      <p:sp>
        <p:nvSpPr>
          <p:cNvPr id="14" name="Text 11"/>
          <p:cNvSpPr/>
          <p:nvPr/>
        </p:nvSpPr>
        <p:spPr>
          <a:xfrm>
            <a:off x="11893868" y="2636401"/>
            <a:ext cx="257294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10410468" y="3333512"/>
            <a:ext cx="2681288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Penipuan Phishing</a:t>
            </a:r>
            <a:endParaRPr lang="en-US" sz="2100" dirty="0"/>
          </a:p>
        </p:txBody>
      </p:sp>
      <p:sp>
        <p:nvSpPr>
          <p:cNvPr id="16" name="Text 13"/>
          <p:cNvSpPr/>
          <p:nvPr/>
        </p:nvSpPr>
        <p:spPr>
          <a:xfrm>
            <a:off x="10410468" y="3797260"/>
            <a:ext cx="3224332" cy="1029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Upaya untuk mendapatkan informasi sensitif melalui email atau situs web palsu.</a:t>
            </a:r>
            <a:endParaRPr lang="en-US" sz="1650" dirty="0"/>
          </a:p>
        </p:txBody>
      </p:sp>
      <p:sp>
        <p:nvSpPr>
          <p:cNvPr id="17" name="Shape 14"/>
          <p:cNvSpPr/>
          <p:nvPr/>
        </p:nvSpPr>
        <p:spPr>
          <a:xfrm>
            <a:off x="6237089" y="5608082"/>
            <a:ext cx="7642622" cy="1931432"/>
          </a:xfrm>
          <a:prstGeom prst="roundRect">
            <a:avLst>
              <a:gd name="adj" fmla="val 7575"/>
            </a:avLst>
          </a:prstGeom>
          <a:solidFill>
            <a:srgbClr val="09151A">
              <a:alpha val="95000"/>
            </a:srgbClr>
          </a:solidFill>
          <a:ln/>
        </p:spPr>
      </p:sp>
      <p:sp>
        <p:nvSpPr>
          <p:cNvPr id="18" name="Shape 15"/>
          <p:cNvSpPr/>
          <p:nvPr/>
        </p:nvSpPr>
        <p:spPr>
          <a:xfrm>
            <a:off x="6237089" y="5577602"/>
            <a:ext cx="7642622" cy="121920"/>
          </a:xfrm>
          <a:prstGeom prst="roundRect">
            <a:avLst>
              <a:gd name="adj" fmla="val 73896"/>
            </a:avLst>
          </a:prstGeom>
          <a:solidFill>
            <a:srgbClr val="609DFF"/>
          </a:solidFill>
          <a:ln/>
        </p:spPr>
      </p:sp>
      <p:sp>
        <p:nvSpPr>
          <p:cNvPr id="19" name="Shape 16"/>
          <p:cNvSpPr/>
          <p:nvPr/>
        </p:nvSpPr>
        <p:spPr>
          <a:xfrm>
            <a:off x="9736693" y="5286375"/>
            <a:ext cx="643414" cy="643414"/>
          </a:xfrm>
          <a:prstGeom prst="roundRect">
            <a:avLst>
              <a:gd name="adj" fmla="val 142117"/>
            </a:avLst>
          </a:prstGeom>
          <a:solidFill>
            <a:srgbClr val="609DFF"/>
          </a:solidFill>
          <a:ln/>
        </p:spPr>
      </p:sp>
      <p:sp>
        <p:nvSpPr>
          <p:cNvPr id="20" name="Text 17"/>
          <p:cNvSpPr/>
          <p:nvPr/>
        </p:nvSpPr>
        <p:spPr>
          <a:xfrm>
            <a:off x="9929693" y="5447228"/>
            <a:ext cx="257294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3</a:t>
            </a:r>
            <a:endParaRPr lang="en-US" sz="2000" dirty="0"/>
          </a:p>
        </p:txBody>
      </p:sp>
      <p:sp>
        <p:nvSpPr>
          <p:cNvPr id="21" name="Text 18"/>
          <p:cNvSpPr/>
          <p:nvPr/>
        </p:nvSpPr>
        <p:spPr>
          <a:xfrm>
            <a:off x="6482001" y="6144339"/>
            <a:ext cx="3182660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Penipuan Telemarketing</a:t>
            </a:r>
            <a:endParaRPr lang="en-US" sz="2100" dirty="0"/>
          </a:p>
        </p:txBody>
      </p:sp>
      <p:sp>
        <p:nvSpPr>
          <p:cNvPr id="22" name="Text 19"/>
          <p:cNvSpPr/>
          <p:nvPr/>
        </p:nvSpPr>
        <p:spPr>
          <a:xfrm>
            <a:off x="6482001" y="6608088"/>
            <a:ext cx="7152799" cy="686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Panggilan telepon yang menipu untuk mendapatkan uang atau informasi pribadi.</a:t>
            </a:r>
            <a:endParaRPr lang="en-US" sz="1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1744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6870" y="2949178"/>
            <a:ext cx="4822746" cy="483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Peran Akuntansi Forensik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676870" y="3722727"/>
            <a:ext cx="13276659" cy="309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Akuntansi forensik memainkan peran krusial dalam mendeteksi, mencegah, dan merespons kecurangan pelanggan.</a:t>
            </a:r>
            <a:endParaRPr lang="en-US" sz="1500" dirty="0"/>
          </a:p>
        </p:txBody>
      </p:sp>
      <p:sp>
        <p:nvSpPr>
          <p:cNvPr id="5" name="Text 2"/>
          <p:cNvSpPr/>
          <p:nvPr/>
        </p:nvSpPr>
        <p:spPr>
          <a:xfrm>
            <a:off x="676870" y="4249579"/>
            <a:ext cx="193358" cy="241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2E6E9"/>
                </a:solidFill>
                <a:latin typeface="Merriweather Light" pitchFamily="34" charset="0"/>
                <a:ea typeface="Merriweather Light" pitchFamily="34" charset="-122"/>
                <a:cs typeface="Merriweather Light" pitchFamily="34" charset="-120"/>
              </a:rPr>
              <a:t>01</a:t>
            </a:r>
            <a:endParaRPr lang="en-US" sz="1500" dirty="0"/>
          </a:p>
        </p:txBody>
      </p:sp>
      <p:sp>
        <p:nvSpPr>
          <p:cNvPr id="6" name="Shape 3"/>
          <p:cNvSpPr/>
          <p:nvPr/>
        </p:nvSpPr>
        <p:spPr>
          <a:xfrm>
            <a:off x="676870" y="4555331"/>
            <a:ext cx="6541651" cy="22860"/>
          </a:xfrm>
          <a:prstGeom prst="rect">
            <a:avLst/>
          </a:prstGeom>
          <a:solidFill>
            <a:srgbClr val="609DFF"/>
          </a:solidFill>
          <a:ln/>
        </p:spPr>
      </p:sp>
      <p:sp>
        <p:nvSpPr>
          <p:cNvPr id="7" name="Text 4"/>
          <p:cNvSpPr/>
          <p:nvPr/>
        </p:nvSpPr>
        <p:spPr>
          <a:xfrm>
            <a:off x="676870" y="4697730"/>
            <a:ext cx="2417445" cy="302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Deteksi Kecurangan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676870" y="5115758"/>
            <a:ext cx="6541651" cy="618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Menganalisis data keuangan untuk mengidentifikasi pola atau anomali yang mencurigakan.</a:t>
            </a:r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7411879" y="4249579"/>
            <a:ext cx="193358" cy="241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2E6E9"/>
                </a:solidFill>
                <a:latin typeface="Merriweather Light" pitchFamily="34" charset="0"/>
                <a:ea typeface="Merriweather Light" pitchFamily="34" charset="-122"/>
                <a:cs typeface="Merriweather Light" pitchFamily="34" charset="-120"/>
              </a:rPr>
              <a:t>02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7411879" y="4555331"/>
            <a:ext cx="6541651" cy="22860"/>
          </a:xfrm>
          <a:prstGeom prst="rect">
            <a:avLst/>
          </a:prstGeom>
          <a:solidFill>
            <a:srgbClr val="609DFF"/>
          </a:solidFill>
          <a:ln/>
        </p:spPr>
      </p:sp>
      <p:sp>
        <p:nvSpPr>
          <p:cNvPr id="11" name="Text 8"/>
          <p:cNvSpPr/>
          <p:nvPr/>
        </p:nvSpPr>
        <p:spPr>
          <a:xfrm>
            <a:off x="7411879" y="4697730"/>
            <a:ext cx="2417445" cy="302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Investigasi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7411879" y="5115758"/>
            <a:ext cx="6541651" cy="309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Mengumpulkan bukti, mewawancarai saksi, dan melacak aliran dana.</a:t>
            </a:r>
            <a:endParaRPr lang="en-US" sz="1500" dirty="0"/>
          </a:p>
        </p:txBody>
      </p:sp>
      <p:sp>
        <p:nvSpPr>
          <p:cNvPr id="13" name="Text 10"/>
          <p:cNvSpPr/>
          <p:nvPr/>
        </p:nvSpPr>
        <p:spPr>
          <a:xfrm>
            <a:off x="676870" y="6072783"/>
            <a:ext cx="193358" cy="241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2E6E9"/>
                </a:solidFill>
                <a:latin typeface="Merriweather Light" pitchFamily="34" charset="0"/>
                <a:ea typeface="Merriweather Light" pitchFamily="34" charset="-122"/>
                <a:cs typeface="Merriweather Light" pitchFamily="34" charset="-120"/>
              </a:rPr>
              <a:t>03</a:t>
            </a:r>
            <a:endParaRPr lang="en-US" sz="1500" dirty="0"/>
          </a:p>
        </p:txBody>
      </p:sp>
      <p:sp>
        <p:nvSpPr>
          <p:cNvPr id="14" name="Shape 11"/>
          <p:cNvSpPr/>
          <p:nvPr/>
        </p:nvSpPr>
        <p:spPr>
          <a:xfrm>
            <a:off x="676870" y="6378535"/>
            <a:ext cx="6541651" cy="22860"/>
          </a:xfrm>
          <a:prstGeom prst="rect">
            <a:avLst/>
          </a:prstGeom>
          <a:solidFill>
            <a:srgbClr val="609DFF"/>
          </a:solidFill>
          <a:ln/>
        </p:spPr>
      </p:sp>
      <p:sp>
        <p:nvSpPr>
          <p:cNvPr id="15" name="Text 12"/>
          <p:cNvSpPr/>
          <p:nvPr/>
        </p:nvSpPr>
        <p:spPr>
          <a:xfrm>
            <a:off x="676870" y="6520934"/>
            <a:ext cx="2417445" cy="302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Pelaporan</a:t>
            </a:r>
            <a:endParaRPr lang="en-US" sz="1900" dirty="0"/>
          </a:p>
        </p:txBody>
      </p:sp>
      <p:sp>
        <p:nvSpPr>
          <p:cNvPr id="16" name="Text 13"/>
          <p:cNvSpPr/>
          <p:nvPr/>
        </p:nvSpPr>
        <p:spPr>
          <a:xfrm>
            <a:off x="676870" y="6938963"/>
            <a:ext cx="6541651" cy="618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Menyajikan temuan dalam laporan yang jelas dan dapat digunakan di pengadilan.</a:t>
            </a:r>
            <a:endParaRPr lang="en-US" sz="1500" dirty="0"/>
          </a:p>
        </p:txBody>
      </p:sp>
      <p:sp>
        <p:nvSpPr>
          <p:cNvPr id="17" name="Text 14"/>
          <p:cNvSpPr/>
          <p:nvPr/>
        </p:nvSpPr>
        <p:spPr>
          <a:xfrm>
            <a:off x="7411879" y="6072783"/>
            <a:ext cx="193358" cy="241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2E6E9"/>
                </a:solidFill>
                <a:latin typeface="Merriweather Light" pitchFamily="34" charset="0"/>
                <a:ea typeface="Merriweather Light" pitchFamily="34" charset="-122"/>
                <a:cs typeface="Merriweather Light" pitchFamily="34" charset="-120"/>
              </a:rPr>
              <a:t>04</a:t>
            </a:r>
            <a:endParaRPr lang="en-US" sz="1500" dirty="0"/>
          </a:p>
        </p:txBody>
      </p:sp>
      <p:sp>
        <p:nvSpPr>
          <p:cNvPr id="18" name="Shape 15"/>
          <p:cNvSpPr/>
          <p:nvPr/>
        </p:nvSpPr>
        <p:spPr>
          <a:xfrm>
            <a:off x="7411879" y="6378535"/>
            <a:ext cx="6541651" cy="22860"/>
          </a:xfrm>
          <a:prstGeom prst="rect">
            <a:avLst/>
          </a:prstGeom>
          <a:solidFill>
            <a:srgbClr val="609DFF"/>
          </a:solidFill>
          <a:ln/>
        </p:spPr>
      </p:sp>
      <p:sp>
        <p:nvSpPr>
          <p:cNvPr id="19" name="Text 16"/>
          <p:cNvSpPr/>
          <p:nvPr/>
        </p:nvSpPr>
        <p:spPr>
          <a:xfrm>
            <a:off x="7411879" y="6520934"/>
            <a:ext cx="2417445" cy="302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Pencegahan</a:t>
            </a:r>
            <a:endParaRPr lang="en-US" sz="1900" dirty="0"/>
          </a:p>
        </p:txBody>
      </p:sp>
      <p:sp>
        <p:nvSpPr>
          <p:cNvPr id="20" name="Text 17"/>
          <p:cNvSpPr/>
          <p:nvPr/>
        </p:nvSpPr>
        <p:spPr>
          <a:xfrm>
            <a:off x="7411879" y="6938963"/>
            <a:ext cx="6541651" cy="618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Merekomendasikan kontrol internal untuk mengurangi risiko kecurangan di masa depan.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92215" y="962858"/>
            <a:ext cx="7482959" cy="5756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Aturan dalam Akuntansi Forensik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6292215" y="1883807"/>
            <a:ext cx="7532370" cy="7367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Akuntan forensik beroperasi di bawah serangkaian prinsip dan standar yang ketat untuk memastikan integritas dan objektivitas.</a:t>
            </a:r>
            <a:endParaRPr lang="en-US" sz="1800" dirty="0"/>
          </a:p>
        </p:txBody>
      </p:sp>
      <p:sp>
        <p:nvSpPr>
          <p:cNvPr id="5" name="Shape 2"/>
          <p:cNvSpPr/>
          <p:nvPr/>
        </p:nvSpPr>
        <p:spPr>
          <a:xfrm>
            <a:off x="6292215" y="2879527"/>
            <a:ext cx="3651052" cy="2446853"/>
          </a:xfrm>
          <a:prstGeom prst="roundRect">
            <a:avLst>
              <a:gd name="adj" fmla="val 3952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529983" y="3117294"/>
            <a:ext cx="2878098" cy="359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Independensi</a:t>
            </a:r>
            <a:endParaRPr lang="en-US" sz="2250" dirty="0"/>
          </a:p>
        </p:txBody>
      </p:sp>
      <p:sp>
        <p:nvSpPr>
          <p:cNvPr id="7" name="Text 4"/>
          <p:cNvSpPr/>
          <p:nvPr/>
        </p:nvSpPr>
        <p:spPr>
          <a:xfrm>
            <a:off x="6529983" y="3615095"/>
            <a:ext cx="3175516" cy="11051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Menjaga objektivitas dan tidak memihak dalam setiap investigasi.</a:t>
            </a:r>
            <a:endParaRPr lang="en-US" sz="1800" dirty="0"/>
          </a:p>
        </p:txBody>
      </p:sp>
      <p:sp>
        <p:nvSpPr>
          <p:cNvPr id="8" name="Shape 5"/>
          <p:cNvSpPr/>
          <p:nvPr/>
        </p:nvSpPr>
        <p:spPr>
          <a:xfrm>
            <a:off x="10173414" y="2879527"/>
            <a:ext cx="3651171" cy="2446853"/>
          </a:xfrm>
          <a:prstGeom prst="roundRect">
            <a:avLst>
              <a:gd name="adj" fmla="val 3952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411182" y="3117294"/>
            <a:ext cx="2878098" cy="359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Kompetensi</a:t>
            </a:r>
            <a:endParaRPr lang="en-US" sz="2250" dirty="0"/>
          </a:p>
        </p:txBody>
      </p:sp>
      <p:sp>
        <p:nvSpPr>
          <p:cNvPr id="10" name="Text 7"/>
          <p:cNvSpPr/>
          <p:nvPr/>
        </p:nvSpPr>
        <p:spPr>
          <a:xfrm>
            <a:off x="10411182" y="3615095"/>
            <a:ext cx="3175635" cy="14735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Memiliki pengetahuan dan keterampilan yang relevan dalam akuntansi, hukum, dan investigasi.</a:t>
            </a:r>
            <a:endParaRPr lang="en-US" sz="1800" dirty="0"/>
          </a:p>
        </p:txBody>
      </p:sp>
      <p:sp>
        <p:nvSpPr>
          <p:cNvPr id="11" name="Shape 8"/>
          <p:cNvSpPr/>
          <p:nvPr/>
        </p:nvSpPr>
        <p:spPr>
          <a:xfrm>
            <a:off x="6292215" y="5556528"/>
            <a:ext cx="7532370" cy="1710095"/>
          </a:xfrm>
          <a:prstGeom prst="roundRect">
            <a:avLst>
              <a:gd name="adj" fmla="val 5655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529983" y="5794296"/>
            <a:ext cx="2878098" cy="359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Kerahasiaan</a:t>
            </a:r>
            <a:endParaRPr lang="en-US" sz="2250" dirty="0"/>
          </a:p>
        </p:txBody>
      </p:sp>
      <p:sp>
        <p:nvSpPr>
          <p:cNvPr id="13" name="Text 10"/>
          <p:cNvSpPr/>
          <p:nvPr/>
        </p:nvSpPr>
        <p:spPr>
          <a:xfrm>
            <a:off x="6529983" y="6292096"/>
            <a:ext cx="7056834" cy="7367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Melindungi informasi sensitif yang diperoleh selama investigasi.</a:t>
            </a:r>
            <a:endParaRPr lang="en-US" sz="1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8" y="828199"/>
            <a:ext cx="7416403" cy="12339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Studi Kasus: Penipuan Investasi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350198" y="2432328"/>
            <a:ext cx="7416403" cy="1579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Sebuah perusahaan investasi fiktif menjanjikan pengembalian 20% per bulan. Akuntan forensik menemukan bahwa dana investor baru digunakan untuk membayar investor lama (skema Ponzi).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6350198" y="4536043"/>
            <a:ext cx="3085386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Temuan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6350198" y="5168384"/>
            <a:ext cx="3407093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Tidak ada investasi riil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6350198" y="5649516"/>
            <a:ext cx="3407093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Aliran dana tidak konsisten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6350198" y="6525458"/>
            <a:ext cx="3407093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Dokumen keuangan palsu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10367129" y="4536043"/>
            <a:ext cx="3085386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Dampak</a:t>
            </a:r>
            <a:endParaRPr lang="en-US" sz="2400" dirty="0"/>
          </a:p>
        </p:txBody>
      </p:sp>
      <p:sp>
        <p:nvSpPr>
          <p:cNvPr id="10" name="Text 7"/>
          <p:cNvSpPr/>
          <p:nvPr/>
        </p:nvSpPr>
        <p:spPr>
          <a:xfrm>
            <a:off x="10367129" y="5168384"/>
            <a:ext cx="3407093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Kerugian miliaran rupiah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10367129" y="5649516"/>
            <a:ext cx="3407093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Penangkapan pelaku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10367129" y="6130647"/>
            <a:ext cx="3407093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Perusahaan ditutup</a:t>
            </a:r>
            <a:endParaRPr lang="en-US" sz="1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134</TotalTime>
  <Words>549</Words>
  <Application>Microsoft Office PowerPoint</Application>
  <PresentationFormat>Custom</PresentationFormat>
  <Paragraphs>99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Merriweather</vt:lpstr>
      <vt:lpstr>Calibri Light</vt:lpstr>
      <vt:lpstr>Calibri</vt:lpstr>
      <vt:lpstr>Merriweather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ADAKAH YANG INGIN BERTANYA?: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alivia Hardiyanti</cp:lastModifiedBy>
  <cp:revision>2</cp:revision>
  <dcterms:created xsi:type="dcterms:W3CDTF">2025-12-10T06:49:46Z</dcterms:created>
  <dcterms:modified xsi:type="dcterms:W3CDTF">2025-12-10T19:12:25Z</dcterms:modified>
</cp:coreProperties>
</file>