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70" r:id="rId5"/>
    <p:sldId id="271" r:id="rId6"/>
    <p:sldId id="272" r:id="rId7"/>
    <p:sldId id="273" r:id="rId8"/>
    <p:sldId id="277" r:id="rId9"/>
    <p:sldId id="278" r:id="rId10"/>
    <p:sldId id="276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24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EA57-AF93-46B4-932C-603B0C519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78979-6B2D-459E-B212-4E87F6E8A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718AD-E622-4E5A-AF40-3597E09E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AFA98-434F-4BE8-B107-9F2DA605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15AE6-379E-424B-9ED7-3F99421F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A7C6-969C-47E4-BF31-8FA639A2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1F0A6-8D72-4AD6-98A4-3003DF57A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28F14-E24F-4559-9C96-0493BBD1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E16AC-1C80-43FF-8F9C-69E68F47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ED96-93A4-49E8-8903-533EEC1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0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81E65-EE64-49D2-9EDB-6BFEA985E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8C6D9-1CE5-49BE-BEB6-799C3D56F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BE361-8896-4F32-8A9C-DEB56B3B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527B4-6E50-4FB2-A99B-7327B8FE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EDD14-7077-4D4A-AA8B-9A305A73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2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7D15-1B11-4D75-8D96-94BAEDDD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7DD30-5F62-42A6-BA38-DA245718E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60D2C-61A7-4BC3-B9AD-3B429AD8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8CF06-4231-4E68-83EF-FEA9E2A9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C1005-3936-43EE-9364-EBEEDD30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9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E1AE-B643-4168-8328-189CDA25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B388B-AE5A-4EA6-958C-A73876AE4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8E7B-5AD9-4FCA-8979-08A5A897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998D6-0922-4085-9A56-9911EE68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C063B-F40C-4118-9FC0-28306341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5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BEE3-6EFE-4A10-B204-E9F9661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7FD90-CDA8-43D8-A428-FB85DA59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8C556-FA6A-4370-8BFA-8EFA27A48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26212-8D1B-4443-B287-76DE129F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17EF0-2C9E-4739-ADB9-F9D51B12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BD713-AB1C-4DB1-BE52-F525D0F8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6DE4-DF21-4D0B-841D-5A882467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BC861-DF57-467A-B847-78D6789A3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BBA5C-C074-43C4-B8B5-198C9EAE6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4192F-FA95-4067-98DA-A94A4D6A1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87B71-AFA0-4B4B-BD5F-7DCDD05AB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A21C7-B4DB-4C72-B6FC-3C76E044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AD00F-C801-4AFA-A286-108DF4FB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737AB2-2D0E-49C4-A1EC-42DDFEC9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A97AA-19AB-4A04-A454-9828A522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61A64-012D-4A0E-820B-4B8FD53E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D253A-407F-4805-A903-7C46B92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376B6-97EF-49A9-B8F1-A850B9AF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5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DA1C0-ADBD-4EFA-81EB-02680AA4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91777-B97E-40B7-888B-30814D66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8651E-5609-4ED7-974F-3C3A1681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C7019-A872-4217-AE72-CC1EACF4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402F-7E8C-4468-9CF0-EEA0235B0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50BF7-9015-4BF5-B24C-DC099A168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E32C0-6A0F-454D-8573-71B1A952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4F153-BF62-4FBB-92F7-B29337C4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BF27C-07A3-4D52-8C7A-56B75EBF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65CC-2870-49A2-8539-A9229F39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913A7-B5DC-45E0-9470-37DFE8FB6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D0273-2C2A-46BF-8E00-F9C698826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9055A-A9C4-4496-9739-9AA7695D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87C89-8EA7-467E-9241-D1007768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061EB-4723-4A21-9DD4-F797816D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A4B31-0A1F-4BA8-B165-7D4574F8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BE72E-BB9F-4932-AD28-176CD9AFA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9C5F2-9183-4D67-9ED0-D956D9709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E7E1-1118-48E5-BEF2-4A9557207BC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3A9CA-D482-4383-B7F0-B51E966BD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41B4-04E8-4916-81F7-C72F00196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14FCF-7258-4ECA-B8BB-39610978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3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241283"/>
            <a:ext cx="1169764" cy="133018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820488" y="349135"/>
            <a:ext cx="3194270" cy="109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32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B1BC217-78C8-4AAA-8F17-6F30F98ED445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029569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Hexagon 57">
            <a:extLst>
              <a:ext uri="{FF2B5EF4-FFF2-40B4-BE49-F238E27FC236}">
                <a16:creationId xmlns:a16="http://schemas.microsoft.com/office/drawing/2014/main" id="{A5EA4C1B-B4E9-46F3-88C1-19BC90094472}"/>
              </a:ext>
            </a:extLst>
          </p:cNvPr>
          <p:cNvSpPr/>
          <p:nvPr/>
        </p:nvSpPr>
        <p:spPr>
          <a:xfrm>
            <a:off x="4208949" y="1240599"/>
            <a:ext cx="1609526" cy="121239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32AE41F0-A44E-4FD4-A7DC-5E8CA4F44938}"/>
              </a:ext>
            </a:extLst>
          </p:cNvPr>
          <p:cNvSpPr/>
          <p:nvPr/>
        </p:nvSpPr>
        <p:spPr>
          <a:xfrm>
            <a:off x="4221148" y="2482421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exagon 62">
            <a:extLst>
              <a:ext uri="{FF2B5EF4-FFF2-40B4-BE49-F238E27FC236}">
                <a16:creationId xmlns:a16="http://schemas.microsoft.com/office/drawing/2014/main" id="{FD7A4CC3-2C14-48CF-8E0D-65A3409C6DAD}"/>
              </a:ext>
            </a:extLst>
          </p:cNvPr>
          <p:cNvSpPr/>
          <p:nvPr/>
        </p:nvSpPr>
        <p:spPr>
          <a:xfrm>
            <a:off x="4205548" y="3722129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exagon 63">
            <a:extLst>
              <a:ext uri="{FF2B5EF4-FFF2-40B4-BE49-F238E27FC236}">
                <a16:creationId xmlns:a16="http://schemas.microsoft.com/office/drawing/2014/main" id="{F3D179D8-9E89-4AE0-BC5B-375B32C6B3BD}"/>
              </a:ext>
            </a:extLst>
          </p:cNvPr>
          <p:cNvSpPr/>
          <p:nvPr/>
        </p:nvSpPr>
        <p:spPr>
          <a:xfrm>
            <a:off x="2868503" y="3098241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exagon 64">
            <a:extLst>
              <a:ext uri="{FF2B5EF4-FFF2-40B4-BE49-F238E27FC236}">
                <a16:creationId xmlns:a16="http://schemas.microsoft.com/office/drawing/2014/main" id="{B6EC37F4-F8F9-489A-9973-5CF3508BA76C}"/>
              </a:ext>
            </a:extLst>
          </p:cNvPr>
          <p:cNvSpPr/>
          <p:nvPr/>
        </p:nvSpPr>
        <p:spPr>
          <a:xfrm>
            <a:off x="2868503" y="1855778"/>
            <a:ext cx="1609526" cy="121239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exagon 67">
            <a:extLst>
              <a:ext uri="{FF2B5EF4-FFF2-40B4-BE49-F238E27FC236}">
                <a16:creationId xmlns:a16="http://schemas.microsoft.com/office/drawing/2014/main" id="{B9187497-C56A-4A67-A561-B47B516F704C}"/>
              </a:ext>
            </a:extLst>
          </p:cNvPr>
          <p:cNvSpPr/>
          <p:nvPr/>
        </p:nvSpPr>
        <p:spPr>
          <a:xfrm>
            <a:off x="1531323" y="2481911"/>
            <a:ext cx="1609526" cy="121239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Hexagon 155">
            <a:extLst>
              <a:ext uri="{FF2B5EF4-FFF2-40B4-BE49-F238E27FC236}">
                <a16:creationId xmlns:a16="http://schemas.microsoft.com/office/drawing/2014/main" id="{FB1E5DC8-B911-4518-AD32-9C82570D8991}"/>
              </a:ext>
            </a:extLst>
          </p:cNvPr>
          <p:cNvSpPr/>
          <p:nvPr/>
        </p:nvSpPr>
        <p:spPr>
          <a:xfrm>
            <a:off x="4197697" y="4981954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A66B5C-0E15-48A6-ACBA-985EA4FCD581}"/>
              </a:ext>
            </a:extLst>
          </p:cNvPr>
          <p:cNvGrpSpPr/>
          <p:nvPr/>
        </p:nvGrpSpPr>
        <p:grpSpPr>
          <a:xfrm>
            <a:off x="854666" y="3763201"/>
            <a:ext cx="4423916" cy="2306407"/>
            <a:chOff x="2420620" y="2735703"/>
            <a:chExt cx="3866404" cy="2175309"/>
          </a:xfrm>
          <a:solidFill>
            <a:schemeClr val="bg1">
              <a:lumMod val="65000"/>
            </a:schemeClr>
          </a:solidFill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3D750C0-FD62-4C02-B290-C186D9BAE9FF}"/>
                </a:ext>
              </a:extLst>
            </p:cNvPr>
            <p:cNvSpPr/>
            <p:nvPr/>
          </p:nvSpPr>
          <p:spPr>
            <a:xfrm>
              <a:off x="2420620" y="2735703"/>
              <a:ext cx="3866404" cy="2175309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5661F5F-1B23-444C-8B6F-FA0872F3B059}"/>
                </a:ext>
              </a:extLst>
            </p:cNvPr>
            <p:cNvSpPr txBox="1"/>
            <p:nvPr/>
          </p:nvSpPr>
          <p:spPr>
            <a:xfrm>
              <a:off x="2603598" y="3019448"/>
              <a:ext cx="3530859" cy="171266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Presenter	</a:t>
              </a: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Nama	: Handri Fatria</a:t>
              </a: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NIM	: 2025340350013</a:t>
              </a:r>
            </a:p>
            <a:p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Fakultas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Ekonomi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dan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Bisnis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Program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Studi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: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Akuntansi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Mata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Kuliah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 :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Pemeriksaan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Akuntansi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II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B4DA8A3-E384-4C7A-9FB4-7A29C524921A}"/>
              </a:ext>
            </a:extLst>
          </p:cNvPr>
          <p:cNvGrpSpPr/>
          <p:nvPr/>
        </p:nvGrpSpPr>
        <p:grpSpPr>
          <a:xfrm>
            <a:off x="5544052" y="-599580"/>
            <a:ext cx="6976350" cy="8075867"/>
            <a:chOff x="5544052" y="-599580"/>
            <a:chExt cx="6976350" cy="80758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5F031FDC-A125-4C91-9AA8-2498EF4CFFD2}"/>
                </a:ext>
              </a:extLst>
            </p:cNvPr>
            <p:cNvSpPr/>
            <p:nvPr/>
          </p:nvSpPr>
          <p:spPr>
            <a:xfrm>
              <a:off x="6881816" y="6263897"/>
              <a:ext cx="1609526" cy="1212390"/>
            </a:xfrm>
            <a:prstGeom prst="hexagon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2999E91C-21A2-4A0D-B76A-46A9EA6D4F99}"/>
                </a:ext>
              </a:extLst>
            </p:cNvPr>
            <p:cNvGrpSpPr/>
            <p:nvPr/>
          </p:nvGrpSpPr>
          <p:grpSpPr>
            <a:xfrm>
              <a:off x="5544052" y="16240"/>
              <a:ext cx="6976350" cy="7431714"/>
              <a:chOff x="6061952" y="1386381"/>
              <a:chExt cx="6976350" cy="7431714"/>
            </a:xfrm>
            <a:grpFill/>
          </p:grpSpPr>
          <p:sp>
            <p:nvSpPr>
              <p:cNvPr id="69" name="Hexagon 68">
                <a:extLst>
                  <a:ext uri="{FF2B5EF4-FFF2-40B4-BE49-F238E27FC236}">
                    <a16:creationId xmlns:a16="http://schemas.microsoft.com/office/drawing/2014/main" id="{AFB92F69-3CA0-4A64-9E74-46DE2DC4A492}"/>
                  </a:ext>
                </a:extLst>
              </p:cNvPr>
              <p:cNvSpPr/>
              <p:nvPr/>
            </p:nvSpPr>
            <p:spPr>
              <a:xfrm>
                <a:off x="8742736" y="6989885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3C16876-442B-4309-83EA-D8B72617910D}"/>
                  </a:ext>
                </a:extLst>
              </p:cNvPr>
              <p:cNvGrpSpPr/>
              <p:nvPr/>
            </p:nvGrpSpPr>
            <p:grpSpPr>
              <a:xfrm>
                <a:off x="6061952" y="1386381"/>
                <a:ext cx="6976350" cy="6209699"/>
                <a:chOff x="6061952" y="1386381"/>
                <a:chExt cx="6976350" cy="6209699"/>
              </a:xfrm>
              <a:grpFill/>
            </p:grpSpPr>
            <p:sp>
              <p:nvSpPr>
                <p:cNvPr id="34" name="Hexagon 33">
                  <a:extLst>
                    <a:ext uri="{FF2B5EF4-FFF2-40B4-BE49-F238E27FC236}">
                      <a16:creationId xmlns:a16="http://schemas.microsoft.com/office/drawing/2014/main" id="{A5D3CD45-9102-4158-9831-4A327A78AE62}"/>
                    </a:ext>
                  </a:extLst>
                </p:cNvPr>
                <p:cNvSpPr/>
                <p:nvPr/>
              </p:nvSpPr>
              <p:spPr>
                <a:xfrm>
                  <a:off x="10076131" y="1386381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Hexagon 35">
                  <a:extLst>
                    <a:ext uri="{FF2B5EF4-FFF2-40B4-BE49-F238E27FC236}">
                      <a16:creationId xmlns:a16="http://schemas.microsoft.com/office/drawing/2014/main" id="{D2A31546-E2A5-415B-8715-AE5BBE0EDBB7}"/>
                    </a:ext>
                  </a:extLst>
                </p:cNvPr>
                <p:cNvSpPr/>
                <p:nvPr/>
              </p:nvSpPr>
              <p:spPr>
                <a:xfrm>
                  <a:off x="7409341" y="1386381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Hexagon 36">
                  <a:extLst>
                    <a:ext uri="{FF2B5EF4-FFF2-40B4-BE49-F238E27FC236}">
                      <a16:creationId xmlns:a16="http://schemas.microsoft.com/office/drawing/2014/main" id="{C00247BA-AB0C-4CC4-8278-57EC32E9FE8E}"/>
                    </a:ext>
                  </a:extLst>
                </p:cNvPr>
                <p:cNvSpPr/>
                <p:nvPr/>
              </p:nvSpPr>
              <p:spPr>
                <a:xfrm>
                  <a:off x="8742736" y="2010269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Hexagon 37">
                  <a:extLst>
                    <a:ext uri="{FF2B5EF4-FFF2-40B4-BE49-F238E27FC236}">
                      <a16:creationId xmlns:a16="http://schemas.microsoft.com/office/drawing/2014/main" id="{3BED46B7-E762-4397-8D9F-BDF827443BA6}"/>
                    </a:ext>
                  </a:extLst>
                </p:cNvPr>
                <p:cNvSpPr/>
                <p:nvPr/>
              </p:nvSpPr>
              <p:spPr>
                <a:xfrm>
                  <a:off x="10085756" y="2616464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Hexagon 41">
                  <a:extLst>
                    <a:ext uri="{FF2B5EF4-FFF2-40B4-BE49-F238E27FC236}">
                      <a16:creationId xmlns:a16="http://schemas.microsoft.com/office/drawing/2014/main" id="{12F88D9C-651A-4078-83B4-21314E948A3B}"/>
                    </a:ext>
                  </a:extLst>
                </p:cNvPr>
                <p:cNvSpPr/>
                <p:nvPr/>
              </p:nvSpPr>
              <p:spPr>
                <a:xfrm>
                  <a:off x="7399716" y="2628661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Hexagon 42">
                  <a:extLst>
                    <a:ext uri="{FF2B5EF4-FFF2-40B4-BE49-F238E27FC236}">
                      <a16:creationId xmlns:a16="http://schemas.microsoft.com/office/drawing/2014/main" id="{4AE56103-DACF-4C0D-993D-A04D74B99ED9}"/>
                    </a:ext>
                  </a:extLst>
                </p:cNvPr>
                <p:cNvSpPr/>
                <p:nvPr/>
              </p:nvSpPr>
              <p:spPr>
                <a:xfrm>
                  <a:off x="8733111" y="3252549"/>
                  <a:ext cx="1609526" cy="1212390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Hexagon 43">
                  <a:extLst>
                    <a:ext uri="{FF2B5EF4-FFF2-40B4-BE49-F238E27FC236}">
                      <a16:creationId xmlns:a16="http://schemas.microsoft.com/office/drawing/2014/main" id="{98C0D3E0-0082-4C54-AEAE-267BA62D6E8F}"/>
                    </a:ext>
                  </a:extLst>
                </p:cNvPr>
                <p:cNvSpPr/>
                <p:nvPr/>
              </p:nvSpPr>
              <p:spPr>
                <a:xfrm>
                  <a:off x="10076131" y="3858744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1739E797-C90A-4EB8-BC70-050DC4EB7DF8}"/>
                    </a:ext>
                  </a:extLst>
                </p:cNvPr>
                <p:cNvSpPr/>
                <p:nvPr/>
              </p:nvSpPr>
              <p:spPr>
                <a:xfrm>
                  <a:off x="7399716" y="3891062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Hexagon 46">
                  <a:extLst>
                    <a:ext uri="{FF2B5EF4-FFF2-40B4-BE49-F238E27FC236}">
                      <a16:creationId xmlns:a16="http://schemas.microsoft.com/office/drawing/2014/main" id="{959962D5-B7DC-4079-B937-85631132A168}"/>
                    </a:ext>
                  </a:extLst>
                </p:cNvPr>
                <p:cNvSpPr/>
                <p:nvPr/>
              </p:nvSpPr>
              <p:spPr>
                <a:xfrm>
                  <a:off x="8733111" y="451495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Hexagon 47">
                  <a:extLst>
                    <a:ext uri="{FF2B5EF4-FFF2-40B4-BE49-F238E27FC236}">
                      <a16:creationId xmlns:a16="http://schemas.microsoft.com/office/drawing/2014/main" id="{8DCDA4FB-D440-4EBD-8E9E-2DD6D6E5DB61}"/>
                    </a:ext>
                  </a:extLst>
                </p:cNvPr>
                <p:cNvSpPr/>
                <p:nvPr/>
              </p:nvSpPr>
              <p:spPr>
                <a:xfrm>
                  <a:off x="10076131" y="5121145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Hexagon 49">
                  <a:extLst>
                    <a:ext uri="{FF2B5EF4-FFF2-40B4-BE49-F238E27FC236}">
                      <a16:creationId xmlns:a16="http://schemas.microsoft.com/office/drawing/2014/main" id="{4F001CAD-70AA-4F12-A28F-EDDBD41CC1D9}"/>
                    </a:ext>
                  </a:extLst>
                </p:cNvPr>
                <p:cNvSpPr/>
                <p:nvPr/>
              </p:nvSpPr>
              <p:spPr>
                <a:xfrm>
                  <a:off x="7399716" y="5133342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Hexagon 50">
                  <a:extLst>
                    <a:ext uri="{FF2B5EF4-FFF2-40B4-BE49-F238E27FC236}">
                      <a16:creationId xmlns:a16="http://schemas.microsoft.com/office/drawing/2014/main" id="{2435D670-00A8-4026-B00E-ACF6CD38CADB}"/>
                    </a:ext>
                  </a:extLst>
                </p:cNvPr>
                <p:cNvSpPr/>
                <p:nvPr/>
              </p:nvSpPr>
              <p:spPr>
                <a:xfrm>
                  <a:off x="8733111" y="575723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Hexagon 51">
                  <a:extLst>
                    <a:ext uri="{FF2B5EF4-FFF2-40B4-BE49-F238E27FC236}">
                      <a16:creationId xmlns:a16="http://schemas.microsoft.com/office/drawing/2014/main" id="{AD7AA316-5857-499A-A470-38966D005861}"/>
                    </a:ext>
                  </a:extLst>
                </p:cNvPr>
                <p:cNvSpPr/>
                <p:nvPr/>
              </p:nvSpPr>
              <p:spPr>
                <a:xfrm>
                  <a:off x="10076131" y="6363425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Hexagon 54">
                  <a:extLst>
                    <a:ext uri="{FF2B5EF4-FFF2-40B4-BE49-F238E27FC236}">
                      <a16:creationId xmlns:a16="http://schemas.microsoft.com/office/drawing/2014/main" id="{078236EB-E854-494D-A5EA-D74DBC577914}"/>
                    </a:ext>
                  </a:extLst>
                </p:cNvPr>
                <p:cNvSpPr/>
                <p:nvPr/>
              </p:nvSpPr>
              <p:spPr>
                <a:xfrm>
                  <a:off x="6071064" y="2004773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Hexagon 56">
                  <a:extLst>
                    <a:ext uri="{FF2B5EF4-FFF2-40B4-BE49-F238E27FC236}">
                      <a16:creationId xmlns:a16="http://schemas.microsoft.com/office/drawing/2014/main" id="{4F8CA12B-E109-4E74-B944-C81DB71E23D9}"/>
                    </a:ext>
                  </a:extLst>
                </p:cNvPr>
                <p:cNvSpPr/>
                <p:nvPr/>
              </p:nvSpPr>
              <p:spPr>
                <a:xfrm>
                  <a:off x="6069869" y="3255435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Hexagon 58">
                  <a:extLst>
                    <a:ext uri="{FF2B5EF4-FFF2-40B4-BE49-F238E27FC236}">
                      <a16:creationId xmlns:a16="http://schemas.microsoft.com/office/drawing/2014/main" id="{497E9D76-3D68-452F-8862-68A7B214B00F}"/>
                    </a:ext>
                  </a:extLst>
                </p:cNvPr>
                <p:cNvSpPr/>
                <p:nvPr/>
              </p:nvSpPr>
              <p:spPr>
                <a:xfrm>
                  <a:off x="6072443" y="4497257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Hexagon 60">
                  <a:extLst>
                    <a:ext uri="{FF2B5EF4-FFF2-40B4-BE49-F238E27FC236}">
                      <a16:creationId xmlns:a16="http://schemas.microsoft.com/office/drawing/2014/main" id="{4C7F1B78-69C2-438C-BAA9-6FB9FB54660C}"/>
                    </a:ext>
                  </a:extLst>
                </p:cNvPr>
                <p:cNvSpPr/>
                <p:nvPr/>
              </p:nvSpPr>
              <p:spPr>
                <a:xfrm>
                  <a:off x="7390091" y="638369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Hexagon 61">
                  <a:extLst>
                    <a:ext uri="{FF2B5EF4-FFF2-40B4-BE49-F238E27FC236}">
                      <a16:creationId xmlns:a16="http://schemas.microsoft.com/office/drawing/2014/main" id="{907A6ABF-76C7-4E99-8E97-A10CA464BA81}"/>
                    </a:ext>
                  </a:extLst>
                </p:cNvPr>
                <p:cNvSpPr/>
                <p:nvPr/>
              </p:nvSpPr>
              <p:spPr>
                <a:xfrm>
                  <a:off x="6061952" y="575723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Hexagon 81">
                  <a:extLst>
                    <a:ext uri="{FF2B5EF4-FFF2-40B4-BE49-F238E27FC236}">
                      <a16:creationId xmlns:a16="http://schemas.microsoft.com/office/drawing/2014/main" id="{94ECB6C1-037C-4B00-AF31-56C61FE4A6B8}"/>
                    </a:ext>
                  </a:extLst>
                </p:cNvPr>
                <p:cNvSpPr/>
                <p:nvPr/>
              </p:nvSpPr>
              <p:spPr>
                <a:xfrm>
                  <a:off x="8742736" y="3250992"/>
                  <a:ext cx="1609526" cy="123891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Hexagon 105">
                  <a:extLst>
                    <a:ext uri="{FF2B5EF4-FFF2-40B4-BE49-F238E27FC236}">
                      <a16:creationId xmlns:a16="http://schemas.microsoft.com/office/drawing/2014/main" id="{2007DD21-8966-473F-AB30-C2100B55A5AD}"/>
                    </a:ext>
                  </a:extLst>
                </p:cNvPr>
                <p:cNvSpPr/>
                <p:nvPr/>
              </p:nvSpPr>
              <p:spPr>
                <a:xfrm>
                  <a:off x="11419151" y="1992576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Hexagon 106">
                  <a:extLst>
                    <a:ext uri="{FF2B5EF4-FFF2-40B4-BE49-F238E27FC236}">
                      <a16:creationId xmlns:a16="http://schemas.microsoft.com/office/drawing/2014/main" id="{DBE3D57E-BCFF-4EC3-AE3F-231F9441424C}"/>
                    </a:ext>
                  </a:extLst>
                </p:cNvPr>
                <p:cNvSpPr/>
                <p:nvPr/>
              </p:nvSpPr>
              <p:spPr>
                <a:xfrm>
                  <a:off x="11428776" y="3234059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Hexagon 107">
                  <a:extLst>
                    <a:ext uri="{FF2B5EF4-FFF2-40B4-BE49-F238E27FC236}">
                      <a16:creationId xmlns:a16="http://schemas.microsoft.com/office/drawing/2014/main" id="{B7FF44B6-DBBA-4111-B56C-5886D7BACD24}"/>
                    </a:ext>
                  </a:extLst>
                </p:cNvPr>
                <p:cNvSpPr/>
                <p:nvPr/>
              </p:nvSpPr>
              <p:spPr>
                <a:xfrm>
                  <a:off x="11419151" y="4475542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Hexagon 108">
                  <a:extLst>
                    <a:ext uri="{FF2B5EF4-FFF2-40B4-BE49-F238E27FC236}">
                      <a16:creationId xmlns:a16="http://schemas.microsoft.com/office/drawing/2014/main" id="{2CA4651D-ACE0-439E-89EF-0F2E68AE5721}"/>
                    </a:ext>
                  </a:extLst>
                </p:cNvPr>
                <p:cNvSpPr/>
                <p:nvPr/>
              </p:nvSpPr>
              <p:spPr>
                <a:xfrm>
                  <a:off x="11419151" y="572665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0" name="Hexagon 109">
                <a:extLst>
                  <a:ext uri="{FF2B5EF4-FFF2-40B4-BE49-F238E27FC236}">
                    <a16:creationId xmlns:a16="http://schemas.microsoft.com/office/drawing/2014/main" id="{C5FEEF0E-01BC-4423-BF73-81608BBEB5E8}"/>
                  </a:ext>
                </a:extLst>
              </p:cNvPr>
              <p:cNvSpPr/>
              <p:nvPr/>
            </p:nvSpPr>
            <p:spPr>
              <a:xfrm>
                <a:off x="11428776" y="6969620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Hexagon 110">
                <a:extLst>
                  <a:ext uri="{FF2B5EF4-FFF2-40B4-BE49-F238E27FC236}">
                    <a16:creationId xmlns:a16="http://schemas.microsoft.com/office/drawing/2014/main" id="{B55B1189-FAF0-41C1-9DBA-C245328AD010}"/>
                  </a:ext>
                </a:extLst>
              </p:cNvPr>
              <p:cNvSpPr/>
              <p:nvPr/>
            </p:nvSpPr>
            <p:spPr>
              <a:xfrm>
                <a:off x="10076131" y="7605705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E9E3241-66D9-4843-A1A4-72EE7C641102}"/>
                </a:ext>
              </a:extLst>
            </p:cNvPr>
            <p:cNvGrpSpPr/>
            <p:nvPr/>
          </p:nvGrpSpPr>
          <p:grpSpPr>
            <a:xfrm>
              <a:off x="5544052" y="-599580"/>
              <a:ext cx="4290310" cy="7459032"/>
              <a:chOff x="5544052" y="-599580"/>
              <a:chExt cx="4290310" cy="7459032"/>
            </a:xfrm>
            <a:grpFill/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48F59187-BAB7-4E97-9682-4FEC530D5BD4}"/>
                  </a:ext>
                </a:extLst>
              </p:cNvPr>
              <p:cNvSpPr/>
              <p:nvPr/>
            </p:nvSpPr>
            <p:spPr>
              <a:xfrm>
                <a:off x="8224836" y="-599580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Hexagon 116">
                <a:extLst>
                  <a:ext uri="{FF2B5EF4-FFF2-40B4-BE49-F238E27FC236}">
                    <a16:creationId xmlns:a16="http://schemas.microsoft.com/office/drawing/2014/main" id="{D6FEC44F-4C68-40F7-A82F-F2ED134D002E}"/>
                  </a:ext>
                </a:extLst>
              </p:cNvPr>
              <p:cNvSpPr/>
              <p:nvPr/>
            </p:nvSpPr>
            <p:spPr>
              <a:xfrm>
                <a:off x="5544052" y="5647062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45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2719800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680200">
              <a:off x="2817725" y="396816"/>
              <a:ext cx="2040575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19105602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411154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570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1391636" y="1973620"/>
            <a:ext cx="1530946" cy="174089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3009945" y="2305460"/>
            <a:ext cx="3267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32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203DC2-E8E2-4E59-9DB0-187C73236BF6}"/>
              </a:ext>
            </a:extLst>
          </p:cNvPr>
          <p:cNvSpPr/>
          <p:nvPr/>
        </p:nvSpPr>
        <p:spPr>
          <a:xfrm>
            <a:off x="6096000" y="1906000"/>
            <a:ext cx="6096000" cy="29729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32984-C6CD-4398-8F32-752999AF5CF6}"/>
              </a:ext>
            </a:extLst>
          </p:cNvPr>
          <p:cNvSpPr txBox="1"/>
          <p:nvPr/>
        </p:nvSpPr>
        <p:spPr>
          <a:xfrm>
            <a:off x="7397391" y="2881158"/>
            <a:ext cx="440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Terima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Kasih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0DFB1-63F2-466B-BAB5-C220A31A66CB}"/>
              </a:ext>
            </a:extLst>
          </p:cNvPr>
          <p:cNvSpPr txBox="1"/>
          <p:nvPr/>
        </p:nvSpPr>
        <p:spPr>
          <a:xfrm>
            <a:off x="1345369" y="4108357"/>
            <a:ext cx="381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Fakultas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Ekonomi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dan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Bisnis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4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241283"/>
            <a:ext cx="994001" cy="113031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77187" y="45118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422BCE-F7D1-4933-9DD7-7773086F2C74}"/>
              </a:ext>
            </a:extLst>
          </p:cNvPr>
          <p:cNvSpPr/>
          <p:nvPr/>
        </p:nvSpPr>
        <p:spPr>
          <a:xfrm>
            <a:off x="3966220" y="0"/>
            <a:ext cx="3062516" cy="6858000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34026-45D3-4380-991E-E59E3979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00" y="4829321"/>
            <a:ext cx="1545618" cy="1028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86109E-6054-44D8-BC3E-BB34BE6DB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00" y="2485435"/>
            <a:ext cx="1545619" cy="9800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FF340-5586-4E23-A207-3FEFFF5B5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0" y="1347536"/>
            <a:ext cx="1545618" cy="10252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FE9C32-2810-4D34-A0AB-E269DCC04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0" y="3653751"/>
            <a:ext cx="1545618" cy="9872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083D9F5-6A72-46A3-AEA7-71FC493E58A0}"/>
              </a:ext>
            </a:extLst>
          </p:cNvPr>
          <p:cNvSpPr/>
          <p:nvPr/>
        </p:nvSpPr>
        <p:spPr>
          <a:xfrm>
            <a:off x="1183100" y="2666215"/>
            <a:ext cx="2470143" cy="16170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 Outline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C3F166-F1B3-40B0-83CC-7FA22691F37D}"/>
              </a:ext>
            </a:extLst>
          </p:cNvPr>
          <p:cNvSpPr txBox="1"/>
          <p:nvPr/>
        </p:nvSpPr>
        <p:spPr>
          <a:xfrm>
            <a:off x="7045024" y="1243021"/>
            <a:ext cx="5307351" cy="4617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Pendapat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Akuntan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Dampaknya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Pengertian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Opini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ts val="4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Karakteristik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ts val="4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Dampak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ts val="4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Kasus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Hubungan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Audit.</a:t>
            </a: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Kesimpulan</a:t>
            </a:r>
          </a:p>
        </p:txBody>
      </p:sp>
    </p:spTree>
    <p:extLst>
      <p:ext uri="{BB962C8B-B14F-4D97-AF65-F5344CB8AC3E}">
        <p14:creationId xmlns:p14="http://schemas.microsoft.com/office/powerpoint/2010/main" val="340615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24441" y="2873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25086" y="2904650"/>
              <a:ext cx="2180277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1</a:t>
              </a:r>
              <a:endParaRPr lang="en-US" sz="4000" dirty="0">
                <a:solidFill>
                  <a:srgbClr val="FFC000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2356668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754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18920581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079419">
              <a:off x="2712190" y="5475121"/>
              <a:ext cx="2322164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2833755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42092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487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16200000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800000">
              <a:off x="296411" y="6546366"/>
              <a:ext cx="2040575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5400000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104830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747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0" y="3772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13550319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449681">
              <a:off x="-2193914" y="5414978"/>
              <a:ext cx="2136802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8280165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167949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770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0" y="10275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10800000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6200000">
              <a:off x="-3308514" y="2842320"/>
              <a:ext cx="2136802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10950652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225734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126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-2328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8290073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433040" y="366395"/>
              <a:ext cx="2246871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 rot="216412">
              <a:off x="394342" y="-33883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13898993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294822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693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3023DA-DA89-464D-8F72-D8C62D6D3617}"/>
              </a:ext>
            </a:extLst>
          </p:cNvPr>
          <p:cNvSpPr/>
          <p:nvPr/>
        </p:nvSpPr>
        <p:spPr>
          <a:xfrm>
            <a:off x="-2328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8B31E-9FEB-4E7E-8F4B-FDD4E6527BC7}"/>
              </a:ext>
            </a:extLst>
          </p:cNvPr>
          <p:cNvGrpSpPr/>
          <p:nvPr/>
        </p:nvGrpSpPr>
        <p:grpSpPr>
          <a:xfrm rot="5400000">
            <a:off x="-2043046" y="443342"/>
            <a:ext cx="5907218" cy="5906658"/>
            <a:chOff x="-2843146" y="-699658"/>
            <a:chExt cx="8280783" cy="8280000"/>
          </a:xfrm>
        </p:grpSpPr>
        <p:sp useBgFill="1"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909909F9-216D-45D1-99D0-0DD4199DD0BC}"/>
                </a:ext>
              </a:extLst>
            </p:cNvPr>
            <p:cNvSpPr/>
            <p:nvPr/>
          </p:nvSpPr>
          <p:spPr>
            <a:xfrm rot="1373597">
              <a:off x="-2843146" y="-699658"/>
              <a:ext cx="8280783" cy="8280000"/>
            </a:xfrm>
            <a:prstGeom prst="flowChartConnector">
              <a:avLst/>
            </a:prstGeom>
            <a:ln w="12700">
              <a:solidFill>
                <a:schemeClr val="bg1"/>
              </a:solidFill>
            </a:ln>
            <a:effectLst>
              <a:outerShdw blurRad="1524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DD9D23-D9A8-4152-A00D-D9C2680C1893}"/>
                </a:ext>
              </a:extLst>
            </p:cNvPr>
            <p:cNvCxnSpPr>
              <a:cxnSpLocks/>
              <a:stCxn id="24" idx="6"/>
              <a:endCxn id="24" idx="2"/>
            </p:cNvCxnSpPr>
            <p:nvPr/>
          </p:nvCxnSpPr>
          <p:spPr>
            <a:xfrm flipH="1" flipV="1">
              <a:off x="-2517012" y="1829664"/>
              <a:ext cx="7628515" cy="3221356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565AB7-1C4E-4A43-8D45-1D6596936C8F}"/>
                </a:ext>
              </a:extLst>
            </p:cNvPr>
            <p:cNvCxnSpPr>
              <a:cxnSpLocks/>
              <a:stCxn id="24" idx="0"/>
              <a:endCxn id="24" idx="4"/>
            </p:cNvCxnSpPr>
            <p:nvPr/>
          </p:nvCxnSpPr>
          <p:spPr>
            <a:xfrm flipH="1">
              <a:off x="-313280" y="-373554"/>
              <a:ext cx="3221052" cy="7627793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292F3F-6F08-4766-9E32-CC91073137AB}"/>
                </a:ext>
              </a:extLst>
            </p:cNvPr>
            <p:cNvCxnSpPr>
              <a:cxnSpLocks/>
              <a:stCxn id="24" idx="7"/>
              <a:endCxn id="24" idx="3"/>
            </p:cNvCxnSpPr>
            <p:nvPr/>
          </p:nvCxnSpPr>
          <p:spPr>
            <a:xfrm flipH="1">
              <a:off x="-2538655" y="1882431"/>
              <a:ext cx="7671801" cy="3115822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F3BAA7-08BE-4483-B4B7-0B16690E38AC}"/>
                </a:ext>
              </a:extLst>
            </p:cNvPr>
            <p:cNvCxnSpPr>
              <a:cxnSpLocks/>
              <a:stCxn id="24" idx="5"/>
              <a:endCxn id="24" idx="1"/>
            </p:cNvCxnSpPr>
            <p:nvPr/>
          </p:nvCxnSpPr>
          <p:spPr>
            <a:xfrm flipH="1" flipV="1">
              <a:off x="-261027" y="-395411"/>
              <a:ext cx="3116545" cy="7671506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F47632-E349-424A-9689-699B1FCDCC1E}"/>
                </a:ext>
              </a:extLst>
            </p:cNvPr>
            <p:cNvSpPr txBox="1"/>
            <p:nvPr/>
          </p:nvSpPr>
          <p:spPr>
            <a:xfrm rot="5400000">
              <a:off x="3718959" y="3142103"/>
              <a:ext cx="2136802" cy="560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Part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3B68E3-0153-4487-9494-F509E8063EF1}"/>
                </a:ext>
              </a:extLst>
            </p:cNvPr>
            <p:cNvSpPr txBox="1"/>
            <p:nvPr/>
          </p:nvSpPr>
          <p:spPr>
            <a:xfrm rot="2840386">
              <a:off x="2817724" y="69960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86025D-08C4-4F1F-A0FC-D7A4A6EB6248}"/>
                </a:ext>
              </a:extLst>
            </p:cNvPr>
            <p:cNvSpPr txBox="1"/>
            <p:nvPr/>
          </p:nvSpPr>
          <p:spPr>
            <a:xfrm rot="18807289">
              <a:off x="-2288060" y="569258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A00B8C-8B1B-4BE7-966A-820C9EA51698}"/>
                </a:ext>
              </a:extLst>
            </p:cNvPr>
            <p:cNvSpPr txBox="1"/>
            <p:nvPr/>
          </p:nvSpPr>
          <p:spPr>
            <a:xfrm>
              <a:off x="216313" y="-641616"/>
              <a:ext cx="2040575" cy="99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</a:rPr>
                <a:t>Part 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EAB7AE-56E4-43F9-9FAF-83BBE23E3E47}"/>
                </a:ext>
              </a:extLst>
            </p:cNvPr>
            <p:cNvSpPr txBox="1"/>
            <p:nvPr/>
          </p:nvSpPr>
          <p:spPr>
            <a:xfrm rot="15968347">
              <a:off x="-3308514" y="315381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190C1F4-B7CF-45AB-8192-258EF2D0FFF7}"/>
                </a:ext>
              </a:extLst>
            </p:cNvPr>
            <p:cNvSpPr txBox="1"/>
            <p:nvPr/>
          </p:nvSpPr>
          <p:spPr>
            <a:xfrm rot="13595893">
              <a:off x="-2193915" y="5726473"/>
              <a:ext cx="2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AC9711F-9F85-4A74-9E98-5E4B8B6CB8DC}"/>
                </a:ext>
              </a:extLst>
            </p:cNvPr>
            <p:cNvSpPr txBox="1"/>
            <p:nvPr/>
          </p:nvSpPr>
          <p:spPr>
            <a:xfrm rot="10991175">
              <a:off x="296412" y="6849151"/>
              <a:ext cx="2040575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4801C6-468F-4FF4-941B-7A59BED33E26}"/>
                </a:ext>
              </a:extLst>
            </p:cNvPr>
            <p:cNvSpPr txBox="1"/>
            <p:nvPr/>
          </p:nvSpPr>
          <p:spPr>
            <a:xfrm rot="8260156">
              <a:off x="3194022" y="5836771"/>
              <a:ext cx="1267036" cy="38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 2</a:t>
              </a:r>
            </a:p>
          </p:txBody>
        </p:sp>
      </p:grpSp>
      <p:sp useBgFill="1">
        <p:nvSpPr>
          <p:cNvPr id="142" name="Oval 141">
            <a:extLst>
              <a:ext uri="{FF2B5EF4-FFF2-40B4-BE49-F238E27FC236}">
                <a16:creationId xmlns:a16="http://schemas.microsoft.com/office/drawing/2014/main" id="{19F457C8-E806-4A44-88F3-CB19FEF4B779}"/>
              </a:ext>
            </a:extLst>
          </p:cNvPr>
          <p:cNvSpPr/>
          <p:nvPr/>
        </p:nvSpPr>
        <p:spPr>
          <a:xfrm rot="16200000">
            <a:off x="-571914" y="1923114"/>
            <a:ext cx="2991749" cy="3011772"/>
          </a:xfrm>
          <a:prstGeom prst="ellipse">
            <a:avLst/>
          </a:prstGeom>
          <a:ln>
            <a:noFill/>
          </a:ln>
          <a:effectLst>
            <a:outerShdw blurRad="152400" dist="381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A3BE8-E4DA-4F69-BB1E-E4F08CBFB67F}"/>
              </a:ext>
            </a:extLst>
          </p:cNvPr>
          <p:cNvGrpSpPr/>
          <p:nvPr/>
        </p:nvGrpSpPr>
        <p:grpSpPr>
          <a:xfrm>
            <a:off x="4490881" y="-36670432"/>
            <a:ext cx="7549201" cy="45797153"/>
            <a:chOff x="4851400" y="-37038732"/>
            <a:chExt cx="7549201" cy="45797153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121A347-85A4-4195-BC5A-CD32808B5009}"/>
                </a:ext>
              </a:extLst>
            </p:cNvPr>
            <p:cNvSpPr txBox="1"/>
            <p:nvPr/>
          </p:nvSpPr>
          <p:spPr>
            <a:xfrm>
              <a:off x="4851400" y="-37038732"/>
              <a:ext cx="7549201" cy="457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Pengertian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: </a:t>
              </a:r>
              <a:r>
                <a:rPr lang="en-US" b="1" dirty="0">
                  <a:solidFill>
                    <a:schemeClr val="bg1"/>
                  </a:solidFill>
                </a:rPr>
                <a:t>Kesimpulan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Auditor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mengenai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berdasarkan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pemeriksaan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termasuk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hasil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internal, dan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lainnya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Standar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Profesional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Akuntan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Publik</a:t>
              </a:r>
              <a:r>
                <a:rPr lang="en-US" b="1" dirty="0">
                  <a:solidFill>
                    <a:schemeClr val="bg1"/>
                  </a:solidFill>
                </a:rPr>
                <a:t> (SPAP)</a:t>
              </a:r>
              <a:r>
                <a:rPr lang="en-US" dirty="0">
                  <a:solidFill>
                    <a:schemeClr val="bg1"/>
                  </a:solidFill>
                </a:rPr>
                <a:t> / ISA 700–705.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/ Clean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b="1" dirty="0" err="1">
                  <a:solidFill>
                    <a:schemeClr val="bg1"/>
                  </a:solidFill>
                </a:rPr>
                <a:t>cukup</a:t>
              </a:r>
              <a:r>
                <a:rPr lang="en-US" b="1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tepat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kewajaran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pengungkapan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Pengendalian</a:t>
              </a:r>
              <a:r>
                <a:rPr lang="en-US" dirty="0">
                  <a:solidFill>
                    <a:schemeClr val="bg1"/>
                  </a:solidFill>
                </a:rPr>
                <a:t> internal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diandalkan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konsisten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 (existence),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Transaksi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(completeness),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(valuation),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Hak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kewajiban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benar</a:t>
              </a:r>
              <a:r>
                <a:rPr lang="en-US" dirty="0">
                  <a:solidFill>
                    <a:schemeClr val="bg1"/>
                  </a:solidFill>
                </a:rPr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Penyajian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bersih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berhasil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rekalkulasi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depresiasi</a:t>
              </a:r>
              <a:r>
                <a:rPr lang="en-US" dirty="0">
                  <a:solidFill>
                    <a:schemeClr val="bg1"/>
                  </a:solidFill>
                </a:rPr>
                <a:t>, dan </a:t>
              </a:r>
              <a:r>
                <a:rPr lang="en-US" dirty="0" err="1">
                  <a:solidFill>
                    <a:schemeClr val="bg1"/>
                  </a:solidFill>
                </a:rPr>
                <a:t>analitis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menunjukkan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anomali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Unqualified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Tanpa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Paragraf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Penekanan</a:t>
              </a:r>
              <a:r>
                <a:rPr lang="en-US" b="1" dirty="0">
                  <a:solidFill>
                    <a:schemeClr val="bg1"/>
                  </a:solidFill>
                </a:rPr>
                <a:t> (Unqualified Opinion with Emphasis of Matter)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tambahan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menekankan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suatu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Situasi</a:t>
              </a:r>
              <a:r>
                <a:rPr lang="en-US" b="1" dirty="0">
                  <a:solidFill>
                    <a:schemeClr val="bg1"/>
                  </a:solidFill>
                </a:rPr>
                <a:t> yang </a:t>
              </a:r>
              <a:r>
                <a:rPr lang="en-US" b="1" dirty="0" err="1">
                  <a:solidFill>
                    <a:schemeClr val="bg1"/>
                  </a:solidFill>
                </a:rPr>
                <a:t>Memerlukan</a:t>
              </a:r>
              <a:r>
                <a:rPr lang="en-US" b="1" dirty="0">
                  <a:solidFill>
                    <a:schemeClr val="bg1"/>
                  </a:solidFill>
                </a:rPr>
                <a:t> Emphasis of Matter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Ketidakpastian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litigasi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Going concern.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Perubahan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kebijakan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akuntansi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Bencana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alam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memengaruhi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isu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signifikan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bukan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b="1" dirty="0">
                  <a:solidFill>
                    <a:schemeClr val="bg1"/>
                  </a:solidFill>
                </a:rPr>
                <a:t> material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tetap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menarik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perhatian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pembaca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sedang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menghadapi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perkara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hukum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→ auditor </a:t>
              </a:r>
              <a:r>
                <a:rPr lang="en-US" dirty="0" err="1">
                  <a:solidFill>
                    <a:schemeClr val="bg1"/>
                  </a:solidFill>
                </a:rPr>
                <a:t>menambahkan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paragraf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penekanan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 err="1">
                  <a:solidFill>
                    <a:schemeClr val="bg1"/>
                  </a:solidFill>
                </a:rPr>
                <a:t>tetap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highlight.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Pengecualian</a:t>
              </a:r>
              <a:r>
                <a:rPr lang="en-US" b="1" dirty="0">
                  <a:solidFill>
                    <a:schemeClr val="bg1"/>
                  </a:solidFill>
                </a:rPr>
                <a:t> (Qualified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</a:t>
              </a:r>
              <a:r>
                <a:rPr lang="en-US" b="1" dirty="0" err="1">
                  <a:solidFill>
                    <a:schemeClr val="bg1"/>
                  </a:solidFill>
                </a:rPr>
                <a:t>tetapi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i="1" dirty="0">
                  <a:solidFill>
                    <a:schemeClr val="bg1"/>
                  </a:solidFill>
                </a:rPr>
                <a:t>material but not pervasive</a:t>
              </a:r>
              <a:r>
                <a:rPr lang="en-US" dirty="0">
                  <a:solidFill>
                    <a:schemeClr val="bg1"/>
                  </a:solidFill>
                </a:rPr>
                <a:t>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mengalami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keterbatasan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Ketidaklengkapan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pada area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Nilai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sesuai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standar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dampaknya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gagal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mengonfirmasi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sebagian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kesalahan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tetapi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tertentu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Qualified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observasi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fisik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tahun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pertama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Proporsinya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melebar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Qualified “Except for…”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b="1" dirty="0">
                  <a:solidFill>
                    <a:schemeClr val="bg1"/>
                  </a:solidFill>
                </a:rPr>
                <a:t> (Adverse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sangat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b="1" dirty="0">
                  <a:solidFill>
                    <a:schemeClr val="bg1"/>
                  </a:solidFill>
                </a:rPr>
                <a:t>dan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sehingga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menggambarkan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kondisi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sebenarnya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menemukan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Manipulasi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pada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dinilai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berdampak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banyak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akun</a:t>
              </a:r>
              <a:r>
                <a:rPr lang="en-US" dirty="0">
                  <a:solidFill>
                    <a:schemeClr val="bg1"/>
                  </a:solidFill>
                </a:rPr>
                <a:t> lain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Liabilitas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diakui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mengubah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seluruh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struktur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neraca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Fraud </a:t>
              </a: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hasil</a:t>
              </a:r>
              <a:r>
                <a:rPr lang="en-US" dirty="0">
                  <a:solidFill>
                    <a:schemeClr val="bg1"/>
                  </a:solidFill>
                </a:rPr>
                <a:t> audit </a:t>
              </a:r>
              <a:r>
                <a:rPr lang="en-US" dirty="0" err="1">
                  <a:solidFill>
                    <a:schemeClr val="bg1"/>
                  </a:solidFill>
                </a:rPr>
                <a:t>mendukung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Perusahaan </a:t>
              </a:r>
              <a:r>
                <a:rPr lang="en-US" dirty="0" err="1">
                  <a:solidFill>
                    <a:schemeClr val="bg1"/>
                  </a:solidFill>
                </a:rPr>
                <a:t>mengakui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pendapatan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fiktif</a:t>
              </a:r>
              <a:r>
                <a:rPr lang="en-US" dirty="0">
                  <a:solidFill>
                    <a:schemeClr val="bg1"/>
                  </a:solidFill>
                </a:rPr>
                <a:t> 25% </a:t>
              </a:r>
              <a:r>
                <a:rPr lang="en-US" dirty="0" err="1">
                  <a:solidFill>
                    <a:schemeClr val="bg1"/>
                  </a:solidFill>
                </a:rPr>
                <a:t>dari</a:t>
              </a:r>
              <a:r>
                <a:rPr lang="en-US" dirty="0">
                  <a:solidFill>
                    <a:schemeClr val="bg1"/>
                  </a:solidFill>
                </a:rPr>
                <a:t> total </a:t>
              </a:r>
              <a:r>
                <a:rPr lang="en-US" dirty="0" err="1">
                  <a:solidFill>
                    <a:schemeClr val="bg1"/>
                  </a:solidFill>
                </a:rPr>
                <a:t>penjualan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secara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keseluruhan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dipercaya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Adverse Opinion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Memberikan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Pendapat</a:t>
              </a:r>
              <a:r>
                <a:rPr lang="en-US" b="1" dirty="0">
                  <a:solidFill>
                    <a:schemeClr val="bg1"/>
                  </a:solidFill>
                </a:rPr>
                <a:t> (Disclaimer of Opinion)</a:t>
              </a:r>
            </a:p>
            <a:p>
              <a:r>
                <a:rPr lang="en-US" b="1" dirty="0" err="1">
                  <a:solidFill>
                    <a:schemeClr val="bg1"/>
                  </a:solidFill>
                </a:rPr>
                <a:t>Karakteristik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b="1" dirty="0" err="1">
                  <a:solidFill>
                    <a:schemeClr val="bg1"/>
                  </a:solidFill>
                </a:rPr>
                <a:t>tidak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memperoleh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cukup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untuk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memberikan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Penyebab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ruang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lingkup</a:t>
              </a:r>
              <a:r>
                <a:rPr lang="en-US" dirty="0">
                  <a:solidFill>
                    <a:schemeClr val="bg1"/>
                  </a:solidFill>
                </a:rPr>
                <a:t> (scope limitation).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kooperatif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hilang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Gangguan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serius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dalam</a:t>
              </a:r>
              <a:r>
                <a:rPr lang="en-US" dirty="0">
                  <a:solidFill>
                    <a:schemeClr val="bg1"/>
                  </a:solidFill>
                </a:rPr>
                <a:t> proses audit.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Lingkungan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kontrol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buruk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dari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Jika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 err="1">
                  <a:solidFill>
                    <a:schemeClr val="bg1"/>
                  </a:solidFill>
                </a:rPr>
                <a:t>contoh</a:t>
              </a:r>
              <a:r>
                <a:rPr lang="en-US" dirty="0">
                  <a:solidFill>
                    <a:schemeClr val="bg1"/>
                  </a:solidFill>
                </a:rPr>
                <a:t>: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bank, </a:t>
              </a:r>
              <a:r>
                <a:rPr lang="en-US" dirty="0" err="1">
                  <a:solidFill>
                    <a:schemeClr val="bg1"/>
                  </a:solidFill>
                </a:rPr>
                <a:t>piutang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persediaan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dasar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alternatif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prosedur</a:t>
              </a:r>
              <a:r>
                <a:rPr lang="en-US" dirty="0">
                  <a:solidFill>
                    <a:schemeClr val="bg1"/>
                  </a:solidFill>
                </a:rPr>
                <a:t> yang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dilakukan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auditor </a:t>
              </a:r>
              <a:r>
                <a:rPr lang="en-US" dirty="0" err="1">
                  <a:solidFill>
                    <a:schemeClr val="bg1"/>
                  </a:solidFill>
                </a:rPr>
                <a:t>harus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mengeluarkan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 err="1">
                  <a:solidFill>
                    <a:schemeClr val="bg1"/>
                  </a:solidFill>
                </a:rPr>
                <a:t>Contoh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Kasus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Auditor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bisa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melakukan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konfirmasi</a:t>
              </a:r>
              <a:r>
                <a:rPr lang="en-US" dirty="0">
                  <a:solidFill>
                    <a:schemeClr val="bg1"/>
                  </a:solidFill>
                </a:rPr>
                <a:t> bank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karena</a:t>
              </a:r>
              <a:r>
                <a:rPr lang="en-US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manajemen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menghalangi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dokumen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tersedia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saldo</a:t>
              </a:r>
              <a:r>
                <a:rPr lang="en-US" dirty="0">
                  <a:solidFill>
                    <a:schemeClr val="bg1"/>
                  </a:solidFill>
                </a:rPr>
                <a:t> kas </a:t>
              </a:r>
              <a:r>
                <a:rPr lang="en-US" dirty="0" err="1">
                  <a:solidFill>
                    <a:schemeClr val="bg1"/>
                  </a:solidFill>
                </a:rPr>
                <a:t>sangat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besar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</a:rPr>
                <a:t>signifikan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→ </a:t>
              </a:r>
              <a:r>
                <a:rPr lang="en-US" dirty="0" err="1">
                  <a:solidFill>
                    <a:schemeClr val="bg1"/>
                  </a:solidFill>
                </a:rPr>
                <a:t>keterbatasan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material &amp; </a:t>
              </a:r>
              <a:r>
                <a:rPr lang="en-US" b="1" dirty="0" err="1">
                  <a:solidFill>
                    <a:schemeClr val="bg1"/>
                  </a:solidFill>
                </a:rPr>
                <a:t>meluas</a:t>
              </a:r>
              <a:r>
                <a:rPr lang="en-US" dirty="0">
                  <a:solidFill>
                    <a:schemeClr val="bg1"/>
                  </a:solidFill>
                </a:rPr>
                <a:t> → </a:t>
              </a:r>
              <a:r>
                <a:rPr lang="en-US" b="1" dirty="0">
                  <a:solidFill>
                    <a:schemeClr val="bg1"/>
                  </a:solidFill>
                </a:rPr>
                <a:t>Disclaimer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Hubungan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Dengan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Kesimpulan Utama</a:t>
              </a:r>
            </a:p>
            <a:p>
              <a:r>
                <a:rPr lang="en-US" dirty="0" err="1">
                  <a:solidFill>
                    <a:schemeClr val="bg1"/>
                  </a:solidFill>
                </a:rPr>
                <a:t>Jenis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 auditor </a:t>
              </a:r>
              <a:r>
                <a:rPr lang="en-US" dirty="0" err="1">
                  <a:solidFill>
                    <a:schemeClr val="bg1"/>
                  </a:solidFill>
                </a:rPr>
                <a:t>ditentukan</a:t>
              </a:r>
              <a:r>
                <a:rPr lang="en-US" dirty="0">
                  <a:solidFill>
                    <a:schemeClr val="bg1"/>
                  </a:solidFill>
                </a:rPr>
                <a:t> oleh </a:t>
              </a:r>
              <a:r>
                <a:rPr lang="en-US" b="1" dirty="0" err="1">
                  <a:solidFill>
                    <a:schemeClr val="bg1"/>
                  </a:solidFill>
                </a:rPr>
                <a:t>kecukupan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dan </a:t>
              </a:r>
              <a:r>
                <a:rPr lang="en-US" b="1" dirty="0" err="1">
                  <a:solidFill>
                    <a:schemeClr val="bg1"/>
                  </a:solidFill>
                </a:rPr>
                <a:t>materialitas</a:t>
              </a:r>
              <a:r>
                <a:rPr lang="en-US" b="1" dirty="0">
                  <a:solidFill>
                    <a:schemeClr val="bg1"/>
                  </a:solidFill>
                </a:rPr>
                <a:t> salah </a:t>
              </a:r>
              <a:r>
                <a:rPr lang="en-US" b="1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Pengujian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substantif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adalah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penentu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utama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apakah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laporan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keuangan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dianggap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perlu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atau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bahkan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diberi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opini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44F85-1BBF-4DC3-ADB7-2B6879DA4BC1}"/>
                </a:ext>
              </a:extLst>
            </p:cNvPr>
            <p:cNvSpPr txBox="1"/>
            <p:nvPr/>
          </p:nvSpPr>
          <p:spPr>
            <a:xfrm>
              <a:off x="4851400" y="2184400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Hasil </a:t>
              </a:r>
              <a:r>
                <a:rPr lang="en-US" b="1" dirty="0" err="1">
                  <a:solidFill>
                    <a:schemeClr val="bg1"/>
                  </a:solidFill>
                </a:rPr>
                <a:t>Pengujian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Substantif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lengkap</a:t>
              </a:r>
              <a:r>
                <a:rPr lang="en-US" dirty="0">
                  <a:solidFill>
                    <a:schemeClr val="bg1"/>
                  </a:solidFill>
                </a:rPr>
                <a:t> &amp; </a:t>
              </a:r>
              <a:r>
                <a:rPr lang="en-US" dirty="0" err="1">
                  <a:solidFill>
                    <a:schemeClr val="bg1"/>
                  </a:solidFill>
                </a:rPr>
                <a:t>tepat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Ada </a:t>
              </a:r>
              <a:r>
                <a:rPr lang="en-US" dirty="0" err="1">
                  <a:solidFill>
                    <a:schemeClr val="bg1"/>
                  </a:solidFill>
                </a:rPr>
                <a:t>isu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penting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</a:t>
              </a:r>
              <a:r>
                <a:rPr lang="en-US" dirty="0" err="1">
                  <a:solidFill>
                    <a:schemeClr val="bg1"/>
                  </a:solidFill>
                </a:rPr>
                <a:t>tapi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terbatas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Salah </a:t>
              </a:r>
              <a:r>
                <a:rPr lang="en-US" dirty="0" err="1">
                  <a:solidFill>
                    <a:schemeClr val="bg1"/>
                  </a:solidFill>
                </a:rPr>
                <a:t>saji</a:t>
              </a:r>
              <a:r>
                <a:rPr lang="en-US" dirty="0">
                  <a:solidFill>
                    <a:schemeClr val="bg1"/>
                  </a:solidFill>
                </a:rPr>
                <a:t> material dan </a:t>
              </a:r>
              <a:r>
                <a:rPr lang="en-US" dirty="0" err="1">
                  <a:solidFill>
                    <a:schemeClr val="bg1"/>
                  </a:solidFill>
                </a:rPr>
                <a:t>meluas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Bukti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tidak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dapat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diperoleh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2FACD8-EF43-4E80-9D13-4AD695607709}"/>
                </a:ext>
              </a:extLst>
            </p:cNvPr>
            <p:cNvSpPr txBox="1"/>
            <p:nvPr/>
          </p:nvSpPr>
          <p:spPr>
            <a:xfrm>
              <a:off x="8661400" y="2184400"/>
              <a:ext cx="3479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Dampak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Opini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Wajar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tanpa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pengecualian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Unqualified + Emphasis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Qualified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Adverse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Disclaimer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61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5367</Words>
  <Application>Microsoft Office PowerPoint</Application>
  <PresentationFormat>Widescreen</PresentationFormat>
  <Paragraphs>1349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72 Black</vt:lpstr>
      <vt:lpstr>Arial</vt:lpstr>
      <vt:lpstr>Calibri</vt:lpstr>
      <vt:lpstr>Calibri Light</vt:lpstr>
      <vt:lpstr>Poppins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Handri Fatria</dc:creator>
  <cp:lastModifiedBy>Handri Fatria</cp:lastModifiedBy>
  <cp:revision>20</cp:revision>
  <dcterms:created xsi:type="dcterms:W3CDTF">2025-11-19T16:45:39Z</dcterms:created>
  <dcterms:modified xsi:type="dcterms:W3CDTF">2025-11-24T02:22:33Z</dcterms:modified>
</cp:coreProperties>
</file>