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8288000" cy="10287000"/>
  <p:notesSz cx="6858000" cy="9144000"/>
  <p:embeddedFontLst>
    <p:embeddedFont>
      <p:font typeface="Poppins" panose="00000500000000000000" pitchFamily="2" charset="0"/>
      <p:regular r:id="rId18"/>
    </p:embeddedFont>
    <p:embeddedFont>
      <p:font typeface="Poppins Bold" panose="020B0604020202020204" charset="0"/>
      <p:regular r:id="rId19"/>
    </p:embeddedFont>
    <p:embeddedFont>
      <p:font typeface="Staatliches" pitchFamily="2"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3" d="100"/>
          <a:sy n="53" d="100"/>
        </p:scale>
        <p:origin x="802" y="1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sv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5.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7.svg"/><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11.sv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11.sv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7.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rot="5400000">
            <a:off x="2314566" y="-4862997"/>
            <a:ext cx="13658869" cy="20012995"/>
          </a:xfrm>
          <a:custGeom>
            <a:avLst/>
            <a:gdLst/>
            <a:ahLst/>
            <a:cxnLst/>
            <a:rect l="l" t="t" r="r" b="b"/>
            <a:pathLst>
              <a:path w="13658869" h="20012995">
                <a:moveTo>
                  <a:pt x="0" y="0"/>
                </a:moveTo>
                <a:lnTo>
                  <a:pt x="13658868" y="0"/>
                </a:lnTo>
                <a:lnTo>
                  <a:pt x="13658868" y="20012994"/>
                </a:lnTo>
                <a:lnTo>
                  <a:pt x="0" y="20012994"/>
                </a:lnTo>
                <a:lnTo>
                  <a:pt x="0" y="0"/>
                </a:lnTo>
                <a:close/>
              </a:path>
            </a:pathLst>
          </a:custGeom>
          <a:blipFill>
            <a:blip r:embed="rId2">
              <a:alphaModFix amt="8999"/>
              <a:extLst>
                <a:ext uri="{96DAC541-7B7A-43D3-8B79-37D633B846F1}">
                  <asvg:svgBlip xmlns:asvg="http://schemas.microsoft.com/office/drawing/2016/SVG/main" r:embed="rId3"/>
                </a:ext>
              </a:extLst>
            </a:blip>
            <a:stretch>
              <a:fillRect/>
            </a:stretch>
          </a:blipFill>
        </p:spPr>
      </p:sp>
      <p:sp>
        <p:nvSpPr>
          <p:cNvPr id="5" name="Freeform 5"/>
          <p:cNvSpPr/>
          <p:nvPr/>
        </p:nvSpPr>
        <p:spPr>
          <a:xfrm flipH="1" flipV="1">
            <a:off x="-521655" y="-447177"/>
            <a:ext cx="5028802" cy="6841907"/>
          </a:xfrm>
          <a:custGeom>
            <a:avLst/>
            <a:gdLst/>
            <a:ahLst/>
            <a:cxnLst/>
            <a:rect l="l" t="t" r="r" b="b"/>
            <a:pathLst>
              <a:path w="5028802" h="6841907">
                <a:moveTo>
                  <a:pt x="5028802" y="6841907"/>
                </a:moveTo>
                <a:lnTo>
                  <a:pt x="0" y="6841907"/>
                </a:lnTo>
                <a:lnTo>
                  <a:pt x="0" y="0"/>
                </a:lnTo>
                <a:lnTo>
                  <a:pt x="5028802" y="0"/>
                </a:lnTo>
                <a:lnTo>
                  <a:pt x="5028802" y="6841907"/>
                </a:lnTo>
                <a:close/>
              </a:path>
            </a:pathLst>
          </a:custGeom>
          <a:blipFill>
            <a:blip r:embed="rId4"/>
            <a:stretch>
              <a:fillRect/>
            </a:stretch>
          </a:blipFill>
        </p:spPr>
      </p:sp>
      <p:grpSp>
        <p:nvGrpSpPr>
          <p:cNvPr id="6" name="Group 6"/>
          <p:cNvGrpSpPr/>
          <p:nvPr/>
        </p:nvGrpSpPr>
        <p:grpSpPr>
          <a:xfrm>
            <a:off x="6386447" y="2265037"/>
            <a:ext cx="5515107" cy="882128"/>
            <a:chOff x="0" y="0"/>
            <a:chExt cx="1452538" cy="232330"/>
          </a:xfrm>
        </p:grpSpPr>
        <p:sp>
          <p:nvSpPr>
            <p:cNvPr id="7" name="Freeform 7"/>
            <p:cNvSpPr/>
            <p:nvPr/>
          </p:nvSpPr>
          <p:spPr>
            <a:xfrm>
              <a:off x="0" y="0"/>
              <a:ext cx="1452538" cy="232330"/>
            </a:xfrm>
            <a:custGeom>
              <a:avLst/>
              <a:gdLst/>
              <a:ahLst/>
              <a:cxnLst/>
              <a:rect l="l" t="t" r="r" b="b"/>
              <a:pathLst>
                <a:path w="1452538" h="232330">
                  <a:moveTo>
                    <a:pt x="71592" y="0"/>
                  </a:moveTo>
                  <a:lnTo>
                    <a:pt x="1380946" y="0"/>
                  </a:lnTo>
                  <a:cubicBezTo>
                    <a:pt x="1399934" y="0"/>
                    <a:pt x="1418143" y="7543"/>
                    <a:pt x="1431570" y="20969"/>
                  </a:cubicBezTo>
                  <a:cubicBezTo>
                    <a:pt x="1444996" y="34395"/>
                    <a:pt x="1452538" y="52605"/>
                    <a:pt x="1452538" y="71592"/>
                  </a:cubicBezTo>
                  <a:lnTo>
                    <a:pt x="1452538" y="160738"/>
                  </a:lnTo>
                  <a:cubicBezTo>
                    <a:pt x="1452538" y="179725"/>
                    <a:pt x="1444996" y="197935"/>
                    <a:pt x="1431570" y="211361"/>
                  </a:cubicBezTo>
                  <a:cubicBezTo>
                    <a:pt x="1418143" y="224787"/>
                    <a:pt x="1399934" y="232330"/>
                    <a:pt x="1380946" y="232330"/>
                  </a:cubicBezTo>
                  <a:lnTo>
                    <a:pt x="71592" y="232330"/>
                  </a:lnTo>
                  <a:cubicBezTo>
                    <a:pt x="52605" y="232330"/>
                    <a:pt x="34395" y="224787"/>
                    <a:pt x="20969" y="211361"/>
                  </a:cubicBezTo>
                  <a:cubicBezTo>
                    <a:pt x="7543" y="197935"/>
                    <a:pt x="0" y="179725"/>
                    <a:pt x="0" y="160738"/>
                  </a:cubicBezTo>
                  <a:lnTo>
                    <a:pt x="0" y="71592"/>
                  </a:lnTo>
                  <a:cubicBezTo>
                    <a:pt x="0" y="52605"/>
                    <a:pt x="7543" y="34395"/>
                    <a:pt x="20969" y="20969"/>
                  </a:cubicBezTo>
                  <a:cubicBezTo>
                    <a:pt x="34395" y="7543"/>
                    <a:pt x="52605" y="0"/>
                    <a:pt x="71592" y="0"/>
                  </a:cubicBezTo>
                  <a:close/>
                </a:path>
              </a:pathLst>
            </a:custGeom>
            <a:solidFill>
              <a:srgbClr val="FFBD59"/>
            </a:solidFill>
          </p:spPr>
        </p:sp>
        <p:sp>
          <p:nvSpPr>
            <p:cNvPr id="8" name="TextBox 8"/>
            <p:cNvSpPr txBox="1"/>
            <p:nvPr/>
          </p:nvSpPr>
          <p:spPr>
            <a:xfrm>
              <a:off x="0" y="-38100"/>
              <a:ext cx="1452538" cy="270430"/>
            </a:xfrm>
            <a:prstGeom prst="rect">
              <a:avLst/>
            </a:prstGeom>
          </p:spPr>
          <p:txBody>
            <a:bodyPr lIns="50800" tIns="50800" rIns="50800" bIns="50800" rtlCol="0" anchor="ctr"/>
            <a:lstStyle/>
            <a:p>
              <a:pPr algn="ctr">
                <a:lnSpc>
                  <a:spcPts val="2659"/>
                </a:lnSpc>
                <a:spcBef>
                  <a:spcPct val="0"/>
                </a:spcBef>
              </a:pPr>
              <a:endParaRPr/>
            </a:p>
          </p:txBody>
        </p:sp>
      </p:grpSp>
      <p:sp>
        <p:nvSpPr>
          <p:cNvPr id="10" name="TextBox 10"/>
          <p:cNvSpPr txBox="1"/>
          <p:nvPr/>
        </p:nvSpPr>
        <p:spPr>
          <a:xfrm>
            <a:off x="3485082" y="3445286"/>
            <a:ext cx="10740981" cy="2447678"/>
          </a:xfrm>
          <a:prstGeom prst="rect">
            <a:avLst/>
          </a:prstGeom>
        </p:spPr>
        <p:txBody>
          <a:bodyPr lIns="0" tIns="0" rIns="0" bIns="0" rtlCol="0" anchor="t">
            <a:spAutoFit/>
          </a:bodyPr>
          <a:lstStyle/>
          <a:p>
            <a:pPr algn="ctr">
              <a:lnSpc>
                <a:spcPts val="18915"/>
              </a:lnSpc>
            </a:pPr>
            <a:r>
              <a:rPr lang="en-US" sz="13510" b="1">
                <a:solidFill>
                  <a:srgbClr val="6495C7"/>
                </a:solidFill>
                <a:latin typeface="Poppins Bold"/>
                <a:ea typeface="Poppins Bold"/>
                <a:cs typeface="Poppins Bold"/>
                <a:sym typeface="Poppins Bold"/>
              </a:rPr>
              <a:t>PEKERJAAN</a:t>
            </a:r>
          </a:p>
        </p:txBody>
      </p:sp>
      <p:sp>
        <p:nvSpPr>
          <p:cNvPr id="11" name="TextBox 11"/>
          <p:cNvSpPr txBox="1"/>
          <p:nvPr/>
        </p:nvSpPr>
        <p:spPr>
          <a:xfrm>
            <a:off x="1739866" y="5161279"/>
            <a:ext cx="14808268" cy="1645334"/>
          </a:xfrm>
          <a:prstGeom prst="rect">
            <a:avLst/>
          </a:prstGeom>
        </p:spPr>
        <p:txBody>
          <a:bodyPr lIns="0" tIns="0" rIns="0" bIns="0" rtlCol="0" anchor="t">
            <a:spAutoFit/>
          </a:bodyPr>
          <a:lstStyle/>
          <a:p>
            <a:pPr algn="ctr">
              <a:lnSpc>
                <a:spcPts val="12740"/>
              </a:lnSpc>
            </a:pPr>
            <a:r>
              <a:rPr lang="en-US" sz="9100" b="1">
                <a:solidFill>
                  <a:srgbClr val="003691"/>
                </a:solidFill>
                <a:latin typeface="Poppins Bold"/>
                <a:ea typeface="Poppins Bold"/>
                <a:cs typeface="Poppins Bold"/>
                <a:sym typeface="Poppins Bold"/>
              </a:rPr>
              <a:t>LAPANGAN LANJUTAN</a:t>
            </a:r>
          </a:p>
        </p:txBody>
      </p:sp>
      <p:sp>
        <p:nvSpPr>
          <p:cNvPr id="12" name="Freeform 12"/>
          <p:cNvSpPr/>
          <p:nvPr/>
        </p:nvSpPr>
        <p:spPr>
          <a:xfrm flipH="1" flipV="1">
            <a:off x="13332830" y="-447177"/>
            <a:ext cx="5924848" cy="5650824"/>
          </a:xfrm>
          <a:custGeom>
            <a:avLst/>
            <a:gdLst/>
            <a:ahLst/>
            <a:cxnLst/>
            <a:rect l="l" t="t" r="r" b="b"/>
            <a:pathLst>
              <a:path w="5924848" h="5650824">
                <a:moveTo>
                  <a:pt x="5924848" y="5650823"/>
                </a:moveTo>
                <a:lnTo>
                  <a:pt x="0" y="5650823"/>
                </a:lnTo>
                <a:lnTo>
                  <a:pt x="0" y="0"/>
                </a:lnTo>
                <a:lnTo>
                  <a:pt x="5924848" y="0"/>
                </a:lnTo>
                <a:lnTo>
                  <a:pt x="5924848" y="5650823"/>
                </a:lnTo>
                <a:close/>
              </a:path>
            </a:pathLst>
          </a:custGeom>
          <a:blipFill>
            <a:blip r:embed="rId5">
              <a:extLst>
                <a:ext uri="{96DAC541-7B7A-43D3-8B79-37D633B846F1}">
                  <asvg:svgBlip xmlns:asvg="http://schemas.microsoft.com/office/drawing/2016/SVG/main" r:embed="rId6"/>
                </a:ext>
              </a:extLst>
            </a:blip>
            <a:stretch>
              <a:fillRect/>
            </a:stretch>
          </a:blipFill>
        </p:spPr>
      </p:sp>
      <p:sp>
        <p:nvSpPr>
          <p:cNvPr id="13" name="TextBox 13"/>
          <p:cNvSpPr txBox="1"/>
          <p:nvPr/>
        </p:nvSpPr>
        <p:spPr>
          <a:xfrm>
            <a:off x="4495288" y="8359594"/>
            <a:ext cx="10439911" cy="1604285"/>
          </a:xfrm>
          <a:prstGeom prst="rect">
            <a:avLst/>
          </a:prstGeom>
        </p:spPr>
        <p:txBody>
          <a:bodyPr wrap="square" lIns="0" tIns="0" rIns="0" bIns="0" rtlCol="0" anchor="t">
            <a:spAutoFit/>
          </a:bodyPr>
          <a:lstStyle/>
          <a:p>
            <a:pPr algn="ctr">
              <a:lnSpc>
                <a:spcPts val="4150"/>
              </a:lnSpc>
            </a:pPr>
            <a:r>
              <a:rPr lang="en-US" sz="3429">
                <a:solidFill>
                  <a:srgbClr val="0D2A5B"/>
                </a:solidFill>
                <a:latin typeface="Poppins"/>
                <a:ea typeface="Poppins"/>
                <a:cs typeface="Poppins"/>
                <a:sym typeface="Poppins"/>
              </a:rPr>
              <a:t>Oleh</a:t>
            </a:r>
            <a:r>
              <a:rPr lang="en-US" sz="3429" dirty="0">
                <a:solidFill>
                  <a:srgbClr val="0D2A5B"/>
                </a:solidFill>
                <a:latin typeface="Poppins"/>
                <a:ea typeface="Poppins"/>
                <a:cs typeface="Poppins"/>
                <a:sym typeface="Poppins"/>
              </a:rPr>
              <a:t>: </a:t>
            </a:r>
          </a:p>
          <a:p>
            <a:pPr algn="ctr">
              <a:lnSpc>
                <a:spcPts val="4150"/>
              </a:lnSpc>
            </a:pPr>
            <a:r>
              <a:rPr lang="en-US" sz="3429" b="1" dirty="0">
                <a:solidFill>
                  <a:srgbClr val="0D2A5B"/>
                </a:solidFill>
                <a:latin typeface="Poppins Bold"/>
                <a:ea typeface="Poppins Bold"/>
                <a:cs typeface="Poppins Bold"/>
                <a:sym typeface="Poppins Bold"/>
              </a:rPr>
              <a:t>Novika Rahma | 2025340350012</a:t>
            </a:r>
          </a:p>
          <a:p>
            <a:pPr algn="ctr">
              <a:lnSpc>
                <a:spcPts val="4150"/>
              </a:lnSpc>
            </a:pPr>
            <a:r>
              <a:rPr lang="en-US" sz="3429" b="1" dirty="0">
                <a:solidFill>
                  <a:srgbClr val="0D2A5B"/>
                </a:solidFill>
                <a:latin typeface="Poppins Bold"/>
                <a:ea typeface="Poppins Bold"/>
                <a:cs typeface="Poppins Bold"/>
                <a:sym typeface="Poppins Bold"/>
              </a:rPr>
              <a:t>Dosen </a:t>
            </a:r>
            <a:r>
              <a:rPr lang="en-US" sz="3429" b="1" dirty="0" err="1">
                <a:solidFill>
                  <a:srgbClr val="0D2A5B"/>
                </a:solidFill>
                <a:latin typeface="Poppins Bold"/>
                <a:ea typeface="Poppins Bold"/>
                <a:cs typeface="Poppins Bold"/>
                <a:sym typeface="Poppins Bold"/>
              </a:rPr>
              <a:t>Pengampu</a:t>
            </a:r>
            <a:r>
              <a:rPr lang="en-US" sz="3429" b="1" dirty="0">
                <a:solidFill>
                  <a:srgbClr val="0D2A5B"/>
                </a:solidFill>
                <a:latin typeface="Poppins Bold"/>
                <a:ea typeface="Poppins Bold"/>
                <a:cs typeface="Poppins Bold"/>
                <a:sym typeface="Poppins Bold"/>
              </a:rPr>
              <a:t> : Drs. Suyadi, Ak., </a:t>
            </a:r>
            <a:r>
              <a:rPr lang="en-US" sz="3429" b="1" dirty="0" err="1">
                <a:solidFill>
                  <a:srgbClr val="0D2A5B"/>
                </a:solidFill>
                <a:latin typeface="Poppins Bold"/>
                <a:ea typeface="Poppins Bold"/>
                <a:cs typeface="Poppins Bold"/>
                <a:sym typeface="Poppins Bold"/>
              </a:rPr>
              <a:t>M.Com</a:t>
            </a:r>
            <a:endParaRPr lang="en-US" sz="3429" b="1" dirty="0">
              <a:solidFill>
                <a:srgbClr val="0D2A5B"/>
              </a:solidFill>
              <a:latin typeface="Poppins Bold"/>
              <a:ea typeface="Poppins Bold"/>
              <a:cs typeface="Poppins Bold"/>
              <a:sym typeface="Poppins Bold"/>
            </a:endParaRPr>
          </a:p>
        </p:txBody>
      </p:sp>
      <p:sp>
        <p:nvSpPr>
          <p:cNvPr id="14" name="TextBox 14"/>
          <p:cNvSpPr txBox="1"/>
          <p:nvPr/>
        </p:nvSpPr>
        <p:spPr>
          <a:xfrm>
            <a:off x="6486280" y="2455542"/>
            <a:ext cx="5315439" cy="472542"/>
          </a:xfrm>
          <a:prstGeom prst="rect">
            <a:avLst/>
          </a:prstGeom>
        </p:spPr>
        <p:txBody>
          <a:bodyPr lIns="0" tIns="0" rIns="0" bIns="0" rtlCol="0" anchor="t">
            <a:spAutoFit/>
          </a:bodyPr>
          <a:lstStyle/>
          <a:p>
            <a:pPr algn="ctr">
              <a:lnSpc>
                <a:spcPts val="3558"/>
              </a:lnSpc>
            </a:pPr>
            <a:r>
              <a:rPr lang="en-US" sz="2941" b="1">
                <a:solidFill>
                  <a:srgbClr val="003691"/>
                </a:solidFill>
                <a:latin typeface="Poppins Bold"/>
                <a:ea typeface="Poppins Bold"/>
                <a:cs typeface="Poppins Bold"/>
                <a:sym typeface="Poppins Bold"/>
              </a:rPr>
              <a:t>PEMERIKSAAN AKUNTANSI II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1359671" y="9957734"/>
            <a:ext cx="1938172" cy="2386666"/>
          </a:xfrm>
          <a:custGeom>
            <a:avLst/>
            <a:gdLst/>
            <a:ahLst/>
            <a:cxnLst/>
            <a:rect l="l" t="t" r="r" b="b"/>
            <a:pathLst>
              <a:path w="1938172" h="2386666">
                <a:moveTo>
                  <a:pt x="0" y="0"/>
                </a:moveTo>
                <a:lnTo>
                  <a:pt x="1938171" y="0"/>
                </a:lnTo>
                <a:lnTo>
                  <a:pt x="1938171" y="2386666"/>
                </a:lnTo>
                <a:lnTo>
                  <a:pt x="0" y="238666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flipH="1" flipV="1">
            <a:off x="17522797" y="0"/>
            <a:ext cx="2435984" cy="2999672"/>
          </a:xfrm>
          <a:custGeom>
            <a:avLst/>
            <a:gdLst/>
            <a:ahLst/>
            <a:cxnLst/>
            <a:rect l="l" t="t" r="r" b="b"/>
            <a:pathLst>
              <a:path w="2435984" h="2999672">
                <a:moveTo>
                  <a:pt x="2435983" y="2999672"/>
                </a:moveTo>
                <a:lnTo>
                  <a:pt x="0" y="2999672"/>
                </a:lnTo>
                <a:lnTo>
                  <a:pt x="0" y="0"/>
                </a:lnTo>
                <a:lnTo>
                  <a:pt x="2435983" y="0"/>
                </a:lnTo>
                <a:lnTo>
                  <a:pt x="2435983" y="2999672"/>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a:off x="-642080" y="204917"/>
            <a:ext cx="4118951" cy="914750"/>
          </a:xfrm>
          <a:custGeom>
            <a:avLst/>
            <a:gdLst/>
            <a:ahLst/>
            <a:cxnLst/>
            <a:rect l="l" t="t" r="r" b="b"/>
            <a:pathLst>
              <a:path w="4118951" h="914750">
                <a:moveTo>
                  <a:pt x="0" y="0"/>
                </a:moveTo>
                <a:lnTo>
                  <a:pt x="4118951" y="0"/>
                </a:lnTo>
                <a:lnTo>
                  <a:pt x="4118951" y="914750"/>
                </a:lnTo>
                <a:lnTo>
                  <a:pt x="0" y="91475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Freeform 7"/>
          <p:cNvSpPr/>
          <p:nvPr/>
        </p:nvSpPr>
        <p:spPr>
          <a:xfrm flipH="1">
            <a:off x="15711449" y="9628468"/>
            <a:ext cx="2965247" cy="658532"/>
          </a:xfrm>
          <a:custGeom>
            <a:avLst/>
            <a:gdLst/>
            <a:ahLst/>
            <a:cxnLst/>
            <a:rect l="l" t="t" r="r" b="b"/>
            <a:pathLst>
              <a:path w="2965247" h="658532">
                <a:moveTo>
                  <a:pt x="2965246" y="0"/>
                </a:moveTo>
                <a:lnTo>
                  <a:pt x="0" y="0"/>
                </a:lnTo>
                <a:lnTo>
                  <a:pt x="0" y="658532"/>
                </a:lnTo>
                <a:lnTo>
                  <a:pt x="2965246" y="658532"/>
                </a:lnTo>
                <a:lnTo>
                  <a:pt x="2965246"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TextBox 8"/>
          <p:cNvSpPr txBox="1"/>
          <p:nvPr/>
        </p:nvSpPr>
        <p:spPr>
          <a:xfrm>
            <a:off x="4956947" y="1395892"/>
            <a:ext cx="9139310" cy="798400"/>
          </a:xfrm>
          <a:prstGeom prst="rect">
            <a:avLst/>
          </a:prstGeom>
        </p:spPr>
        <p:txBody>
          <a:bodyPr lIns="0" tIns="0" rIns="0" bIns="0" rtlCol="0" anchor="t">
            <a:spAutoFit/>
          </a:bodyPr>
          <a:lstStyle/>
          <a:p>
            <a:pPr algn="ctr">
              <a:lnSpc>
                <a:spcPts val="5609"/>
              </a:lnSpc>
            </a:pPr>
            <a:r>
              <a:rPr lang="en-US" sz="7100">
                <a:solidFill>
                  <a:srgbClr val="003B64"/>
                </a:solidFill>
                <a:latin typeface="Staatliches"/>
                <a:ea typeface="Staatliches"/>
                <a:cs typeface="Staatliches"/>
                <a:sym typeface="Staatliches"/>
              </a:rPr>
              <a:t>audit ‘smart’</a:t>
            </a:r>
          </a:p>
        </p:txBody>
      </p:sp>
      <p:sp>
        <p:nvSpPr>
          <p:cNvPr id="9" name="TextBox 9"/>
          <p:cNvSpPr txBox="1"/>
          <p:nvPr/>
        </p:nvSpPr>
        <p:spPr>
          <a:xfrm>
            <a:off x="765203" y="2923472"/>
            <a:ext cx="16757593" cy="7241559"/>
          </a:xfrm>
          <a:prstGeom prst="rect">
            <a:avLst/>
          </a:prstGeom>
        </p:spPr>
        <p:txBody>
          <a:bodyPr lIns="0" tIns="0" rIns="0" bIns="0" rtlCol="0" anchor="t">
            <a:spAutoFit/>
          </a:bodyPr>
          <a:lstStyle/>
          <a:p>
            <a:pPr algn="l">
              <a:lnSpc>
                <a:spcPts val="4096"/>
              </a:lnSpc>
            </a:pPr>
            <a:r>
              <a:rPr lang="en-US" sz="2925">
                <a:solidFill>
                  <a:srgbClr val="000000"/>
                </a:solidFill>
                <a:latin typeface="Poppins"/>
                <a:ea typeface="Poppins"/>
                <a:cs typeface="Poppins"/>
                <a:sym typeface="Poppins"/>
              </a:rPr>
              <a:t>Metode audit SMART (Selective Monitoring and Assessment of Risks and Trends)</a:t>
            </a:r>
          </a:p>
          <a:p>
            <a:pPr algn="l">
              <a:lnSpc>
                <a:spcPts val="4096"/>
              </a:lnSpc>
            </a:pPr>
            <a:r>
              <a:rPr lang="en-US" sz="2925">
                <a:solidFill>
                  <a:srgbClr val="000000"/>
                </a:solidFill>
                <a:latin typeface="Poppins"/>
                <a:ea typeface="Poppins"/>
                <a:cs typeface="Poppins"/>
                <a:sym typeface="Poppins"/>
              </a:rPr>
              <a:t>merupakan   gabungan   penentuan   risiko   dan   audit   analitis</a:t>
            </a:r>
          </a:p>
          <a:p>
            <a:pPr algn="l">
              <a:lnSpc>
                <a:spcPts val="4096"/>
              </a:lnSpc>
            </a:pPr>
            <a:endParaRPr lang="en-US" sz="2925">
              <a:solidFill>
                <a:srgbClr val="000000"/>
              </a:solidFill>
              <a:latin typeface="Poppins"/>
              <a:ea typeface="Poppins"/>
              <a:cs typeface="Poppins"/>
              <a:sym typeface="Poppins"/>
            </a:endParaRPr>
          </a:p>
          <a:p>
            <a:pPr algn="l">
              <a:lnSpc>
                <a:spcPts val="4096"/>
              </a:lnSpc>
            </a:pPr>
            <a:r>
              <a:rPr lang="en-US" sz="2925">
                <a:solidFill>
                  <a:srgbClr val="000000"/>
                </a:solidFill>
                <a:latin typeface="Poppins"/>
                <a:ea typeface="Poppins"/>
                <a:cs typeface="Poppins"/>
                <a:sym typeface="Poppins"/>
              </a:rPr>
              <a:t>Bertujuan mencerminkan efektivitas sistem kontrol internal dan memungkinkan auditor untuk dengan segera mengidentifikasi   masalah-masalah   potensial,   tren   yang   tidak menguntungkan dan fluktuasi yang tidak normal. </a:t>
            </a:r>
          </a:p>
          <a:p>
            <a:pPr algn="l">
              <a:lnSpc>
                <a:spcPts val="4096"/>
              </a:lnSpc>
            </a:pPr>
            <a:r>
              <a:rPr lang="en-US" sz="2925">
                <a:solidFill>
                  <a:srgbClr val="000000"/>
                </a:solidFill>
                <a:latin typeface="Poppins"/>
                <a:ea typeface="Poppins"/>
                <a:cs typeface="Poppins"/>
                <a:sym typeface="Poppins"/>
              </a:rPr>
              <a:t>Metode ini menggunakan “indikator-indikator kunci”, Terdapat empat tahap dalam audit SMART yaitu:</a:t>
            </a:r>
          </a:p>
          <a:p>
            <a:pPr algn="l">
              <a:lnSpc>
                <a:spcPts val="4096"/>
              </a:lnSpc>
            </a:pPr>
            <a:r>
              <a:rPr lang="en-US" sz="2925">
                <a:solidFill>
                  <a:srgbClr val="000000"/>
                </a:solidFill>
                <a:latin typeface="Poppins"/>
                <a:ea typeface="Poppins"/>
                <a:cs typeface="Poppins"/>
                <a:sym typeface="Poppins"/>
              </a:rPr>
              <a:t>a) Pemilihan bidang-bidang kunci untuk pengawasan dan penentuan;</a:t>
            </a:r>
          </a:p>
          <a:p>
            <a:pPr algn="l">
              <a:lnSpc>
                <a:spcPts val="4096"/>
              </a:lnSpc>
            </a:pPr>
            <a:r>
              <a:rPr lang="en-US" sz="2925">
                <a:solidFill>
                  <a:srgbClr val="000000"/>
                </a:solidFill>
                <a:latin typeface="Poppins"/>
                <a:ea typeface="Poppins"/>
                <a:cs typeface="Poppins"/>
                <a:sym typeface="Poppins"/>
              </a:rPr>
              <a:t>b) Pengembangan indikator-indikator kunci untuk pengawasan dan penentuan;</a:t>
            </a:r>
          </a:p>
          <a:p>
            <a:pPr algn="l">
              <a:lnSpc>
                <a:spcPts val="4096"/>
              </a:lnSpc>
            </a:pPr>
            <a:r>
              <a:rPr lang="en-US" sz="2925">
                <a:solidFill>
                  <a:srgbClr val="000000"/>
                </a:solidFill>
                <a:latin typeface="Poppins"/>
                <a:ea typeface="Poppins"/>
                <a:cs typeface="Poppins"/>
                <a:sym typeface="Poppins"/>
              </a:rPr>
              <a:t>c) Implementasi;</a:t>
            </a:r>
          </a:p>
          <a:p>
            <a:pPr algn="l">
              <a:lnSpc>
                <a:spcPts val="4376"/>
              </a:lnSpc>
            </a:pPr>
            <a:r>
              <a:rPr lang="en-US" sz="3125">
                <a:solidFill>
                  <a:srgbClr val="000000"/>
                </a:solidFill>
                <a:latin typeface="Poppins"/>
                <a:ea typeface="Poppins"/>
                <a:cs typeface="Poppins"/>
                <a:sym typeface="Poppins"/>
              </a:rPr>
              <a:t>d) Pemeliharaan teknik-teknik audit SMART</a:t>
            </a:r>
          </a:p>
          <a:p>
            <a:pPr algn="l">
              <a:lnSpc>
                <a:spcPts val="4096"/>
              </a:lnSpc>
            </a:pPr>
            <a:endParaRPr lang="en-US" sz="3125">
              <a:solidFill>
                <a:srgbClr val="000000"/>
              </a:solidFill>
              <a:latin typeface="Poppins"/>
              <a:ea typeface="Poppins"/>
              <a:cs typeface="Poppins"/>
              <a:sym typeface="Poppins"/>
            </a:endParaRPr>
          </a:p>
          <a:p>
            <a:pPr algn="just">
              <a:lnSpc>
                <a:spcPts val="4096"/>
              </a:lnSpc>
            </a:pPr>
            <a:endParaRPr lang="en-US" sz="3125">
              <a:solidFill>
                <a:srgbClr val="000000"/>
              </a:solidFill>
              <a:latin typeface="Poppins"/>
              <a:ea typeface="Poppins"/>
              <a:cs typeface="Poppins"/>
              <a:sym typeface="Poppin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1359671" y="9957734"/>
            <a:ext cx="1938172" cy="2386666"/>
          </a:xfrm>
          <a:custGeom>
            <a:avLst/>
            <a:gdLst/>
            <a:ahLst/>
            <a:cxnLst/>
            <a:rect l="l" t="t" r="r" b="b"/>
            <a:pathLst>
              <a:path w="1938172" h="2386666">
                <a:moveTo>
                  <a:pt x="0" y="0"/>
                </a:moveTo>
                <a:lnTo>
                  <a:pt x="1938171" y="0"/>
                </a:lnTo>
                <a:lnTo>
                  <a:pt x="1938171" y="2386666"/>
                </a:lnTo>
                <a:lnTo>
                  <a:pt x="0" y="238666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flipH="1" flipV="1">
            <a:off x="17522797" y="0"/>
            <a:ext cx="2435984" cy="2999672"/>
          </a:xfrm>
          <a:custGeom>
            <a:avLst/>
            <a:gdLst/>
            <a:ahLst/>
            <a:cxnLst/>
            <a:rect l="l" t="t" r="r" b="b"/>
            <a:pathLst>
              <a:path w="2435984" h="2999672">
                <a:moveTo>
                  <a:pt x="2435983" y="2999672"/>
                </a:moveTo>
                <a:lnTo>
                  <a:pt x="0" y="2999672"/>
                </a:lnTo>
                <a:lnTo>
                  <a:pt x="0" y="0"/>
                </a:lnTo>
                <a:lnTo>
                  <a:pt x="2435983" y="0"/>
                </a:lnTo>
                <a:lnTo>
                  <a:pt x="2435983" y="2999672"/>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a:off x="-642080" y="204917"/>
            <a:ext cx="4118951" cy="914750"/>
          </a:xfrm>
          <a:custGeom>
            <a:avLst/>
            <a:gdLst/>
            <a:ahLst/>
            <a:cxnLst/>
            <a:rect l="l" t="t" r="r" b="b"/>
            <a:pathLst>
              <a:path w="4118951" h="914750">
                <a:moveTo>
                  <a:pt x="0" y="0"/>
                </a:moveTo>
                <a:lnTo>
                  <a:pt x="4118951" y="0"/>
                </a:lnTo>
                <a:lnTo>
                  <a:pt x="4118951" y="914750"/>
                </a:lnTo>
                <a:lnTo>
                  <a:pt x="0" y="91475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Freeform 7"/>
          <p:cNvSpPr/>
          <p:nvPr/>
        </p:nvSpPr>
        <p:spPr>
          <a:xfrm flipH="1">
            <a:off x="15711449" y="9628468"/>
            <a:ext cx="2965247" cy="658532"/>
          </a:xfrm>
          <a:custGeom>
            <a:avLst/>
            <a:gdLst/>
            <a:ahLst/>
            <a:cxnLst/>
            <a:rect l="l" t="t" r="r" b="b"/>
            <a:pathLst>
              <a:path w="2965247" h="658532">
                <a:moveTo>
                  <a:pt x="2965246" y="0"/>
                </a:moveTo>
                <a:lnTo>
                  <a:pt x="0" y="0"/>
                </a:lnTo>
                <a:lnTo>
                  <a:pt x="0" y="658532"/>
                </a:lnTo>
                <a:lnTo>
                  <a:pt x="2965246" y="658532"/>
                </a:lnTo>
                <a:lnTo>
                  <a:pt x="2965246"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TextBox 8"/>
          <p:cNvSpPr txBox="1"/>
          <p:nvPr/>
        </p:nvSpPr>
        <p:spPr>
          <a:xfrm>
            <a:off x="4027570" y="1776061"/>
            <a:ext cx="9139310" cy="798400"/>
          </a:xfrm>
          <a:prstGeom prst="rect">
            <a:avLst/>
          </a:prstGeom>
        </p:spPr>
        <p:txBody>
          <a:bodyPr lIns="0" tIns="0" rIns="0" bIns="0" rtlCol="0" anchor="t">
            <a:spAutoFit/>
          </a:bodyPr>
          <a:lstStyle/>
          <a:p>
            <a:pPr algn="ctr">
              <a:lnSpc>
                <a:spcPts val="5609"/>
              </a:lnSpc>
            </a:pPr>
            <a:r>
              <a:rPr lang="en-US" sz="7100">
                <a:solidFill>
                  <a:srgbClr val="003B64"/>
                </a:solidFill>
                <a:latin typeface="Staatliches"/>
                <a:ea typeface="Staatliches"/>
                <a:cs typeface="Staatliches"/>
                <a:sym typeface="Staatliches"/>
              </a:rPr>
              <a:t>pengukuran kinerja</a:t>
            </a:r>
          </a:p>
        </p:txBody>
      </p:sp>
      <p:sp>
        <p:nvSpPr>
          <p:cNvPr id="9" name="TextBox 9"/>
          <p:cNvSpPr txBox="1"/>
          <p:nvPr/>
        </p:nvSpPr>
        <p:spPr>
          <a:xfrm>
            <a:off x="1406153" y="3248835"/>
            <a:ext cx="15475694" cy="5418189"/>
          </a:xfrm>
          <a:prstGeom prst="rect">
            <a:avLst/>
          </a:prstGeom>
        </p:spPr>
        <p:txBody>
          <a:bodyPr lIns="0" tIns="0" rIns="0" bIns="0" rtlCol="0" anchor="t">
            <a:spAutoFit/>
          </a:bodyPr>
          <a:lstStyle/>
          <a:p>
            <a:pPr algn="l">
              <a:lnSpc>
                <a:spcPts val="4796"/>
              </a:lnSpc>
            </a:pPr>
            <a:r>
              <a:rPr lang="en-US" sz="3425">
                <a:solidFill>
                  <a:srgbClr val="000000"/>
                </a:solidFill>
                <a:latin typeface="Poppins"/>
                <a:ea typeface="Poppins"/>
                <a:cs typeface="Poppins"/>
                <a:sym typeface="Poppins"/>
              </a:rPr>
              <a:t>Untuk melakukan pemeriksaan audit berarti auditor harus mencari  unit pengukuran  dan</a:t>
            </a:r>
          </a:p>
          <a:p>
            <a:pPr algn="l">
              <a:lnSpc>
                <a:spcPts val="4796"/>
              </a:lnSpc>
            </a:pPr>
            <a:r>
              <a:rPr lang="en-US" sz="3425">
                <a:solidFill>
                  <a:srgbClr val="000000"/>
                </a:solidFill>
                <a:latin typeface="Poppins"/>
                <a:ea typeface="Poppins"/>
                <a:cs typeface="Poppins"/>
                <a:sym typeface="Poppins"/>
              </a:rPr>
              <a:t>kemudian   standar untuk digunakan. Standar   bisa   ditemukan   pada   instruksi pekerjaan,   arahan   organisasi, anggaran,  spesifikasi   produk,  praktik industri,  standar  minimum   kontrol  internal,  GAAP, praktik-praktik bisnis yang wajar, dll.</a:t>
            </a:r>
          </a:p>
          <a:p>
            <a:pPr algn="l">
              <a:lnSpc>
                <a:spcPts val="4796"/>
              </a:lnSpc>
            </a:pPr>
            <a:r>
              <a:rPr lang="en-US" sz="3425">
                <a:solidFill>
                  <a:srgbClr val="000000"/>
                </a:solidFill>
                <a:latin typeface="Poppins"/>
                <a:ea typeface="Poppins"/>
                <a:cs typeface="Poppins"/>
                <a:sym typeface="Poppins"/>
              </a:rPr>
              <a:t>Dengan membandingkan temuan mereka dengan unit pengukuran standar, mereka dapat membuat kesimpulan yang objektif.</a:t>
            </a:r>
          </a:p>
          <a:p>
            <a:pPr algn="just">
              <a:lnSpc>
                <a:spcPts val="4796"/>
              </a:lnSpc>
            </a:pPr>
            <a:endParaRPr lang="en-US" sz="3425">
              <a:solidFill>
                <a:srgbClr val="000000"/>
              </a:solidFill>
              <a:latin typeface="Poppins"/>
              <a:ea typeface="Poppins"/>
              <a:cs typeface="Poppins"/>
              <a:sym typeface="Poppin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1359671" y="9957734"/>
            <a:ext cx="1938172" cy="2386666"/>
          </a:xfrm>
          <a:custGeom>
            <a:avLst/>
            <a:gdLst/>
            <a:ahLst/>
            <a:cxnLst/>
            <a:rect l="l" t="t" r="r" b="b"/>
            <a:pathLst>
              <a:path w="1938172" h="2386666">
                <a:moveTo>
                  <a:pt x="0" y="0"/>
                </a:moveTo>
                <a:lnTo>
                  <a:pt x="1938171" y="0"/>
                </a:lnTo>
                <a:lnTo>
                  <a:pt x="1938171" y="2386666"/>
                </a:lnTo>
                <a:lnTo>
                  <a:pt x="0" y="238666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flipH="1" flipV="1">
            <a:off x="17522797" y="0"/>
            <a:ext cx="2435984" cy="2999672"/>
          </a:xfrm>
          <a:custGeom>
            <a:avLst/>
            <a:gdLst/>
            <a:ahLst/>
            <a:cxnLst/>
            <a:rect l="l" t="t" r="r" b="b"/>
            <a:pathLst>
              <a:path w="2435984" h="2999672">
                <a:moveTo>
                  <a:pt x="2435983" y="2999672"/>
                </a:moveTo>
                <a:lnTo>
                  <a:pt x="0" y="2999672"/>
                </a:lnTo>
                <a:lnTo>
                  <a:pt x="0" y="0"/>
                </a:lnTo>
                <a:lnTo>
                  <a:pt x="2435983" y="0"/>
                </a:lnTo>
                <a:lnTo>
                  <a:pt x="2435983" y="2999672"/>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a:off x="-642080" y="204917"/>
            <a:ext cx="4118951" cy="914750"/>
          </a:xfrm>
          <a:custGeom>
            <a:avLst/>
            <a:gdLst/>
            <a:ahLst/>
            <a:cxnLst/>
            <a:rect l="l" t="t" r="r" b="b"/>
            <a:pathLst>
              <a:path w="4118951" h="914750">
                <a:moveTo>
                  <a:pt x="0" y="0"/>
                </a:moveTo>
                <a:lnTo>
                  <a:pt x="4118951" y="0"/>
                </a:lnTo>
                <a:lnTo>
                  <a:pt x="4118951" y="914750"/>
                </a:lnTo>
                <a:lnTo>
                  <a:pt x="0" y="91475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Freeform 7"/>
          <p:cNvSpPr/>
          <p:nvPr/>
        </p:nvSpPr>
        <p:spPr>
          <a:xfrm flipH="1">
            <a:off x="15711449" y="9628468"/>
            <a:ext cx="2965247" cy="658532"/>
          </a:xfrm>
          <a:custGeom>
            <a:avLst/>
            <a:gdLst/>
            <a:ahLst/>
            <a:cxnLst/>
            <a:rect l="l" t="t" r="r" b="b"/>
            <a:pathLst>
              <a:path w="2965247" h="658532">
                <a:moveTo>
                  <a:pt x="2965246" y="0"/>
                </a:moveTo>
                <a:lnTo>
                  <a:pt x="0" y="0"/>
                </a:lnTo>
                <a:lnTo>
                  <a:pt x="0" y="658532"/>
                </a:lnTo>
                <a:lnTo>
                  <a:pt x="2965246" y="658532"/>
                </a:lnTo>
                <a:lnTo>
                  <a:pt x="2965246"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TextBox 8"/>
          <p:cNvSpPr txBox="1"/>
          <p:nvPr/>
        </p:nvSpPr>
        <p:spPr>
          <a:xfrm>
            <a:off x="4574345" y="1395892"/>
            <a:ext cx="9139310" cy="798400"/>
          </a:xfrm>
          <a:prstGeom prst="rect">
            <a:avLst/>
          </a:prstGeom>
        </p:spPr>
        <p:txBody>
          <a:bodyPr lIns="0" tIns="0" rIns="0" bIns="0" rtlCol="0" anchor="t">
            <a:spAutoFit/>
          </a:bodyPr>
          <a:lstStyle/>
          <a:p>
            <a:pPr algn="ctr">
              <a:lnSpc>
                <a:spcPts val="5609"/>
              </a:lnSpc>
            </a:pPr>
            <a:r>
              <a:rPr lang="en-US" sz="7100">
                <a:solidFill>
                  <a:srgbClr val="003B64"/>
                </a:solidFill>
                <a:latin typeface="Staatliches"/>
                <a:ea typeface="Staatliches"/>
                <a:cs typeface="Staatliches"/>
                <a:sym typeface="Staatliches"/>
              </a:rPr>
              <a:t>pengembangan standar</a:t>
            </a:r>
          </a:p>
        </p:txBody>
      </p:sp>
      <p:sp>
        <p:nvSpPr>
          <p:cNvPr id="9" name="TextBox 9"/>
          <p:cNvSpPr txBox="1"/>
          <p:nvPr/>
        </p:nvSpPr>
        <p:spPr>
          <a:xfrm>
            <a:off x="765203" y="2923472"/>
            <a:ext cx="16757593" cy="6689136"/>
          </a:xfrm>
          <a:prstGeom prst="rect">
            <a:avLst/>
          </a:prstGeom>
        </p:spPr>
        <p:txBody>
          <a:bodyPr lIns="0" tIns="0" rIns="0" bIns="0" rtlCol="0" anchor="t">
            <a:spAutoFit/>
          </a:bodyPr>
          <a:lstStyle/>
          <a:p>
            <a:pPr algn="just">
              <a:lnSpc>
                <a:spcPts val="4096"/>
              </a:lnSpc>
            </a:pPr>
            <a:r>
              <a:rPr lang="en-US" sz="2925">
                <a:solidFill>
                  <a:srgbClr val="000000"/>
                </a:solidFill>
                <a:latin typeface="Poppins"/>
                <a:ea typeface="Poppins"/>
                <a:cs typeface="Poppins"/>
                <a:sym typeface="Poppins"/>
              </a:rPr>
              <a:t>Standar harus sesuai dengan tujuan-tujuan operasi yang diperiksa. Standar harus wajar dan relevan. Kriteria untuk digunakan sebagai tolak ukur adalah :</a:t>
            </a:r>
          </a:p>
          <a:p>
            <a:pPr algn="just">
              <a:lnSpc>
                <a:spcPts val="4096"/>
              </a:lnSpc>
            </a:pPr>
            <a:r>
              <a:rPr lang="en-US" sz="2925">
                <a:solidFill>
                  <a:srgbClr val="000000"/>
                </a:solidFill>
                <a:latin typeface="Poppins"/>
                <a:ea typeface="Poppins"/>
                <a:cs typeface="Poppins"/>
                <a:sym typeface="Poppins"/>
              </a:rPr>
              <a:t>    1. Struktur, komposisi, dan operasi komitte </a:t>
            </a:r>
          </a:p>
          <a:p>
            <a:pPr marL="631697" lvl="1" indent="-315848" algn="just">
              <a:lnSpc>
                <a:spcPts val="4096"/>
              </a:lnSpc>
              <a:buAutoNum type="arabicPeriod"/>
            </a:pPr>
            <a:r>
              <a:rPr lang="en-US" sz="2925">
                <a:solidFill>
                  <a:srgbClr val="000000"/>
                </a:solidFill>
                <a:latin typeface="Poppins"/>
                <a:ea typeface="Poppins"/>
                <a:cs typeface="Poppins"/>
                <a:sym typeface="Poppins"/>
              </a:rPr>
              <a:t>Rencana, program, praktik, dan instruksi-intruksi implementasi </a:t>
            </a:r>
          </a:p>
          <a:p>
            <a:pPr algn="just">
              <a:lnSpc>
                <a:spcPts val="4096"/>
              </a:lnSpc>
            </a:pPr>
            <a:r>
              <a:rPr lang="en-US" sz="2925">
                <a:solidFill>
                  <a:srgbClr val="000000"/>
                </a:solidFill>
                <a:latin typeface="Poppins"/>
                <a:ea typeface="Poppins"/>
                <a:cs typeface="Poppins"/>
                <a:sym typeface="Poppins"/>
              </a:rPr>
              <a:t>   3. Pengawasan, pemeriksaan, dan pelaporan aktivitas </a:t>
            </a:r>
          </a:p>
          <a:p>
            <a:pPr algn="just">
              <a:lnSpc>
                <a:spcPts val="4096"/>
              </a:lnSpc>
            </a:pPr>
            <a:endParaRPr lang="en-US" sz="2925">
              <a:solidFill>
                <a:srgbClr val="000000"/>
              </a:solidFill>
              <a:latin typeface="Poppins"/>
              <a:ea typeface="Poppins"/>
              <a:cs typeface="Poppins"/>
              <a:sym typeface="Poppins"/>
            </a:endParaRPr>
          </a:p>
          <a:p>
            <a:pPr algn="just">
              <a:lnSpc>
                <a:spcPts val="4096"/>
              </a:lnSpc>
            </a:pPr>
            <a:r>
              <a:rPr lang="en-US" sz="2925">
                <a:solidFill>
                  <a:srgbClr val="000000"/>
                </a:solidFill>
                <a:latin typeface="Poppins"/>
                <a:ea typeface="Poppins"/>
                <a:cs typeface="Poppins"/>
                <a:sym typeface="Poppins"/>
              </a:rPr>
              <a:t>Auditor internal menerapkan standar operasional di sepanjang pekerjaan lapangannya,</a:t>
            </a:r>
          </a:p>
          <a:p>
            <a:pPr algn="just">
              <a:lnSpc>
                <a:spcPts val="4096"/>
              </a:lnSpc>
            </a:pPr>
            <a:r>
              <a:rPr lang="en-US" sz="2925">
                <a:solidFill>
                  <a:srgbClr val="000000"/>
                </a:solidFill>
                <a:latin typeface="Poppins"/>
                <a:ea typeface="Poppins"/>
                <a:cs typeface="Poppins"/>
                <a:sym typeface="Poppins"/>
              </a:rPr>
              <a:t>oleh   karena   itu   mereka   seharusnya   tidak   gagal   dalam   mengevaluasi   standar   itu   sendiri. Standar   juga   harus   dievaluasi   kelayakan   dan   kecukupannya   dalam   mengukur   kemajuan terhadap tujuan dan sasaran organisasi, dan ketetapan standar untuk kondisi saat ini. Evaluasi yang dilakukan auditor internal biasanya diarahkan ke tiga aspek  yaitu kualitas, biaya, dan jadwal.</a:t>
            </a:r>
          </a:p>
          <a:p>
            <a:pPr algn="just">
              <a:lnSpc>
                <a:spcPts val="4096"/>
              </a:lnSpc>
            </a:pPr>
            <a:endParaRPr lang="en-US" sz="2925">
              <a:solidFill>
                <a:srgbClr val="000000"/>
              </a:solidFill>
              <a:latin typeface="Poppins"/>
              <a:ea typeface="Poppins"/>
              <a:cs typeface="Poppins"/>
              <a:sym typeface="Poppin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0" y="204917"/>
            <a:ext cx="3657600" cy="925068"/>
          </a:xfrm>
          <a:custGeom>
            <a:avLst/>
            <a:gdLst/>
            <a:ahLst/>
            <a:cxnLst/>
            <a:rect l="l" t="t" r="r" b="b"/>
            <a:pathLst>
              <a:path w="3657600" h="925068">
                <a:moveTo>
                  <a:pt x="0" y="0"/>
                </a:moveTo>
                <a:lnTo>
                  <a:pt x="3657600" y="0"/>
                </a:lnTo>
                <a:lnTo>
                  <a:pt x="3657600" y="925068"/>
                </a:lnTo>
                <a:lnTo>
                  <a:pt x="0" y="925068"/>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a:off x="14685156" y="9361932"/>
            <a:ext cx="3657600" cy="925068"/>
          </a:xfrm>
          <a:custGeom>
            <a:avLst/>
            <a:gdLst/>
            <a:ahLst/>
            <a:cxnLst/>
            <a:rect l="l" t="t" r="r" b="b"/>
            <a:pathLst>
              <a:path w="3657600" h="925068">
                <a:moveTo>
                  <a:pt x="0" y="0"/>
                </a:moveTo>
                <a:lnTo>
                  <a:pt x="3657600" y="0"/>
                </a:lnTo>
                <a:lnTo>
                  <a:pt x="3657600" y="925068"/>
                </a:lnTo>
                <a:lnTo>
                  <a:pt x="0" y="925068"/>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TextBox 7"/>
          <p:cNvSpPr txBox="1"/>
          <p:nvPr/>
        </p:nvSpPr>
        <p:spPr>
          <a:xfrm>
            <a:off x="2825603" y="1570873"/>
            <a:ext cx="13592564" cy="793089"/>
          </a:xfrm>
          <a:prstGeom prst="rect">
            <a:avLst/>
          </a:prstGeom>
        </p:spPr>
        <p:txBody>
          <a:bodyPr lIns="0" tIns="0" rIns="0" bIns="0" rtlCol="0" anchor="t">
            <a:spAutoFit/>
          </a:bodyPr>
          <a:lstStyle/>
          <a:p>
            <a:pPr algn="ctr">
              <a:lnSpc>
                <a:spcPts val="5530"/>
              </a:lnSpc>
            </a:pPr>
            <a:r>
              <a:rPr lang="en-US" sz="7000">
                <a:solidFill>
                  <a:srgbClr val="003B64"/>
                </a:solidFill>
                <a:latin typeface="Staatliches"/>
                <a:ea typeface="Staatliches"/>
                <a:cs typeface="Staatliches"/>
                <a:sym typeface="Staatliches"/>
              </a:rPr>
              <a:t>penggunaan tolak ukur dan evaluasi</a:t>
            </a:r>
          </a:p>
        </p:txBody>
      </p:sp>
      <p:sp>
        <p:nvSpPr>
          <p:cNvPr id="9" name="TextBox 9"/>
          <p:cNvSpPr txBox="1"/>
          <p:nvPr/>
        </p:nvSpPr>
        <p:spPr>
          <a:xfrm>
            <a:off x="1157287" y="3905907"/>
            <a:ext cx="7508827" cy="5351852"/>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Tolak ukur adalah pemilihan praktik-praktik terbaik yang dilakukan oleh organisasi-organisasi lainnya. </a:t>
            </a:r>
          </a:p>
          <a:p>
            <a:pPr algn="l">
              <a:lnSpc>
                <a:spcPts val="4236"/>
              </a:lnSpc>
            </a:pPr>
            <a:r>
              <a:rPr lang="en-US" sz="3025">
                <a:solidFill>
                  <a:srgbClr val="000000"/>
                </a:solidFill>
                <a:latin typeface="Poppins"/>
                <a:ea typeface="Poppins"/>
                <a:cs typeface="Poppins"/>
                <a:sym typeface="Poppins"/>
              </a:rPr>
              <a:t>Studi Praktik-praktik Global Terbaik yang dilakukan dikelompokkan dalam 4 tahap :</a:t>
            </a:r>
          </a:p>
          <a:p>
            <a:pPr algn="l">
              <a:lnSpc>
                <a:spcPts val="4236"/>
              </a:lnSpc>
            </a:pPr>
            <a:r>
              <a:rPr lang="en-US" sz="3025">
                <a:solidFill>
                  <a:srgbClr val="000000"/>
                </a:solidFill>
                <a:latin typeface="Poppins"/>
                <a:ea typeface="Poppins"/>
                <a:cs typeface="Poppins"/>
                <a:sym typeface="Poppins"/>
              </a:rPr>
              <a:t> 1. Analisis proses-proses audit</a:t>
            </a:r>
          </a:p>
          <a:p>
            <a:pPr algn="l">
              <a:lnSpc>
                <a:spcPts val="4236"/>
              </a:lnSpc>
            </a:pPr>
            <a:r>
              <a:rPr lang="en-US" sz="3025">
                <a:solidFill>
                  <a:srgbClr val="000000"/>
                </a:solidFill>
                <a:latin typeface="Poppins"/>
                <a:ea typeface="Poppins"/>
                <a:cs typeface="Poppins"/>
                <a:sym typeface="Poppins"/>
              </a:rPr>
              <a:t> 2. Merencanakan studi </a:t>
            </a:r>
          </a:p>
          <a:p>
            <a:pPr algn="l">
              <a:lnSpc>
                <a:spcPts val="4236"/>
              </a:lnSpc>
            </a:pPr>
            <a:r>
              <a:rPr lang="en-US" sz="3025">
                <a:solidFill>
                  <a:srgbClr val="000000"/>
                </a:solidFill>
                <a:latin typeface="Poppins"/>
                <a:ea typeface="Poppins"/>
                <a:cs typeface="Poppins"/>
                <a:sym typeface="Poppins"/>
              </a:rPr>
              <a:t> 3. Pelaksanakan studi  </a:t>
            </a:r>
          </a:p>
          <a:p>
            <a:pPr algn="l">
              <a:lnSpc>
                <a:spcPts val="4236"/>
              </a:lnSpc>
            </a:pPr>
            <a:r>
              <a:rPr lang="en-US" sz="3025">
                <a:solidFill>
                  <a:srgbClr val="000000"/>
                </a:solidFill>
                <a:latin typeface="Poppins"/>
                <a:ea typeface="Poppins"/>
                <a:cs typeface="Poppins"/>
                <a:sym typeface="Poppins"/>
              </a:rPr>
              <a:t>4. Mendapatkan pemahaman</a:t>
            </a:r>
          </a:p>
        </p:txBody>
      </p:sp>
      <p:grpSp>
        <p:nvGrpSpPr>
          <p:cNvPr id="10" name="Group 10"/>
          <p:cNvGrpSpPr/>
          <p:nvPr/>
        </p:nvGrpSpPr>
        <p:grpSpPr>
          <a:xfrm>
            <a:off x="1157288" y="3002137"/>
            <a:ext cx="5660917" cy="800532"/>
            <a:chOff x="0" y="0"/>
            <a:chExt cx="1490941" cy="210840"/>
          </a:xfrm>
        </p:grpSpPr>
        <p:sp>
          <p:nvSpPr>
            <p:cNvPr id="11" name="Freeform 11"/>
            <p:cNvSpPr/>
            <p:nvPr/>
          </p:nvSpPr>
          <p:spPr>
            <a:xfrm>
              <a:off x="0" y="0"/>
              <a:ext cx="1490941" cy="210840"/>
            </a:xfrm>
            <a:custGeom>
              <a:avLst/>
              <a:gdLst/>
              <a:ahLst/>
              <a:cxnLst/>
              <a:rect l="l" t="t" r="r" b="b"/>
              <a:pathLst>
                <a:path w="1490941" h="210840">
                  <a:moveTo>
                    <a:pt x="38293" y="0"/>
                  </a:moveTo>
                  <a:lnTo>
                    <a:pt x="1452648" y="0"/>
                  </a:lnTo>
                  <a:cubicBezTo>
                    <a:pt x="1462804" y="0"/>
                    <a:pt x="1472544" y="4034"/>
                    <a:pt x="1479725" y="11216"/>
                  </a:cubicBezTo>
                  <a:cubicBezTo>
                    <a:pt x="1486907" y="18397"/>
                    <a:pt x="1490941" y="28137"/>
                    <a:pt x="1490941" y="38293"/>
                  </a:cubicBezTo>
                  <a:lnTo>
                    <a:pt x="1490941" y="172547"/>
                  </a:lnTo>
                  <a:cubicBezTo>
                    <a:pt x="1490941" y="193695"/>
                    <a:pt x="1473797" y="210840"/>
                    <a:pt x="1452648" y="210840"/>
                  </a:cubicBezTo>
                  <a:lnTo>
                    <a:pt x="38293" y="210840"/>
                  </a:lnTo>
                  <a:cubicBezTo>
                    <a:pt x="28137" y="210840"/>
                    <a:pt x="18397" y="206805"/>
                    <a:pt x="11216" y="199624"/>
                  </a:cubicBezTo>
                  <a:cubicBezTo>
                    <a:pt x="4034" y="192443"/>
                    <a:pt x="0" y="182703"/>
                    <a:pt x="0" y="172547"/>
                  </a:cubicBezTo>
                  <a:lnTo>
                    <a:pt x="0" y="38293"/>
                  </a:lnTo>
                  <a:cubicBezTo>
                    <a:pt x="0" y="28137"/>
                    <a:pt x="4034" y="18397"/>
                    <a:pt x="11216" y="11216"/>
                  </a:cubicBezTo>
                  <a:cubicBezTo>
                    <a:pt x="18397" y="4034"/>
                    <a:pt x="28137" y="0"/>
                    <a:pt x="38293" y="0"/>
                  </a:cubicBezTo>
                  <a:close/>
                </a:path>
              </a:pathLst>
            </a:custGeom>
            <a:solidFill>
              <a:srgbClr val="EA9400"/>
            </a:solidFill>
          </p:spPr>
        </p:sp>
        <p:sp>
          <p:nvSpPr>
            <p:cNvPr id="12" name="TextBox 12"/>
            <p:cNvSpPr txBox="1"/>
            <p:nvPr/>
          </p:nvSpPr>
          <p:spPr>
            <a:xfrm>
              <a:off x="0" y="-38100"/>
              <a:ext cx="1490941" cy="248940"/>
            </a:xfrm>
            <a:prstGeom prst="rect">
              <a:avLst/>
            </a:prstGeom>
          </p:spPr>
          <p:txBody>
            <a:bodyPr lIns="50800" tIns="50800" rIns="50800" bIns="50800" rtlCol="0" anchor="ctr"/>
            <a:lstStyle/>
            <a:p>
              <a:pPr algn="ctr">
                <a:lnSpc>
                  <a:spcPts val="2659"/>
                </a:lnSpc>
                <a:spcBef>
                  <a:spcPct val="0"/>
                </a:spcBef>
              </a:pPr>
              <a:endParaRPr/>
            </a:p>
          </p:txBody>
        </p:sp>
      </p:grpSp>
      <p:sp>
        <p:nvSpPr>
          <p:cNvPr id="13" name="TextBox 13"/>
          <p:cNvSpPr txBox="1"/>
          <p:nvPr/>
        </p:nvSpPr>
        <p:spPr>
          <a:xfrm>
            <a:off x="1570420" y="3092135"/>
            <a:ext cx="4834652" cy="551739"/>
          </a:xfrm>
          <a:prstGeom prst="rect">
            <a:avLst/>
          </a:prstGeom>
        </p:spPr>
        <p:txBody>
          <a:bodyPr lIns="0" tIns="0" rIns="0" bIns="0" rtlCol="0" anchor="t">
            <a:spAutoFit/>
          </a:bodyPr>
          <a:lstStyle/>
          <a:p>
            <a:pPr algn="ctr">
              <a:lnSpc>
                <a:spcPts val="4236"/>
              </a:lnSpc>
            </a:pPr>
            <a:r>
              <a:rPr lang="en-US" sz="3025" b="1">
                <a:solidFill>
                  <a:srgbClr val="000000"/>
                </a:solidFill>
                <a:latin typeface="Poppins Bold"/>
                <a:ea typeface="Poppins Bold"/>
                <a:cs typeface="Poppins Bold"/>
                <a:sym typeface="Poppins Bold"/>
              </a:rPr>
              <a:t>Penggunaan Tolak Ukur</a:t>
            </a:r>
          </a:p>
        </p:txBody>
      </p:sp>
      <p:grpSp>
        <p:nvGrpSpPr>
          <p:cNvPr id="14" name="Group 14"/>
          <p:cNvGrpSpPr/>
          <p:nvPr/>
        </p:nvGrpSpPr>
        <p:grpSpPr>
          <a:xfrm>
            <a:off x="9621885" y="3002137"/>
            <a:ext cx="5660917" cy="800532"/>
            <a:chOff x="0" y="0"/>
            <a:chExt cx="1490941" cy="210840"/>
          </a:xfrm>
        </p:grpSpPr>
        <p:sp>
          <p:nvSpPr>
            <p:cNvPr id="15" name="Freeform 15"/>
            <p:cNvSpPr/>
            <p:nvPr/>
          </p:nvSpPr>
          <p:spPr>
            <a:xfrm>
              <a:off x="0" y="0"/>
              <a:ext cx="1490941" cy="210840"/>
            </a:xfrm>
            <a:custGeom>
              <a:avLst/>
              <a:gdLst/>
              <a:ahLst/>
              <a:cxnLst/>
              <a:rect l="l" t="t" r="r" b="b"/>
              <a:pathLst>
                <a:path w="1490941" h="210840">
                  <a:moveTo>
                    <a:pt x="38293" y="0"/>
                  </a:moveTo>
                  <a:lnTo>
                    <a:pt x="1452648" y="0"/>
                  </a:lnTo>
                  <a:cubicBezTo>
                    <a:pt x="1462804" y="0"/>
                    <a:pt x="1472544" y="4034"/>
                    <a:pt x="1479725" y="11216"/>
                  </a:cubicBezTo>
                  <a:cubicBezTo>
                    <a:pt x="1486907" y="18397"/>
                    <a:pt x="1490941" y="28137"/>
                    <a:pt x="1490941" y="38293"/>
                  </a:cubicBezTo>
                  <a:lnTo>
                    <a:pt x="1490941" y="172547"/>
                  </a:lnTo>
                  <a:cubicBezTo>
                    <a:pt x="1490941" y="193695"/>
                    <a:pt x="1473797" y="210840"/>
                    <a:pt x="1452648" y="210840"/>
                  </a:cubicBezTo>
                  <a:lnTo>
                    <a:pt x="38293" y="210840"/>
                  </a:lnTo>
                  <a:cubicBezTo>
                    <a:pt x="28137" y="210840"/>
                    <a:pt x="18397" y="206805"/>
                    <a:pt x="11216" y="199624"/>
                  </a:cubicBezTo>
                  <a:cubicBezTo>
                    <a:pt x="4034" y="192443"/>
                    <a:pt x="0" y="182703"/>
                    <a:pt x="0" y="172547"/>
                  </a:cubicBezTo>
                  <a:lnTo>
                    <a:pt x="0" y="38293"/>
                  </a:lnTo>
                  <a:cubicBezTo>
                    <a:pt x="0" y="28137"/>
                    <a:pt x="4034" y="18397"/>
                    <a:pt x="11216" y="11216"/>
                  </a:cubicBezTo>
                  <a:cubicBezTo>
                    <a:pt x="18397" y="4034"/>
                    <a:pt x="28137" y="0"/>
                    <a:pt x="38293" y="0"/>
                  </a:cubicBezTo>
                  <a:close/>
                </a:path>
              </a:pathLst>
            </a:custGeom>
            <a:solidFill>
              <a:srgbClr val="EA9400"/>
            </a:solidFill>
          </p:spPr>
        </p:sp>
        <p:sp>
          <p:nvSpPr>
            <p:cNvPr id="16" name="TextBox 16"/>
            <p:cNvSpPr txBox="1"/>
            <p:nvPr/>
          </p:nvSpPr>
          <p:spPr>
            <a:xfrm>
              <a:off x="0" y="-38100"/>
              <a:ext cx="1490941" cy="248940"/>
            </a:xfrm>
            <a:prstGeom prst="rect">
              <a:avLst/>
            </a:prstGeom>
          </p:spPr>
          <p:txBody>
            <a:bodyPr lIns="50800" tIns="50800" rIns="50800" bIns="50800" rtlCol="0" anchor="ctr"/>
            <a:lstStyle/>
            <a:p>
              <a:pPr algn="ctr">
                <a:lnSpc>
                  <a:spcPts val="2659"/>
                </a:lnSpc>
                <a:spcBef>
                  <a:spcPct val="0"/>
                </a:spcBef>
              </a:pPr>
              <a:endParaRPr/>
            </a:p>
          </p:txBody>
        </p:sp>
      </p:grpSp>
      <p:sp>
        <p:nvSpPr>
          <p:cNvPr id="17" name="TextBox 17"/>
          <p:cNvSpPr txBox="1"/>
          <p:nvPr/>
        </p:nvSpPr>
        <p:spPr>
          <a:xfrm>
            <a:off x="10291332" y="3092135"/>
            <a:ext cx="4834652" cy="551739"/>
          </a:xfrm>
          <a:prstGeom prst="rect">
            <a:avLst/>
          </a:prstGeom>
        </p:spPr>
        <p:txBody>
          <a:bodyPr lIns="0" tIns="0" rIns="0" bIns="0" rtlCol="0" anchor="t">
            <a:spAutoFit/>
          </a:bodyPr>
          <a:lstStyle/>
          <a:p>
            <a:pPr algn="ctr">
              <a:lnSpc>
                <a:spcPts val="4236"/>
              </a:lnSpc>
            </a:pPr>
            <a:r>
              <a:rPr lang="en-US" sz="3025" b="1">
                <a:solidFill>
                  <a:srgbClr val="000000"/>
                </a:solidFill>
                <a:latin typeface="Poppins Bold"/>
                <a:ea typeface="Poppins Bold"/>
                <a:cs typeface="Poppins Bold"/>
                <a:sym typeface="Poppins Bold"/>
              </a:rPr>
              <a:t>Evaluasi</a:t>
            </a:r>
          </a:p>
        </p:txBody>
      </p:sp>
      <p:sp>
        <p:nvSpPr>
          <p:cNvPr id="18" name="TextBox 18"/>
          <p:cNvSpPr txBox="1"/>
          <p:nvPr/>
        </p:nvSpPr>
        <p:spPr>
          <a:xfrm>
            <a:off x="9621885" y="3905907"/>
            <a:ext cx="7508827" cy="2685122"/>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Evaluasi dimaksudkan untuk mencapai pertimbangan yang benar secara matematis, dan untuk menyatakan pertimbangan tersebut dalam hal-hal yang diketahui.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5" name="Freeform 5"/>
          <p:cNvSpPr/>
          <p:nvPr/>
        </p:nvSpPr>
        <p:spPr>
          <a:xfrm>
            <a:off x="-267691" y="-859853"/>
            <a:ext cx="2438019" cy="4114800"/>
          </a:xfrm>
          <a:custGeom>
            <a:avLst/>
            <a:gdLst/>
            <a:ahLst/>
            <a:cxnLst/>
            <a:rect l="l" t="t" r="r" b="b"/>
            <a:pathLst>
              <a:path w="2438019" h="4114800">
                <a:moveTo>
                  <a:pt x="0" y="0"/>
                </a:moveTo>
                <a:lnTo>
                  <a:pt x="2438019" y="0"/>
                </a:lnTo>
                <a:lnTo>
                  <a:pt x="2438019"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TextBox 6"/>
          <p:cNvSpPr txBox="1"/>
          <p:nvPr/>
        </p:nvSpPr>
        <p:spPr>
          <a:xfrm>
            <a:off x="3123307" y="767624"/>
            <a:ext cx="11237322" cy="798376"/>
          </a:xfrm>
          <a:prstGeom prst="rect">
            <a:avLst/>
          </a:prstGeom>
        </p:spPr>
        <p:txBody>
          <a:bodyPr lIns="0" tIns="0" rIns="0" bIns="0" rtlCol="0" anchor="t">
            <a:spAutoFit/>
          </a:bodyPr>
          <a:lstStyle/>
          <a:p>
            <a:pPr algn="ctr">
              <a:lnSpc>
                <a:spcPts val="5609"/>
              </a:lnSpc>
            </a:pPr>
            <a:r>
              <a:rPr lang="en-US" sz="7100">
                <a:solidFill>
                  <a:srgbClr val="003B64"/>
                </a:solidFill>
                <a:latin typeface="Staatliches"/>
                <a:ea typeface="Staatliches"/>
                <a:cs typeface="Staatliches"/>
                <a:sym typeface="Staatliches"/>
              </a:rPr>
              <a:t>pengujian</a:t>
            </a:r>
          </a:p>
        </p:txBody>
      </p:sp>
      <p:sp>
        <p:nvSpPr>
          <p:cNvPr id="7" name="TextBox 7"/>
          <p:cNvSpPr txBox="1"/>
          <p:nvPr/>
        </p:nvSpPr>
        <p:spPr>
          <a:xfrm>
            <a:off x="1028700" y="1658648"/>
            <a:ext cx="16723676" cy="9194455"/>
          </a:xfrm>
          <a:prstGeom prst="rect">
            <a:avLst/>
          </a:prstGeom>
        </p:spPr>
        <p:txBody>
          <a:bodyPr lIns="0" tIns="0" rIns="0" bIns="0" rtlCol="0" anchor="t">
            <a:spAutoFit/>
          </a:bodyPr>
          <a:lstStyle/>
          <a:p>
            <a:pPr algn="l">
              <a:lnSpc>
                <a:spcPts val="4096"/>
              </a:lnSpc>
            </a:pPr>
            <a:r>
              <a:rPr lang="en-US" sz="2925" dirty="0">
                <a:solidFill>
                  <a:srgbClr val="000000"/>
                </a:solidFill>
                <a:latin typeface="Poppins"/>
                <a:ea typeface="Poppins"/>
                <a:cs typeface="Poppins"/>
                <a:sym typeface="Poppins"/>
              </a:rPr>
              <a:t>Tujuan </a:t>
            </a:r>
            <a:r>
              <a:rPr lang="en-US" sz="2925" dirty="0" err="1">
                <a:solidFill>
                  <a:srgbClr val="000000"/>
                </a:solidFill>
                <a:latin typeface="Poppins"/>
                <a:ea typeface="Poppins"/>
                <a:cs typeface="Poppins"/>
                <a:sym typeface="Poppins"/>
              </a:rPr>
              <a:t>umum</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pengujian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adalah</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untuk</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memberi</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dasar</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bagi</a:t>
            </a:r>
            <a:r>
              <a:rPr lang="en-US" sz="2925" dirty="0">
                <a:solidFill>
                  <a:srgbClr val="000000"/>
                </a:solidFill>
                <a:latin typeface="Poppins"/>
                <a:ea typeface="Poppins"/>
                <a:cs typeface="Poppins"/>
                <a:sym typeface="Poppins"/>
              </a:rPr>
              <a:t> auditor </a:t>
            </a:r>
            <a:r>
              <a:rPr lang="en-US" sz="2925" dirty="0" err="1">
                <a:solidFill>
                  <a:srgbClr val="000000"/>
                </a:solidFill>
                <a:latin typeface="Poppins"/>
                <a:ea typeface="Poppins"/>
                <a:cs typeface="Poppins"/>
                <a:sym typeface="Poppins"/>
              </a:rPr>
              <a:t>untuk</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pembentukan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opini</a:t>
            </a:r>
            <a:r>
              <a:rPr lang="en-US" sz="2925" dirty="0">
                <a:solidFill>
                  <a:srgbClr val="000000"/>
                </a:solidFill>
                <a:latin typeface="Poppins"/>
                <a:ea typeface="Poppins"/>
                <a:cs typeface="Poppins"/>
                <a:sym typeface="Poppins"/>
              </a:rPr>
              <a:t> audit. </a:t>
            </a:r>
            <a:r>
              <a:rPr lang="en-US" sz="2925" dirty="0" err="1">
                <a:solidFill>
                  <a:srgbClr val="000000"/>
                </a:solidFill>
                <a:latin typeface="Poppins"/>
                <a:ea typeface="Poppins"/>
                <a:cs typeface="Poppins"/>
                <a:sym typeface="Poppins"/>
              </a:rPr>
              <a:t>Sedangkan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tujuan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khususnya</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adalah</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untuk</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menentukan</a:t>
            </a:r>
            <a:r>
              <a:rPr lang="en-US" sz="2925" dirty="0">
                <a:solidFill>
                  <a:srgbClr val="000000"/>
                </a:solidFill>
                <a:latin typeface="Poppins"/>
                <a:ea typeface="Poppins"/>
                <a:cs typeface="Poppins"/>
                <a:sym typeface="Poppins"/>
              </a:rPr>
              <a:t>:</a:t>
            </a:r>
          </a:p>
          <a:p>
            <a:pPr marL="631697" lvl="1" indent="-315848" algn="l">
              <a:lnSpc>
                <a:spcPts val="4096"/>
              </a:lnSpc>
              <a:buFont typeface="Arial"/>
              <a:buChar char="•"/>
            </a:pPr>
            <a:r>
              <a:rPr lang="en-US" sz="2925" dirty="0" err="1">
                <a:solidFill>
                  <a:srgbClr val="000000"/>
                </a:solidFill>
                <a:latin typeface="Poppins"/>
                <a:ea typeface="Poppins"/>
                <a:cs typeface="Poppins"/>
                <a:sym typeface="Poppins"/>
              </a:rPr>
              <a:t>Validitas</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yaitu</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kelayakan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keaslian</a:t>
            </a:r>
            <a:r>
              <a:rPr lang="en-US" sz="2925" dirty="0">
                <a:solidFill>
                  <a:srgbClr val="000000"/>
                </a:solidFill>
                <a:latin typeface="Poppins"/>
                <a:ea typeface="Poppins"/>
                <a:cs typeface="Poppins"/>
                <a:sym typeface="Poppins"/>
              </a:rPr>
              <a:t> dan </a:t>
            </a:r>
            <a:r>
              <a:rPr lang="en-US" sz="2925" dirty="0" err="1">
                <a:solidFill>
                  <a:srgbClr val="000000"/>
                </a:solidFill>
                <a:latin typeface="Poppins"/>
                <a:ea typeface="Poppins"/>
                <a:cs typeface="Poppins"/>
                <a:sym typeface="Poppins"/>
              </a:rPr>
              <a:t>kewajaran</a:t>
            </a:r>
            <a:r>
              <a:rPr lang="en-US" sz="2925" dirty="0">
                <a:solidFill>
                  <a:srgbClr val="000000"/>
                </a:solidFill>
                <a:latin typeface="Poppins"/>
                <a:ea typeface="Poppins"/>
                <a:cs typeface="Poppins"/>
                <a:sym typeface="Poppins"/>
              </a:rPr>
              <a:t>.</a:t>
            </a:r>
          </a:p>
          <a:p>
            <a:pPr marL="631697" lvl="1" indent="-315848" algn="l">
              <a:lnSpc>
                <a:spcPts val="4096"/>
              </a:lnSpc>
              <a:buFont typeface="Arial"/>
              <a:buChar char="•"/>
            </a:pPr>
            <a:r>
              <a:rPr lang="en-US" sz="2925" dirty="0" err="1">
                <a:solidFill>
                  <a:srgbClr val="000000"/>
                </a:solidFill>
                <a:latin typeface="Poppins"/>
                <a:ea typeface="Poppins"/>
                <a:cs typeface="Poppins"/>
                <a:sym typeface="Poppins"/>
              </a:rPr>
              <a:t>Akurasi</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yaitu</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kuantitas</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kualitas</a:t>
            </a:r>
            <a:r>
              <a:rPr lang="en-US" sz="2925" dirty="0">
                <a:solidFill>
                  <a:srgbClr val="000000"/>
                </a:solidFill>
                <a:latin typeface="Poppins"/>
                <a:ea typeface="Poppins"/>
                <a:cs typeface="Poppins"/>
                <a:sym typeface="Poppins"/>
              </a:rPr>
              <a:t>, dan </a:t>
            </a:r>
            <a:r>
              <a:rPr lang="en-US" sz="2925" dirty="0" err="1">
                <a:solidFill>
                  <a:srgbClr val="000000"/>
                </a:solidFill>
                <a:latin typeface="Poppins"/>
                <a:ea typeface="Poppins"/>
                <a:cs typeface="Poppins"/>
                <a:sym typeface="Poppins"/>
              </a:rPr>
              <a:t>klasifikasi</a:t>
            </a:r>
            <a:r>
              <a:rPr lang="en-US" sz="2925" dirty="0">
                <a:solidFill>
                  <a:srgbClr val="000000"/>
                </a:solidFill>
                <a:latin typeface="Poppins"/>
                <a:ea typeface="Poppins"/>
                <a:cs typeface="Poppins"/>
                <a:sym typeface="Poppins"/>
              </a:rPr>
              <a:t>.</a:t>
            </a:r>
          </a:p>
          <a:p>
            <a:pPr marL="631697" lvl="1" indent="-315848" algn="l">
              <a:lnSpc>
                <a:spcPts val="4096"/>
              </a:lnSpc>
              <a:buFont typeface="Arial"/>
              <a:buChar char="•"/>
            </a:pPr>
            <a:r>
              <a:rPr lang="en-US" sz="2925" dirty="0" err="1">
                <a:solidFill>
                  <a:srgbClr val="000000"/>
                </a:solidFill>
                <a:latin typeface="Poppins"/>
                <a:ea typeface="Poppins"/>
                <a:cs typeface="Poppins"/>
                <a:sym typeface="Poppins"/>
              </a:rPr>
              <a:t>Ketaatan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dengan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prosedur</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regulasi</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hukum</a:t>
            </a:r>
            <a:r>
              <a:rPr lang="en-US" sz="2925" dirty="0">
                <a:solidFill>
                  <a:srgbClr val="000000"/>
                </a:solidFill>
                <a:latin typeface="Poppins"/>
                <a:ea typeface="Poppins"/>
                <a:cs typeface="Poppins"/>
                <a:sym typeface="Poppins"/>
              </a:rPr>
              <a:t> yang </a:t>
            </a:r>
            <a:r>
              <a:rPr lang="en-US" sz="2925" dirty="0" err="1">
                <a:solidFill>
                  <a:srgbClr val="000000"/>
                </a:solidFill>
                <a:latin typeface="Poppins"/>
                <a:ea typeface="Poppins"/>
                <a:cs typeface="Poppins"/>
                <a:sym typeface="Poppins"/>
              </a:rPr>
              <a:t>berlaku</a:t>
            </a:r>
            <a:r>
              <a:rPr lang="en-US" sz="2925" dirty="0">
                <a:solidFill>
                  <a:srgbClr val="000000"/>
                </a:solidFill>
                <a:latin typeface="Poppins"/>
                <a:ea typeface="Poppins"/>
                <a:cs typeface="Poppins"/>
                <a:sym typeface="Poppins"/>
              </a:rPr>
              <a:t>, dan lain-lain.</a:t>
            </a:r>
          </a:p>
          <a:p>
            <a:pPr marL="631697" lvl="1" indent="-315848" algn="l">
              <a:lnSpc>
                <a:spcPts val="4096"/>
              </a:lnSpc>
              <a:buFont typeface="Arial"/>
              <a:buChar char="•"/>
            </a:pPr>
            <a:r>
              <a:rPr lang="en-US" sz="2925" dirty="0" err="1">
                <a:solidFill>
                  <a:srgbClr val="000000"/>
                </a:solidFill>
                <a:latin typeface="Poppins"/>
                <a:ea typeface="Poppins"/>
                <a:cs typeface="Poppins"/>
                <a:sym typeface="Poppins"/>
              </a:rPr>
              <a:t>Kompetensi</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kontrol</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yaitu</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kenetralan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risiko</a:t>
            </a:r>
            <a:endParaRPr lang="en-US" sz="2925" dirty="0">
              <a:solidFill>
                <a:srgbClr val="000000"/>
              </a:solidFill>
              <a:latin typeface="Poppins"/>
              <a:ea typeface="Poppins"/>
              <a:cs typeface="Poppins"/>
              <a:sym typeface="Poppins"/>
            </a:endParaRPr>
          </a:p>
          <a:p>
            <a:pPr algn="l">
              <a:lnSpc>
                <a:spcPts val="3536"/>
              </a:lnSpc>
            </a:pPr>
            <a:endParaRPr lang="en-US" sz="2925" dirty="0">
              <a:solidFill>
                <a:srgbClr val="000000"/>
              </a:solidFill>
              <a:latin typeface="Poppins"/>
              <a:ea typeface="Poppins"/>
              <a:cs typeface="Poppins"/>
              <a:sym typeface="Poppins"/>
            </a:endParaRPr>
          </a:p>
          <a:p>
            <a:pPr algn="l">
              <a:lnSpc>
                <a:spcPts val="4096"/>
              </a:lnSpc>
            </a:pPr>
            <a:r>
              <a:rPr lang="en-US" sz="2925" dirty="0" err="1">
                <a:solidFill>
                  <a:srgbClr val="000000"/>
                </a:solidFill>
                <a:latin typeface="Poppins"/>
                <a:ea typeface="Poppins"/>
                <a:cs typeface="Poppins"/>
                <a:sym typeface="Poppins"/>
              </a:rPr>
              <a:t>Pengujian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menentukan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apakah</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sesuatu</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telah</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sesuai</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dengan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apa</a:t>
            </a:r>
            <a:r>
              <a:rPr lang="en-US" sz="2925" dirty="0">
                <a:solidFill>
                  <a:srgbClr val="000000"/>
                </a:solidFill>
                <a:latin typeface="Poppins"/>
                <a:ea typeface="Poppins"/>
                <a:cs typeface="Poppins"/>
                <a:sym typeface="Poppins"/>
              </a:rPr>
              <a:t> yang </a:t>
            </a:r>
            <a:r>
              <a:rPr lang="en-US" sz="2925" dirty="0" err="1">
                <a:solidFill>
                  <a:srgbClr val="000000"/>
                </a:solidFill>
                <a:latin typeface="Poppins"/>
                <a:ea typeface="Poppins"/>
                <a:cs typeface="Poppins"/>
                <a:sym typeface="Poppins"/>
              </a:rPr>
              <a:t>seharusnya</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Pengujian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harus</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diawali</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dengan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perencanaan</a:t>
            </a:r>
            <a:r>
              <a:rPr lang="en-US" sz="2925" dirty="0">
                <a:solidFill>
                  <a:srgbClr val="000000"/>
                </a:solidFill>
                <a:latin typeface="Poppins"/>
                <a:ea typeface="Poppins"/>
                <a:cs typeface="Poppins"/>
                <a:sym typeface="Poppins"/>
              </a:rPr>
              <a:t>, dan </a:t>
            </a:r>
            <a:r>
              <a:rPr lang="en-US" sz="2925" dirty="0" err="1">
                <a:solidFill>
                  <a:srgbClr val="000000"/>
                </a:solidFill>
                <a:latin typeface="Poppins"/>
                <a:ea typeface="Poppins"/>
                <a:cs typeface="Poppins"/>
                <a:sym typeface="Poppins"/>
              </a:rPr>
              <a:t>harus</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mencakup</a:t>
            </a:r>
            <a:r>
              <a:rPr lang="en-US" sz="2925" dirty="0">
                <a:solidFill>
                  <a:srgbClr val="000000"/>
                </a:solidFill>
                <a:latin typeface="Poppins"/>
                <a:ea typeface="Poppins"/>
                <a:cs typeface="Poppins"/>
                <a:sym typeface="Poppins"/>
              </a:rPr>
              <a:t>:</a:t>
            </a:r>
          </a:p>
          <a:p>
            <a:pPr marL="631697" lvl="1" indent="-315848" algn="l">
              <a:lnSpc>
                <a:spcPts val="4096"/>
              </a:lnSpc>
              <a:buFont typeface="Arial"/>
              <a:buChar char="•"/>
            </a:pPr>
            <a:r>
              <a:rPr lang="en-US" sz="2925" dirty="0" err="1">
                <a:solidFill>
                  <a:srgbClr val="000000"/>
                </a:solidFill>
                <a:latin typeface="Poppins"/>
                <a:ea typeface="Poppins"/>
                <a:cs typeface="Poppins"/>
                <a:sym typeface="Poppins"/>
              </a:rPr>
              <a:t>Pendefinisian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tujuan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pengujian</a:t>
            </a:r>
            <a:r>
              <a:rPr lang="en-US" sz="2925" dirty="0">
                <a:solidFill>
                  <a:srgbClr val="000000"/>
                </a:solidFill>
                <a:latin typeface="Poppins"/>
                <a:ea typeface="Poppins"/>
                <a:cs typeface="Poppins"/>
                <a:sym typeface="Poppins"/>
              </a:rPr>
              <a:t>.</a:t>
            </a:r>
          </a:p>
          <a:p>
            <a:pPr marL="631697" lvl="1" indent="-315848" algn="l">
              <a:lnSpc>
                <a:spcPts val="4096"/>
              </a:lnSpc>
              <a:buFont typeface="Arial"/>
              <a:buChar char="•"/>
            </a:pPr>
            <a:r>
              <a:rPr lang="en-US" sz="2925" dirty="0" err="1">
                <a:solidFill>
                  <a:srgbClr val="000000"/>
                </a:solidFill>
                <a:latin typeface="Poppins"/>
                <a:ea typeface="Poppins"/>
                <a:cs typeface="Poppins"/>
                <a:sym typeface="Poppins"/>
              </a:rPr>
              <a:t>Pengidentifikasian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jenis</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pengujian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untuk</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mencapai</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tujuan</a:t>
            </a:r>
            <a:r>
              <a:rPr lang="en-US" sz="2925" dirty="0">
                <a:solidFill>
                  <a:srgbClr val="000000"/>
                </a:solidFill>
                <a:latin typeface="Poppins"/>
                <a:ea typeface="Poppins"/>
                <a:cs typeface="Poppins"/>
                <a:sym typeface="Poppins"/>
              </a:rPr>
              <a:t>.</a:t>
            </a:r>
          </a:p>
          <a:p>
            <a:pPr marL="631697" lvl="1" indent="-315848" algn="l">
              <a:lnSpc>
                <a:spcPts val="4096"/>
              </a:lnSpc>
              <a:buFont typeface="Arial"/>
              <a:buChar char="•"/>
            </a:pPr>
            <a:r>
              <a:rPr lang="en-US" sz="2925" dirty="0" err="1">
                <a:solidFill>
                  <a:srgbClr val="000000"/>
                </a:solidFill>
                <a:latin typeface="Poppins"/>
                <a:ea typeface="Poppins"/>
                <a:cs typeface="Poppins"/>
                <a:sym typeface="Poppins"/>
              </a:rPr>
              <a:t>Pengidentifikasian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kebutuhan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pegawai</a:t>
            </a:r>
            <a:r>
              <a:rPr lang="en-US" sz="2925" dirty="0">
                <a:solidFill>
                  <a:srgbClr val="000000"/>
                </a:solidFill>
                <a:latin typeface="Poppins"/>
                <a:ea typeface="Poppins"/>
                <a:cs typeface="Poppins"/>
                <a:sym typeface="Poppins"/>
              </a:rPr>
              <a:t> yang </a:t>
            </a:r>
            <a:r>
              <a:rPr lang="en-US" sz="2925" dirty="0" err="1">
                <a:solidFill>
                  <a:srgbClr val="000000"/>
                </a:solidFill>
                <a:latin typeface="Poppins"/>
                <a:ea typeface="Poppins"/>
                <a:cs typeface="Poppins"/>
                <a:sym typeface="Poppins"/>
              </a:rPr>
              <a:t>mencakup</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keahlian</a:t>
            </a:r>
            <a:r>
              <a:rPr lang="en-US" sz="2925" dirty="0">
                <a:solidFill>
                  <a:srgbClr val="000000"/>
                </a:solidFill>
                <a:latin typeface="Poppins"/>
                <a:ea typeface="Poppins"/>
                <a:cs typeface="Poppins"/>
                <a:sym typeface="Poppins"/>
              </a:rPr>
              <a:t> dan </a:t>
            </a:r>
            <a:r>
              <a:rPr lang="en-US" sz="2925" dirty="0" err="1">
                <a:solidFill>
                  <a:srgbClr val="000000"/>
                </a:solidFill>
                <a:latin typeface="Poppins"/>
                <a:ea typeface="Poppins"/>
                <a:cs typeface="Poppins"/>
                <a:sym typeface="Poppins"/>
              </a:rPr>
              <a:t>disiplin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ilmu</a:t>
            </a:r>
            <a:endParaRPr lang="en-US" sz="2925" dirty="0">
              <a:solidFill>
                <a:srgbClr val="000000"/>
              </a:solidFill>
              <a:latin typeface="Poppins"/>
              <a:ea typeface="Poppins"/>
              <a:cs typeface="Poppins"/>
              <a:sym typeface="Poppins"/>
            </a:endParaRPr>
          </a:p>
          <a:p>
            <a:pPr marL="631697" lvl="1" indent="-315848" algn="l">
              <a:lnSpc>
                <a:spcPts val="4096"/>
              </a:lnSpc>
              <a:buFont typeface="Arial"/>
              <a:buChar char="•"/>
            </a:pPr>
            <a:r>
              <a:rPr lang="en-US" sz="2925" dirty="0" err="1">
                <a:solidFill>
                  <a:srgbClr val="000000"/>
                </a:solidFill>
                <a:latin typeface="Poppins"/>
                <a:ea typeface="Poppins"/>
                <a:cs typeface="Poppins"/>
                <a:sym typeface="Poppins"/>
              </a:rPr>
              <a:t>Penentuan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urutan</a:t>
            </a:r>
            <a:r>
              <a:rPr lang="en-US" sz="2925" dirty="0">
                <a:solidFill>
                  <a:srgbClr val="000000"/>
                </a:solidFill>
                <a:latin typeface="Poppins"/>
                <a:ea typeface="Poppins"/>
                <a:cs typeface="Poppins"/>
                <a:sym typeface="Poppins"/>
              </a:rPr>
              <a:t> proses </a:t>
            </a:r>
            <a:r>
              <a:rPr lang="en-US" sz="2925" dirty="0" err="1">
                <a:solidFill>
                  <a:srgbClr val="000000"/>
                </a:solidFill>
                <a:latin typeface="Poppins"/>
                <a:ea typeface="Poppins"/>
                <a:cs typeface="Poppins"/>
                <a:sym typeface="Poppins"/>
              </a:rPr>
              <a:t>pengujian</a:t>
            </a:r>
            <a:r>
              <a:rPr lang="en-US" sz="2925" dirty="0">
                <a:solidFill>
                  <a:srgbClr val="000000"/>
                </a:solidFill>
                <a:latin typeface="Poppins"/>
                <a:ea typeface="Poppins"/>
                <a:cs typeface="Poppins"/>
                <a:sym typeface="Poppins"/>
              </a:rPr>
              <a:t>.</a:t>
            </a:r>
          </a:p>
          <a:p>
            <a:pPr marL="631697" lvl="1" indent="-315848" algn="l">
              <a:lnSpc>
                <a:spcPts val="4096"/>
              </a:lnSpc>
              <a:buFont typeface="Arial"/>
              <a:buChar char="•"/>
            </a:pPr>
            <a:r>
              <a:rPr lang="en-US" sz="2925" dirty="0" err="1">
                <a:solidFill>
                  <a:srgbClr val="000000"/>
                </a:solidFill>
                <a:latin typeface="Poppins"/>
                <a:ea typeface="Poppins"/>
                <a:cs typeface="Poppins"/>
                <a:sym typeface="Poppins"/>
              </a:rPr>
              <a:t>Pendefinisian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standar</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atau</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kriteria</a:t>
            </a:r>
            <a:r>
              <a:rPr lang="en-US" sz="2925" dirty="0">
                <a:solidFill>
                  <a:srgbClr val="000000"/>
                </a:solidFill>
                <a:latin typeface="Poppins"/>
                <a:ea typeface="Poppins"/>
                <a:cs typeface="Poppins"/>
                <a:sym typeface="Poppins"/>
              </a:rPr>
              <a:t>.</a:t>
            </a:r>
          </a:p>
          <a:p>
            <a:pPr marL="631697" lvl="1" indent="-315848" algn="l">
              <a:lnSpc>
                <a:spcPts val="4096"/>
              </a:lnSpc>
              <a:buFont typeface="Arial"/>
              <a:buChar char="•"/>
            </a:pPr>
            <a:r>
              <a:rPr lang="en-US" sz="2925" dirty="0" err="1">
                <a:solidFill>
                  <a:srgbClr val="000000"/>
                </a:solidFill>
                <a:latin typeface="Poppins"/>
                <a:ea typeface="Poppins"/>
                <a:cs typeface="Poppins"/>
                <a:sym typeface="Poppins"/>
              </a:rPr>
              <a:t>Pendefinisian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populasi</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pengujian</a:t>
            </a:r>
            <a:r>
              <a:rPr lang="en-US" sz="2925" dirty="0">
                <a:solidFill>
                  <a:srgbClr val="000000"/>
                </a:solidFill>
                <a:latin typeface="Poppins"/>
                <a:ea typeface="Poppins"/>
                <a:cs typeface="Poppins"/>
                <a:sym typeface="Poppins"/>
              </a:rPr>
              <a:t>.</a:t>
            </a:r>
          </a:p>
          <a:p>
            <a:pPr marL="631697" lvl="1" indent="-315848" algn="l">
              <a:lnSpc>
                <a:spcPts val="4096"/>
              </a:lnSpc>
              <a:buFont typeface="Arial"/>
              <a:buChar char="•"/>
            </a:pPr>
            <a:r>
              <a:rPr lang="en-US" sz="2925" dirty="0">
                <a:solidFill>
                  <a:srgbClr val="000000"/>
                </a:solidFill>
                <a:latin typeface="Poppins"/>
                <a:ea typeface="Poppins"/>
                <a:cs typeface="Poppins"/>
                <a:sym typeface="Poppins"/>
              </a:rPr>
              <a:t>Keputusan </a:t>
            </a:r>
            <a:r>
              <a:rPr lang="en-US" sz="2925" dirty="0" err="1">
                <a:solidFill>
                  <a:srgbClr val="000000"/>
                </a:solidFill>
                <a:latin typeface="Poppins"/>
                <a:ea typeface="Poppins"/>
                <a:cs typeface="Poppins"/>
                <a:sym typeface="Poppins"/>
              </a:rPr>
              <a:t>metodologi</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pengambilan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sampel</a:t>
            </a:r>
            <a:r>
              <a:rPr lang="en-US" sz="2925" dirty="0">
                <a:solidFill>
                  <a:srgbClr val="000000"/>
                </a:solidFill>
                <a:latin typeface="Poppins"/>
                <a:ea typeface="Poppins"/>
                <a:cs typeface="Poppins"/>
                <a:sym typeface="Poppins"/>
              </a:rPr>
              <a:t> yang </a:t>
            </a:r>
            <a:r>
              <a:rPr lang="en-US" sz="2925" dirty="0" err="1">
                <a:solidFill>
                  <a:srgbClr val="000000"/>
                </a:solidFill>
                <a:latin typeface="Poppins"/>
                <a:ea typeface="Poppins"/>
                <a:cs typeface="Poppins"/>
                <a:sym typeface="Poppins"/>
              </a:rPr>
              <a:t>akan</a:t>
            </a:r>
            <a:r>
              <a:rPr lang="en-US" sz="2925" dirty="0">
                <a:solidFill>
                  <a:srgbClr val="000000"/>
                </a:solidFill>
                <a:latin typeface="Poppins"/>
                <a:ea typeface="Poppins"/>
                <a:cs typeface="Poppins"/>
                <a:sym typeface="Poppins"/>
              </a:rPr>
              <a:t> </a:t>
            </a:r>
            <a:r>
              <a:rPr lang="en-US" sz="2925" dirty="0" err="1">
                <a:solidFill>
                  <a:srgbClr val="000000"/>
                </a:solidFill>
                <a:latin typeface="Poppins"/>
                <a:ea typeface="Poppins"/>
                <a:cs typeface="Poppins"/>
                <a:sym typeface="Poppins"/>
              </a:rPr>
              <a:t>dilakukan</a:t>
            </a:r>
            <a:endParaRPr lang="en-US" sz="2925" dirty="0">
              <a:solidFill>
                <a:srgbClr val="000000"/>
              </a:solidFill>
              <a:latin typeface="Poppins"/>
              <a:ea typeface="Poppins"/>
              <a:cs typeface="Poppins"/>
              <a:sym typeface="Poppins"/>
            </a:endParaRPr>
          </a:p>
          <a:p>
            <a:pPr algn="l">
              <a:lnSpc>
                <a:spcPts val="4096"/>
              </a:lnSpc>
            </a:pPr>
            <a:endParaRPr lang="en-US" sz="2925" dirty="0">
              <a:solidFill>
                <a:srgbClr val="000000"/>
              </a:solidFill>
              <a:latin typeface="Poppins"/>
              <a:ea typeface="Poppins"/>
              <a:cs typeface="Poppins"/>
              <a:sym typeface="Poppins"/>
            </a:endParaRPr>
          </a:p>
          <a:p>
            <a:pPr algn="l">
              <a:lnSpc>
                <a:spcPts val="4096"/>
              </a:lnSpc>
            </a:pPr>
            <a:endParaRPr lang="en-US" sz="2925" dirty="0">
              <a:solidFill>
                <a:srgbClr val="000000"/>
              </a:solidFill>
              <a:latin typeface="Poppins"/>
              <a:ea typeface="Poppins"/>
              <a:cs typeface="Poppins"/>
              <a:sym typeface="Poppins"/>
            </a:endParaRPr>
          </a:p>
        </p:txBody>
      </p:sp>
      <p:sp>
        <p:nvSpPr>
          <p:cNvPr id="9" name="Freeform 9"/>
          <p:cNvSpPr/>
          <p:nvPr/>
        </p:nvSpPr>
        <p:spPr>
          <a:xfrm>
            <a:off x="14617009" y="0"/>
            <a:ext cx="4340657" cy="651098"/>
          </a:xfrm>
          <a:custGeom>
            <a:avLst/>
            <a:gdLst/>
            <a:ahLst/>
            <a:cxnLst/>
            <a:rect l="l" t="t" r="r" b="b"/>
            <a:pathLst>
              <a:path w="4340657" h="651098">
                <a:moveTo>
                  <a:pt x="0" y="0"/>
                </a:moveTo>
                <a:lnTo>
                  <a:pt x="4340657" y="0"/>
                </a:lnTo>
                <a:lnTo>
                  <a:pt x="4340657" y="651098"/>
                </a:lnTo>
                <a:lnTo>
                  <a:pt x="0" y="651098"/>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1359671" y="9957734"/>
            <a:ext cx="1938172" cy="2386666"/>
          </a:xfrm>
          <a:custGeom>
            <a:avLst/>
            <a:gdLst/>
            <a:ahLst/>
            <a:cxnLst/>
            <a:rect l="l" t="t" r="r" b="b"/>
            <a:pathLst>
              <a:path w="1938172" h="2386666">
                <a:moveTo>
                  <a:pt x="0" y="0"/>
                </a:moveTo>
                <a:lnTo>
                  <a:pt x="1938171" y="0"/>
                </a:lnTo>
                <a:lnTo>
                  <a:pt x="1938171" y="2386666"/>
                </a:lnTo>
                <a:lnTo>
                  <a:pt x="0" y="238666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flipH="1" flipV="1">
            <a:off x="17522797" y="0"/>
            <a:ext cx="2435984" cy="2999672"/>
          </a:xfrm>
          <a:custGeom>
            <a:avLst/>
            <a:gdLst/>
            <a:ahLst/>
            <a:cxnLst/>
            <a:rect l="l" t="t" r="r" b="b"/>
            <a:pathLst>
              <a:path w="2435984" h="2999672">
                <a:moveTo>
                  <a:pt x="2435983" y="2999672"/>
                </a:moveTo>
                <a:lnTo>
                  <a:pt x="0" y="2999672"/>
                </a:lnTo>
                <a:lnTo>
                  <a:pt x="0" y="0"/>
                </a:lnTo>
                <a:lnTo>
                  <a:pt x="2435983" y="0"/>
                </a:lnTo>
                <a:lnTo>
                  <a:pt x="2435983" y="2999672"/>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a:off x="-642080" y="204917"/>
            <a:ext cx="4118951" cy="914750"/>
          </a:xfrm>
          <a:custGeom>
            <a:avLst/>
            <a:gdLst/>
            <a:ahLst/>
            <a:cxnLst/>
            <a:rect l="l" t="t" r="r" b="b"/>
            <a:pathLst>
              <a:path w="4118951" h="914750">
                <a:moveTo>
                  <a:pt x="0" y="0"/>
                </a:moveTo>
                <a:lnTo>
                  <a:pt x="4118951" y="0"/>
                </a:lnTo>
                <a:lnTo>
                  <a:pt x="4118951" y="914750"/>
                </a:lnTo>
                <a:lnTo>
                  <a:pt x="0" y="91475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Freeform 7"/>
          <p:cNvSpPr/>
          <p:nvPr/>
        </p:nvSpPr>
        <p:spPr>
          <a:xfrm flipH="1">
            <a:off x="15711449" y="9628468"/>
            <a:ext cx="2965247" cy="658532"/>
          </a:xfrm>
          <a:custGeom>
            <a:avLst/>
            <a:gdLst/>
            <a:ahLst/>
            <a:cxnLst/>
            <a:rect l="l" t="t" r="r" b="b"/>
            <a:pathLst>
              <a:path w="2965247" h="658532">
                <a:moveTo>
                  <a:pt x="2965246" y="0"/>
                </a:moveTo>
                <a:lnTo>
                  <a:pt x="0" y="0"/>
                </a:lnTo>
                <a:lnTo>
                  <a:pt x="0" y="658532"/>
                </a:lnTo>
                <a:lnTo>
                  <a:pt x="2965246" y="658532"/>
                </a:lnTo>
                <a:lnTo>
                  <a:pt x="2965246"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TextBox 8"/>
          <p:cNvSpPr txBox="1"/>
          <p:nvPr/>
        </p:nvSpPr>
        <p:spPr>
          <a:xfrm>
            <a:off x="3835285" y="938517"/>
            <a:ext cx="9139310" cy="798400"/>
          </a:xfrm>
          <a:prstGeom prst="rect">
            <a:avLst/>
          </a:prstGeom>
        </p:spPr>
        <p:txBody>
          <a:bodyPr lIns="0" tIns="0" rIns="0" bIns="0" rtlCol="0" anchor="t">
            <a:spAutoFit/>
          </a:bodyPr>
          <a:lstStyle/>
          <a:p>
            <a:pPr algn="ctr">
              <a:lnSpc>
                <a:spcPts val="5609"/>
              </a:lnSpc>
            </a:pPr>
            <a:r>
              <a:rPr lang="en-US" sz="7100">
                <a:solidFill>
                  <a:srgbClr val="003B64"/>
                </a:solidFill>
                <a:latin typeface="Staatliches"/>
                <a:ea typeface="Staatliches"/>
                <a:cs typeface="Staatliches"/>
                <a:sym typeface="Staatliches"/>
              </a:rPr>
              <a:t>bukti audit</a:t>
            </a:r>
          </a:p>
        </p:txBody>
      </p:sp>
      <p:sp>
        <p:nvSpPr>
          <p:cNvPr id="9" name="TextBox 9"/>
          <p:cNvSpPr txBox="1"/>
          <p:nvPr/>
        </p:nvSpPr>
        <p:spPr>
          <a:xfrm>
            <a:off x="1028700" y="1951423"/>
            <a:ext cx="16881847" cy="7939180"/>
          </a:xfrm>
          <a:prstGeom prst="rect">
            <a:avLst/>
          </a:prstGeom>
        </p:spPr>
        <p:txBody>
          <a:bodyPr lIns="0" tIns="0" rIns="0" bIns="0" rtlCol="0" anchor="t">
            <a:spAutoFit/>
          </a:bodyPr>
          <a:lstStyle/>
          <a:p>
            <a:pPr algn="l">
              <a:lnSpc>
                <a:spcPts val="3956"/>
              </a:lnSpc>
            </a:pPr>
            <a:r>
              <a:rPr lang="en-US" sz="2825">
                <a:solidFill>
                  <a:srgbClr val="000000"/>
                </a:solidFill>
                <a:latin typeface="Poppins"/>
                <a:ea typeface="Poppins"/>
                <a:cs typeface="Poppins"/>
                <a:sym typeface="Poppins"/>
              </a:rPr>
              <a:t>Bukti audit (audit evidence) adalah informasi yang diperoleh auditor internal melalui pengamatan, wawancara, dan pemeriksaan catatan. Bukti audit harus memberikan dasar nyata untuk opini, kesimpulan, dan rekomendasi audit. Bukti audit terdisi atas</a:t>
            </a:r>
          </a:p>
          <a:p>
            <a:pPr marL="610107" lvl="1" indent="-305054" algn="l">
              <a:lnSpc>
                <a:spcPts val="3956"/>
              </a:lnSpc>
              <a:buAutoNum type="arabicPeriod"/>
            </a:pPr>
            <a:r>
              <a:rPr lang="en-US" sz="2825">
                <a:solidFill>
                  <a:srgbClr val="000000"/>
                </a:solidFill>
                <a:latin typeface="Poppins"/>
                <a:ea typeface="Poppins"/>
                <a:cs typeface="Poppins"/>
                <a:sym typeface="Poppins"/>
              </a:rPr>
              <a:t>Bukti   fisik   (physical   evidence)   diperoleh   dengan   mengamati   orang,   properti,   dan kejadian. Bukti ini dapat berupa pernyataan observasi oleh pengamat, atau foto, bagan, peta, grafik, atau gambar lainnya.</a:t>
            </a:r>
          </a:p>
          <a:p>
            <a:pPr marL="610107" lvl="1" indent="-305054" algn="l">
              <a:lnSpc>
                <a:spcPts val="3956"/>
              </a:lnSpc>
              <a:buAutoNum type="arabicPeriod"/>
            </a:pPr>
            <a:r>
              <a:rPr lang="en-US" sz="2825">
                <a:solidFill>
                  <a:srgbClr val="000000"/>
                </a:solidFill>
                <a:latin typeface="Poppins"/>
                <a:ea typeface="Poppins"/>
                <a:cs typeface="Poppins"/>
                <a:sym typeface="Poppins"/>
              </a:rPr>
              <a:t>Bukti pengakuan (testimonial evidence) berbentuk surat atau pernyataan sebagai jawaban atas   pertanyaan,   dan   tidak   bersifat menyimpulkan.</a:t>
            </a:r>
          </a:p>
          <a:p>
            <a:pPr marL="610107" lvl="1" indent="-305054" algn="l">
              <a:lnSpc>
                <a:spcPts val="3956"/>
              </a:lnSpc>
              <a:buAutoNum type="arabicPeriod"/>
            </a:pPr>
            <a:r>
              <a:rPr lang="en-US" sz="2825">
                <a:solidFill>
                  <a:srgbClr val="000000"/>
                </a:solidFill>
                <a:latin typeface="Poppins"/>
                <a:ea typeface="Poppins"/>
                <a:cs typeface="Poppins"/>
                <a:sym typeface="Poppins"/>
              </a:rPr>
              <a:t>Bukti Dokumen(documentary   evidence)   adalah   yang   bukti   paling   biasa,   terdiri   dari dokumen eksternal dan internal. </a:t>
            </a:r>
          </a:p>
          <a:p>
            <a:pPr marL="610107" lvl="1" indent="-305054" algn="l">
              <a:lnSpc>
                <a:spcPts val="3956"/>
              </a:lnSpc>
              <a:buAutoNum type="arabicPeriod"/>
            </a:pPr>
            <a:r>
              <a:rPr lang="en-US" sz="2825">
                <a:solidFill>
                  <a:srgbClr val="000000"/>
                </a:solidFill>
                <a:latin typeface="Poppins"/>
                <a:ea typeface="Poppins"/>
                <a:cs typeface="Poppins"/>
                <a:sym typeface="Poppins"/>
              </a:rPr>
              <a:t>Bukti Analitis(analytical evidence) berasal dari analisis dan verifikasi. Sumber-sumber bukti ini adalah perhitungan, pertimbangan kewajaran, dan informasi yang telah dipecah ke dalam bagian-bagian kecil.</a:t>
            </a:r>
          </a:p>
          <a:p>
            <a:pPr algn="l">
              <a:lnSpc>
                <a:spcPts val="3956"/>
              </a:lnSpc>
            </a:pPr>
            <a:endParaRPr lang="en-US" sz="2825">
              <a:solidFill>
                <a:srgbClr val="000000"/>
              </a:solidFill>
              <a:latin typeface="Poppins"/>
              <a:ea typeface="Poppins"/>
              <a:cs typeface="Poppins"/>
              <a:sym typeface="Poppins"/>
            </a:endParaRPr>
          </a:p>
          <a:p>
            <a:pPr algn="l">
              <a:lnSpc>
                <a:spcPts val="3956"/>
              </a:lnSpc>
            </a:pPr>
            <a:r>
              <a:rPr lang="en-US" sz="2825">
                <a:solidFill>
                  <a:srgbClr val="000000"/>
                </a:solidFill>
                <a:latin typeface="Poppins"/>
                <a:ea typeface="Poppins"/>
                <a:cs typeface="Poppins"/>
                <a:sym typeface="Poppins"/>
              </a:rPr>
              <a:t>Semua bukti audit harus memenuhi uji kecukupan, kompetensi, dan relevansi.</a:t>
            </a:r>
          </a:p>
          <a:p>
            <a:pPr algn="just">
              <a:lnSpc>
                <a:spcPts val="3956"/>
              </a:lnSpc>
            </a:pPr>
            <a:endParaRPr lang="en-US" sz="2825">
              <a:solidFill>
                <a:srgbClr val="000000"/>
              </a:solidFill>
              <a:latin typeface="Poppins"/>
              <a:ea typeface="Poppins"/>
              <a:cs typeface="Poppins"/>
              <a:sym typeface="Poppin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1359671" y="9957734"/>
            <a:ext cx="1938172" cy="2386666"/>
          </a:xfrm>
          <a:custGeom>
            <a:avLst/>
            <a:gdLst/>
            <a:ahLst/>
            <a:cxnLst/>
            <a:rect l="l" t="t" r="r" b="b"/>
            <a:pathLst>
              <a:path w="1938172" h="2386666">
                <a:moveTo>
                  <a:pt x="0" y="0"/>
                </a:moveTo>
                <a:lnTo>
                  <a:pt x="1938171" y="0"/>
                </a:lnTo>
                <a:lnTo>
                  <a:pt x="1938171" y="2386666"/>
                </a:lnTo>
                <a:lnTo>
                  <a:pt x="0" y="238666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a:off x="-642080" y="204917"/>
            <a:ext cx="4118951" cy="914750"/>
          </a:xfrm>
          <a:custGeom>
            <a:avLst/>
            <a:gdLst/>
            <a:ahLst/>
            <a:cxnLst/>
            <a:rect l="l" t="t" r="r" b="b"/>
            <a:pathLst>
              <a:path w="4118951" h="914750">
                <a:moveTo>
                  <a:pt x="0" y="0"/>
                </a:moveTo>
                <a:lnTo>
                  <a:pt x="4118951" y="0"/>
                </a:lnTo>
                <a:lnTo>
                  <a:pt x="4118951" y="914750"/>
                </a:lnTo>
                <a:lnTo>
                  <a:pt x="0" y="91475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TextBox 8"/>
          <p:cNvSpPr txBox="1"/>
          <p:nvPr/>
        </p:nvSpPr>
        <p:spPr>
          <a:xfrm>
            <a:off x="4574345" y="685610"/>
            <a:ext cx="9139310" cy="1386176"/>
          </a:xfrm>
          <a:prstGeom prst="rect">
            <a:avLst/>
          </a:prstGeom>
        </p:spPr>
        <p:txBody>
          <a:bodyPr lIns="0" tIns="0" rIns="0" bIns="0" rtlCol="0" anchor="t">
            <a:spAutoFit/>
          </a:bodyPr>
          <a:lstStyle/>
          <a:p>
            <a:pPr algn="ctr">
              <a:lnSpc>
                <a:spcPts val="5135"/>
              </a:lnSpc>
            </a:pPr>
            <a:r>
              <a:rPr lang="en-US" sz="6500">
                <a:solidFill>
                  <a:srgbClr val="003B64"/>
                </a:solidFill>
                <a:latin typeface="Staatliches"/>
                <a:ea typeface="Staatliches"/>
                <a:cs typeface="Staatliches"/>
                <a:sym typeface="Staatliches"/>
              </a:rPr>
              <a:t>menguji, Menilai, dan Mengevaluasi Bukti Audit</a:t>
            </a:r>
          </a:p>
        </p:txBody>
      </p:sp>
      <p:sp>
        <p:nvSpPr>
          <p:cNvPr id="9" name="TextBox 9"/>
          <p:cNvSpPr txBox="1"/>
          <p:nvPr/>
        </p:nvSpPr>
        <p:spPr>
          <a:xfrm>
            <a:off x="765203" y="1995585"/>
            <a:ext cx="16494097" cy="7717944"/>
          </a:xfrm>
          <a:prstGeom prst="rect">
            <a:avLst/>
          </a:prstGeom>
        </p:spPr>
        <p:txBody>
          <a:bodyPr lIns="0" tIns="0" rIns="0" bIns="0" rtlCol="0" anchor="t">
            <a:spAutoFit/>
          </a:bodyPr>
          <a:lstStyle/>
          <a:p>
            <a:pPr marL="631697" lvl="1" indent="-315848" algn="just">
              <a:lnSpc>
                <a:spcPts val="4096"/>
              </a:lnSpc>
              <a:buAutoNum type="arabicPeriod"/>
            </a:pPr>
            <a:r>
              <a:rPr lang="en-US" sz="2925">
                <a:solidFill>
                  <a:srgbClr val="000000"/>
                </a:solidFill>
                <a:latin typeface="Poppins"/>
                <a:ea typeface="Poppins"/>
                <a:cs typeface="Poppins"/>
                <a:sym typeface="Poppins"/>
              </a:rPr>
              <a:t> Mengumpulkan bukti audit yang tepat dan sesuai</a:t>
            </a:r>
          </a:p>
          <a:p>
            <a:pPr algn="just">
              <a:lnSpc>
                <a:spcPts val="4096"/>
              </a:lnSpc>
            </a:pPr>
            <a:r>
              <a:rPr lang="en-US" sz="2925">
                <a:solidFill>
                  <a:srgbClr val="000000"/>
                </a:solidFill>
                <a:latin typeface="Poppins"/>
                <a:ea typeface="Poppins"/>
                <a:cs typeface="Poppins"/>
                <a:sym typeface="Poppins"/>
              </a:rPr>
              <a:t>Internal auditor umumnya tidak melihat setiap item dalam area audit untuk</a:t>
            </a:r>
          </a:p>
          <a:p>
            <a:pPr algn="just">
              <a:lnSpc>
                <a:spcPts val="4096"/>
              </a:lnSpc>
            </a:pPr>
            <a:r>
              <a:rPr lang="en-US" sz="2925">
                <a:solidFill>
                  <a:srgbClr val="000000"/>
                </a:solidFill>
                <a:latin typeface="Poppins"/>
                <a:ea typeface="Poppins"/>
                <a:cs typeface="Poppins"/>
                <a:sym typeface="Poppins"/>
              </a:rPr>
              <a:t>mengembangkan   bukti   yang   mendukung   audit.   Sebaliknya,   auditor   internal</a:t>
            </a:r>
          </a:p>
          <a:p>
            <a:pPr algn="just">
              <a:lnSpc>
                <a:spcPts val="4096"/>
              </a:lnSpc>
            </a:pPr>
            <a:r>
              <a:rPr lang="en-US" sz="2925">
                <a:solidFill>
                  <a:srgbClr val="000000"/>
                </a:solidFill>
                <a:latin typeface="Poppins"/>
                <a:ea typeface="Poppins"/>
                <a:cs typeface="Poppins"/>
                <a:sym typeface="Poppins"/>
              </a:rPr>
              <a:t>membahas beberapa file atau laporan dan ulasan yang dipilih item sampel untuk</a:t>
            </a:r>
          </a:p>
          <a:p>
            <a:pPr algn="just">
              <a:lnSpc>
                <a:spcPts val="4096"/>
              </a:lnSpc>
            </a:pPr>
            <a:r>
              <a:rPr lang="en-US" sz="2925">
                <a:solidFill>
                  <a:srgbClr val="000000"/>
                </a:solidFill>
                <a:latin typeface="Poppins"/>
                <a:ea typeface="Poppins"/>
                <a:cs typeface="Poppins"/>
                <a:sym typeface="Poppins"/>
              </a:rPr>
              <a:t>mengembangkan kesimpulan audit atas seluruh set atau populasi data.</a:t>
            </a:r>
          </a:p>
          <a:p>
            <a:pPr algn="just">
              <a:lnSpc>
                <a:spcPts val="4096"/>
              </a:lnSpc>
            </a:pPr>
            <a:endParaRPr lang="en-US" sz="2925">
              <a:solidFill>
                <a:srgbClr val="000000"/>
              </a:solidFill>
              <a:latin typeface="Poppins"/>
              <a:ea typeface="Poppins"/>
              <a:cs typeface="Poppins"/>
              <a:sym typeface="Poppins"/>
            </a:endParaRPr>
          </a:p>
          <a:p>
            <a:pPr algn="just">
              <a:lnSpc>
                <a:spcPts val="4096"/>
              </a:lnSpc>
            </a:pPr>
            <a:r>
              <a:rPr lang="en-US" sz="2925">
                <a:solidFill>
                  <a:srgbClr val="000000"/>
                </a:solidFill>
                <a:latin typeface="Poppins"/>
                <a:ea typeface="Poppins"/>
                <a:cs typeface="Poppins"/>
                <a:sym typeface="Poppins"/>
              </a:rPr>
              <a:t>2. Audit assessment dan teknik evaluasi</a:t>
            </a:r>
          </a:p>
          <a:p>
            <a:pPr algn="just">
              <a:lnSpc>
                <a:spcPts val="4096"/>
              </a:lnSpc>
            </a:pPr>
            <a:r>
              <a:rPr lang="en-US" sz="2925">
                <a:solidFill>
                  <a:srgbClr val="000000"/>
                </a:solidFill>
                <a:latin typeface="Poppins"/>
                <a:ea typeface="Poppins"/>
                <a:cs typeface="Poppins"/>
                <a:sym typeface="Poppins"/>
              </a:rPr>
              <a:t>Untuk mengembangkan kesimpulan audit, auditor internal membutuhkan proses di</a:t>
            </a:r>
          </a:p>
          <a:p>
            <a:pPr algn="just">
              <a:lnSpc>
                <a:spcPts val="4096"/>
              </a:lnSpc>
            </a:pPr>
            <a:r>
              <a:rPr lang="en-US" sz="2925">
                <a:solidFill>
                  <a:srgbClr val="000000"/>
                </a:solidFill>
                <a:latin typeface="Poppins"/>
                <a:ea typeface="Poppins"/>
                <a:cs typeface="Poppins"/>
                <a:sym typeface="Poppins"/>
              </a:rPr>
              <a:t>mana mereka harus:</a:t>
            </a:r>
          </a:p>
          <a:p>
            <a:pPr marL="631697" lvl="1" indent="-315848" algn="just">
              <a:lnSpc>
                <a:spcPts val="4096"/>
              </a:lnSpc>
              <a:buFont typeface="Arial"/>
              <a:buChar char="•"/>
            </a:pPr>
            <a:r>
              <a:rPr lang="en-US" sz="2925">
                <a:solidFill>
                  <a:srgbClr val="000000"/>
                </a:solidFill>
                <a:latin typeface="Poppins"/>
                <a:ea typeface="Poppins"/>
                <a:cs typeface="Poppins"/>
                <a:sym typeface="Poppins"/>
              </a:rPr>
              <a:t>Memahami  total populasi   dan  mengembangkan   rencana   pengambilan   sampel pada populasi;</a:t>
            </a:r>
          </a:p>
          <a:p>
            <a:pPr marL="631697" lvl="1" indent="-315848" algn="just">
              <a:lnSpc>
                <a:spcPts val="4096"/>
              </a:lnSpc>
              <a:buFont typeface="Arial"/>
              <a:buChar char="•"/>
            </a:pPr>
            <a:r>
              <a:rPr lang="en-US" sz="2925">
                <a:solidFill>
                  <a:srgbClr val="000000"/>
                </a:solidFill>
                <a:latin typeface="Poppins"/>
                <a:ea typeface="Poppins"/>
                <a:cs typeface="Poppins"/>
                <a:sym typeface="Poppins"/>
              </a:rPr>
              <a:t>Mengambil sampel dari populasi berdasarkan rencana pemilihan sampel;</a:t>
            </a:r>
          </a:p>
          <a:p>
            <a:pPr marL="631697" lvl="1" indent="-315848" algn="just">
              <a:lnSpc>
                <a:spcPts val="4096"/>
              </a:lnSpc>
              <a:buFont typeface="Arial"/>
              <a:buChar char="•"/>
            </a:pPr>
            <a:r>
              <a:rPr lang="en-US" sz="2925">
                <a:solidFill>
                  <a:srgbClr val="000000"/>
                </a:solidFill>
                <a:latin typeface="Poppins"/>
                <a:ea typeface="Poppins"/>
                <a:cs typeface="Poppins"/>
                <a:sym typeface="Poppins"/>
              </a:rPr>
              <a:t>Mengevaluasi item sampel terhadap tujuan audit; dan</a:t>
            </a:r>
          </a:p>
          <a:p>
            <a:pPr marL="631697" lvl="1" indent="-315848" algn="just">
              <a:lnSpc>
                <a:spcPts val="4096"/>
              </a:lnSpc>
              <a:buFont typeface="Arial"/>
              <a:buChar char="•"/>
            </a:pPr>
            <a:r>
              <a:rPr lang="en-US" sz="2925">
                <a:solidFill>
                  <a:srgbClr val="000000"/>
                </a:solidFill>
                <a:latin typeface="Poppins"/>
                <a:ea typeface="Poppins"/>
                <a:cs typeface="Poppins"/>
                <a:sym typeface="Poppins"/>
              </a:rPr>
              <a:t>Mengembangkan kesimpulan untuk seluruh populasi berdasarkan hasil sampel</a:t>
            </a:r>
          </a:p>
          <a:p>
            <a:pPr algn="just">
              <a:lnSpc>
                <a:spcPts val="4096"/>
              </a:lnSpc>
            </a:pPr>
            <a:endParaRPr lang="en-US" sz="2925">
              <a:solidFill>
                <a:srgbClr val="000000"/>
              </a:solidFill>
              <a:latin typeface="Poppins"/>
              <a:ea typeface="Poppins"/>
              <a:cs typeface="Poppins"/>
              <a:sym typeface="Poppi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0" y="204917"/>
            <a:ext cx="3657600" cy="925068"/>
          </a:xfrm>
          <a:custGeom>
            <a:avLst/>
            <a:gdLst/>
            <a:ahLst/>
            <a:cxnLst/>
            <a:rect l="l" t="t" r="r" b="b"/>
            <a:pathLst>
              <a:path w="3657600" h="925068">
                <a:moveTo>
                  <a:pt x="0" y="0"/>
                </a:moveTo>
                <a:lnTo>
                  <a:pt x="3657600" y="0"/>
                </a:lnTo>
                <a:lnTo>
                  <a:pt x="3657600" y="925068"/>
                </a:lnTo>
                <a:lnTo>
                  <a:pt x="0" y="925068"/>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rot="1251762">
            <a:off x="-1670780" y="8719404"/>
            <a:ext cx="3341560" cy="4114800"/>
          </a:xfrm>
          <a:custGeom>
            <a:avLst/>
            <a:gdLst/>
            <a:ahLst/>
            <a:cxnLst/>
            <a:rect l="l" t="t" r="r" b="b"/>
            <a:pathLst>
              <a:path w="3341560" h="4114800">
                <a:moveTo>
                  <a:pt x="0" y="0"/>
                </a:moveTo>
                <a:lnTo>
                  <a:pt x="3341560" y="0"/>
                </a:lnTo>
                <a:lnTo>
                  <a:pt x="3341560" y="4114800"/>
                </a:lnTo>
                <a:lnTo>
                  <a:pt x="0" y="41148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TextBox 7"/>
          <p:cNvSpPr txBox="1"/>
          <p:nvPr/>
        </p:nvSpPr>
        <p:spPr>
          <a:xfrm>
            <a:off x="3196976" y="1323975"/>
            <a:ext cx="11894048" cy="951723"/>
          </a:xfrm>
          <a:prstGeom prst="rect">
            <a:avLst/>
          </a:prstGeom>
        </p:spPr>
        <p:txBody>
          <a:bodyPr lIns="0" tIns="0" rIns="0" bIns="0" rtlCol="0" anchor="t">
            <a:spAutoFit/>
          </a:bodyPr>
          <a:lstStyle/>
          <a:p>
            <a:pPr algn="ctr">
              <a:lnSpc>
                <a:spcPts val="6636"/>
              </a:lnSpc>
            </a:pPr>
            <a:r>
              <a:rPr lang="en-US" sz="8400">
                <a:solidFill>
                  <a:srgbClr val="003B64"/>
                </a:solidFill>
                <a:latin typeface="Staatliches"/>
                <a:ea typeface="Staatliches"/>
                <a:cs typeface="Staatliches"/>
                <a:sym typeface="Staatliches"/>
              </a:rPr>
              <a:t>pengertian dan tujuan</a:t>
            </a:r>
          </a:p>
        </p:txBody>
      </p:sp>
      <p:sp>
        <p:nvSpPr>
          <p:cNvPr id="9" name="TextBox 9"/>
          <p:cNvSpPr txBox="1"/>
          <p:nvPr/>
        </p:nvSpPr>
        <p:spPr>
          <a:xfrm>
            <a:off x="1157288" y="3905907"/>
            <a:ext cx="7508827" cy="6418543"/>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merupakan  proses  untuk   mendapatkan  keyakinan   secara  sistematis dengan mengumpulkan bukti secara objektif mengenai operasi entitas, mengevaluasinya dan melihat apakah operasi tersebut memenuhi standar yang dapat diterima dan mencapai tujuan yang telah ditetapkan dan menyediakan informasi untuk bahan pengambilan</a:t>
            </a:r>
          </a:p>
          <a:p>
            <a:pPr algn="l">
              <a:lnSpc>
                <a:spcPts val="4236"/>
              </a:lnSpc>
            </a:pPr>
            <a:r>
              <a:rPr lang="en-US" sz="3025">
                <a:solidFill>
                  <a:srgbClr val="000000"/>
                </a:solidFill>
                <a:latin typeface="Poppins"/>
                <a:ea typeface="Poppins"/>
                <a:cs typeface="Poppins"/>
                <a:sym typeface="Poppins"/>
              </a:rPr>
              <a:t>keputusan oleh manajemen</a:t>
            </a:r>
          </a:p>
          <a:p>
            <a:pPr algn="l">
              <a:lnSpc>
                <a:spcPts val="4236"/>
              </a:lnSpc>
            </a:pPr>
            <a:endParaRPr lang="en-US" sz="3025">
              <a:solidFill>
                <a:srgbClr val="000000"/>
              </a:solidFill>
              <a:latin typeface="Poppins"/>
              <a:ea typeface="Poppins"/>
              <a:cs typeface="Poppins"/>
              <a:sym typeface="Poppins"/>
            </a:endParaRPr>
          </a:p>
        </p:txBody>
      </p:sp>
      <p:grpSp>
        <p:nvGrpSpPr>
          <p:cNvPr id="10" name="Group 10"/>
          <p:cNvGrpSpPr/>
          <p:nvPr/>
        </p:nvGrpSpPr>
        <p:grpSpPr>
          <a:xfrm>
            <a:off x="1157288" y="3002137"/>
            <a:ext cx="5660917" cy="800532"/>
            <a:chOff x="0" y="0"/>
            <a:chExt cx="1490941" cy="210840"/>
          </a:xfrm>
        </p:grpSpPr>
        <p:sp>
          <p:nvSpPr>
            <p:cNvPr id="11" name="Freeform 11"/>
            <p:cNvSpPr/>
            <p:nvPr/>
          </p:nvSpPr>
          <p:spPr>
            <a:xfrm>
              <a:off x="0" y="0"/>
              <a:ext cx="1490941" cy="210840"/>
            </a:xfrm>
            <a:custGeom>
              <a:avLst/>
              <a:gdLst/>
              <a:ahLst/>
              <a:cxnLst/>
              <a:rect l="l" t="t" r="r" b="b"/>
              <a:pathLst>
                <a:path w="1490941" h="210840">
                  <a:moveTo>
                    <a:pt x="38293" y="0"/>
                  </a:moveTo>
                  <a:lnTo>
                    <a:pt x="1452648" y="0"/>
                  </a:lnTo>
                  <a:cubicBezTo>
                    <a:pt x="1462804" y="0"/>
                    <a:pt x="1472544" y="4034"/>
                    <a:pt x="1479725" y="11216"/>
                  </a:cubicBezTo>
                  <a:cubicBezTo>
                    <a:pt x="1486907" y="18397"/>
                    <a:pt x="1490941" y="28137"/>
                    <a:pt x="1490941" y="38293"/>
                  </a:cubicBezTo>
                  <a:lnTo>
                    <a:pt x="1490941" y="172547"/>
                  </a:lnTo>
                  <a:cubicBezTo>
                    <a:pt x="1490941" y="193695"/>
                    <a:pt x="1473797" y="210840"/>
                    <a:pt x="1452648" y="210840"/>
                  </a:cubicBezTo>
                  <a:lnTo>
                    <a:pt x="38293" y="210840"/>
                  </a:lnTo>
                  <a:cubicBezTo>
                    <a:pt x="28137" y="210840"/>
                    <a:pt x="18397" y="206805"/>
                    <a:pt x="11216" y="199624"/>
                  </a:cubicBezTo>
                  <a:cubicBezTo>
                    <a:pt x="4034" y="192443"/>
                    <a:pt x="0" y="182703"/>
                    <a:pt x="0" y="172547"/>
                  </a:cubicBezTo>
                  <a:lnTo>
                    <a:pt x="0" y="38293"/>
                  </a:lnTo>
                  <a:cubicBezTo>
                    <a:pt x="0" y="28137"/>
                    <a:pt x="4034" y="18397"/>
                    <a:pt x="11216" y="11216"/>
                  </a:cubicBezTo>
                  <a:cubicBezTo>
                    <a:pt x="18397" y="4034"/>
                    <a:pt x="28137" y="0"/>
                    <a:pt x="38293" y="0"/>
                  </a:cubicBezTo>
                  <a:close/>
                </a:path>
              </a:pathLst>
            </a:custGeom>
            <a:solidFill>
              <a:srgbClr val="EA9400"/>
            </a:solidFill>
          </p:spPr>
        </p:sp>
        <p:sp>
          <p:nvSpPr>
            <p:cNvPr id="12" name="TextBox 12"/>
            <p:cNvSpPr txBox="1"/>
            <p:nvPr/>
          </p:nvSpPr>
          <p:spPr>
            <a:xfrm>
              <a:off x="0" y="-38100"/>
              <a:ext cx="1490941" cy="248940"/>
            </a:xfrm>
            <a:prstGeom prst="rect">
              <a:avLst/>
            </a:prstGeom>
          </p:spPr>
          <p:txBody>
            <a:bodyPr lIns="50800" tIns="50800" rIns="50800" bIns="50800" rtlCol="0" anchor="ctr"/>
            <a:lstStyle/>
            <a:p>
              <a:pPr algn="ctr">
                <a:lnSpc>
                  <a:spcPts val="2659"/>
                </a:lnSpc>
                <a:spcBef>
                  <a:spcPct val="0"/>
                </a:spcBef>
              </a:pPr>
              <a:endParaRPr/>
            </a:p>
          </p:txBody>
        </p:sp>
      </p:grpSp>
      <p:sp>
        <p:nvSpPr>
          <p:cNvPr id="13" name="TextBox 13"/>
          <p:cNvSpPr txBox="1"/>
          <p:nvPr/>
        </p:nvSpPr>
        <p:spPr>
          <a:xfrm>
            <a:off x="1570420" y="3092135"/>
            <a:ext cx="4834652" cy="551739"/>
          </a:xfrm>
          <a:prstGeom prst="rect">
            <a:avLst/>
          </a:prstGeom>
        </p:spPr>
        <p:txBody>
          <a:bodyPr lIns="0" tIns="0" rIns="0" bIns="0" rtlCol="0" anchor="t">
            <a:spAutoFit/>
          </a:bodyPr>
          <a:lstStyle/>
          <a:p>
            <a:pPr algn="ctr">
              <a:lnSpc>
                <a:spcPts val="4236"/>
              </a:lnSpc>
            </a:pPr>
            <a:r>
              <a:rPr lang="en-US" sz="3025" b="1">
                <a:solidFill>
                  <a:srgbClr val="000000"/>
                </a:solidFill>
                <a:latin typeface="Poppins Bold"/>
                <a:ea typeface="Poppins Bold"/>
                <a:cs typeface="Poppins Bold"/>
                <a:sym typeface="Poppins Bold"/>
              </a:rPr>
              <a:t>Pengertian</a:t>
            </a:r>
          </a:p>
        </p:txBody>
      </p:sp>
      <p:grpSp>
        <p:nvGrpSpPr>
          <p:cNvPr id="14" name="Group 14"/>
          <p:cNvGrpSpPr/>
          <p:nvPr/>
        </p:nvGrpSpPr>
        <p:grpSpPr>
          <a:xfrm>
            <a:off x="9621885" y="3002137"/>
            <a:ext cx="5660917" cy="800532"/>
            <a:chOff x="0" y="0"/>
            <a:chExt cx="1490941" cy="210840"/>
          </a:xfrm>
        </p:grpSpPr>
        <p:sp>
          <p:nvSpPr>
            <p:cNvPr id="15" name="Freeform 15"/>
            <p:cNvSpPr/>
            <p:nvPr/>
          </p:nvSpPr>
          <p:spPr>
            <a:xfrm>
              <a:off x="0" y="0"/>
              <a:ext cx="1490941" cy="210840"/>
            </a:xfrm>
            <a:custGeom>
              <a:avLst/>
              <a:gdLst/>
              <a:ahLst/>
              <a:cxnLst/>
              <a:rect l="l" t="t" r="r" b="b"/>
              <a:pathLst>
                <a:path w="1490941" h="210840">
                  <a:moveTo>
                    <a:pt x="38293" y="0"/>
                  </a:moveTo>
                  <a:lnTo>
                    <a:pt x="1452648" y="0"/>
                  </a:lnTo>
                  <a:cubicBezTo>
                    <a:pt x="1462804" y="0"/>
                    <a:pt x="1472544" y="4034"/>
                    <a:pt x="1479725" y="11216"/>
                  </a:cubicBezTo>
                  <a:cubicBezTo>
                    <a:pt x="1486907" y="18397"/>
                    <a:pt x="1490941" y="28137"/>
                    <a:pt x="1490941" y="38293"/>
                  </a:cubicBezTo>
                  <a:lnTo>
                    <a:pt x="1490941" y="172547"/>
                  </a:lnTo>
                  <a:cubicBezTo>
                    <a:pt x="1490941" y="193695"/>
                    <a:pt x="1473797" y="210840"/>
                    <a:pt x="1452648" y="210840"/>
                  </a:cubicBezTo>
                  <a:lnTo>
                    <a:pt x="38293" y="210840"/>
                  </a:lnTo>
                  <a:cubicBezTo>
                    <a:pt x="28137" y="210840"/>
                    <a:pt x="18397" y="206805"/>
                    <a:pt x="11216" y="199624"/>
                  </a:cubicBezTo>
                  <a:cubicBezTo>
                    <a:pt x="4034" y="192443"/>
                    <a:pt x="0" y="182703"/>
                    <a:pt x="0" y="172547"/>
                  </a:cubicBezTo>
                  <a:lnTo>
                    <a:pt x="0" y="38293"/>
                  </a:lnTo>
                  <a:cubicBezTo>
                    <a:pt x="0" y="28137"/>
                    <a:pt x="4034" y="18397"/>
                    <a:pt x="11216" y="11216"/>
                  </a:cubicBezTo>
                  <a:cubicBezTo>
                    <a:pt x="18397" y="4034"/>
                    <a:pt x="28137" y="0"/>
                    <a:pt x="38293" y="0"/>
                  </a:cubicBezTo>
                  <a:close/>
                </a:path>
              </a:pathLst>
            </a:custGeom>
            <a:solidFill>
              <a:srgbClr val="EA9400"/>
            </a:solidFill>
          </p:spPr>
        </p:sp>
        <p:sp>
          <p:nvSpPr>
            <p:cNvPr id="16" name="TextBox 16"/>
            <p:cNvSpPr txBox="1"/>
            <p:nvPr/>
          </p:nvSpPr>
          <p:spPr>
            <a:xfrm>
              <a:off x="0" y="-38100"/>
              <a:ext cx="1490941" cy="248940"/>
            </a:xfrm>
            <a:prstGeom prst="rect">
              <a:avLst/>
            </a:prstGeom>
          </p:spPr>
          <p:txBody>
            <a:bodyPr lIns="50800" tIns="50800" rIns="50800" bIns="50800" rtlCol="0" anchor="ctr"/>
            <a:lstStyle/>
            <a:p>
              <a:pPr algn="ctr">
                <a:lnSpc>
                  <a:spcPts val="2659"/>
                </a:lnSpc>
                <a:spcBef>
                  <a:spcPct val="0"/>
                </a:spcBef>
              </a:pPr>
              <a:endParaRPr/>
            </a:p>
          </p:txBody>
        </p:sp>
      </p:grpSp>
      <p:sp>
        <p:nvSpPr>
          <p:cNvPr id="17" name="TextBox 17"/>
          <p:cNvSpPr txBox="1"/>
          <p:nvPr/>
        </p:nvSpPr>
        <p:spPr>
          <a:xfrm>
            <a:off x="10291332" y="3092135"/>
            <a:ext cx="4834652" cy="551739"/>
          </a:xfrm>
          <a:prstGeom prst="rect">
            <a:avLst/>
          </a:prstGeom>
        </p:spPr>
        <p:txBody>
          <a:bodyPr lIns="0" tIns="0" rIns="0" bIns="0" rtlCol="0" anchor="t">
            <a:spAutoFit/>
          </a:bodyPr>
          <a:lstStyle/>
          <a:p>
            <a:pPr algn="ctr">
              <a:lnSpc>
                <a:spcPts val="4236"/>
              </a:lnSpc>
            </a:pPr>
            <a:r>
              <a:rPr lang="en-US" sz="3025" b="1">
                <a:solidFill>
                  <a:srgbClr val="000000"/>
                </a:solidFill>
                <a:latin typeface="Poppins Bold"/>
                <a:ea typeface="Poppins Bold"/>
                <a:cs typeface="Poppins Bold"/>
                <a:sym typeface="Poppins Bold"/>
              </a:rPr>
              <a:t>Tujuan</a:t>
            </a:r>
          </a:p>
        </p:txBody>
      </p:sp>
      <p:sp>
        <p:nvSpPr>
          <p:cNvPr id="18" name="TextBox 18"/>
          <p:cNvSpPr txBox="1"/>
          <p:nvPr/>
        </p:nvSpPr>
        <p:spPr>
          <a:xfrm>
            <a:off x="9621885" y="3905907"/>
            <a:ext cx="7508827" cy="3751814"/>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untuk membantu pemberian keyakinan dengan melaksanakan</a:t>
            </a:r>
          </a:p>
          <a:p>
            <a:pPr algn="l">
              <a:lnSpc>
                <a:spcPts val="4236"/>
              </a:lnSpc>
            </a:pPr>
            <a:r>
              <a:rPr lang="en-US" sz="3025">
                <a:solidFill>
                  <a:srgbClr val="000000"/>
                </a:solidFill>
                <a:latin typeface="Poppins"/>
                <a:ea typeface="Poppins"/>
                <a:cs typeface="Poppins"/>
                <a:sym typeface="Poppins"/>
              </a:rPr>
              <a:t>prosedur-prosedur audit yang ada dalam program audit, sehingga menjadi sesuai dengan tujuan</a:t>
            </a:r>
          </a:p>
          <a:p>
            <a:pPr algn="l">
              <a:lnSpc>
                <a:spcPts val="4236"/>
              </a:lnSpc>
            </a:pPr>
            <a:r>
              <a:rPr lang="en-US" sz="3025">
                <a:solidFill>
                  <a:srgbClr val="000000"/>
                </a:solidFill>
                <a:latin typeface="Poppins"/>
                <a:ea typeface="Poppins"/>
                <a:cs typeface="Poppins"/>
                <a:sym typeface="Poppins"/>
              </a:rPr>
              <a:t>audit yang ingin dicapai</a:t>
            </a:r>
          </a:p>
          <a:p>
            <a:pPr algn="l">
              <a:lnSpc>
                <a:spcPts val="4236"/>
              </a:lnSpc>
            </a:pPr>
            <a:endParaRPr lang="en-US" sz="3025">
              <a:solidFill>
                <a:srgbClr val="000000"/>
              </a:solidFill>
              <a:latin typeface="Poppins"/>
              <a:ea typeface="Poppins"/>
              <a:cs typeface="Poppins"/>
              <a:sym typeface="Poppi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1359671" y="8229600"/>
            <a:ext cx="3341560" cy="4114800"/>
          </a:xfrm>
          <a:custGeom>
            <a:avLst/>
            <a:gdLst/>
            <a:ahLst/>
            <a:cxnLst/>
            <a:rect l="l" t="t" r="r" b="b"/>
            <a:pathLst>
              <a:path w="3341560" h="4114800">
                <a:moveTo>
                  <a:pt x="0" y="0"/>
                </a:moveTo>
                <a:lnTo>
                  <a:pt x="3341560" y="0"/>
                </a:lnTo>
                <a:lnTo>
                  <a:pt x="334156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a:off x="-642080" y="204917"/>
            <a:ext cx="4118951" cy="914750"/>
          </a:xfrm>
          <a:custGeom>
            <a:avLst/>
            <a:gdLst/>
            <a:ahLst/>
            <a:cxnLst/>
            <a:rect l="l" t="t" r="r" b="b"/>
            <a:pathLst>
              <a:path w="4118951" h="914750">
                <a:moveTo>
                  <a:pt x="0" y="0"/>
                </a:moveTo>
                <a:lnTo>
                  <a:pt x="4118951" y="0"/>
                </a:lnTo>
                <a:lnTo>
                  <a:pt x="4118951" y="914750"/>
                </a:lnTo>
                <a:lnTo>
                  <a:pt x="0" y="91475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TextBox 8"/>
          <p:cNvSpPr txBox="1"/>
          <p:nvPr/>
        </p:nvSpPr>
        <p:spPr>
          <a:xfrm>
            <a:off x="5275411" y="1194921"/>
            <a:ext cx="9139310" cy="862479"/>
          </a:xfrm>
          <a:prstGeom prst="rect">
            <a:avLst/>
          </a:prstGeom>
        </p:spPr>
        <p:txBody>
          <a:bodyPr lIns="0" tIns="0" rIns="0" bIns="0" rtlCol="0" anchor="t">
            <a:spAutoFit/>
          </a:bodyPr>
          <a:lstStyle/>
          <a:p>
            <a:pPr algn="ctr">
              <a:lnSpc>
                <a:spcPts val="6004"/>
              </a:lnSpc>
            </a:pPr>
            <a:r>
              <a:rPr lang="en-US" sz="7600">
                <a:solidFill>
                  <a:srgbClr val="003B64"/>
                </a:solidFill>
                <a:latin typeface="Staatliches"/>
                <a:ea typeface="Staatliches"/>
                <a:cs typeface="Staatliches"/>
                <a:sym typeface="Staatliches"/>
              </a:rPr>
              <a:t>pengertian</a:t>
            </a:r>
          </a:p>
        </p:txBody>
      </p:sp>
      <p:sp>
        <p:nvSpPr>
          <p:cNvPr id="9" name="TextBox 9"/>
          <p:cNvSpPr txBox="1"/>
          <p:nvPr/>
        </p:nvSpPr>
        <p:spPr>
          <a:xfrm>
            <a:off x="1028700" y="2228830"/>
            <a:ext cx="16757593" cy="6948526"/>
          </a:xfrm>
          <a:prstGeom prst="rect">
            <a:avLst/>
          </a:prstGeom>
        </p:spPr>
        <p:txBody>
          <a:bodyPr lIns="0" tIns="0" rIns="0" bIns="0" rtlCol="0" anchor="t">
            <a:spAutoFit/>
          </a:bodyPr>
          <a:lstStyle/>
          <a:p>
            <a:pPr algn="l">
              <a:lnSpc>
                <a:spcPts val="3956"/>
              </a:lnSpc>
            </a:pPr>
            <a:r>
              <a:rPr lang="en-US" sz="2825">
                <a:solidFill>
                  <a:srgbClr val="000000"/>
                </a:solidFill>
                <a:latin typeface="Poppins"/>
                <a:ea typeface="Poppins"/>
                <a:cs typeface="Poppins"/>
                <a:sym typeface="Poppins"/>
              </a:rPr>
              <a:t>istilah “proses yang sistematis” mengimplikasikan langkah-langkah audit terencana yang dirancang untuk memenuhi tujuan-tujuan audit. Istilah tersebut juga memiliki makna bahwa  auditor internal akan   menerapkan  persyaratan profesional  dalam melakukan   audit, serta   menerapkan   penelaahan   yang   tepat   saat   mengumpulkan,   menyusun,   mencatat,   dan mengevaluasi bahan bukti audit.</a:t>
            </a:r>
          </a:p>
          <a:p>
            <a:pPr algn="l">
              <a:lnSpc>
                <a:spcPts val="3956"/>
              </a:lnSpc>
            </a:pPr>
            <a:endParaRPr lang="en-US" sz="2825">
              <a:solidFill>
                <a:srgbClr val="000000"/>
              </a:solidFill>
              <a:latin typeface="Poppins"/>
              <a:ea typeface="Poppins"/>
              <a:cs typeface="Poppins"/>
              <a:sym typeface="Poppins"/>
            </a:endParaRPr>
          </a:p>
          <a:p>
            <a:pPr algn="just">
              <a:lnSpc>
                <a:spcPts val="3956"/>
              </a:lnSpc>
            </a:pPr>
            <a:r>
              <a:rPr lang="en-US" sz="2825">
                <a:solidFill>
                  <a:srgbClr val="000000"/>
                </a:solidFill>
                <a:latin typeface="Poppins"/>
                <a:ea typeface="Poppins"/>
                <a:cs typeface="Poppins"/>
                <a:sym typeface="Poppins"/>
              </a:rPr>
              <a:t>“Persyaratan   profesional”   berarti   kebebasan   penuh   dari   segala   bias   yang   akan mempengaruhi   pengumpulan   dan   pengevaluasian  bahan   bukti. Bebas   dari   bias   dicapai melalui independensi dan objektivitas, baik dalam kenyataan maupun persepsi. Objektifitas nyata muncul dari perilaku mental yang tidak memihak, perilaku yang mendasarkan pada pengetahuan dan menilai bukti benar-benar murni dalam kenyataannya tanpa memandang orang yang menyediakannya. Penilaian seperti ini harus dicapai tanpa memedulikan perasaan, prasangka, opini, dan kepentingan, serta tekanan dari pihak eksternal.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5" name="Freeform 5"/>
          <p:cNvSpPr/>
          <p:nvPr/>
        </p:nvSpPr>
        <p:spPr>
          <a:xfrm flipH="1" flipV="1">
            <a:off x="16617220" y="0"/>
            <a:ext cx="3341560" cy="4114800"/>
          </a:xfrm>
          <a:custGeom>
            <a:avLst/>
            <a:gdLst/>
            <a:ahLst/>
            <a:cxnLst/>
            <a:rect l="l" t="t" r="r" b="b"/>
            <a:pathLst>
              <a:path w="3341560" h="4114800">
                <a:moveTo>
                  <a:pt x="3341560" y="4114800"/>
                </a:moveTo>
                <a:lnTo>
                  <a:pt x="0" y="4114800"/>
                </a:lnTo>
                <a:lnTo>
                  <a:pt x="0" y="0"/>
                </a:lnTo>
                <a:lnTo>
                  <a:pt x="3341560" y="0"/>
                </a:lnTo>
                <a:lnTo>
                  <a:pt x="3341560" y="411480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7" name="Freeform 7"/>
          <p:cNvSpPr/>
          <p:nvPr/>
        </p:nvSpPr>
        <p:spPr>
          <a:xfrm flipH="1">
            <a:off x="14557744" y="9372250"/>
            <a:ext cx="4118951" cy="914750"/>
          </a:xfrm>
          <a:custGeom>
            <a:avLst/>
            <a:gdLst/>
            <a:ahLst/>
            <a:cxnLst/>
            <a:rect l="l" t="t" r="r" b="b"/>
            <a:pathLst>
              <a:path w="4118951" h="914750">
                <a:moveTo>
                  <a:pt x="4118951" y="0"/>
                </a:moveTo>
                <a:lnTo>
                  <a:pt x="0" y="0"/>
                </a:lnTo>
                <a:lnTo>
                  <a:pt x="0" y="914750"/>
                </a:lnTo>
                <a:lnTo>
                  <a:pt x="4118951" y="914750"/>
                </a:lnTo>
                <a:lnTo>
                  <a:pt x="4118951"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TextBox 8"/>
          <p:cNvSpPr txBox="1"/>
          <p:nvPr/>
        </p:nvSpPr>
        <p:spPr>
          <a:xfrm>
            <a:off x="5275411" y="1414942"/>
            <a:ext cx="9139310" cy="862479"/>
          </a:xfrm>
          <a:prstGeom prst="rect">
            <a:avLst/>
          </a:prstGeom>
        </p:spPr>
        <p:txBody>
          <a:bodyPr lIns="0" tIns="0" rIns="0" bIns="0" rtlCol="0" anchor="t">
            <a:spAutoFit/>
          </a:bodyPr>
          <a:lstStyle/>
          <a:p>
            <a:pPr algn="ctr">
              <a:lnSpc>
                <a:spcPts val="6004"/>
              </a:lnSpc>
            </a:pPr>
            <a:r>
              <a:rPr lang="en-US" sz="7600">
                <a:solidFill>
                  <a:srgbClr val="003B64"/>
                </a:solidFill>
                <a:latin typeface="Staatliches"/>
                <a:ea typeface="Staatliches"/>
                <a:cs typeface="Staatliches"/>
                <a:sym typeface="Staatliches"/>
              </a:rPr>
              <a:t> strategi pelaksanaan</a:t>
            </a:r>
          </a:p>
        </p:txBody>
      </p:sp>
      <p:sp>
        <p:nvSpPr>
          <p:cNvPr id="9" name="TextBox 9"/>
          <p:cNvSpPr txBox="1"/>
          <p:nvPr/>
        </p:nvSpPr>
        <p:spPr>
          <a:xfrm>
            <a:off x="1028700" y="2805101"/>
            <a:ext cx="16757593" cy="6453199"/>
          </a:xfrm>
          <a:prstGeom prst="rect">
            <a:avLst/>
          </a:prstGeom>
        </p:spPr>
        <p:txBody>
          <a:bodyPr lIns="0" tIns="0" rIns="0" bIns="0" rtlCol="0" anchor="t">
            <a:spAutoFit/>
          </a:bodyPr>
          <a:lstStyle/>
          <a:p>
            <a:pPr algn="l">
              <a:lnSpc>
                <a:spcPts val="3956"/>
              </a:lnSpc>
            </a:pPr>
            <a:r>
              <a:rPr lang="en-US" sz="2825">
                <a:solidFill>
                  <a:srgbClr val="000000"/>
                </a:solidFill>
                <a:latin typeface="Poppins"/>
                <a:ea typeface="Poppins"/>
                <a:cs typeface="Poppins"/>
                <a:sym typeface="Poppins"/>
              </a:rPr>
              <a:t>Tahap  persiapan   untuk   melakukan pekerjaan   lapangan   dilakukan  pada saat  survei</a:t>
            </a:r>
          </a:p>
          <a:p>
            <a:pPr algn="l">
              <a:lnSpc>
                <a:spcPts val="3956"/>
              </a:lnSpc>
            </a:pPr>
            <a:r>
              <a:rPr lang="en-US" sz="2825">
                <a:solidFill>
                  <a:srgbClr val="000000"/>
                </a:solidFill>
                <a:latin typeface="Poppins"/>
                <a:ea typeface="Poppins"/>
                <a:cs typeface="Poppins"/>
                <a:sym typeface="Poppins"/>
              </a:rPr>
              <a:t>pendahuluan   telah   diselesaikan   dan   program   audit   telah   disiapkan.   Bagian-bagian   dari rencana strategis mencakup:</a:t>
            </a:r>
          </a:p>
          <a:p>
            <a:pPr algn="l">
              <a:lnSpc>
                <a:spcPts val="3956"/>
              </a:lnSpc>
            </a:pPr>
            <a:r>
              <a:rPr lang="en-US" sz="2825">
                <a:solidFill>
                  <a:srgbClr val="000000"/>
                </a:solidFill>
                <a:latin typeface="Poppins"/>
                <a:ea typeface="Poppins"/>
                <a:cs typeface="Poppins"/>
                <a:sym typeface="Poppins"/>
              </a:rPr>
              <a:t>1) Kebutuhan   pegawai   -   merencanakan   jumlah   dan   kualifikasi   staf   yang   akan</a:t>
            </a:r>
          </a:p>
          <a:p>
            <a:pPr algn="l">
              <a:lnSpc>
                <a:spcPts val="3956"/>
              </a:lnSpc>
            </a:pPr>
            <a:r>
              <a:rPr lang="en-US" sz="2825">
                <a:solidFill>
                  <a:srgbClr val="000000"/>
                </a:solidFill>
                <a:latin typeface="Poppins"/>
                <a:ea typeface="Poppins"/>
                <a:cs typeface="Poppins"/>
                <a:sym typeface="Poppins"/>
              </a:rPr>
              <a:t>melakukan audit.</a:t>
            </a:r>
          </a:p>
          <a:p>
            <a:pPr algn="l">
              <a:lnSpc>
                <a:spcPts val="3956"/>
              </a:lnSpc>
            </a:pPr>
            <a:r>
              <a:rPr lang="en-US" sz="2825">
                <a:solidFill>
                  <a:srgbClr val="000000"/>
                </a:solidFill>
                <a:latin typeface="Poppins"/>
                <a:ea typeface="Poppins"/>
                <a:cs typeface="Poppins"/>
                <a:sym typeface="Poppins"/>
              </a:rPr>
              <a:t>2) Kebutuhan sumber daya dari luar (sumber dari luar, sumber dari mitra, penggunaan</a:t>
            </a:r>
          </a:p>
          <a:p>
            <a:pPr algn="l">
              <a:lnSpc>
                <a:spcPts val="3956"/>
              </a:lnSpc>
            </a:pPr>
            <a:r>
              <a:rPr lang="en-US" sz="2825">
                <a:solidFill>
                  <a:srgbClr val="000000"/>
                </a:solidFill>
                <a:latin typeface="Poppins"/>
                <a:ea typeface="Poppins"/>
                <a:cs typeface="Poppins"/>
                <a:sym typeface="Poppins"/>
              </a:rPr>
              <a:t>ahli, peminjaman staf, dan sebagainya). – menidentifikasi kebutuhan sumber daya dari luar jika audit dilakukan pada hal yang bersifat khusus dimana tidak adanya staf yang memiliki pengetahuan khusus tersebut.</a:t>
            </a:r>
          </a:p>
          <a:p>
            <a:pPr algn="l">
              <a:lnSpc>
                <a:spcPts val="3956"/>
              </a:lnSpc>
            </a:pPr>
            <a:r>
              <a:rPr lang="en-US" sz="2825">
                <a:solidFill>
                  <a:srgbClr val="000000"/>
                </a:solidFill>
                <a:latin typeface="Poppins"/>
                <a:ea typeface="Poppins"/>
                <a:cs typeface="Poppins"/>
                <a:sym typeface="Poppins"/>
              </a:rPr>
              <a:t>3) Pengorganisasian staf audit – mengidentifikasi apakah rencana berbentuk ramping</a:t>
            </a:r>
          </a:p>
          <a:p>
            <a:pPr algn="l">
              <a:lnSpc>
                <a:spcPts val="3956"/>
              </a:lnSpc>
            </a:pPr>
            <a:r>
              <a:rPr lang="en-US" sz="2825">
                <a:solidFill>
                  <a:srgbClr val="000000"/>
                </a:solidFill>
                <a:latin typeface="Poppins"/>
                <a:ea typeface="Poppins"/>
                <a:cs typeface="Poppins"/>
                <a:sym typeface="Poppins"/>
              </a:rPr>
              <a:t>(dengan   lapisan   supervisi   yang   terbatas)   atau   gemuk   (banyak   lapisan   supervisi)</a:t>
            </a:r>
          </a:p>
          <a:p>
            <a:pPr algn="l">
              <a:lnSpc>
                <a:spcPts val="3956"/>
              </a:lnSpc>
            </a:pPr>
            <a:r>
              <a:rPr lang="en-US" sz="2825">
                <a:solidFill>
                  <a:srgbClr val="000000"/>
                </a:solidFill>
                <a:latin typeface="Poppins"/>
                <a:ea typeface="Poppins"/>
                <a:cs typeface="Poppins"/>
                <a:sym typeface="Poppins"/>
              </a:rPr>
              <a:t>tergantung pada kompleksitas kerja dan rentang kontrol yang dibutuhkan</a:t>
            </a:r>
          </a:p>
          <a:p>
            <a:pPr algn="just">
              <a:lnSpc>
                <a:spcPts val="3956"/>
              </a:lnSpc>
            </a:pPr>
            <a:endParaRPr lang="en-US" sz="2825">
              <a:solidFill>
                <a:srgbClr val="000000"/>
              </a:solidFill>
              <a:latin typeface="Poppins"/>
              <a:ea typeface="Poppins"/>
              <a:cs typeface="Poppins"/>
              <a:sym typeface="Poppi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1359671" y="9957734"/>
            <a:ext cx="1938172" cy="2386666"/>
          </a:xfrm>
          <a:custGeom>
            <a:avLst/>
            <a:gdLst/>
            <a:ahLst/>
            <a:cxnLst/>
            <a:rect l="l" t="t" r="r" b="b"/>
            <a:pathLst>
              <a:path w="1938172" h="2386666">
                <a:moveTo>
                  <a:pt x="0" y="0"/>
                </a:moveTo>
                <a:lnTo>
                  <a:pt x="1938171" y="0"/>
                </a:lnTo>
                <a:lnTo>
                  <a:pt x="1938171" y="2386666"/>
                </a:lnTo>
                <a:lnTo>
                  <a:pt x="0" y="238666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flipH="1" flipV="1">
            <a:off x="17522797" y="0"/>
            <a:ext cx="2435984" cy="2999672"/>
          </a:xfrm>
          <a:custGeom>
            <a:avLst/>
            <a:gdLst/>
            <a:ahLst/>
            <a:cxnLst/>
            <a:rect l="l" t="t" r="r" b="b"/>
            <a:pathLst>
              <a:path w="2435984" h="2999672">
                <a:moveTo>
                  <a:pt x="2435983" y="2999672"/>
                </a:moveTo>
                <a:lnTo>
                  <a:pt x="0" y="2999672"/>
                </a:lnTo>
                <a:lnTo>
                  <a:pt x="0" y="0"/>
                </a:lnTo>
                <a:lnTo>
                  <a:pt x="2435983" y="0"/>
                </a:lnTo>
                <a:lnTo>
                  <a:pt x="2435983" y="2999672"/>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a:off x="-642080" y="204917"/>
            <a:ext cx="4118951" cy="914750"/>
          </a:xfrm>
          <a:custGeom>
            <a:avLst/>
            <a:gdLst/>
            <a:ahLst/>
            <a:cxnLst/>
            <a:rect l="l" t="t" r="r" b="b"/>
            <a:pathLst>
              <a:path w="4118951" h="914750">
                <a:moveTo>
                  <a:pt x="0" y="0"/>
                </a:moveTo>
                <a:lnTo>
                  <a:pt x="4118951" y="0"/>
                </a:lnTo>
                <a:lnTo>
                  <a:pt x="4118951" y="914750"/>
                </a:lnTo>
                <a:lnTo>
                  <a:pt x="0" y="91475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Freeform 7"/>
          <p:cNvSpPr/>
          <p:nvPr/>
        </p:nvSpPr>
        <p:spPr>
          <a:xfrm flipH="1">
            <a:off x="15711449" y="9628468"/>
            <a:ext cx="2965247" cy="658532"/>
          </a:xfrm>
          <a:custGeom>
            <a:avLst/>
            <a:gdLst/>
            <a:ahLst/>
            <a:cxnLst/>
            <a:rect l="l" t="t" r="r" b="b"/>
            <a:pathLst>
              <a:path w="2965247" h="658532">
                <a:moveTo>
                  <a:pt x="2965246" y="0"/>
                </a:moveTo>
                <a:lnTo>
                  <a:pt x="0" y="0"/>
                </a:lnTo>
                <a:lnTo>
                  <a:pt x="0" y="658532"/>
                </a:lnTo>
                <a:lnTo>
                  <a:pt x="2965246" y="658532"/>
                </a:lnTo>
                <a:lnTo>
                  <a:pt x="2965246"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TextBox 8"/>
          <p:cNvSpPr txBox="1"/>
          <p:nvPr/>
        </p:nvSpPr>
        <p:spPr>
          <a:xfrm>
            <a:off x="5275411" y="1216234"/>
            <a:ext cx="9139310" cy="862479"/>
          </a:xfrm>
          <a:prstGeom prst="rect">
            <a:avLst/>
          </a:prstGeom>
        </p:spPr>
        <p:txBody>
          <a:bodyPr lIns="0" tIns="0" rIns="0" bIns="0" rtlCol="0" anchor="t">
            <a:spAutoFit/>
          </a:bodyPr>
          <a:lstStyle/>
          <a:p>
            <a:pPr algn="ctr">
              <a:lnSpc>
                <a:spcPts val="6004"/>
              </a:lnSpc>
            </a:pPr>
            <a:r>
              <a:rPr lang="en-US" sz="7600">
                <a:solidFill>
                  <a:srgbClr val="003B64"/>
                </a:solidFill>
                <a:latin typeface="Staatliches"/>
                <a:ea typeface="Staatliches"/>
                <a:cs typeface="Staatliches"/>
                <a:sym typeface="Staatliches"/>
              </a:rPr>
              <a:t> strategi pelaksanaan</a:t>
            </a:r>
          </a:p>
        </p:txBody>
      </p:sp>
      <p:sp>
        <p:nvSpPr>
          <p:cNvPr id="9" name="TextBox 9"/>
          <p:cNvSpPr txBox="1"/>
          <p:nvPr/>
        </p:nvSpPr>
        <p:spPr>
          <a:xfrm>
            <a:off x="765203" y="2191697"/>
            <a:ext cx="17522797" cy="7939180"/>
          </a:xfrm>
          <a:prstGeom prst="rect">
            <a:avLst/>
          </a:prstGeom>
        </p:spPr>
        <p:txBody>
          <a:bodyPr lIns="0" tIns="0" rIns="0" bIns="0" rtlCol="0" anchor="t">
            <a:spAutoFit/>
          </a:bodyPr>
          <a:lstStyle/>
          <a:p>
            <a:pPr algn="l">
              <a:lnSpc>
                <a:spcPts val="3956"/>
              </a:lnSpc>
            </a:pPr>
            <a:r>
              <a:rPr lang="en-US" sz="2825" dirty="0">
                <a:solidFill>
                  <a:srgbClr val="000000"/>
                </a:solidFill>
                <a:latin typeface="Poppins"/>
                <a:ea typeface="Poppins"/>
                <a:cs typeface="Poppins"/>
                <a:sym typeface="Poppins"/>
              </a:rPr>
              <a:t>4) </a:t>
            </a:r>
            <a:r>
              <a:rPr lang="en-US" sz="2825" dirty="0" err="1">
                <a:solidFill>
                  <a:srgbClr val="000000"/>
                </a:solidFill>
                <a:latin typeface="Poppins"/>
                <a:ea typeface="Poppins"/>
                <a:cs typeface="Poppins"/>
                <a:sym typeface="Poppins"/>
              </a:rPr>
              <a:t>Wewenang</a:t>
            </a:r>
            <a:r>
              <a:rPr lang="en-US" sz="2825" dirty="0">
                <a:solidFill>
                  <a:srgbClr val="000000"/>
                </a:solidFill>
                <a:latin typeface="Poppins"/>
                <a:ea typeface="Poppins"/>
                <a:cs typeface="Poppins"/>
                <a:sym typeface="Poppins"/>
              </a:rPr>
              <a:t>  dan   </a:t>
            </a:r>
            <a:r>
              <a:rPr lang="en-US" sz="2825" dirty="0" err="1">
                <a:solidFill>
                  <a:srgbClr val="000000"/>
                </a:solidFill>
                <a:latin typeface="Poppins"/>
                <a:ea typeface="Poppins"/>
                <a:cs typeface="Poppins"/>
                <a:sym typeface="Poppins"/>
              </a:rPr>
              <a:t>tanggung</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jawab</a:t>
            </a:r>
            <a:r>
              <a:rPr lang="en-US" sz="2825" dirty="0">
                <a:solidFill>
                  <a:srgbClr val="000000"/>
                </a:solidFill>
                <a:latin typeface="Poppins"/>
                <a:ea typeface="Poppins"/>
                <a:cs typeface="Poppins"/>
                <a:sym typeface="Poppins"/>
              </a:rPr>
              <a:t> -  </a:t>
            </a:r>
            <a:r>
              <a:rPr lang="en-US" sz="2825" dirty="0" err="1">
                <a:solidFill>
                  <a:srgbClr val="000000"/>
                </a:solidFill>
                <a:latin typeface="Poppins"/>
                <a:ea typeface="Poppins"/>
                <a:cs typeface="Poppins"/>
                <a:sym typeface="Poppins"/>
              </a:rPr>
              <a:t>mencakup</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alur</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wewenang</a:t>
            </a:r>
            <a:r>
              <a:rPr lang="en-US" sz="2825" dirty="0">
                <a:solidFill>
                  <a:srgbClr val="000000"/>
                </a:solidFill>
                <a:latin typeface="Poppins"/>
                <a:ea typeface="Poppins"/>
                <a:cs typeface="Poppins"/>
                <a:sym typeface="Poppins"/>
              </a:rPr>
              <a:t>   yang </a:t>
            </a:r>
            <a:r>
              <a:rPr lang="en-US" sz="2825" dirty="0" err="1">
                <a:solidFill>
                  <a:srgbClr val="000000"/>
                </a:solidFill>
                <a:latin typeface="Poppins"/>
                <a:ea typeface="Poppins"/>
                <a:cs typeface="Poppins"/>
                <a:sym typeface="Poppins"/>
              </a:rPr>
              <a:t>berkaitan</a:t>
            </a:r>
            <a:r>
              <a:rPr lang="en-US" sz="2825" dirty="0">
                <a:solidFill>
                  <a:srgbClr val="000000"/>
                </a:solidFill>
                <a:latin typeface="Poppins"/>
                <a:ea typeface="Poppins"/>
                <a:cs typeface="Poppins"/>
                <a:sym typeface="Poppins"/>
              </a:rPr>
              <a:t>   dan</a:t>
            </a:r>
          </a:p>
          <a:p>
            <a:pPr algn="l">
              <a:lnSpc>
                <a:spcPts val="3956"/>
              </a:lnSpc>
            </a:pPr>
            <a:r>
              <a:rPr lang="en-US" sz="2825" dirty="0" err="1">
                <a:solidFill>
                  <a:srgbClr val="000000"/>
                </a:solidFill>
                <a:latin typeface="Poppins"/>
                <a:ea typeface="Poppins"/>
                <a:cs typeface="Poppins"/>
                <a:sym typeface="Poppins"/>
              </a:rPr>
              <a:t>secara</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khusus</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menggambarkan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otorisasi</a:t>
            </a:r>
            <a:r>
              <a:rPr lang="en-US" sz="2825" dirty="0">
                <a:solidFill>
                  <a:srgbClr val="000000"/>
                </a:solidFill>
                <a:latin typeface="Poppins"/>
                <a:ea typeface="Poppins"/>
                <a:cs typeface="Poppins"/>
                <a:sym typeface="Poppins"/>
              </a:rPr>
              <a:t> yang </a:t>
            </a:r>
            <a:r>
              <a:rPr lang="en-US" sz="2825" dirty="0" err="1">
                <a:solidFill>
                  <a:srgbClr val="000000"/>
                </a:solidFill>
                <a:latin typeface="Poppins"/>
                <a:ea typeface="Poppins"/>
                <a:cs typeface="Poppins"/>
                <a:sym typeface="Poppins"/>
              </a:rPr>
              <a:t>didelegasikan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ke</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setiap</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lini</a:t>
            </a:r>
            <a:r>
              <a:rPr lang="en-US" sz="2825" dirty="0">
                <a:solidFill>
                  <a:srgbClr val="000000"/>
                </a:solidFill>
                <a:latin typeface="Poppins"/>
                <a:ea typeface="Poppins"/>
                <a:cs typeface="Poppins"/>
                <a:sym typeface="Poppins"/>
              </a:rPr>
              <a:t> dan </a:t>
            </a:r>
            <a:r>
              <a:rPr lang="en-US" sz="2825" dirty="0" err="1">
                <a:solidFill>
                  <a:srgbClr val="000000"/>
                </a:solidFill>
                <a:latin typeface="Poppins"/>
                <a:ea typeface="Poppins"/>
                <a:cs typeface="Poppins"/>
                <a:sym typeface="Poppins"/>
              </a:rPr>
              <a:t>tim</a:t>
            </a:r>
            <a:r>
              <a:rPr lang="en-US" sz="2825" dirty="0">
                <a:solidFill>
                  <a:srgbClr val="000000"/>
                </a:solidFill>
                <a:latin typeface="Poppins"/>
                <a:ea typeface="Poppins"/>
                <a:cs typeface="Poppins"/>
                <a:sym typeface="Poppins"/>
              </a:rPr>
              <a:t> audit.</a:t>
            </a:r>
          </a:p>
          <a:p>
            <a:pPr algn="l">
              <a:lnSpc>
                <a:spcPts val="3956"/>
              </a:lnSpc>
            </a:pPr>
            <a:r>
              <a:rPr lang="en-US" sz="2825" dirty="0">
                <a:solidFill>
                  <a:srgbClr val="000000"/>
                </a:solidFill>
                <a:latin typeface="Poppins"/>
                <a:ea typeface="Poppins"/>
                <a:cs typeface="Poppins"/>
                <a:sym typeface="Poppins"/>
              </a:rPr>
              <a:t>5) </a:t>
            </a:r>
            <a:r>
              <a:rPr lang="en-US" sz="2825" dirty="0" err="1">
                <a:solidFill>
                  <a:srgbClr val="000000"/>
                </a:solidFill>
                <a:latin typeface="Poppins"/>
                <a:ea typeface="Poppins"/>
                <a:cs typeface="Poppins"/>
                <a:sym typeface="Poppins"/>
              </a:rPr>
              <a:t>Struktur</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pekerjaan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lapangan</a:t>
            </a:r>
            <a:r>
              <a:rPr lang="en-US" sz="2825" dirty="0">
                <a:solidFill>
                  <a:srgbClr val="000000"/>
                </a:solidFill>
                <a:latin typeface="Poppins"/>
                <a:ea typeface="Poppins"/>
                <a:cs typeface="Poppins"/>
                <a:sym typeface="Poppins"/>
              </a:rPr>
              <a:t> - </a:t>
            </a:r>
            <a:r>
              <a:rPr lang="en-US" sz="2825" dirty="0" err="1">
                <a:solidFill>
                  <a:srgbClr val="000000"/>
                </a:solidFill>
                <a:latin typeface="Poppins"/>
                <a:ea typeface="Poppins"/>
                <a:cs typeface="Poppins"/>
                <a:sym typeface="Poppins"/>
              </a:rPr>
              <a:t>urutan-urutan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progam</a:t>
            </a:r>
            <a:r>
              <a:rPr lang="en-US" sz="2825" dirty="0">
                <a:solidFill>
                  <a:srgbClr val="000000"/>
                </a:solidFill>
                <a:latin typeface="Poppins"/>
                <a:ea typeface="Poppins"/>
                <a:cs typeface="Poppins"/>
                <a:sym typeface="Poppins"/>
              </a:rPr>
              <a:t> audit </a:t>
            </a:r>
            <a:r>
              <a:rPr lang="en-US" sz="2825" dirty="0" err="1">
                <a:solidFill>
                  <a:srgbClr val="000000"/>
                </a:solidFill>
                <a:latin typeface="Poppins"/>
                <a:ea typeface="Poppins"/>
                <a:cs typeface="Poppins"/>
                <a:sym typeface="Poppins"/>
              </a:rPr>
              <a:t>direncanakan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Aktivitas</a:t>
            </a:r>
            <a:endParaRPr lang="en-US" sz="2825" dirty="0">
              <a:solidFill>
                <a:srgbClr val="000000"/>
              </a:solidFill>
              <a:latin typeface="Poppins"/>
              <a:ea typeface="Poppins"/>
              <a:cs typeface="Poppins"/>
              <a:sym typeface="Poppins"/>
            </a:endParaRPr>
          </a:p>
          <a:p>
            <a:pPr algn="l">
              <a:lnSpc>
                <a:spcPts val="3956"/>
              </a:lnSpc>
            </a:pPr>
            <a:r>
              <a:rPr lang="en-US" sz="2825" dirty="0">
                <a:solidFill>
                  <a:srgbClr val="000000"/>
                </a:solidFill>
                <a:latin typeface="Poppins"/>
                <a:ea typeface="Poppins"/>
                <a:cs typeface="Poppins"/>
                <a:sym typeface="Poppins"/>
              </a:rPr>
              <a:t>yang </a:t>
            </a:r>
            <a:r>
              <a:rPr lang="en-US" sz="2825" dirty="0" err="1">
                <a:solidFill>
                  <a:srgbClr val="000000"/>
                </a:solidFill>
                <a:latin typeface="Poppins"/>
                <a:ea typeface="Poppins"/>
                <a:cs typeface="Poppins"/>
                <a:sym typeface="Poppins"/>
              </a:rPr>
              <a:t>berurutan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saling</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berhubungan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untuk</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meyakinkan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bahwa</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terdapat</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susunan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alur</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kerja</a:t>
            </a:r>
            <a:r>
              <a:rPr lang="en-US" sz="2825" dirty="0">
                <a:solidFill>
                  <a:srgbClr val="000000"/>
                </a:solidFill>
                <a:latin typeface="Poppins"/>
                <a:ea typeface="Poppins"/>
                <a:cs typeface="Poppins"/>
                <a:sym typeface="Poppins"/>
              </a:rPr>
              <a:t>.</a:t>
            </a:r>
          </a:p>
          <a:p>
            <a:pPr algn="l">
              <a:lnSpc>
                <a:spcPts val="3956"/>
              </a:lnSpc>
            </a:pPr>
            <a:r>
              <a:rPr lang="en-US" sz="2825" dirty="0">
                <a:solidFill>
                  <a:srgbClr val="000000"/>
                </a:solidFill>
                <a:latin typeface="Poppins"/>
                <a:ea typeface="Poppins"/>
                <a:cs typeface="Poppins"/>
                <a:sym typeface="Poppins"/>
              </a:rPr>
              <a:t>6) Waktu </a:t>
            </a:r>
            <a:r>
              <a:rPr lang="en-US" sz="2825" dirty="0" err="1">
                <a:solidFill>
                  <a:srgbClr val="000000"/>
                </a:solidFill>
                <a:latin typeface="Poppins"/>
                <a:ea typeface="Poppins"/>
                <a:cs typeface="Poppins"/>
                <a:sym typeface="Poppins"/>
              </a:rPr>
              <a:t>pelaksanaan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pekerjaan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lapangan</a:t>
            </a:r>
            <a:r>
              <a:rPr lang="en-US" sz="2825" dirty="0">
                <a:solidFill>
                  <a:srgbClr val="000000"/>
                </a:solidFill>
                <a:latin typeface="Poppins"/>
                <a:ea typeface="Poppins"/>
                <a:cs typeface="Poppins"/>
                <a:sym typeface="Poppins"/>
              </a:rPr>
              <a:t> - </a:t>
            </a:r>
            <a:r>
              <a:rPr lang="en-US" sz="2825" dirty="0" err="1">
                <a:solidFill>
                  <a:srgbClr val="000000"/>
                </a:solidFill>
                <a:latin typeface="Poppins"/>
                <a:ea typeface="Poppins"/>
                <a:cs typeface="Poppins"/>
                <a:sym typeface="Poppins"/>
              </a:rPr>
              <a:t>Estimasi</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waktu</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harus</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mencakup</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kebutuhan</a:t>
            </a:r>
            <a:endParaRPr lang="en-US" sz="2825" dirty="0">
              <a:solidFill>
                <a:srgbClr val="000000"/>
              </a:solidFill>
              <a:latin typeface="Poppins"/>
              <a:ea typeface="Poppins"/>
              <a:cs typeface="Poppins"/>
              <a:sym typeface="Poppins"/>
            </a:endParaRPr>
          </a:p>
          <a:p>
            <a:pPr algn="l">
              <a:lnSpc>
                <a:spcPts val="3956"/>
              </a:lnSpc>
            </a:pPr>
            <a:r>
              <a:rPr lang="en-US" sz="2825" dirty="0" err="1">
                <a:solidFill>
                  <a:srgbClr val="000000"/>
                </a:solidFill>
                <a:latin typeface="Poppins"/>
                <a:ea typeface="Poppins"/>
                <a:cs typeface="Poppins"/>
                <a:sym typeface="Poppins"/>
              </a:rPr>
              <a:t>waktu</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untuk</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aspek</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aiministratif</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seperti</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penghubung</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antar</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kelompok</a:t>
            </a:r>
            <a:r>
              <a:rPr lang="en-US" sz="2825" dirty="0">
                <a:solidFill>
                  <a:srgbClr val="000000"/>
                </a:solidFill>
                <a:latin typeface="Poppins"/>
                <a:ea typeface="Poppins"/>
                <a:cs typeface="Poppins"/>
                <a:sym typeface="Poppins"/>
              </a:rPr>
              <a:t> dan </a:t>
            </a:r>
            <a:r>
              <a:rPr lang="en-US" sz="2825" dirty="0" err="1">
                <a:solidFill>
                  <a:srgbClr val="000000"/>
                </a:solidFill>
                <a:latin typeface="Poppins"/>
                <a:ea typeface="Poppins"/>
                <a:cs typeface="Poppins"/>
                <a:sym typeface="Poppins"/>
              </a:rPr>
              <a:t>dalam</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kelompok</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kebutuhan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waktu</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untuk</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kegiatan</a:t>
            </a:r>
            <a:r>
              <a:rPr lang="en-US" sz="2825" dirty="0">
                <a:solidFill>
                  <a:srgbClr val="000000"/>
                </a:solidFill>
                <a:latin typeface="Poppins"/>
                <a:ea typeface="Poppins"/>
                <a:cs typeface="Poppins"/>
                <a:sym typeface="Poppins"/>
              </a:rPr>
              <a:t> non </a:t>
            </a:r>
            <a:r>
              <a:rPr lang="en-US" sz="2825" dirty="0" err="1">
                <a:solidFill>
                  <a:srgbClr val="000000"/>
                </a:solidFill>
                <a:latin typeface="Poppins"/>
                <a:ea typeface="Poppins"/>
                <a:cs typeface="Poppins"/>
                <a:sym typeface="Poppins"/>
              </a:rPr>
              <a:t>operasi</a:t>
            </a:r>
            <a:r>
              <a:rPr lang="en-US" sz="2825" dirty="0">
                <a:solidFill>
                  <a:srgbClr val="000000"/>
                </a:solidFill>
                <a:latin typeface="Poppins"/>
                <a:ea typeface="Poppins"/>
                <a:cs typeface="Poppins"/>
                <a:sym typeface="Poppins"/>
              </a:rPr>
              <a:t> dan </a:t>
            </a:r>
            <a:r>
              <a:rPr lang="en-US" sz="2825" dirty="0" err="1">
                <a:solidFill>
                  <a:srgbClr val="000000"/>
                </a:solidFill>
                <a:latin typeface="Poppins"/>
                <a:ea typeface="Poppins"/>
                <a:cs typeface="Poppins"/>
                <a:sym typeface="Poppins"/>
              </a:rPr>
              <a:t>pendokumentasian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serta</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penulisan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draf</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laporan</a:t>
            </a:r>
            <a:r>
              <a:rPr lang="en-US" sz="2825" dirty="0">
                <a:solidFill>
                  <a:srgbClr val="000000"/>
                </a:solidFill>
                <a:latin typeface="Poppins"/>
                <a:ea typeface="Poppins"/>
                <a:cs typeface="Poppins"/>
                <a:sym typeface="Poppins"/>
              </a:rPr>
              <a:t> audit </a:t>
            </a:r>
            <a:r>
              <a:rPr lang="en-US" sz="2825" dirty="0" err="1">
                <a:solidFill>
                  <a:srgbClr val="000000"/>
                </a:solidFill>
                <a:latin typeface="Poppins"/>
                <a:ea typeface="Poppins"/>
                <a:cs typeface="Poppins"/>
                <a:sym typeface="Poppins"/>
              </a:rPr>
              <a:t>berisi</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hasil-hasil</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pekerjaan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lapangan</a:t>
            </a:r>
            <a:r>
              <a:rPr lang="en-US" sz="2825" dirty="0">
                <a:solidFill>
                  <a:srgbClr val="000000"/>
                </a:solidFill>
                <a:latin typeface="Poppins"/>
                <a:ea typeface="Poppins"/>
                <a:cs typeface="Poppins"/>
                <a:sym typeface="Poppins"/>
              </a:rPr>
              <a:t>.</a:t>
            </a:r>
          </a:p>
          <a:p>
            <a:pPr algn="l">
              <a:lnSpc>
                <a:spcPts val="3956"/>
              </a:lnSpc>
            </a:pPr>
            <a:r>
              <a:rPr lang="en-US" sz="2825" dirty="0">
                <a:solidFill>
                  <a:srgbClr val="000000"/>
                </a:solidFill>
                <a:latin typeface="Poppins"/>
                <a:ea typeface="Poppins"/>
                <a:cs typeface="Poppins"/>
                <a:sym typeface="Poppins"/>
              </a:rPr>
              <a:t>7) Metode   </a:t>
            </a:r>
            <a:r>
              <a:rPr lang="en-US" sz="2825" dirty="0" err="1">
                <a:solidFill>
                  <a:srgbClr val="000000"/>
                </a:solidFill>
                <a:latin typeface="Poppins"/>
                <a:ea typeface="Poppins"/>
                <a:cs typeface="Poppins"/>
                <a:sym typeface="Poppins"/>
              </a:rPr>
              <a:t>pekerjaan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lapangan</a:t>
            </a:r>
            <a:r>
              <a:rPr lang="en-US" sz="2825" dirty="0">
                <a:solidFill>
                  <a:srgbClr val="000000"/>
                </a:solidFill>
                <a:latin typeface="Poppins"/>
                <a:ea typeface="Poppins"/>
                <a:cs typeface="Poppins"/>
                <a:sym typeface="Poppins"/>
              </a:rPr>
              <a:t>   -   Ada   </a:t>
            </a:r>
            <a:r>
              <a:rPr lang="en-US" sz="2825" dirty="0" err="1">
                <a:solidFill>
                  <a:srgbClr val="000000"/>
                </a:solidFill>
                <a:latin typeface="Poppins"/>
                <a:ea typeface="Poppins"/>
                <a:cs typeface="Poppins"/>
                <a:sym typeface="Poppins"/>
              </a:rPr>
              <a:t>enam</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metode</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yaitu</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observasi</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konfirmasi</a:t>
            </a:r>
            <a:r>
              <a:rPr lang="en-US" sz="2825" dirty="0">
                <a:solidFill>
                  <a:srgbClr val="000000"/>
                </a:solidFill>
                <a:latin typeface="Poppins"/>
                <a:ea typeface="Poppins"/>
                <a:cs typeface="Poppins"/>
                <a:sym typeface="Poppins"/>
              </a:rPr>
              <a:t>,</a:t>
            </a:r>
          </a:p>
          <a:p>
            <a:pPr algn="l">
              <a:lnSpc>
                <a:spcPts val="3956"/>
              </a:lnSpc>
            </a:pPr>
            <a:r>
              <a:rPr lang="en-US" sz="2825" dirty="0" err="1">
                <a:solidFill>
                  <a:srgbClr val="000000"/>
                </a:solidFill>
                <a:latin typeface="Poppins"/>
                <a:ea typeface="Poppins"/>
                <a:cs typeface="Poppins"/>
                <a:sym typeface="Poppins"/>
              </a:rPr>
              <a:t>verifikasi</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investigasi</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analisis</a:t>
            </a:r>
            <a:r>
              <a:rPr lang="en-US" sz="2825" dirty="0">
                <a:solidFill>
                  <a:srgbClr val="000000"/>
                </a:solidFill>
                <a:latin typeface="Poppins"/>
                <a:ea typeface="Poppins"/>
                <a:cs typeface="Poppins"/>
                <a:sym typeface="Poppins"/>
              </a:rPr>
              <a:t>, dan </a:t>
            </a:r>
            <a:r>
              <a:rPr lang="en-US" sz="2825" dirty="0" err="1">
                <a:solidFill>
                  <a:srgbClr val="000000"/>
                </a:solidFill>
                <a:latin typeface="Poppins"/>
                <a:ea typeface="Poppins"/>
                <a:cs typeface="Poppins"/>
                <a:sym typeface="Poppins"/>
              </a:rPr>
              <a:t>evaluasi</a:t>
            </a:r>
            <a:r>
              <a:rPr lang="en-US" sz="2825" dirty="0">
                <a:solidFill>
                  <a:srgbClr val="000000"/>
                </a:solidFill>
                <a:latin typeface="Poppins"/>
                <a:ea typeface="Poppins"/>
                <a:cs typeface="Poppins"/>
                <a:sym typeface="Poppins"/>
              </a:rPr>
              <a:t>.</a:t>
            </a:r>
          </a:p>
          <a:p>
            <a:pPr algn="l">
              <a:lnSpc>
                <a:spcPts val="3956"/>
              </a:lnSpc>
            </a:pPr>
            <a:r>
              <a:rPr lang="en-US" sz="2825" dirty="0">
                <a:solidFill>
                  <a:srgbClr val="000000"/>
                </a:solidFill>
                <a:latin typeface="Poppins"/>
                <a:ea typeface="Poppins"/>
                <a:cs typeface="Poppins"/>
                <a:sym typeface="Poppins"/>
              </a:rPr>
              <a:t>8) Metode </a:t>
            </a:r>
            <a:r>
              <a:rPr lang="en-US" sz="2825" dirty="0" err="1">
                <a:solidFill>
                  <a:srgbClr val="000000"/>
                </a:solidFill>
                <a:latin typeface="Poppins"/>
                <a:ea typeface="Poppins"/>
                <a:cs typeface="Poppins"/>
                <a:sym typeface="Poppins"/>
              </a:rPr>
              <a:t>pendokumentasian</a:t>
            </a:r>
            <a:r>
              <a:rPr lang="en-US" sz="2825" dirty="0">
                <a:solidFill>
                  <a:srgbClr val="000000"/>
                </a:solidFill>
                <a:latin typeface="Poppins"/>
                <a:ea typeface="Poppins"/>
                <a:cs typeface="Poppins"/>
                <a:sym typeface="Poppins"/>
              </a:rPr>
              <a:t> - </a:t>
            </a:r>
            <a:r>
              <a:rPr lang="en-US" sz="2825" dirty="0" err="1">
                <a:solidFill>
                  <a:srgbClr val="000000"/>
                </a:solidFill>
                <a:latin typeface="Poppins"/>
                <a:ea typeface="Poppins"/>
                <a:cs typeface="Poppins"/>
                <a:sym typeface="Poppins"/>
              </a:rPr>
              <a:t>melibatkan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akumulasi</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bahan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bukti</a:t>
            </a:r>
            <a:r>
              <a:rPr lang="en-US" sz="2825" dirty="0">
                <a:solidFill>
                  <a:srgbClr val="000000"/>
                </a:solidFill>
                <a:latin typeface="Poppins"/>
                <a:ea typeface="Poppins"/>
                <a:cs typeface="Poppins"/>
                <a:sym typeface="Poppins"/>
              </a:rPr>
              <a:t> dan </a:t>
            </a:r>
            <a:r>
              <a:rPr lang="en-US" sz="2825" dirty="0" err="1">
                <a:solidFill>
                  <a:srgbClr val="000000"/>
                </a:solidFill>
                <a:latin typeface="Poppins"/>
                <a:ea typeface="Poppins"/>
                <a:cs typeface="Poppins"/>
                <a:sym typeface="Poppins"/>
              </a:rPr>
              <a:t>penyiapan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kertas</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kerja</a:t>
            </a:r>
            <a:r>
              <a:rPr lang="en-US" sz="2825" dirty="0">
                <a:solidFill>
                  <a:srgbClr val="000000"/>
                </a:solidFill>
                <a:latin typeface="Poppins"/>
                <a:ea typeface="Poppins"/>
                <a:cs typeface="Poppins"/>
                <a:sym typeface="Poppins"/>
              </a:rPr>
              <a:t>. </a:t>
            </a:r>
          </a:p>
          <a:p>
            <a:pPr algn="l">
              <a:lnSpc>
                <a:spcPts val="3956"/>
              </a:lnSpc>
            </a:pPr>
            <a:r>
              <a:rPr lang="en-US" sz="2825" dirty="0">
                <a:solidFill>
                  <a:srgbClr val="000000"/>
                </a:solidFill>
                <a:latin typeface="Poppins"/>
                <a:ea typeface="Poppins"/>
                <a:cs typeface="Poppins"/>
                <a:sym typeface="Poppins"/>
              </a:rPr>
              <a:t>9) </a:t>
            </a:r>
            <a:r>
              <a:rPr lang="en-US" sz="2825" dirty="0" err="1">
                <a:solidFill>
                  <a:srgbClr val="000000"/>
                </a:solidFill>
                <a:latin typeface="Poppins"/>
                <a:ea typeface="Poppins"/>
                <a:cs typeface="Poppins"/>
                <a:sym typeface="Poppins"/>
              </a:rPr>
              <a:t>Penyiapan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laporan</a:t>
            </a:r>
            <a:r>
              <a:rPr lang="en-US" sz="2825" dirty="0">
                <a:solidFill>
                  <a:srgbClr val="000000"/>
                </a:solidFill>
                <a:latin typeface="Poppins"/>
                <a:ea typeface="Poppins"/>
                <a:cs typeface="Poppins"/>
                <a:sym typeface="Poppins"/>
              </a:rPr>
              <a:t> - </a:t>
            </a:r>
            <a:r>
              <a:rPr lang="en-US" sz="2825" dirty="0" err="1">
                <a:solidFill>
                  <a:srgbClr val="000000"/>
                </a:solidFill>
                <a:latin typeface="Poppins"/>
                <a:ea typeface="Poppins"/>
                <a:cs typeface="Poppins"/>
                <a:sym typeface="Poppins"/>
              </a:rPr>
              <a:t>Laporan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harus</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dirancang</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dengan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mempertimbangkan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kemampuan</a:t>
            </a:r>
            <a:r>
              <a:rPr lang="en-US" sz="2825" dirty="0">
                <a:solidFill>
                  <a:srgbClr val="000000"/>
                </a:solidFill>
                <a:latin typeface="Poppins"/>
                <a:ea typeface="Poppins"/>
                <a:cs typeface="Poppins"/>
                <a:sym typeface="Poppins"/>
              </a:rPr>
              <a:t> dan </a:t>
            </a:r>
            <a:r>
              <a:rPr lang="en-US" sz="2825" dirty="0" err="1">
                <a:solidFill>
                  <a:srgbClr val="000000"/>
                </a:solidFill>
                <a:latin typeface="Poppins"/>
                <a:ea typeface="Poppins"/>
                <a:cs typeface="Poppins"/>
                <a:sym typeface="Poppins"/>
              </a:rPr>
              <a:t>tanggapan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pembaca</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haruslah</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menjadi</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perhatian</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utama</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dalam</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rancangan</a:t>
            </a:r>
            <a:r>
              <a:rPr lang="en-US" sz="2825" dirty="0">
                <a:solidFill>
                  <a:srgbClr val="000000"/>
                </a:solidFill>
                <a:latin typeface="Poppins"/>
                <a:ea typeface="Poppins"/>
                <a:cs typeface="Poppins"/>
                <a:sym typeface="Poppins"/>
              </a:rPr>
              <a:t> dan </a:t>
            </a:r>
            <a:r>
              <a:rPr lang="en-US" sz="2825" dirty="0" err="1">
                <a:solidFill>
                  <a:srgbClr val="000000"/>
                </a:solidFill>
                <a:latin typeface="Poppins"/>
                <a:ea typeface="Poppins"/>
                <a:cs typeface="Poppins"/>
                <a:sym typeface="Poppins"/>
              </a:rPr>
              <a:t>isinya</a:t>
            </a:r>
            <a:r>
              <a:rPr lang="en-US" sz="2825" dirty="0">
                <a:solidFill>
                  <a:srgbClr val="000000"/>
                </a:solidFill>
                <a:latin typeface="Poppins"/>
                <a:ea typeface="Poppins"/>
                <a:cs typeface="Poppins"/>
                <a:sym typeface="Poppins"/>
              </a:rPr>
              <a:t>.</a:t>
            </a:r>
          </a:p>
          <a:p>
            <a:pPr algn="l">
              <a:lnSpc>
                <a:spcPts val="3956"/>
              </a:lnSpc>
            </a:pPr>
            <a:r>
              <a:rPr lang="en-US" sz="2825" dirty="0">
                <a:solidFill>
                  <a:srgbClr val="000000"/>
                </a:solidFill>
                <a:latin typeface="Poppins"/>
                <a:ea typeface="Poppins"/>
                <a:cs typeface="Poppins"/>
                <a:sym typeface="Poppins"/>
              </a:rPr>
              <a:t>10) </a:t>
            </a:r>
            <a:r>
              <a:rPr lang="en-US" sz="2825" dirty="0" err="1">
                <a:solidFill>
                  <a:srgbClr val="000000"/>
                </a:solidFill>
                <a:latin typeface="Poppins"/>
                <a:ea typeface="Poppins"/>
                <a:cs typeface="Poppins"/>
                <a:sym typeface="Poppins"/>
              </a:rPr>
              <a:t>Rencana</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kontingensi</a:t>
            </a:r>
            <a:r>
              <a:rPr lang="en-US" sz="2825" dirty="0">
                <a:solidFill>
                  <a:srgbClr val="000000"/>
                </a:solidFill>
                <a:latin typeface="Poppins"/>
                <a:ea typeface="Poppins"/>
                <a:cs typeface="Poppins"/>
                <a:sym typeface="Poppins"/>
              </a:rPr>
              <a:t> - </a:t>
            </a:r>
            <a:r>
              <a:rPr lang="en-US" sz="2825" dirty="0" err="1">
                <a:solidFill>
                  <a:srgbClr val="000000"/>
                </a:solidFill>
                <a:latin typeface="Poppins"/>
                <a:ea typeface="Poppins"/>
                <a:cs typeface="Poppins"/>
                <a:sym typeface="Poppins"/>
              </a:rPr>
              <a:t>Rencana</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harus</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memuat</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kondisi</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terbaik</a:t>
            </a:r>
            <a:r>
              <a:rPr lang="en-US" sz="2825" dirty="0">
                <a:solidFill>
                  <a:srgbClr val="000000"/>
                </a:solidFill>
                <a:latin typeface="Poppins"/>
                <a:ea typeface="Poppins"/>
                <a:cs typeface="Poppins"/>
                <a:sym typeface="Poppins"/>
              </a:rPr>
              <a:t> yang </a:t>
            </a:r>
            <a:r>
              <a:rPr lang="en-US" sz="2825" dirty="0" err="1">
                <a:solidFill>
                  <a:srgbClr val="000000"/>
                </a:solidFill>
                <a:latin typeface="Poppins"/>
                <a:ea typeface="Poppins"/>
                <a:cs typeface="Poppins"/>
                <a:sym typeface="Poppins"/>
              </a:rPr>
              <a:t>bisa</a:t>
            </a:r>
            <a:r>
              <a:rPr lang="en-US" sz="2825" dirty="0">
                <a:solidFill>
                  <a:srgbClr val="000000"/>
                </a:solidFill>
                <a:latin typeface="Poppins"/>
                <a:ea typeface="Poppins"/>
                <a:cs typeface="Poppins"/>
                <a:sym typeface="Poppins"/>
              </a:rPr>
              <a:t> </a:t>
            </a:r>
            <a:r>
              <a:rPr lang="en-US" sz="2825" dirty="0" err="1">
                <a:solidFill>
                  <a:srgbClr val="000000"/>
                </a:solidFill>
                <a:latin typeface="Poppins"/>
                <a:ea typeface="Poppins"/>
                <a:cs typeface="Poppins"/>
                <a:sym typeface="Poppins"/>
              </a:rPr>
              <a:t>dicapai</a:t>
            </a:r>
            <a:r>
              <a:rPr lang="en-US" sz="2825" dirty="0">
                <a:solidFill>
                  <a:srgbClr val="000000"/>
                </a:solidFill>
                <a:latin typeface="Poppins"/>
                <a:ea typeface="Poppins"/>
                <a:cs typeface="Poppins"/>
                <a:sym typeface="Poppins"/>
              </a:rPr>
              <a:t>,</a:t>
            </a:r>
          </a:p>
          <a:p>
            <a:pPr algn="l">
              <a:lnSpc>
                <a:spcPts val="3956"/>
              </a:lnSpc>
            </a:pPr>
            <a:r>
              <a:rPr lang="en-US" sz="2825" dirty="0">
                <a:solidFill>
                  <a:srgbClr val="000000"/>
                </a:solidFill>
                <a:latin typeface="Poppins"/>
                <a:ea typeface="Poppins"/>
                <a:cs typeface="Poppins"/>
                <a:sym typeface="Poppins"/>
              </a:rPr>
              <a:t>yang </a:t>
            </a:r>
            <a:r>
              <a:rPr lang="en-US" sz="2825" dirty="0" err="1">
                <a:solidFill>
                  <a:srgbClr val="000000"/>
                </a:solidFill>
                <a:latin typeface="Poppins"/>
                <a:ea typeface="Poppins"/>
                <a:cs typeface="Poppins"/>
                <a:sym typeface="Poppins"/>
              </a:rPr>
              <a:t>biasa</a:t>
            </a:r>
            <a:r>
              <a:rPr lang="en-US" sz="2825" dirty="0">
                <a:solidFill>
                  <a:srgbClr val="000000"/>
                </a:solidFill>
                <a:latin typeface="Poppins"/>
                <a:ea typeface="Poppins"/>
                <a:cs typeface="Poppins"/>
                <a:sym typeface="Poppins"/>
              </a:rPr>
              <a:t>, dan yang </a:t>
            </a:r>
            <a:r>
              <a:rPr lang="en-US" sz="2825" dirty="0" err="1">
                <a:solidFill>
                  <a:srgbClr val="000000"/>
                </a:solidFill>
                <a:latin typeface="Poppins"/>
                <a:ea typeface="Poppins"/>
                <a:cs typeface="Poppins"/>
                <a:sym typeface="Poppins"/>
              </a:rPr>
              <a:t>terburuk</a:t>
            </a:r>
            <a:r>
              <a:rPr lang="en-US" sz="2825" dirty="0">
                <a:solidFill>
                  <a:srgbClr val="000000"/>
                </a:solidFill>
                <a:latin typeface="Poppins"/>
                <a:ea typeface="Poppins"/>
                <a:cs typeface="Poppins"/>
                <a:sym typeface="Poppins"/>
              </a:rPr>
              <a:t>.</a:t>
            </a:r>
          </a:p>
          <a:p>
            <a:pPr algn="just">
              <a:lnSpc>
                <a:spcPts val="3956"/>
              </a:lnSpc>
            </a:pPr>
            <a:endParaRPr lang="en-US" sz="2825" dirty="0">
              <a:solidFill>
                <a:srgbClr val="000000"/>
              </a:solidFill>
              <a:latin typeface="Poppins"/>
              <a:ea typeface="Poppins"/>
              <a:cs typeface="Poppins"/>
              <a:sym typeface="Poppin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5" name="TextBox 5"/>
          <p:cNvSpPr txBox="1"/>
          <p:nvPr/>
        </p:nvSpPr>
        <p:spPr>
          <a:xfrm>
            <a:off x="3196976" y="1047750"/>
            <a:ext cx="11894048" cy="1503304"/>
          </a:xfrm>
          <a:prstGeom prst="rect">
            <a:avLst/>
          </a:prstGeom>
        </p:spPr>
        <p:txBody>
          <a:bodyPr lIns="0" tIns="0" rIns="0" bIns="0" rtlCol="0" anchor="t">
            <a:spAutoFit/>
          </a:bodyPr>
          <a:lstStyle/>
          <a:p>
            <a:pPr algn="ctr">
              <a:lnSpc>
                <a:spcPts val="5609"/>
              </a:lnSpc>
            </a:pPr>
            <a:r>
              <a:rPr lang="en-US" sz="7100">
                <a:solidFill>
                  <a:srgbClr val="003B64"/>
                </a:solidFill>
                <a:latin typeface="Staatliches"/>
                <a:ea typeface="Staatliches"/>
                <a:cs typeface="Staatliches"/>
                <a:sym typeface="Staatliches"/>
              </a:rPr>
              <a:t>Tim Audit dengan </a:t>
            </a:r>
          </a:p>
          <a:p>
            <a:pPr algn="ctr">
              <a:lnSpc>
                <a:spcPts val="5609"/>
              </a:lnSpc>
            </a:pPr>
            <a:r>
              <a:rPr lang="en-US" sz="7100">
                <a:solidFill>
                  <a:srgbClr val="003B64"/>
                </a:solidFill>
                <a:latin typeface="Staatliches"/>
                <a:ea typeface="Staatliches"/>
                <a:cs typeface="Staatliches"/>
                <a:sym typeface="Staatliches"/>
              </a:rPr>
              <a:t>Pengarahan Mandiri</a:t>
            </a:r>
          </a:p>
        </p:txBody>
      </p:sp>
      <p:sp>
        <p:nvSpPr>
          <p:cNvPr id="8" name="Freeform 8"/>
          <p:cNvSpPr/>
          <p:nvPr/>
        </p:nvSpPr>
        <p:spPr>
          <a:xfrm rot="1251762" flipH="1">
            <a:off x="-1670780" y="-1028700"/>
            <a:ext cx="3341560" cy="4114800"/>
          </a:xfrm>
          <a:custGeom>
            <a:avLst/>
            <a:gdLst/>
            <a:ahLst/>
            <a:cxnLst/>
            <a:rect l="l" t="t" r="r" b="b"/>
            <a:pathLst>
              <a:path w="3341560" h="4114800">
                <a:moveTo>
                  <a:pt x="3341560" y="0"/>
                </a:moveTo>
                <a:lnTo>
                  <a:pt x="0" y="0"/>
                </a:lnTo>
                <a:lnTo>
                  <a:pt x="0" y="4114800"/>
                </a:lnTo>
                <a:lnTo>
                  <a:pt x="3341560" y="4114800"/>
                </a:lnTo>
                <a:lnTo>
                  <a:pt x="334156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9" name="TextBox 9"/>
          <p:cNvSpPr txBox="1"/>
          <p:nvPr/>
        </p:nvSpPr>
        <p:spPr>
          <a:xfrm>
            <a:off x="575375" y="3654529"/>
            <a:ext cx="7508827" cy="3218468"/>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Tim tersebut merupakan sebuah unit operasional, yang sering kali terdiri dari ahli-ahli dalam berbagai bidang audit, dan memiliki kepemimpinan dalam rotasi atau dasar-dasar lainnya</a:t>
            </a:r>
          </a:p>
        </p:txBody>
      </p:sp>
      <p:grpSp>
        <p:nvGrpSpPr>
          <p:cNvPr id="10" name="Group 10"/>
          <p:cNvGrpSpPr/>
          <p:nvPr/>
        </p:nvGrpSpPr>
        <p:grpSpPr>
          <a:xfrm>
            <a:off x="1028700" y="2843396"/>
            <a:ext cx="5660917" cy="800532"/>
            <a:chOff x="0" y="0"/>
            <a:chExt cx="1490941" cy="210840"/>
          </a:xfrm>
        </p:grpSpPr>
        <p:sp>
          <p:nvSpPr>
            <p:cNvPr id="11" name="Freeform 11"/>
            <p:cNvSpPr/>
            <p:nvPr/>
          </p:nvSpPr>
          <p:spPr>
            <a:xfrm>
              <a:off x="0" y="0"/>
              <a:ext cx="1490941" cy="210840"/>
            </a:xfrm>
            <a:custGeom>
              <a:avLst/>
              <a:gdLst/>
              <a:ahLst/>
              <a:cxnLst/>
              <a:rect l="l" t="t" r="r" b="b"/>
              <a:pathLst>
                <a:path w="1490941" h="210840">
                  <a:moveTo>
                    <a:pt x="38293" y="0"/>
                  </a:moveTo>
                  <a:lnTo>
                    <a:pt x="1452648" y="0"/>
                  </a:lnTo>
                  <a:cubicBezTo>
                    <a:pt x="1462804" y="0"/>
                    <a:pt x="1472544" y="4034"/>
                    <a:pt x="1479725" y="11216"/>
                  </a:cubicBezTo>
                  <a:cubicBezTo>
                    <a:pt x="1486907" y="18397"/>
                    <a:pt x="1490941" y="28137"/>
                    <a:pt x="1490941" y="38293"/>
                  </a:cubicBezTo>
                  <a:lnTo>
                    <a:pt x="1490941" y="172547"/>
                  </a:lnTo>
                  <a:cubicBezTo>
                    <a:pt x="1490941" y="193695"/>
                    <a:pt x="1473797" y="210840"/>
                    <a:pt x="1452648" y="210840"/>
                  </a:cubicBezTo>
                  <a:lnTo>
                    <a:pt x="38293" y="210840"/>
                  </a:lnTo>
                  <a:cubicBezTo>
                    <a:pt x="28137" y="210840"/>
                    <a:pt x="18397" y="206805"/>
                    <a:pt x="11216" y="199624"/>
                  </a:cubicBezTo>
                  <a:cubicBezTo>
                    <a:pt x="4034" y="192443"/>
                    <a:pt x="0" y="182703"/>
                    <a:pt x="0" y="172547"/>
                  </a:cubicBezTo>
                  <a:lnTo>
                    <a:pt x="0" y="38293"/>
                  </a:lnTo>
                  <a:cubicBezTo>
                    <a:pt x="0" y="28137"/>
                    <a:pt x="4034" y="18397"/>
                    <a:pt x="11216" y="11216"/>
                  </a:cubicBezTo>
                  <a:cubicBezTo>
                    <a:pt x="18397" y="4034"/>
                    <a:pt x="28137" y="0"/>
                    <a:pt x="38293" y="0"/>
                  </a:cubicBezTo>
                  <a:close/>
                </a:path>
              </a:pathLst>
            </a:custGeom>
            <a:solidFill>
              <a:srgbClr val="EA9400"/>
            </a:solidFill>
          </p:spPr>
        </p:sp>
        <p:sp>
          <p:nvSpPr>
            <p:cNvPr id="12" name="TextBox 12"/>
            <p:cNvSpPr txBox="1"/>
            <p:nvPr/>
          </p:nvSpPr>
          <p:spPr>
            <a:xfrm>
              <a:off x="0" y="-38100"/>
              <a:ext cx="1490941" cy="248940"/>
            </a:xfrm>
            <a:prstGeom prst="rect">
              <a:avLst/>
            </a:prstGeom>
          </p:spPr>
          <p:txBody>
            <a:bodyPr lIns="50800" tIns="50800" rIns="50800" bIns="50800" rtlCol="0" anchor="ctr"/>
            <a:lstStyle/>
            <a:p>
              <a:pPr algn="ctr">
                <a:lnSpc>
                  <a:spcPts val="2659"/>
                </a:lnSpc>
                <a:spcBef>
                  <a:spcPct val="0"/>
                </a:spcBef>
              </a:pPr>
              <a:endParaRPr/>
            </a:p>
          </p:txBody>
        </p:sp>
      </p:grpSp>
      <p:grpSp>
        <p:nvGrpSpPr>
          <p:cNvPr id="13" name="Group 13"/>
          <p:cNvGrpSpPr/>
          <p:nvPr/>
        </p:nvGrpSpPr>
        <p:grpSpPr>
          <a:xfrm>
            <a:off x="10365429" y="2779654"/>
            <a:ext cx="5660917" cy="800532"/>
            <a:chOff x="0" y="0"/>
            <a:chExt cx="1490941" cy="210840"/>
          </a:xfrm>
        </p:grpSpPr>
        <p:sp>
          <p:nvSpPr>
            <p:cNvPr id="14" name="Freeform 14"/>
            <p:cNvSpPr/>
            <p:nvPr/>
          </p:nvSpPr>
          <p:spPr>
            <a:xfrm>
              <a:off x="0" y="0"/>
              <a:ext cx="1490941" cy="210840"/>
            </a:xfrm>
            <a:custGeom>
              <a:avLst/>
              <a:gdLst/>
              <a:ahLst/>
              <a:cxnLst/>
              <a:rect l="l" t="t" r="r" b="b"/>
              <a:pathLst>
                <a:path w="1490941" h="210840">
                  <a:moveTo>
                    <a:pt x="38293" y="0"/>
                  </a:moveTo>
                  <a:lnTo>
                    <a:pt x="1452648" y="0"/>
                  </a:lnTo>
                  <a:cubicBezTo>
                    <a:pt x="1462804" y="0"/>
                    <a:pt x="1472544" y="4034"/>
                    <a:pt x="1479725" y="11216"/>
                  </a:cubicBezTo>
                  <a:cubicBezTo>
                    <a:pt x="1486907" y="18397"/>
                    <a:pt x="1490941" y="28137"/>
                    <a:pt x="1490941" y="38293"/>
                  </a:cubicBezTo>
                  <a:lnTo>
                    <a:pt x="1490941" y="172547"/>
                  </a:lnTo>
                  <a:cubicBezTo>
                    <a:pt x="1490941" y="193695"/>
                    <a:pt x="1473797" y="210840"/>
                    <a:pt x="1452648" y="210840"/>
                  </a:cubicBezTo>
                  <a:lnTo>
                    <a:pt x="38293" y="210840"/>
                  </a:lnTo>
                  <a:cubicBezTo>
                    <a:pt x="28137" y="210840"/>
                    <a:pt x="18397" y="206805"/>
                    <a:pt x="11216" y="199624"/>
                  </a:cubicBezTo>
                  <a:cubicBezTo>
                    <a:pt x="4034" y="192443"/>
                    <a:pt x="0" y="182703"/>
                    <a:pt x="0" y="172547"/>
                  </a:cubicBezTo>
                  <a:lnTo>
                    <a:pt x="0" y="38293"/>
                  </a:lnTo>
                  <a:cubicBezTo>
                    <a:pt x="0" y="28137"/>
                    <a:pt x="4034" y="18397"/>
                    <a:pt x="11216" y="11216"/>
                  </a:cubicBezTo>
                  <a:cubicBezTo>
                    <a:pt x="18397" y="4034"/>
                    <a:pt x="28137" y="0"/>
                    <a:pt x="38293" y="0"/>
                  </a:cubicBezTo>
                  <a:close/>
                </a:path>
              </a:pathLst>
            </a:custGeom>
            <a:solidFill>
              <a:srgbClr val="EA9400"/>
            </a:solidFill>
          </p:spPr>
        </p:sp>
        <p:sp>
          <p:nvSpPr>
            <p:cNvPr id="15" name="TextBox 15"/>
            <p:cNvSpPr txBox="1"/>
            <p:nvPr/>
          </p:nvSpPr>
          <p:spPr>
            <a:xfrm>
              <a:off x="0" y="-38100"/>
              <a:ext cx="1490941" cy="248940"/>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p:cNvGrpSpPr/>
          <p:nvPr/>
        </p:nvGrpSpPr>
        <p:grpSpPr>
          <a:xfrm>
            <a:off x="5253744" y="7073022"/>
            <a:ext cx="5660917" cy="800532"/>
            <a:chOff x="0" y="0"/>
            <a:chExt cx="1490941" cy="210840"/>
          </a:xfrm>
        </p:grpSpPr>
        <p:sp>
          <p:nvSpPr>
            <p:cNvPr id="17" name="Freeform 17"/>
            <p:cNvSpPr/>
            <p:nvPr/>
          </p:nvSpPr>
          <p:spPr>
            <a:xfrm>
              <a:off x="0" y="0"/>
              <a:ext cx="1490941" cy="210840"/>
            </a:xfrm>
            <a:custGeom>
              <a:avLst/>
              <a:gdLst/>
              <a:ahLst/>
              <a:cxnLst/>
              <a:rect l="l" t="t" r="r" b="b"/>
              <a:pathLst>
                <a:path w="1490941" h="210840">
                  <a:moveTo>
                    <a:pt x="38293" y="0"/>
                  </a:moveTo>
                  <a:lnTo>
                    <a:pt x="1452648" y="0"/>
                  </a:lnTo>
                  <a:cubicBezTo>
                    <a:pt x="1462804" y="0"/>
                    <a:pt x="1472544" y="4034"/>
                    <a:pt x="1479725" y="11216"/>
                  </a:cubicBezTo>
                  <a:cubicBezTo>
                    <a:pt x="1486907" y="18397"/>
                    <a:pt x="1490941" y="28137"/>
                    <a:pt x="1490941" y="38293"/>
                  </a:cubicBezTo>
                  <a:lnTo>
                    <a:pt x="1490941" y="172547"/>
                  </a:lnTo>
                  <a:cubicBezTo>
                    <a:pt x="1490941" y="193695"/>
                    <a:pt x="1473797" y="210840"/>
                    <a:pt x="1452648" y="210840"/>
                  </a:cubicBezTo>
                  <a:lnTo>
                    <a:pt x="38293" y="210840"/>
                  </a:lnTo>
                  <a:cubicBezTo>
                    <a:pt x="28137" y="210840"/>
                    <a:pt x="18397" y="206805"/>
                    <a:pt x="11216" y="199624"/>
                  </a:cubicBezTo>
                  <a:cubicBezTo>
                    <a:pt x="4034" y="192443"/>
                    <a:pt x="0" y="182703"/>
                    <a:pt x="0" y="172547"/>
                  </a:cubicBezTo>
                  <a:lnTo>
                    <a:pt x="0" y="38293"/>
                  </a:lnTo>
                  <a:cubicBezTo>
                    <a:pt x="0" y="28137"/>
                    <a:pt x="4034" y="18397"/>
                    <a:pt x="11216" y="11216"/>
                  </a:cubicBezTo>
                  <a:cubicBezTo>
                    <a:pt x="18397" y="4034"/>
                    <a:pt x="28137" y="0"/>
                    <a:pt x="38293" y="0"/>
                  </a:cubicBezTo>
                  <a:close/>
                </a:path>
              </a:pathLst>
            </a:custGeom>
            <a:solidFill>
              <a:srgbClr val="EA9400"/>
            </a:solidFill>
          </p:spPr>
        </p:sp>
        <p:sp>
          <p:nvSpPr>
            <p:cNvPr id="18" name="TextBox 18"/>
            <p:cNvSpPr txBox="1"/>
            <p:nvPr/>
          </p:nvSpPr>
          <p:spPr>
            <a:xfrm>
              <a:off x="0" y="-38100"/>
              <a:ext cx="1490941" cy="248940"/>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p:cNvSpPr txBox="1"/>
          <p:nvPr/>
        </p:nvSpPr>
        <p:spPr>
          <a:xfrm>
            <a:off x="4734319" y="7844979"/>
            <a:ext cx="7508827" cy="2151776"/>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 Tim tersebut menerima tanggung jawab atas pekerjaannya dan berbagi tanggung jawab bila terjadi kegagalan</a:t>
            </a:r>
          </a:p>
        </p:txBody>
      </p:sp>
      <p:sp>
        <p:nvSpPr>
          <p:cNvPr id="20" name="TextBox 20"/>
          <p:cNvSpPr txBox="1"/>
          <p:nvPr/>
        </p:nvSpPr>
        <p:spPr>
          <a:xfrm>
            <a:off x="9929084" y="3624098"/>
            <a:ext cx="7508827" cy="3218468"/>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Tim tersebut membuat keputusan sendiri, sering kali dengan bantuan ahli yang bersama pimpinan tim memberikan keahlian dan bantuan dalam proses pengambilan keputusan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rot="1251762">
            <a:off x="-1670780" y="8719404"/>
            <a:ext cx="3341560" cy="4114800"/>
          </a:xfrm>
          <a:custGeom>
            <a:avLst/>
            <a:gdLst/>
            <a:ahLst/>
            <a:cxnLst/>
            <a:rect l="l" t="t" r="r" b="b"/>
            <a:pathLst>
              <a:path w="3341560" h="4114800">
                <a:moveTo>
                  <a:pt x="0" y="0"/>
                </a:moveTo>
                <a:lnTo>
                  <a:pt x="3341560" y="0"/>
                </a:lnTo>
                <a:lnTo>
                  <a:pt x="334156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TextBox 5"/>
          <p:cNvSpPr txBox="1"/>
          <p:nvPr/>
        </p:nvSpPr>
        <p:spPr>
          <a:xfrm>
            <a:off x="3196976" y="1047750"/>
            <a:ext cx="11894048" cy="798400"/>
          </a:xfrm>
          <a:prstGeom prst="rect">
            <a:avLst/>
          </a:prstGeom>
        </p:spPr>
        <p:txBody>
          <a:bodyPr lIns="0" tIns="0" rIns="0" bIns="0" rtlCol="0" anchor="t">
            <a:spAutoFit/>
          </a:bodyPr>
          <a:lstStyle/>
          <a:p>
            <a:pPr algn="ctr">
              <a:lnSpc>
                <a:spcPts val="5609"/>
              </a:lnSpc>
            </a:pPr>
            <a:r>
              <a:rPr lang="en-US" sz="7100">
                <a:solidFill>
                  <a:srgbClr val="003B64"/>
                </a:solidFill>
                <a:latin typeface="Staatliches"/>
                <a:ea typeface="Staatliches"/>
                <a:cs typeface="Staatliches"/>
                <a:sym typeface="Staatliches"/>
              </a:rPr>
              <a:t>Audit Berhenti Kemudian Lanjut</a:t>
            </a:r>
          </a:p>
        </p:txBody>
      </p:sp>
      <p:sp>
        <p:nvSpPr>
          <p:cNvPr id="6" name="Freeform 6"/>
          <p:cNvSpPr/>
          <p:nvPr/>
        </p:nvSpPr>
        <p:spPr>
          <a:xfrm>
            <a:off x="16513956" y="-927415"/>
            <a:ext cx="3341560" cy="4114800"/>
          </a:xfrm>
          <a:custGeom>
            <a:avLst/>
            <a:gdLst/>
            <a:ahLst/>
            <a:cxnLst/>
            <a:rect l="l" t="t" r="r" b="b"/>
            <a:pathLst>
              <a:path w="3341560" h="4114800">
                <a:moveTo>
                  <a:pt x="0" y="0"/>
                </a:moveTo>
                <a:lnTo>
                  <a:pt x="3341560" y="0"/>
                </a:lnTo>
                <a:lnTo>
                  <a:pt x="334156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9" name="TextBox 9"/>
          <p:cNvSpPr txBox="1"/>
          <p:nvPr/>
        </p:nvSpPr>
        <p:spPr>
          <a:xfrm>
            <a:off x="1028700" y="3292579"/>
            <a:ext cx="7508827" cy="2685122"/>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Teknik "audit berhenti-kemudian-lanjut" membantu menghilangkan audit dengan pengembalian yang rendah yang melewati proses penyaringan awal</a:t>
            </a:r>
          </a:p>
        </p:txBody>
      </p:sp>
      <p:grpSp>
        <p:nvGrpSpPr>
          <p:cNvPr id="10" name="Group 10"/>
          <p:cNvGrpSpPr/>
          <p:nvPr/>
        </p:nvGrpSpPr>
        <p:grpSpPr>
          <a:xfrm>
            <a:off x="1290473" y="2482847"/>
            <a:ext cx="5660917" cy="800532"/>
            <a:chOff x="0" y="0"/>
            <a:chExt cx="1490941" cy="210840"/>
          </a:xfrm>
        </p:grpSpPr>
        <p:sp>
          <p:nvSpPr>
            <p:cNvPr id="11" name="Freeform 11"/>
            <p:cNvSpPr/>
            <p:nvPr/>
          </p:nvSpPr>
          <p:spPr>
            <a:xfrm>
              <a:off x="0" y="0"/>
              <a:ext cx="1490941" cy="210840"/>
            </a:xfrm>
            <a:custGeom>
              <a:avLst/>
              <a:gdLst/>
              <a:ahLst/>
              <a:cxnLst/>
              <a:rect l="l" t="t" r="r" b="b"/>
              <a:pathLst>
                <a:path w="1490941" h="210840">
                  <a:moveTo>
                    <a:pt x="38293" y="0"/>
                  </a:moveTo>
                  <a:lnTo>
                    <a:pt x="1452648" y="0"/>
                  </a:lnTo>
                  <a:cubicBezTo>
                    <a:pt x="1462804" y="0"/>
                    <a:pt x="1472544" y="4034"/>
                    <a:pt x="1479725" y="11216"/>
                  </a:cubicBezTo>
                  <a:cubicBezTo>
                    <a:pt x="1486907" y="18397"/>
                    <a:pt x="1490941" y="28137"/>
                    <a:pt x="1490941" y="38293"/>
                  </a:cubicBezTo>
                  <a:lnTo>
                    <a:pt x="1490941" y="172547"/>
                  </a:lnTo>
                  <a:cubicBezTo>
                    <a:pt x="1490941" y="193695"/>
                    <a:pt x="1473797" y="210840"/>
                    <a:pt x="1452648" y="210840"/>
                  </a:cubicBezTo>
                  <a:lnTo>
                    <a:pt x="38293" y="210840"/>
                  </a:lnTo>
                  <a:cubicBezTo>
                    <a:pt x="28137" y="210840"/>
                    <a:pt x="18397" y="206805"/>
                    <a:pt x="11216" y="199624"/>
                  </a:cubicBezTo>
                  <a:cubicBezTo>
                    <a:pt x="4034" y="192443"/>
                    <a:pt x="0" y="182703"/>
                    <a:pt x="0" y="172547"/>
                  </a:cubicBezTo>
                  <a:lnTo>
                    <a:pt x="0" y="38293"/>
                  </a:lnTo>
                  <a:cubicBezTo>
                    <a:pt x="0" y="28137"/>
                    <a:pt x="4034" y="18397"/>
                    <a:pt x="11216" y="11216"/>
                  </a:cubicBezTo>
                  <a:cubicBezTo>
                    <a:pt x="18397" y="4034"/>
                    <a:pt x="28137" y="0"/>
                    <a:pt x="38293" y="0"/>
                  </a:cubicBezTo>
                  <a:close/>
                </a:path>
              </a:pathLst>
            </a:custGeom>
            <a:solidFill>
              <a:srgbClr val="EA9400"/>
            </a:solidFill>
          </p:spPr>
        </p:sp>
        <p:sp>
          <p:nvSpPr>
            <p:cNvPr id="12" name="TextBox 12"/>
            <p:cNvSpPr txBox="1"/>
            <p:nvPr/>
          </p:nvSpPr>
          <p:spPr>
            <a:xfrm>
              <a:off x="0" y="-38100"/>
              <a:ext cx="1490941" cy="248940"/>
            </a:xfrm>
            <a:prstGeom prst="rect">
              <a:avLst/>
            </a:prstGeom>
          </p:spPr>
          <p:txBody>
            <a:bodyPr lIns="50800" tIns="50800" rIns="50800" bIns="50800" rtlCol="0" anchor="ctr"/>
            <a:lstStyle/>
            <a:p>
              <a:pPr algn="ctr">
                <a:lnSpc>
                  <a:spcPts val="2659"/>
                </a:lnSpc>
                <a:spcBef>
                  <a:spcPct val="0"/>
                </a:spcBef>
              </a:pPr>
              <a:endParaRPr/>
            </a:p>
          </p:txBody>
        </p:sp>
      </p:grpSp>
      <p:grpSp>
        <p:nvGrpSpPr>
          <p:cNvPr id="13" name="Group 13"/>
          <p:cNvGrpSpPr/>
          <p:nvPr/>
        </p:nvGrpSpPr>
        <p:grpSpPr>
          <a:xfrm>
            <a:off x="10438927" y="2386853"/>
            <a:ext cx="5660917" cy="800532"/>
            <a:chOff x="0" y="0"/>
            <a:chExt cx="1490941" cy="210840"/>
          </a:xfrm>
        </p:grpSpPr>
        <p:sp>
          <p:nvSpPr>
            <p:cNvPr id="14" name="Freeform 14"/>
            <p:cNvSpPr/>
            <p:nvPr/>
          </p:nvSpPr>
          <p:spPr>
            <a:xfrm>
              <a:off x="0" y="0"/>
              <a:ext cx="1490941" cy="210840"/>
            </a:xfrm>
            <a:custGeom>
              <a:avLst/>
              <a:gdLst/>
              <a:ahLst/>
              <a:cxnLst/>
              <a:rect l="l" t="t" r="r" b="b"/>
              <a:pathLst>
                <a:path w="1490941" h="210840">
                  <a:moveTo>
                    <a:pt x="38293" y="0"/>
                  </a:moveTo>
                  <a:lnTo>
                    <a:pt x="1452648" y="0"/>
                  </a:lnTo>
                  <a:cubicBezTo>
                    <a:pt x="1462804" y="0"/>
                    <a:pt x="1472544" y="4034"/>
                    <a:pt x="1479725" y="11216"/>
                  </a:cubicBezTo>
                  <a:cubicBezTo>
                    <a:pt x="1486907" y="18397"/>
                    <a:pt x="1490941" y="28137"/>
                    <a:pt x="1490941" y="38293"/>
                  </a:cubicBezTo>
                  <a:lnTo>
                    <a:pt x="1490941" y="172547"/>
                  </a:lnTo>
                  <a:cubicBezTo>
                    <a:pt x="1490941" y="193695"/>
                    <a:pt x="1473797" y="210840"/>
                    <a:pt x="1452648" y="210840"/>
                  </a:cubicBezTo>
                  <a:lnTo>
                    <a:pt x="38293" y="210840"/>
                  </a:lnTo>
                  <a:cubicBezTo>
                    <a:pt x="28137" y="210840"/>
                    <a:pt x="18397" y="206805"/>
                    <a:pt x="11216" y="199624"/>
                  </a:cubicBezTo>
                  <a:cubicBezTo>
                    <a:pt x="4034" y="192443"/>
                    <a:pt x="0" y="182703"/>
                    <a:pt x="0" y="172547"/>
                  </a:cubicBezTo>
                  <a:lnTo>
                    <a:pt x="0" y="38293"/>
                  </a:lnTo>
                  <a:cubicBezTo>
                    <a:pt x="0" y="28137"/>
                    <a:pt x="4034" y="18397"/>
                    <a:pt x="11216" y="11216"/>
                  </a:cubicBezTo>
                  <a:cubicBezTo>
                    <a:pt x="18397" y="4034"/>
                    <a:pt x="28137" y="0"/>
                    <a:pt x="38293" y="0"/>
                  </a:cubicBezTo>
                  <a:close/>
                </a:path>
              </a:pathLst>
            </a:custGeom>
            <a:solidFill>
              <a:srgbClr val="EA9400"/>
            </a:solidFill>
          </p:spPr>
        </p:sp>
        <p:sp>
          <p:nvSpPr>
            <p:cNvPr id="15" name="TextBox 15"/>
            <p:cNvSpPr txBox="1"/>
            <p:nvPr/>
          </p:nvSpPr>
          <p:spPr>
            <a:xfrm>
              <a:off x="0" y="-38100"/>
              <a:ext cx="1490941" cy="248940"/>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p:cNvGrpSpPr/>
          <p:nvPr/>
        </p:nvGrpSpPr>
        <p:grpSpPr>
          <a:xfrm>
            <a:off x="3859158" y="6672757"/>
            <a:ext cx="5660917" cy="1172007"/>
            <a:chOff x="0" y="0"/>
            <a:chExt cx="1490941" cy="308677"/>
          </a:xfrm>
        </p:grpSpPr>
        <p:sp>
          <p:nvSpPr>
            <p:cNvPr id="17" name="Freeform 17"/>
            <p:cNvSpPr/>
            <p:nvPr/>
          </p:nvSpPr>
          <p:spPr>
            <a:xfrm>
              <a:off x="0" y="0"/>
              <a:ext cx="1490941" cy="308677"/>
            </a:xfrm>
            <a:custGeom>
              <a:avLst/>
              <a:gdLst/>
              <a:ahLst/>
              <a:cxnLst/>
              <a:rect l="l" t="t" r="r" b="b"/>
              <a:pathLst>
                <a:path w="1490941" h="308677">
                  <a:moveTo>
                    <a:pt x="38293" y="0"/>
                  </a:moveTo>
                  <a:lnTo>
                    <a:pt x="1452648" y="0"/>
                  </a:lnTo>
                  <a:cubicBezTo>
                    <a:pt x="1462804" y="0"/>
                    <a:pt x="1472544" y="4034"/>
                    <a:pt x="1479725" y="11216"/>
                  </a:cubicBezTo>
                  <a:cubicBezTo>
                    <a:pt x="1486907" y="18397"/>
                    <a:pt x="1490941" y="28137"/>
                    <a:pt x="1490941" y="38293"/>
                  </a:cubicBezTo>
                  <a:lnTo>
                    <a:pt x="1490941" y="270384"/>
                  </a:lnTo>
                  <a:cubicBezTo>
                    <a:pt x="1490941" y="280540"/>
                    <a:pt x="1486907" y="290280"/>
                    <a:pt x="1479725" y="297461"/>
                  </a:cubicBezTo>
                  <a:cubicBezTo>
                    <a:pt x="1472544" y="304642"/>
                    <a:pt x="1462804" y="308677"/>
                    <a:pt x="1452648" y="308677"/>
                  </a:cubicBezTo>
                  <a:lnTo>
                    <a:pt x="38293" y="308677"/>
                  </a:lnTo>
                  <a:cubicBezTo>
                    <a:pt x="28137" y="308677"/>
                    <a:pt x="18397" y="304642"/>
                    <a:pt x="11216" y="297461"/>
                  </a:cubicBezTo>
                  <a:cubicBezTo>
                    <a:pt x="4034" y="290280"/>
                    <a:pt x="0" y="280540"/>
                    <a:pt x="0" y="270384"/>
                  </a:cubicBezTo>
                  <a:lnTo>
                    <a:pt x="0" y="38293"/>
                  </a:lnTo>
                  <a:cubicBezTo>
                    <a:pt x="0" y="28137"/>
                    <a:pt x="4034" y="18397"/>
                    <a:pt x="11216" y="11216"/>
                  </a:cubicBezTo>
                  <a:cubicBezTo>
                    <a:pt x="18397" y="4034"/>
                    <a:pt x="28137" y="0"/>
                    <a:pt x="38293" y="0"/>
                  </a:cubicBezTo>
                  <a:close/>
                </a:path>
              </a:pathLst>
            </a:custGeom>
            <a:solidFill>
              <a:srgbClr val="EA9400"/>
            </a:solidFill>
          </p:spPr>
        </p:sp>
        <p:sp>
          <p:nvSpPr>
            <p:cNvPr id="18" name="TextBox 18"/>
            <p:cNvSpPr txBox="1"/>
            <p:nvPr/>
          </p:nvSpPr>
          <p:spPr>
            <a:xfrm>
              <a:off x="0" y="-38100"/>
              <a:ext cx="1490941" cy="346777"/>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p:cNvSpPr txBox="1"/>
          <p:nvPr/>
        </p:nvSpPr>
        <p:spPr>
          <a:xfrm>
            <a:off x="3196976" y="7749513"/>
            <a:ext cx="7508827" cy="2151776"/>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Saat audit tersebut dihentikan, auditor pindah ke audit selanjutnya yang termasuk dalam rencana audit tahunan departemen</a:t>
            </a:r>
          </a:p>
        </p:txBody>
      </p:sp>
      <p:sp>
        <p:nvSpPr>
          <p:cNvPr id="20" name="TextBox 20"/>
          <p:cNvSpPr txBox="1"/>
          <p:nvPr/>
        </p:nvSpPr>
        <p:spPr>
          <a:xfrm>
            <a:off x="9877819" y="3188129"/>
            <a:ext cx="7508827" cy="4285160"/>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Konsep dasar di balik pendekatan berhenti-kemudian lanjut adalah untuk memberdayakan auditor lapangan untuk menghentikan audit, jika tidak ada indikasi adanya risiko-risiko yang substansial atau tidak ada temuan-temuan penyimpangan potensial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0" y="9635902"/>
            <a:ext cx="4340657" cy="651098"/>
          </a:xfrm>
          <a:custGeom>
            <a:avLst/>
            <a:gdLst/>
            <a:ahLst/>
            <a:cxnLst/>
            <a:rect l="l" t="t" r="r" b="b"/>
            <a:pathLst>
              <a:path w="4340657" h="651098">
                <a:moveTo>
                  <a:pt x="0" y="0"/>
                </a:moveTo>
                <a:lnTo>
                  <a:pt x="4340657" y="0"/>
                </a:lnTo>
                <a:lnTo>
                  <a:pt x="4340657" y="651098"/>
                </a:lnTo>
                <a:lnTo>
                  <a:pt x="0" y="651098"/>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a:off x="-267691" y="-859853"/>
            <a:ext cx="2438019" cy="4114800"/>
          </a:xfrm>
          <a:custGeom>
            <a:avLst/>
            <a:gdLst/>
            <a:ahLst/>
            <a:cxnLst/>
            <a:rect l="l" t="t" r="r" b="b"/>
            <a:pathLst>
              <a:path w="2438019" h="4114800">
                <a:moveTo>
                  <a:pt x="0" y="0"/>
                </a:moveTo>
                <a:lnTo>
                  <a:pt x="2438019" y="0"/>
                </a:lnTo>
                <a:lnTo>
                  <a:pt x="2438019" y="4114800"/>
                </a:lnTo>
                <a:lnTo>
                  <a:pt x="0" y="41148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6" name="TextBox 6"/>
          <p:cNvSpPr txBox="1"/>
          <p:nvPr/>
        </p:nvSpPr>
        <p:spPr>
          <a:xfrm>
            <a:off x="3379687" y="1304925"/>
            <a:ext cx="11237322" cy="798376"/>
          </a:xfrm>
          <a:prstGeom prst="rect">
            <a:avLst/>
          </a:prstGeom>
        </p:spPr>
        <p:txBody>
          <a:bodyPr lIns="0" tIns="0" rIns="0" bIns="0" rtlCol="0" anchor="t">
            <a:spAutoFit/>
          </a:bodyPr>
          <a:lstStyle/>
          <a:p>
            <a:pPr algn="ctr">
              <a:lnSpc>
                <a:spcPts val="5609"/>
              </a:lnSpc>
            </a:pPr>
            <a:r>
              <a:rPr lang="en-US" sz="7100">
                <a:solidFill>
                  <a:srgbClr val="003B64"/>
                </a:solidFill>
                <a:latin typeface="Staatliches"/>
                <a:ea typeface="Staatliches"/>
                <a:cs typeface="Staatliches"/>
                <a:sym typeface="Staatliches"/>
              </a:rPr>
              <a:t>Control self-assessment (CSA)</a:t>
            </a:r>
          </a:p>
        </p:txBody>
      </p:sp>
      <p:sp>
        <p:nvSpPr>
          <p:cNvPr id="7" name="TextBox 7"/>
          <p:cNvSpPr txBox="1"/>
          <p:nvPr/>
        </p:nvSpPr>
        <p:spPr>
          <a:xfrm>
            <a:off x="1564324" y="2801765"/>
            <a:ext cx="15772357" cy="6951889"/>
          </a:xfrm>
          <a:prstGeom prst="rect">
            <a:avLst/>
          </a:prstGeom>
        </p:spPr>
        <p:txBody>
          <a:bodyPr lIns="0" tIns="0" rIns="0" bIns="0" rtlCol="0" anchor="t">
            <a:spAutoFit/>
          </a:bodyPr>
          <a:lstStyle/>
          <a:p>
            <a:pPr algn="l">
              <a:lnSpc>
                <a:spcPts val="4236"/>
              </a:lnSpc>
            </a:pPr>
            <a:r>
              <a:rPr lang="en-US" sz="3025">
                <a:solidFill>
                  <a:srgbClr val="000000"/>
                </a:solidFill>
                <a:latin typeface="Poppins"/>
                <a:ea typeface="Poppins"/>
                <a:cs typeface="Poppins"/>
                <a:sym typeface="Poppins"/>
              </a:rPr>
              <a:t>Merupakan salah safu jenis audit partisipatif. Audit tersebut diterapkan untuk mendapatkan informasi yang terbukti sulit untuk dikumpulkan oleh staf audit.</a:t>
            </a:r>
          </a:p>
          <a:p>
            <a:pPr algn="l">
              <a:lnSpc>
                <a:spcPts val="4236"/>
              </a:lnSpc>
            </a:pPr>
            <a:endParaRPr lang="en-US" sz="3025">
              <a:solidFill>
                <a:srgbClr val="000000"/>
              </a:solidFill>
              <a:latin typeface="Poppins"/>
              <a:ea typeface="Poppins"/>
              <a:cs typeface="Poppins"/>
              <a:sym typeface="Poppins"/>
            </a:endParaRPr>
          </a:p>
          <a:p>
            <a:pPr algn="l">
              <a:lnSpc>
                <a:spcPts val="4236"/>
              </a:lnSpc>
            </a:pPr>
            <a:r>
              <a:rPr lang="en-US" sz="3025">
                <a:solidFill>
                  <a:srgbClr val="000000"/>
                </a:solidFill>
                <a:latin typeface="Poppins"/>
                <a:ea typeface="Poppins"/>
                <a:cs typeface="Poppins"/>
                <a:sym typeface="Poppins"/>
              </a:rPr>
              <a:t>Metode yang digunakan adalah mengembangkan semacam pertemuan yang dilakukan staf audit, tetapi terdiri dari karyawan klien yang akan mengevaluasi dan mengukur aspek-aspek dari kontrol internal.  Peserta audit  internal membuat pertanyaan dan masalah yang akan didiskusikan. Lalu peserta dari klien   membahas   bahan-bahan   tersebut   dan  mencapai kesimpulan mengenai diterapkannya aspek-aspek kontrol internal dan efektivitas yang sedang didiskusikan. Sekaligu  juga   berusaha mengidentifikasi   penyebab   masalah dan aktivitas perbaikan</a:t>
            </a:r>
          </a:p>
          <a:p>
            <a:pPr algn="l">
              <a:lnSpc>
                <a:spcPts val="4236"/>
              </a:lnSpc>
            </a:pPr>
            <a:endParaRPr lang="en-US" sz="3025">
              <a:solidFill>
                <a:srgbClr val="000000"/>
              </a:solidFill>
              <a:latin typeface="Poppins"/>
              <a:ea typeface="Poppins"/>
              <a:cs typeface="Poppins"/>
              <a:sym typeface="Poppins"/>
            </a:endParaRPr>
          </a:p>
          <a:p>
            <a:pPr algn="l">
              <a:lnSpc>
                <a:spcPts val="4236"/>
              </a:lnSpc>
            </a:pPr>
            <a:endParaRPr lang="en-US" sz="3025">
              <a:solidFill>
                <a:srgbClr val="000000"/>
              </a:solidFill>
              <a:latin typeface="Poppins"/>
              <a:ea typeface="Poppins"/>
              <a:cs typeface="Poppins"/>
              <a:sym typeface="Poppins"/>
            </a:endParaRPr>
          </a:p>
        </p:txBody>
      </p:sp>
      <p:sp>
        <p:nvSpPr>
          <p:cNvPr id="8" name="Freeform 8"/>
          <p:cNvSpPr/>
          <p:nvPr/>
        </p:nvSpPr>
        <p:spPr>
          <a:xfrm flipH="1" flipV="1">
            <a:off x="16117672" y="7200900"/>
            <a:ext cx="2438019" cy="4114800"/>
          </a:xfrm>
          <a:custGeom>
            <a:avLst/>
            <a:gdLst/>
            <a:ahLst/>
            <a:cxnLst/>
            <a:rect l="l" t="t" r="r" b="b"/>
            <a:pathLst>
              <a:path w="2438019" h="4114800">
                <a:moveTo>
                  <a:pt x="2438019" y="4114800"/>
                </a:moveTo>
                <a:lnTo>
                  <a:pt x="0" y="4114800"/>
                </a:lnTo>
                <a:lnTo>
                  <a:pt x="0" y="0"/>
                </a:lnTo>
                <a:lnTo>
                  <a:pt x="2438019" y="0"/>
                </a:lnTo>
                <a:lnTo>
                  <a:pt x="2438019" y="411480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9" name="Freeform 9"/>
          <p:cNvSpPr/>
          <p:nvPr/>
        </p:nvSpPr>
        <p:spPr>
          <a:xfrm>
            <a:off x="14617009" y="0"/>
            <a:ext cx="4340657" cy="651098"/>
          </a:xfrm>
          <a:custGeom>
            <a:avLst/>
            <a:gdLst/>
            <a:ahLst/>
            <a:cxnLst/>
            <a:rect l="l" t="t" r="r" b="b"/>
            <a:pathLst>
              <a:path w="4340657" h="651098">
                <a:moveTo>
                  <a:pt x="0" y="0"/>
                </a:moveTo>
                <a:lnTo>
                  <a:pt x="4340657" y="0"/>
                </a:lnTo>
                <a:lnTo>
                  <a:pt x="4340657" y="651098"/>
                </a:lnTo>
                <a:lnTo>
                  <a:pt x="0" y="651098"/>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4F6FC"/>
        </a:solidFill>
        <a:effectLst/>
      </p:bgPr>
    </p:bg>
    <p:spTree>
      <p:nvGrpSpPr>
        <p:cNvPr id="1" name=""/>
        <p:cNvGrpSpPr/>
        <p:nvPr/>
      </p:nvGrpSpPr>
      <p:grpSpPr>
        <a:xfrm>
          <a:off x="0" y="0"/>
          <a:ext cx="0" cy="0"/>
          <a:chOff x="0" y="0"/>
          <a:chExt cx="0" cy="0"/>
        </a:xfrm>
      </p:grpSpPr>
      <p:sp>
        <p:nvSpPr>
          <p:cNvPr id="2" name="Freeform 2"/>
          <p:cNvSpPr/>
          <p:nvPr/>
        </p:nvSpPr>
        <p:spPr>
          <a:xfrm flipH="1">
            <a:off x="9845066" y="0"/>
            <a:ext cx="10287000" cy="10287000"/>
          </a:xfrm>
          <a:custGeom>
            <a:avLst/>
            <a:gdLst/>
            <a:ahLst/>
            <a:cxnLst/>
            <a:rect l="l" t="t" r="r" b="b"/>
            <a:pathLst>
              <a:path w="10287000" h="10287000">
                <a:moveTo>
                  <a:pt x="10287000" y="0"/>
                </a:moveTo>
                <a:lnTo>
                  <a:pt x="0" y="0"/>
                </a:lnTo>
                <a:lnTo>
                  <a:pt x="0" y="10287000"/>
                </a:lnTo>
                <a:lnTo>
                  <a:pt x="10287000" y="10287000"/>
                </a:lnTo>
                <a:lnTo>
                  <a:pt x="1028700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3" name="Freeform 3"/>
          <p:cNvSpPr/>
          <p:nvPr/>
        </p:nvSpPr>
        <p:spPr>
          <a:xfrm>
            <a:off x="-409181" y="0"/>
            <a:ext cx="10287000" cy="10287000"/>
          </a:xfrm>
          <a:custGeom>
            <a:avLst/>
            <a:gdLst/>
            <a:ahLst/>
            <a:cxnLst/>
            <a:rect l="l" t="t" r="r" b="b"/>
            <a:pathLst>
              <a:path w="10287000" h="10287000">
                <a:moveTo>
                  <a:pt x="0" y="0"/>
                </a:moveTo>
                <a:lnTo>
                  <a:pt x="10287000" y="0"/>
                </a:lnTo>
                <a:lnTo>
                  <a:pt x="10287000" y="10287000"/>
                </a:lnTo>
                <a:lnTo>
                  <a:pt x="0" y="10287000"/>
                </a:lnTo>
                <a:lnTo>
                  <a:pt x="0" y="0"/>
                </a:lnTo>
                <a:close/>
              </a:path>
            </a:pathLst>
          </a:custGeom>
          <a:blipFill>
            <a:blip r:embed="rId2">
              <a:alphaModFix amt="17000"/>
              <a:extLst>
                <a:ext uri="{96DAC541-7B7A-43D3-8B79-37D633B846F1}">
                  <asvg:svgBlip xmlns:asvg="http://schemas.microsoft.com/office/drawing/2016/SVG/main" r:embed="rId3"/>
                </a:ext>
              </a:extLst>
            </a:blip>
            <a:stretch>
              <a:fillRect/>
            </a:stretch>
          </a:blipFill>
        </p:spPr>
      </p:sp>
      <p:sp>
        <p:nvSpPr>
          <p:cNvPr id="4" name="Freeform 4"/>
          <p:cNvSpPr/>
          <p:nvPr/>
        </p:nvSpPr>
        <p:spPr>
          <a:xfrm>
            <a:off x="-1359671" y="9957734"/>
            <a:ext cx="1938172" cy="2386666"/>
          </a:xfrm>
          <a:custGeom>
            <a:avLst/>
            <a:gdLst/>
            <a:ahLst/>
            <a:cxnLst/>
            <a:rect l="l" t="t" r="r" b="b"/>
            <a:pathLst>
              <a:path w="1938172" h="2386666">
                <a:moveTo>
                  <a:pt x="0" y="0"/>
                </a:moveTo>
                <a:lnTo>
                  <a:pt x="1938171" y="0"/>
                </a:lnTo>
                <a:lnTo>
                  <a:pt x="1938171" y="2386666"/>
                </a:lnTo>
                <a:lnTo>
                  <a:pt x="0" y="238666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p:cNvSpPr/>
          <p:nvPr/>
        </p:nvSpPr>
        <p:spPr>
          <a:xfrm>
            <a:off x="-642080" y="204917"/>
            <a:ext cx="4118951" cy="914750"/>
          </a:xfrm>
          <a:custGeom>
            <a:avLst/>
            <a:gdLst/>
            <a:ahLst/>
            <a:cxnLst/>
            <a:rect l="l" t="t" r="r" b="b"/>
            <a:pathLst>
              <a:path w="4118951" h="914750">
                <a:moveTo>
                  <a:pt x="0" y="0"/>
                </a:moveTo>
                <a:lnTo>
                  <a:pt x="4118951" y="0"/>
                </a:lnTo>
                <a:lnTo>
                  <a:pt x="4118951" y="914750"/>
                </a:lnTo>
                <a:lnTo>
                  <a:pt x="0" y="91475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Freeform 7"/>
          <p:cNvSpPr/>
          <p:nvPr/>
        </p:nvSpPr>
        <p:spPr>
          <a:xfrm flipH="1">
            <a:off x="15711449" y="9628468"/>
            <a:ext cx="2965247" cy="658532"/>
          </a:xfrm>
          <a:custGeom>
            <a:avLst/>
            <a:gdLst/>
            <a:ahLst/>
            <a:cxnLst/>
            <a:rect l="l" t="t" r="r" b="b"/>
            <a:pathLst>
              <a:path w="2965247" h="658532">
                <a:moveTo>
                  <a:pt x="2965246" y="0"/>
                </a:moveTo>
                <a:lnTo>
                  <a:pt x="0" y="0"/>
                </a:lnTo>
                <a:lnTo>
                  <a:pt x="0" y="658532"/>
                </a:lnTo>
                <a:lnTo>
                  <a:pt x="2965246" y="658532"/>
                </a:lnTo>
                <a:lnTo>
                  <a:pt x="2965246"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8" name="TextBox 8"/>
          <p:cNvSpPr txBox="1"/>
          <p:nvPr/>
        </p:nvSpPr>
        <p:spPr>
          <a:xfrm>
            <a:off x="4956947" y="1395892"/>
            <a:ext cx="9139310" cy="798400"/>
          </a:xfrm>
          <a:prstGeom prst="rect">
            <a:avLst/>
          </a:prstGeom>
        </p:spPr>
        <p:txBody>
          <a:bodyPr lIns="0" tIns="0" rIns="0" bIns="0" rtlCol="0" anchor="t">
            <a:spAutoFit/>
          </a:bodyPr>
          <a:lstStyle/>
          <a:p>
            <a:pPr algn="ctr">
              <a:lnSpc>
                <a:spcPts val="5609"/>
              </a:lnSpc>
            </a:pPr>
            <a:r>
              <a:rPr lang="en-US" sz="7100">
                <a:solidFill>
                  <a:srgbClr val="003B64"/>
                </a:solidFill>
                <a:latin typeface="Staatliches"/>
                <a:ea typeface="Staatliches"/>
                <a:cs typeface="Staatliches"/>
                <a:sym typeface="Staatliches"/>
              </a:rPr>
              <a:t>tujuan dan prosedur audit</a:t>
            </a:r>
          </a:p>
        </p:txBody>
      </p:sp>
      <p:sp>
        <p:nvSpPr>
          <p:cNvPr id="9" name="TextBox 9"/>
          <p:cNvSpPr txBox="1"/>
          <p:nvPr/>
        </p:nvSpPr>
        <p:spPr>
          <a:xfrm>
            <a:off x="765203" y="2913947"/>
            <a:ext cx="17522797" cy="5957872"/>
          </a:xfrm>
          <a:prstGeom prst="rect">
            <a:avLst/>
          </a:prstGeom>
        </p:spPr>
        <p:txBody>
          <a:bodyPr lIns="0" tIns="0" rIns="0" bIns="0" rtlCol="0" anchor="t">
            <a:spAutoFit/>
          </a:bodyPr>
          <a:lstStyle/>
          <a:p>
            <a:pPr algn="l">
              <a:lnSpc>
                <a:spcPts val="3956"/>
              </a:lnSpc>
            </a:pPr>
            <a:r>
              <a:rPr lang="en-US" sz="2825">
                <a:solidFill>
                  <a:srgbClr val="000000"/>
                </a:solidFill>
                <a:latin typeface="Poppins"/>
                <a:ea typeface="Poppins"/>
                <a:cs typeface="Poppins"/>
                <a:sym typeface="Poppins"/>
              </a:rPr>
              <a:t>Tujuan-tujuan audit  terkait dengan tujuan-tujuan operasi, namun memiliki maksud</a:t>
            </a:r>
          </a:p>
          <a:p>
            <a:pPr algn="l">
              <a:lnSpc>
                <a:spcPts val="3956"/>
              </a:lnSpc>
            </a:pPr>
            <a:r>
              <a:rPr lang="en-US" sz="2825">
                <a:solidFill>
                  <a:srgbClr val="000000"/>
                </a:solidFill>
                <a:latin typeface="Poppins"/>
                <a:ea typeface="Poppins"/>
                <a:cs typeface="Poppins"/>
                <a:sym typeface="Poppins"/>
              </a:rPr>
              <a:t>yang berbeda dan untuk menentukan apakah tujuan-tujuan operasi tertentu   telah   dicapai.   Tujuan   audit   dicapai dengan  menerapkan   prosedur-prosedur   audit untuk menentukan apakah prosedur operasi berfungsi sebagaimana mestinya dan mencapai tujuan-tujuan operasi. Tujuan  operasi ditetapkan oleh manajemen sedangkan tujuan audit ditetapkan oleh auditor.</a:t>
            </a:r>
          </a:p>
          <a:p>
            <a:pPr algn="l">
              <a:lnSpc>
                <a:spcPts val="3956"/>
              </a:lnSpc>
            </a:pPr>
            <a:endParaRPr lang="en-US" sz="2825">
              <a:solidFill>
                <a:srgbClr val="000000"/>
              </a:solidFill>
              <a:latin typeface="Poppins"/>
              <a:ea typeface="Poppins"/>
              <a:cs typeface="Poppins"/>
              <a:sym typeface="Poppins"/>
            </a:endParaRPr>
          </a:p>
          <a:p>
            <a:pPr algn="l">
              <a:lnSpc>
                <a:spcPts val="3956"/>
              </a:lnSpc>
            </a:pPr>
            <a:r>
              <a:rPr lang="en-US" sz="2825">
                <a:solidFill>
                  <a:srgbClr val="000000"/>
                </a:solidFill>
                <a:latin typeface="Poppins"/>
                <a:ea typeface="Poppins"/>
                <a:cs typeface="Poppins"/>
                <a:sym typeface="Poppins"/>
              </a:rPr>
              <a:t>Prosedur-prosedur   audit   adalah   sarana-sarana   yang   digunakan   auditor   untuk memenuhi   tujuan-tujuan   auditnya. Dimana prosedur-prosedur   audit   merupakan   langkah-langkah dalam  proses   audit yang menjadi pedoman   bagi   auditor   dalam melaksanakan  penelaahan yang direncanakan, berdasarkan tujuan-tujuan audit yang ditetapkan</a:t>
            </a:r>
          </a:p>
          <a:p>
            <a:pPr algn="just">
              <a:lnSpc>
                <a:spcPts val="3956"/>
              </a:lnSpc>
            </a:pPr>
            <a:endParaRPr lang="en-US" sz="2825">
              <a:solidFill>
                <a:srgbClr val="000000"/>
              </a:solidFill>
              <a:latin typeface="Poppins"/>
              <a:ea typeface="Poppins"/>
              <a:cs typeface="Poppins"/>
              <a:sym typeface="Poppin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1613</Words>
  <Application>Microsoft Office PowerPoint</Application>
  <PresentationFormat>Custom</PresentationFormat>
  <Paragraphs>128</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Staatliches</vt:lpstr>
      <vt:lpstr>Calibri</vt:lpstr>
      <vt:lpstr>Poppins Bold</vt:lpstr>
      <vt:lpstr>Poppins</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pemeriksaan akuntansi ii</dc:title>
  <cp:lastModifiedBy>organizer</cp:lastModifiedBy>
  <cp:revision>7</cp:revision>
  <dcterms:created xsi:type="dcterms:W3CDTF">2006-08-16T00:00:00Z</dcterms:created>
  <dcterms:modified xsi:type="dcterms:W3CDTF">2026-02-10T12:36:25Z</dcterms:modified>
  <dc:identifier>DAG98VyTpyQ</dc:identifier>
</cp:coreProperties>
</file>