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EF7"/>
    <a:srgbClr val="FCFDFE"/>
    <a:srgbClr val="FFFBEF"/>
    <a:srgbClr val="FFF7DD"/>
    <a:srgbClr val="F8FCF6"/>
    <a:srgbClr val="E6F2DE"/>
    <a:srgbClr val="F8E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48C31-FBE5-47BA-A5FB-E1016D3F2C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11CF3F-1BDE-48AE-A3D5-2D0FCE86E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B2A55-F018-4F70-8C6C-82A91CBE3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95972-D608-4F5C-83E9-ABC6A6D0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47151-7AEB-403A-A8D5-F8AF64B4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8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3A72-2C1F-4908-BDFD-AB16AA8FD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49CD7-4EBA-4E04-AE7A-5471010AA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0C205-4D00-418C-9051-6BAEACA0F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57620-3FC0-416D-B97C-3540C6B3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EEEA8-0963-4382-A48F-53D8292C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41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16703-7D31-499F-9015-77FAEB1F00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F924B-46D1-4398-8F3F-335FBC8D0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D9A97-08D7-440F-B1E4-01C027F2A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BAC7-9D8E-4D58-A56D-5490C3AC6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50655-6A94-4315-87E8-46834020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3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0E9C-E074-4F2B-B4FC-8F69AF265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33A64-C5DA-4D2B-8A2B-B6470DD2E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D2DA4-590C-4C88-99A0-D90BD796F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CDEE3-BB51-4234-BED9-996868E4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BC1-711B-4A2D-95FF-66650734F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391D-B01A-4BCD-B5BF-6CC705B3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24B21-540D-4E51-B8F5-DB251C683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035E1-0DB0-4B12-9CBA-DDB5BA7C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4B3DB-07EE-4D93-9CFC-30433683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EC550-AD9F-4CF9-971B-1017610E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2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6862-54EF-4F09-9B37-819B289D8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2B0E4-E7A4-4E28-9856-F99CB9D70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2C8E31-E944-4D39-A5E8-D2A059299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79BD6-0AA3-407B-9E4A-D7D62F463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D0C16-E0EB-40B4-9786-0AACF54C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94F57-8BCA-4A2D-BB98-F42E4873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2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B979F-34B7-4FEA-BE8B-81AF8829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E68F7-6522-418E-8F38-F36D31779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95D4B-365C-4D68-A630-9CB50CABE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C8D769-8FB8-4F5D-B36A-F37A2B06E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1A0984-7BB5-41DC-B4B6-2AC01906F9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BB455-2B7C-4EFF-9A6A-86707ED4A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5533F7-6D88-4DFA-B305-BB33F5C15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73C5E-B411-48DC-80D4-2688F63C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5F02-1042-400D-BFAE-3910C4B1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010D62-7410-4DF7-B771-F9ACDCF6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6C1CC-F162-4BFC-B6D4-287B9BE81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3B345-C108-4334-8670-5DC06733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5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D7C39-A943-4757-9120-BA53EE571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221B6-14EA-4812-8566-AB51702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7DD0A-4541-42A5-BE53-DC0BF7D47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7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F09A9-0015-4AD4-886C-1CA09064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C0E13-C66C-4FF4-8FC1-C7F6FF11A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DB6374-34E3-4217-A5EF-FFE3C2DD4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6E669-A764-4B3E-918E-68F8D554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C121C-87D2-474E-9FC6-88738EBD4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7E69A-6FB2-4A66-AE22-9E1C24AB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5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D6D07-8099-4DEB-8110-40FABF4E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0B15F7-AB21-4433-B8BB-F09AC94D0C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EE9D7-0833-43BA-BFE2-1D474C599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28054-2A34-41F2-8174-9F34B4251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6A55E-F92F-4080-9C10-B8C61418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C9EAF-C89F-46F9-B172-E610A8AB2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7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7358-91C5-4AB5-88A5-C6460DBC6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9E6E2-1657-44E0-9F4B-FF77A279A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0FE54-6F02-40BF-B2DC-C7435ACC4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27864-8F02-411A-9FB2-CE71FAE820C3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4E59-C4D6-44EE-A44E-BC0D29BDC6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E0467-6CCD-4BB3-9438-281A833D5E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63E0C-9C7F-4413-AC56-3458C78CF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0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241283"/>
            <a:ext cx="1169764" cy="133018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820488" y="349135"/>
            <a:ext cx="3194270" cy="1098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32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B1BC217-78C8-4AAA-8F17-6F30F98ED445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029569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Hexagon 57">
            <a:extLst>
              <a:ext uri="{FF2B5EF4-FFF2-40B4-BE49-F238E27FC236}">
                <a16:creationId xmlns:a16="http://schemas.microsoft.com/office/drawing/2014/main" id="{A5EA4C1B-B4E9-46F3-88C1-19BC90094472}"/>
              </a:ext>
            </a:extLst>
          </p:cNvPr>
          <p:cNvSpPr/>
          <p:nvPr/>
        </p:nvSpPr>
        <p:spPr>
          <a:xfrm>
            <a:off x="4208949" y="1240599"/>
            <a:ext cx="1609526" cy="121239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32AE41F0-A44E-4FD4-A7DC-5E8CA4F44938}"/>
              </a:ext>
            </a:extLst>
          </p:cNvPr>
          <p:cNvSpPr/>
          <p:nvPr/>
        </p:nvSpPr>
        <p:spPr>
          <a:xfrm>
            <a:off x="4221148" y="2482421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Hexagon 62">
            <a:extLst>
              <a:ext uri="{FF2B5EF4-FFF2-40B4-BE49-F238E27FC236}">
                <a16:creationId xmlns:a16="http://schemas.microsoft.com/office/drawing/2014/main" id="{FD7A4CC3-2C14-48CF-8E0D-65A3409C6DAD}"/>
              </a:ext>
            </a:extLst>
          </p:cNvPr>
          <p:cNvSpPr/>
          <p:nvPr/>
        </p:nvSpPr>
        <p:spPr>
          <a:xfrm>
            <a:off x="4205548" y="3722129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Hexagon 63">
            <a:extLst>
              <a:ext uri="{FF2B5EF4-FFF2-40B4-BE49-F238E27FC236}">
                <a16:creationId xmlns:a16="http://schemas.microsoft.com/office/drawing/2014/main" id="{F3D179D8-9E89-4AE0-BC5B-375B32C6B3BD}"/>
              </a:ext>
            </a:extLst>
          </p:cNvPr>
          <p:cNvSpPr/>
          <p:nvPr/>
        </p:nvSpPr>
        <p:spPr>
          <a:xfrm>
            <a:off x="2868503" y="3098241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Hexagon 64">
            <a:extLst>
              <a:ext uri="{FF2B5EF4-FFF2-40B4-BE49-F238E27FC236}">
                <a16:creationId xmlns:a16="http://schemas.microsoft.com/office/drawing/2014/main" id="{B6EC37F4-F8F9-489A-9973-5CF3508BA76C}"/>
              </a:ext>
            </a:extLst>
          </p:cNvPr>
          <p:cNvSpPr/>
          <p:nvPr/>
        </p:nvSpPr>
        <p:spPr>
          <a:xfrm>
            <a:off x="2868503" y="1855778"/>
            <a:ext cx="1609526" cy="121239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Hexagon 67">
            <a:extLst>
              <a:ext uri="{FF2B5EF4-FFF2-40B4-BE49-F238E27FC236}">
                <a16:creationId xmlns:a16="http://schemas.microsoft.com/office/drawing/2014/main" id="{B9187497-C56A-4A67-A561-B47B516F704C}"/>
              </a:ext>
            </a:extLst>
          </p:cNvPr>
          <p:cNvSpPr/>
          <p:nvPr/>
        </p:nvSpPr>
        <p:spPr>
          <a:xfrm>
            <a:off x="1531323" y="2481911"/>
            <a:ext cx="1609526" cy="121239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Hexagon 155">
            <a:extLst>
              <a:ext uri="{FF2B5EF4-FFF2-40B4-BE49-F238E27FC236}">
                <a16:creationId xmlns:a16="http://schemas.microsoft.com/office/drawing/2014/main" id="{FB1E5DC8-B911-4518-AD32-9C82570D8991}"/>
              </a:ext>
            </a:extLst>
          </p:cNvPr>
          <p:cNvSpPr/>
          <p:nvPr/>
        </p:nvSpPr>
        <p:spPr>
          <a:xfrm>
            <a:off x="4197697" y="4981954"/>
            <a:ext cx="1609526" cy="1212390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A66B5C-0E15-48A6-ACBA-985EA4FCD581}"/>
              </a:ext>
            </a:extLst>
          </p:cNvPr>
          <p:cNvGrpSpPr/>
          <p:nvPr/>
        </p:nvGrpSpPr>
        <p:grpSpPr>
          <a:xfrm>
            <a:off x="854666" y="3763201"/>
            <a:ext cx="4423916" cy="2306407"/>
            <a:chOff x="2420620" y="2735703"/>
            <a:chExt cx="3866404" cy="2175309"/>
          </a:xfrm>
          <a:solidFill>
            <a:schemeClr val="bg1">
              <a:lumMod val="65000"/>
            </a:schemeClr>
          </a:solidFill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B3D750C0-FD62-4C02-B290-C186D9BAE9FF}"/>
                </a:ext>
              </a:extLst>
            </p:cNvPr>
            <p:cNvSpPr/>
            <p:nvPr/>
          </p:nvSpPr>
          <p:spPr>
            <a:xfrm>
              <a:off x="2420620" y="2735703"/>
              <a:ext cx="3866404" cy="2175309"/>
            </a:xfrm>
            <a:prstGeom prst="roundRect">
              <a:avLst/>
            </a:pr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5661F5F-1B23-444C-8B6F-FA0872F3B059}"/>
                </a:ext>
              </a:extLst>
            </p:cNvPr>
            <p:cNvSpPr txBox="1"/>
            <p:nvPr/>
          </p:nvSpPr>
          <p:spPr>
            <a:xfrm>
              <a:off x="2653263" y="2932981"/>
              <a:ext cx="3530859" cy="1944891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Presenter	</a:t>
              </a: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Nama	: Handri Fatria</a:t>
              </a: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NIM	: 2025340350013</a:t>
              </a:r>
            </a:p>
            <a:p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Fakultas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Ekonomi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dan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Bisnis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Program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Studi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: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Akuntansi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Mata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Kuliah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  :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Pemeriksaan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Akuntansi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II</a:t>
              </a:r>
            </a:p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Dosen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Pengampu</a:t>
              </a:r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: Drs. Suyadi, Ak., </a:t>
              </a:r>
              <a:r>
                <a:rPr lang="en-US" sz="16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M.Com</a:t>
              </a:r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1B4DA8A3-E384-4C7A-9FB4-7A29C524921A}"/>
              </a:ext>
            </a:extLst>
          </p:cNvPr>
          <p:cNvGrpSpPr/>
          <p:nvPr/>
        </p:nvGrpSpPr>
        <p:grpSpPr>
          <a:xfrm>
            <a:off x="5544052" y="-599580"/>
            <a:ext cx="6976350" cy="8075867"/>
            <a:chOff x="5544052" y="-599580"/>
            <a:chExt cx="6976350" cy="807586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5F031FDC-A125-4C91-9AA8-2498EF4CFFD2}"/>
                </a:ext>
              </a:extLst>
            </p:cNvPr>
            <p:cNvSpPr/>
            <p:nvPr/>
          </p:nvSpPr>
          <p:spPr>
            <a:xfrm>
              <a:off x="6881816" y="6263897"/>
              <a:ext cx="1609526" cy="1212390"/>
            </a:xfrm>
            <a:prstGeom prst="hexagon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2999E91C-21A2-4A0D-B76A-46A9EA6D4F99}"/>
                </a:ext>
              </a:extLst>
            </p:cNvPr>
            <p:cNvGrpSpPr/>
            <p:nvPr/>
          </p:nvGrpSpPr>
          <p:grpSpPr>
            <a:xfrm>
              <a:off x="5544052" y="16240"/>
              <a:ext cx="6976350" cy="7431714"/>
              <a:chOff x="6061952" y="1386381"/>
              <a:chExt cx="6976350" cy="7431714"/>
            </a:xfrm>
            <a:grpFill/>
          </p:grpSpPr>
          <p:sp>
            <p:nvSpPr>
              <p:cNvPr id="69" name="Hexagon 68">
                <a:extLst>
                  <a:ext uri="{FF2B5EF4-FFF2-40B4-BE49-F238E27FC236}">
                    <a16:creationId xmlns:a16="http://schemas.microsoft.com/office/drawing/2014/main" id="{AFB92F69-3CA0-4A64-9E74-46DE2DC4A492}"/>
                  </a:ext>
                </a:extLst>
              </p:cNvPr>
              <p:cNvSpPr/>
              <p:nvPr/>
            </p:nvSpPr>
            <p:spPr>
              <a:xfrm>
                <a:off x="8742736" y="6989885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B3C16876-442B-4309-83EA-D8B72617910D}"/>
                  </a:ext>
                </a:extLst>
              </p:cNvPr>
              <p:cNvGrpSpPr/>
              <p:nvPr/>
            </p:nvGrpSpPr>
            <p:grpSpPr>
              <a:xfrm>
                <a:off x="6061952" y="1386381"/>
                <a:ext cx="6976350" cy="6209699"/>
                <a:chOff x="6061952" y="1386381"/>
                <a:chExt cx="6976350" cy="6209699"/>
              </a:xfrm>
              <a:grpFill/>
            </p:grpSpPr>
            <p:sp>
              <p:nvSpPr>
                <p:cNvPr id="34" name="Hexagon 33">
                  <a:extLst>
                    <a:ext uri="{FF2B5EF4-FFF2-40B4-BE49-F238E27FC236}">
                      <a16:creationId xmlns:a16="http://schemas.microsoft.com/office/drawing/2014/main" id="{A5D3CD45-9102-4158-9831-4A327A78AE62}"/>
                    </a:ext>
                  </a:extLst>
                </p:cNvPr>
                <p:cNvSpPr/>
                <p:nvPr/>
              </p:nvSpPr>
              <p:spPr>
                <a:xfrm>
                  <a:off x="10076131" y="1386381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Hexagon 35">
                  <a:extLst>
                    <a:ext uri="{FF2B5EF4-FFF2-40B4-BE49-F238E27FC236}">
                      <a16:creationId xmlns:a16="http://schemas.microsoft.com/office/drawing/2014/main" id="{D2A31546-E2A5-415B-8715-AE5BBE0EDBB7}"/>
                    </a:ext>
                  </a:extLst>
                </p:cNvPr>
                <p:cNvSpPr/>
                <p:nvPr/>
              </p:nvSpPr>
              <p:spPr>
                <a:xfrm>
                  <a:off x="7409341" y="1386381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Hexagon 36">
                  <a:extLst>
                    <a:ext uri="{FF2B5EF4-FFF2-40B4-BE49-F238E27FC236}">
                      <a16:creationId xmlns:a16="http://schemas.microsoft.com/office/drawing/2014/main" id="{C00247BA-AB0C-4CC4-8278-57EC32E9FE8E}"/>
                    </a:ext>
                  </a:extLst>
                </p:cNvPr>
                <p:cNvSpPr/>
                <p:nvPr/>
              </p:nvSpPr>
              <p:spPr>
                <a:xfrm>
                  <a:off x="8742736" y="2010269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Hexagon 37">
                  <a:extLst>
                    <a:ext uri="{FF2B5EF4-FFF2-40B4-BE49-F238E27FC236}">
                      <a16:creationId xmlns:a16="http://schemas.microsoft.com/office/drawing/2014/main" id="{3BED46B7-E762-4397-8D9F-BDF827443BA6}"/>
                    </a:ext>
                  </a:extLst>
                </p:cNvPr>
                <p:cNvSpPr/>
                <p:nvPr/>
              </p:nvSpPr>
              <p:spPr>
                <a:xfrm>
                  <a:off x="10085756" y="2616464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Hexagon 41">
                  <a:extLst>
                    <a:ext uri="{FF2B5EF4-FFF2-40B4-BE49-F238E27FC236}">
                      <a16:creationId xmlns:a16="http://schemas.microsoft.com/office/drawing/2014/main" id="{12F88D9C-651A-4078-83B4-21314E948A3B}"/>
                    </a:ext>
                  </a:extLst>
                </p:cNvPr>
                <p:cNvSpPr/>
                <p:nvPr/>
              </p:nvSpPr>
              <p:spPr>
                <a:xfrm>
                  <a:off x="7399716" y="2628661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Hexagon 42">
                  <a:extLst>
                    <a:ext uri="{FF2B5EF4-FFF2-40B4-BE49-F238E27FC236}">
                      <a16:creationId xmlns:a16="http://schemas.microsoft.com/office/drawing/2014/main" id="{4AE56103-DACF-4C0D-993D-A04D74B99ED9}"/>
                    </a:ext>
                  </a:extLst>
                </p:cNvPr>
                <p:cNvSpPr/>
                <p:nvPr/>
              </p:nvSpPr>
              <p:spPr>
                <a:xfrm>
                  <a:off x="8733111" y="3252549"/>
                  <a:ext cx="1609526" cy="1212390"/>
                </a:xfrm>
                <a:prstGeom prst="hexagon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Hexagon 43">
                  <a:extLst>
                    <a:ext uri="{FF2B5EF4-FFF2-40B4-BE49-F238E27FC236}">
                      <a16:creationId xmlns:a16="http://schemas.microsoft.com/office/drawing/2014/main" id="{98C0D3E0-0082-4C54-AEAE-267BA62D6E8F}"/>
                    </a:ext>
                  </a:extLst>
                </p:cNvPr>
                <p:cNvSpPr/>
                <p:nvPr/>
              </p:nvSpPr>
              <p:spPr>
                <a:xfrm>
                  <a:off x="10076131" y="3858744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1739E797-C90A-4EB8-BC70-050DC4EB7DF8}"/>
                    </a:ext>
                  </a:extLst>
                </p:cNvPr>
                <p:cNvSpPr/>
                <p:nvPr/>
              </p:nvSpPr>
              <p:spPr>
                <a:xfrm>
                  <a:off x="7399716" y="3891062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Hexagon 46">
                  <a:extLst>
                    <a:ext uri="{FF2B5EF4-FFF2-40B4-BE49-F238E27FC236}">
                      <a16:creationId xmlns:a16="http://schemas.microsoft.com/office/drawing/2014/main" id="{959962D5-B7DC-4079-B937-85631132A168}"/>
                    </a:ext>
                  </a:extLst>
                </p:cNvPr>
                <p:cNvSpPr/>
                <p:nvPr/>
              </p:nvSpPr>
              <p:spPr>
                <a:xfrm>
                  <a:off x="8733111" y="451495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Hexagon 47">
                  <a:extLst>
                    <a:ext uri="{FF2B5EF4-FFF2-40B4-BE49-F238E27FC236}">
                      <a16:creationId xmlns:a16="http://schemas.microsoft.com/office/drawing/2014/main" id="{8DCDA4FB-D440-4EBD-8E9E-2DD6D6E5DB61}"/>
                    </a:ext>
                  </a:extLst>
                </p:cNvPr>
                <p:cNvSpPr/>
                <p:nvPr/>
              </p:nvSpPr>
              <p:spPr>
                <a:xfrm>
                  <a:off x="10076131" y="5121145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Hexagon 49">
                  <a:extLst>
                    <a:ext uri="{FF2B5EF4-FFF2-40B4-BE49-F238E27FC236}">
                      <a16:creationId xmlns:a16="http://schemas.microsoft.com/office/drawing/2014/main" id="{4F001CAD-70AA-4F12-A28F-EDDBD41CC1D9}"/>
                    </a:ext>
                  </a:extLst>
                </p:cNvPr>
                <p:cNvSpPr/>
                <p:nvPr/>
              </p:nvSpPr>
              <p:spPr>
                <a:xfrm>
                  <a:off x="7399716" y="5133342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Hexagon 50">
                  <a:extLst>
                    <a:ext uri="{FF2B5EF4-FFF2-40B4-BE49-F238E27FC236}">
                      <a16:creationId xmlns:a16="http://schemas.microsoft.com/office/drawing/2014/main" id="{2435D670-00A8-4026-B00E-ACF6CD38CADB}"/>
                    </a:ext>
                  </a:extLst>
                </p:cNvPr>
                <p:cNvSpPr/>
                <p:nvPr/>
              </p:nvSpPr>
              <p:spPr>
                <a:xfrm>
                  <a:off x="8733111" y="575723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Hexagon 51">
                  <a:extLst>
                    <a:ext uri="{FF2B5EF4-FFF2-40B4-BE49-F238E27FC236}">
                      <a16:creationId xmlns:a16="http://schemas.microsoft.com/office/drawing/2014/main" id="{AD7AA316-5857-499A-A470-38966D005861}"/>
                    </a:ext>
                  </a:extLst>
                </p:cNvPr>
                <p:cNvSpPr/>
                <p:nvPr/>
              </p:nvSpPr>
              <p:spPr>
                <a:xfrm>
                  <a:off x="10076131" y="6363425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Hexagon 54">
                  <a:extLst>
                    <a:ext uri="{FF2B5EF4-FFF2-40B4-BE49-F238E27FC236}">
                      <a16:creationId xmlns:a16="http://schemas.microsoft.com/office/drawing/2014/main" id="{078236EB-E854-494D-A5EA-D74DBC577914}"/>
                    </a:ext>
                  </a:extLst>
                </p:cNvPr>
                <p:cNvSpPr/>
                <p:nvPr/>
              </p:nvSpPr>
              <p:spPr>
                <a:xfrm>
                  <a:off x="6071064" y="2004773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Hexagon 56">
                  <a:extLst>
                    <a:ext uri="{FF2B5EF4-FFF2-40B4-BE49-F238E27FC236}">
                      <a16:creationId xmlns:a16="http://schemas.microsoft.com/office/drawing/2014/main" id="{4F8CA12B-E109-4E74-B944-C81DB71E23D9}"/>
                    </a:ext>
                  </a:extLst>
                </p:cNvPr>
                <p:cNvSpPr/>
                <p:nvPr/>
              </p:nvSpPr>
              <p:spPr>
                <a:xfrm>
                  <a:off x="6069869" y="3255435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Hexagon 58">
                  <a:extLst>
                    <a:ext uri="{FF2B5EF4-FFF2-40B4-BE49-F238E27FC236}">
                      <a16:creationId xmlns:a16="http://schemas.microsoft.com/office/drawing/2014/main" id="{497E9D76-3D68-452F-8862-68A7B214B00F}"/>
                    </a:ext>
                  </a:extLst>
                </p:cNvPr>
                <p:cNvSpPr/>
                <p:nvPr/>
              </p:nvSpPr>
              <p:spPr>
                <a:xfrm>
                  <a:off x="6072443" y="4497257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Hexagon 60">
                  <a:extLst>
                    <a:ext uri="{FF2B5EF4-FFF2-40B4-BE49-F238E27FC236}">
                      <a16:creationId xmlns:a16="http://schemas.microsoft.com/office/drawing/2014/main" id="{4C7F1B78-69C2-438C-BAA9-6FB9FB54660C}"/>
                    </a:ext>
                  </a:extLst>
                </p:cNvPr>
                <p:cNvSpPr/>
                <p:nvPr/>
              </p:nvSpPr>
              <p:spPr>
                <a:xfrm>
                  <a:off x="7390091" y="638369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Hexagon 61">
                  <a:extLst>
                    <a:ext uri="{FF2B5EF4-FFF2-40B4-BE49-F238E27FC236}">
                      <a16:creationId xmlns:a16="http://schemas.microsoft.com/office/drawing/2014/main" id="{907A6ABF-76C7-4E99-8E97-A10CA464BA81}"/>
                    </a:ext>
                  </a:extLst>
                </p:cNvPr>
                <p:cNvSpPr/>
                <p:nvPr/>
              </p:nvSpPr>
              <p:spPr>
                <a:xfrm>
                  <a:off x="6061952" y="575723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Hexagon 81">
                  <a:extLst>
                    <a:ext uri="{FF2B5EF4-FFF2-40B4-BE49-F238E27FC236}">
                      <a16:creationId xmlns:a16="http://schemas.microsoft.com/office/drawing/2014/main" id="{94ECB6C1-037C-4B00-AF31-56C61FE4A6B8}"/>
                    </a:ext>
                  </a:extLst>
                </p:cNvPr>
                <p:cNvSpPr/>
                <p:nvPr/>
              </p:nvSpPr>
              <p:spPr>
                <a:xfrm>
                  <a:off x="8742736" y="3250992"/>
                  <a:ext cx="1609526" cy="123891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Hexagon 105">
                  <a:extLst>
                    <a:ext uri="{FF2B5EF4-FFF2-40B4-BE49-F238E27FC236}">
                      <a16:creationId xmlns:a16="http://schemas.microsoft.com/office/drawing/2014/main" id="{2007DD21-8966-473F-AB30-C2100B55A5AD}"/>
                    </a:ext>
                  </a:extLst>
                </p:cNvPr>
                <p:cNvSpPr/>
                <p:nvPr/>
              </p:nvSpPr>
              <p:spPr>
                <a:xfrm>
                  <a:off x="11419151" y="1992576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Hexagon 106">
                  <a:extLst>
                    <a:ext uri="{FF2B5EF4-FFF2-40B4-BE49-F238E27FC236}">
                      <a16:creationId xmlns:a16="http://schemas.microsoft.com/office/drawing/2014/main" id="{DBE3D57E-BCFF-4EC3-AE3F-231F9441424C}"/>
                    </a:ext>
                  </a:extLst>
                </p:cNvPr>
                <p:cNvSpPr/>
                <p:nvPr/>
              </p:nvSpPr>
              <p:spPr>
                <a:xfrm>
                  <a:off x="11428776" y="3234059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Hexagon 107">
                  <a:extLst>
                    <a:ext uri="{FF2B5EF4-FFF2-40B4-BE49-F238E27FC236}">
                      <a16:creationId xmlns:a16="http://schemas.microsoft.com/office/drawing/2014/main" id="{B7FF44B6-DBBA-4111-B56C-5886D7BACD24}"/>
                    </a:ext>
                  </a:extLst>
                </p:cNvPr>
                <p:cNvSpPr/>
                <p:nvPr/>
              </p:nvSpPr>
              <p:spPr>
                <a:xfrm>
                  <a:off x="11419151" y="4475542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Hexagon 108">
                  <a:extLst>
                    <a:ext uri="{FF2B5EF4-FFF2-40B4-BE49-F238E27FC236}">
                      <a16:creationId xmlns:a16="http://schemas.microsoft.com/office/drawing/2014/main" id="{2CA4651D-ACE0-439E-89EF-0F2E68AE5721}"/>
                    </a:ext>
                  </a:extLst>
                </p:cNvPr>
                <p:cNvSpPr/>
                <p:nvPr/>
              </p:nvSpPr>
              <p:spPr>
                <a:xfrm>
                  <a:off x="11419151" y="5726650"/>
                  <a:ext cx="1609526" cy="1212390"/>
                </a:xfrm>
                <a:prstGeom prst="hexagon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0" name="Hexagon 109">
                <a:extLst>
                  <a:ext uri="{FF2B5EF4-FFF2-40B4-BE49-F238E27FC236}">
                    <a16:creationId xmlns:a16="http://schemas.microsoft.com/office/drawing/2014/main" id="{C5FEEF0E-01BC-4423-BF73-81608BBEB5E8}"/>
                  </a:ext>
                </a:extLst>
              </p:cNvPr>
              <p:cNvSpPr/>
              <p:nvPr/>
            </p:nvSpPr>
            <p:spPr>
              <a:xfrm>
                <a:off x="11428776" y="6969620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Hexagon 110">
                <a:extLst>
                  <a:ext uri="{FF2B5EF4-FFF2-40B4-BE49-F238E27FC236}">
                    <a16:creationId xmlns:a16="http://schemas.microsoft.com/office/drawing/2014/main" id="{B55B1189-FAF0-41C1-9DBA-C245328AD010}"/>
                  </a:ext>
                </a:extLst>
              </p:cNvPr>
              <p:cNvSpPr/>
              <p:nvPr/>
            </p:nvSpPr>
            <p:spPr>
              <a:xfrm>
                <a:off x="10076131" y="7605705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E9E3241-66D9-4843-A1A4-72EE7C641102}"/>
                </a:ext>
              </a:extLst>
            </p:cNvPr>
            <p:cNvGrpSpPr/>
            <p:nvPr/>
          </p:nvGrpSpPr>
          <p:grpSpPr>
            <a:xfrm>
              <a:off x="5544052" y="-599580"/>
              <a:ext cx="4290310" cy="7459032"/>
              <a:chOff x="5544052" y="-599580"/>
              <a:chExt cx="4290310" cy="7459032"/>
            </a:xfrm>
            <a:grpFill/>
          </p:grpSpPr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48F59187-BAB7-4E97-9682-4FEC530D5BD4}"/>
                  </a:ext>
                </a:extLst>
              </p:cNvPr>
              <p:cNvSpPr/>
              <p:nvPr/>
            </p:nvSpPr>
            <p:spPr>
              <a:xfrm>
                <a:off x="8224836" y="-599580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Hexagon 116">
                <a:extLst>
                  <a:ext uri="{FF2B5EF4-FFF2-40B4-BE49-F238E27FC236}">
                    <a16:creationId xmlns:a16="http://schemas.microsoft.com/office/drawing/2014/main" id="{D6FEC44F-4C68-40F7-A82F-F2ED134D002E}"/>
                  </a:ext>
                </a:extLst>
              </p:cNvPr>
              <p:cNvSpPr/>
              <p:nvPr/>
            </p:nvSpPr>
            <p:spPr>
              <a:xfrm>
                <a:off x="5544052" y="5647062"/>
                <a:ext cx="1609526" cy="1212390"/>
              </a:xfrm>
              <a:prstGeom prst="hexagon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45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241283"/>
            <a:ext cx="994001" cy="113031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77187" y="45118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>
                <a:solidFill>
                  <a:srgbClr val="FFC000"/>
                </a:solidFill>
              </a:rPr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BF4CB7-AC0D-41C4-89D1-D09F30A7B161}"/>
              </a:ext>
            </a:extLst>
          </p:cNvPr>
          <p:cNvSpPr txBox="1"/>
          <p:nvPr/>
        </p:nvSpPr>
        <p:spPr>
          <a:xfrm>
            <a:off x="7028736" y="1372855"/>
            <a:ext cx="5307351" cy="410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4000"/>
              </a:lnSpc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 SUBSTANTIF (UJI DETAIL TRANSAKSI &amp; SALDO)</a:t>
            </a:r>
            <a:endParaRPr lang="en-US" sz="13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Pengertian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Tujuan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Jenis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Proses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Perbedaan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Kesimpulan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422BCE-F7D1-4933-9DD7-7773086F2C74}"/>
              </a:ext>
            </a:extLst>
          </p:cNvPr>
          <p:cNvSpPr/>
          <p:nvPr/>
        </p:nvSpPr>
        <p:spPr>
          <a:xfrm>
            <a:off x="3966220" y="0"/>
            <a:ext cx="3062516" cy="6858000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oppins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34026-45D3-4380-991E-E59E3979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00" y="4829321"/>
            <a:ext cx="1545618" cy="1028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86109E-6054-44D8-BC3E-BB34BE6DB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00" y="2485435"/>
            <a:ext cx="1545619" cy="9800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FF340-5586-4E23-A207-3FEFFF5B5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0" y="1347536"/>
            <a:ext cx="1545618" cy="10252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FE9C32-2810-4D34-A0AB-E269DCC04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00" y="3653751"/>
            <a:ext cx="1545618" cy="9872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083D9F5-6A72-46A3-AEA7-71FC493E58A0}"/>
              </a:ext>
            </a:extLst>
          </p:cNvPr>
          <p:cNvSpPr/>
          <p:nvPr/>
        </p:nvSpPr>
        <p:spPr>
          <a:xfrm>
            <a:off x="1183100" y="2666215"/>
            <a:ext cx="2470143" cy="161702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 Outline</a:t>
            </a:r>
          </a:p>
        </p:txBody>
      </p:sp>
    </p:spTree>
    <p:extLst>
      <p:ext uri="{BB962C8B-B14F-4D97-AF65-F5344CB8AC3E}">
        <p14:creationId xmlns:p14="http://schemas.microsoft.com/office/powerpoint/2010/main" val="340615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108283"/>
            <a:ext cx="847747" cy="9640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78543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1562780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AA8FFDE-A1BD-45E3-86A7-C77B1326A5FB}"/>
              </a:ext>
            </a:extLst>
          </p:cNvPr>
          <p:cNvSpPr txBox="1">
            <a:spLocks/>
          </p:cNvSpPr>
          <p:nvPr/>
        </p:nvSpPr>
        <p:spPr>
          <a:xfrm>
            <a:off x="6949440" y="300000"/>
            <a:ext cx="5001064" cy="40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Pengertian</a:t>
            </a:r>
            <a:endParaRPr lang="en-ID" sz="1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0B0A6-6005-43BB-B0B7-C9AE0DC10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0" y="2543067"/>
            <a:ext cx="1801206" cy="2701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49BA7F29-5803-4D23-8A02-1ABA3FCBF80A}"/>
              </a:ext>
            </a:extLst>
          </p:cNvPr>
          <p:cNvSpPr/>
          <p:nvPr/>
        </p:nvSpPr>
        <p:spPr>
          <a:xfrm>
            <a:off x="2973812" y="2583870"/>
            <a:ext cx="2520000" cy="2520000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53137F-1E2E-4DD7-B568-A3A7A3E4BDA8}"/>
              </a:ext>
            </a:extLst>
          </p:cNvPr>
          <p:cNvSpPr txBox="1"/>
          <p:nvPr/>
        </p:nvSpPr>
        <p:spPr>
          <a:xfrm>
            <a:off x="3522843" y="3257396"/>
            <a:ext cx="1475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Pengertian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4A4F79-C62D-4642-A599-AB7D3BD66699}"/>
              </a:ext>
            </a:extLst>
          </p:cNvPr>
          <p:cNvSpPr txBox="1"/>
          <p:nvPr/>
        </p:nvSpPr>
        <p:spPr>
          <a:xfrm>
            <a:off x="3175094" y="3657506"/>
            <a:ext cx="2180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Pengujian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Substantif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Uji Detail 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Transaksi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Saldo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adalah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</a:p>
        </p:txBody>
      </p:sp>
      <p:sp>
        <p:nvSpPr>
          <p:cNvPr id="29" name="Block Arc 28">
            <a:extLst>
              <a:ext uri="{FF2B5EF4-FFF2-40B4-BE49-F238E27FC236}">
                <a16:creationId xmlns:a16="http://schemas.microsoft.com/office/drawing/2014/main" id="{6A839464-A956-4626-B9D7-BDDF85507DBA}"/>
              </a:ext>
            </a:extLst>
          </p:cNvPr>
          <p:cNvSpPr/>
          <p:nvPr/>
        </p:nvSpPr>
        <p:spPr>
          <a:xfrm>
            <a:off x="2901121" y="2500740"/>
            <a:ext cx="2665381" cy="2515848"/>
          </a:xfrm>
          <a:prstGeom prst="blockArc">
            <a:avLst>
              <a:gd name="adj1" fmla="val 16082315"/>
              <a:gd name="adj2" fmla="val 19945041"/>
              <a:gd name="adj3" fmla="val 4653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Block Arc 29">
            <a:extLst>
              <a:ext uri="{FF2B5EF4-FFF2-40B4-BE49-F238E27FC236}">
                <a16:creationId xmlns:a16="http://schemas.microsoft.com/office/drawing/2014/main" id="{24973B13-E50C-44E5-9717-3A250E439510}"/>
              </a:ext>
            </a:extLst>
          </p:cNvPr>
          <p:cNvSpPr/>
          <p:nvPr/>
        </p:nvSpPr>
        <p:spPr>
          <a:xfrm rot="7380440">
            <a:off x="2970590" y="2604652"/>
            <a:ext cx="2665381" cy="2515848"/>
          </a:xfrm>
          <a:prstGeom prst="blockArc">
            <a:avLst>
              <a:gd name="adj1" fmla="val 16095929"/>
              <a:gd name="adj2" fmla="val 19905238"/>
              <a:gd name="adj3" fmla="val 4627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Block Arc 30">
            <a:extLst>
              <a:ext uri="{FF2B5EF4-FFF2-40B4-BE49-F238E27FC236}">
                <a16:creationId xmlns:a16="http://schemas.microsoft.com/office/drawing/2014/main" id="{2B439372-BBFE-4F23-A1C6-035521E79497}"/>
              </a:ext>
            </a:extLst>
          </p:cNvPr>
          <p:cNvSpPr/>
          <p:nvPr/>
        </p:nvSpPr>
        <p:spPr>
          <a:xfrm rot="3685443">
            <a:off x="2970591" y="2502937"/>
            <a:ext cx="2665381" cy="2515848"/>
          </a:xfrm>
          <a:prstGeom prst="blockArc">
            <a:avLst>
              <a:gd name="adj1" fmla="val 16185185"/>
              <a:gd name="adj2" fmla="val 20009922"/>
              <a:gd name="adj3" fmla="val 5014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5929F21-DE62-40B7-B49F-A83BF2BCEFDB}"/>
              </a:ext>
            </a:extLst>
          </p:cNvPr>
          <p:cNvSpPr/>
          <p:nvPr/>
        </p:nvSpPr>
        <p:spPr>
          <a:xfrm>
            <a:off x="2292662" y="1797529"/>
            <a:ext cx="3960000" cy="3960000"/>
          </a:xfrm>
          <a:prstGeom prst="arc">
            <a:avLst>
              <a:gd name="adj1" fmla="val 16200000"/>
              <a:gd name="adj2" fmla="val 5445592"/>
            </a:avLst>
          </a:prstGeom>
          <a:ln w="190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A119380-E991-4B15-AA47-76FB2AFD85BF}"/>
              </a:ext>
            </a:extLst>
          </p:cNvPr>
          <p:cNvSpPr/>
          <p:nvPr/>
        </p:nvSpPr>
        <p:spPr>
          <a:xfrm>
            <a:off x="5399773" y="1848051"/>
            <a:ext cx="1771048" cy="317633"/>
          </a:xfrm>
          <a:custGeom>
            <a:avLst/>
            <a:gdLst>
              <a:gd name="connsiteX0" fmla="*/ 0 w 1771048"/>
              <a:gd name="connsiteY0" fmla="*/ 317633 h 317633"/>
              <a:gd name="connsiteX1" fmla="*/ 567890 w 1771048"/>
              <a:gd name="connsiteY1" fmla="*/ 0 h 317633"/>
              <a:gd name="connsiteX2" fmla="*/ 1771048 w 1771048"/>
              <a:gd name="connsiteY2" fmla="*/ 0 h 31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1048" h="317633">
                <a:moveTo>
                  <a:pt x="0" y="317633"/>
                </a:moveTo>
                <a:lnTo>
                  <a:pt x="567890" y="0"/>
                </a:lnTo>
                <a:lnTo>
                  <a:pt x="1771048" y="0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29E1C58B-3F90-4D37-8486-951A2984FF9D}"/>
              </a:ext>
            </a:extLst>
          </p:cNvPr>
          <p:cNvSpPr/>
          <p:nvPr/>
        </p:nvSpPr>
        <p:spPr>
          <a:xfrm>
            <a:off x="6256421" y="3830855"/>
            <a:ext cx="1655545" cy="0"/>
          </a:xfrm>
          <a:custGeom>
            <a:avLst/>
            <a:gdLst>
              <a:gd name="connsiteX0" fmla="*/ 0 w 1655545"/>
              <a:gd name="connsiteY0" fmla="*/ 0 h 0"/>
              <a:gd name="connsiteX1" fmla="*/ 1655545 w 165554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5545">
                <a:moveTo>
                  <a:pt x="0" y="0"/>
                </a:moveTo>
                <a:lnTo>
                  <a:pt x="1655545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DDC69A90-06E9-44FC-AB3B-BBBBD89A661C}"/>
              </a:ext>
            </a:extLst>
          </p:cNvPr>
          <p:cNvSpPr/>
          <p:nvPr/>
        </p:nvSpPr>
        <p:spPr>
          <a:xfrm>
            <a:off x="5419023" y="5380522"/>
            <a:ext cx="1944303" cy="356135"/>
          </a:xfrm>
          <a:custGeom>
            <a:avLst/>
            <a:gdLst>
              <a:gd name="connsiteX0" fmla="*/ 0 w 1944303"/>
              <a:gd name="connsiteY0" fmla="*/ 0 h 356135"/>
              <a:gd name="connsiteX1" fmla="*/ 471638 w 1944303"/>
              <a:gd name="connsiteY1" fmla="*/ 346510 h 356135"/>
              <a:gd name="connsiteX2" fmla="*/ 1944303 w 1944303"/>
              <a:gd name="connsiteY2" fmla="*/ 356135 h 356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4303" h="356135">
                <a:moveTo>
                  <a:pt x="0" y="0"/>
                </a:moveTo>
                <a:lnTo>
                  <a:pt x="471638" y="346510"/>
                </a:lnTo>
                <a:lnTo>
                  <a:pt x="1944303" y="35613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0B857F60-7A9E-4834-8A1C-F0B2A6B39233}"/>
              </a:ext>
            </a:extLst>
          </p:cNvPr>
          <p:cNvSpPr/>
          <p:nvPr/>
        </p:nvSpPr>
        <p:spPr>
          <a:xfrm>
            <a:off x="5319593" y="2071707"/>
            <a:ext cx="183600" cy="1836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BD884209-27D4-4E3D-98D4-98FF43DFA2D4}"/>
              </a:ext>
            </a:extLst>
          </p:cNvPr>
          <p:cNvSpPr/>
          <p:nvPr/>
        </p:nvSpPr>
        <p:spPr>
          <a:xfrm>
            <a:off x="6171712" y="3752070"/>
            <a:ext cx="183600" cy="183600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id="{79BD2707-E7A4-4A03-BC6A-A7544D60CC8A}"/>
              </a:ext>
            </a:extLst>
          </p:cNvPr>
          <p:cNvSpPr/>
          <p:nvPr/>
        </p:nvSpPr>
        <p:spPr>
          <a:xfrm>
            <a:off x="5319593" y="5301144"/>
            <a:ext cx="183600" cy="183600"/>
          </a:xfrm>
          <a:prstGeom prst="flowChartConnector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76798A-05C3-4AB6-AC13-8A07B92F5B65}"/>
              </a:ext>
            </a:extLst>
          </p:cNvPr>
          <p:cNvSpPr/>
          <p:nvPr/>
        </p:nvSpPr>
        <p:spPr>
          <a:xfrm>
            <a:off x="6898849" y="1476374"/>
            <a:ext cx="4320000" cy="72000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lowchart: Connector 40">
            <a:extLst>
              <a:ext uri="{FF2B5EF4-FFF2-40B4-BE49-F238E27FC236}">
                <a16:creationId xmlns:a16="http://schemas.microsoft.com/office/drawing/2014/main" id="{EF796F61-BAD5-43CB-A098-DB8D14FE8F6B}"/>
              </a:ext>
            </a:extLst>
          </p:cNvPr>
          <p:cNvSpPr/>
          <p:nvPr/>
        </p:nvSpPr>
        <p:spPr>
          <a:xfrm>
            <a:off x="6892344" y="1471869"/>
            <a:ext cx="726111" cy="72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7E7ADE-F0BA-4321-9FFC-5B5ACED19C76}"/>
              </a:ext>
            </a:extLst>
          </p:cNvPr>
          <p:cNvSpPr txBox="1"/>
          <p:nvPr/>
        </p:nvSpPr>
        <p:spPr>
          <a:xfrm>
            <a:off x="7575162" y="1484759"/>
            <a:ext cx="370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Prosedur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audit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dilakukan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mendeteksi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salah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saji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material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laporan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keuangan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1503CF3-2987-44CD-87A2-1EE10E5A6476}"/>
              </a:ext>
            </a:extLst>
          </p:cNvPr>
          <p:cNvSpPr/>
          <p:nvPr/>
        </p:nvSpPr>
        <p:spPr>
          <a:xfrm>
            <a:off x="7462070" y="3442062"/>
            <a:ext cx="4320000" cy="72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E4E888A-4EF0-42F7-B7C5-EA262E178DD8}"/>
              </a:ext>
            </a:extLst>
          </p:cNvPr>
          <p:cNvSpPr/>
          <p:nvPr/>
        </p:nvSpPr>
        <p:spPr>
          <a:xfrm>
            <a:off x="6896577" y="5391128"/>
            <a:ext cx="4320000" cy="7200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3D78B35C-FD0F-4721-9A53-DDE25FBC7E0F}"/>
              </a:ext>
            </a:extLst>
          </p:cNvPr>
          <p:cNvSpPr/>
          <p:nvPr/>
        </p:nvSpPr>
        <p:spPr>
          <a:xfrm>
            <a:off x="7447002" y="3437105"/>
            <a:ext cx="726111" cy="72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Flowchart: Connector 42">
            <a:extLst>
              <a:ext uri="{FF2B5EF4-FFF2-40B4-BE49-F238E27FC236}">
                <a16:creationId xmlns:a16="http://schemas.microsoft.com/office/drawing/2014/main" id="{D8A82646-C2DE-4978-86B6-3B2AD330E274}"/>
              </a:ext>
            </a:extLst>
          </p:cNvPr>
          <p:cNvSpPr/>
          <p:nvPr/>
        </p:nvSpPr>
        <p:spPr>
          <a:xfrm>
            <a:off x="6892344" y="5386623"/>
            <a:ext cx="726111" cy="72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C52438-1B2F-4F13-AA7C-8A49C05391AE}"/>
              </a:ext>
            </a:extLst>
          </p:cNvPr>
          <p:cNvSpPr txBox="1"/>
          <p:nvPr/>
        </p:nvSpPr>
        <p:spPr>
          <a:xfrm>
            <a:off x="8152292" y="3530416"/>
            <a:ext cx="278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Memastikan kewajaran saldo akun dan transaksi</a:t>
            </a:r>
            <a:r>
              <a:rPr lang="fi-FI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49BD220-714B-411B-BA31-17A730B9700D}"/>
              </a:ext>
            </a:extLst>
          </p:cNvPr>
          <p:cNvSpPr txBox="1"/>
          <p:nvPr/>
        </p:nvSpPr>
        <p:spPr>
          <a:xfrm>
            <a:off x="7598343" y="5390378"/>
            <a:ext cx="34065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Fokus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pada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bukti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langsung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mengenai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keakuratan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kelengkapan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validitas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keuangan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Graphic 3" descr="Research">
            <a:extLst>
              <a:ext uri="{FF2B5EF4-FFF2-40B4-BE49-F238E27FC236}">
                <a16:creationId xmlns:a16="http://schemas.microsoft.com/office/drawing/2014/main" id="{923CC1CD-A48D-45FF-8EF2-4B3A0298E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44172" y="3561048"/>
            <a:ext cx="504000" cy="504000"/>
          </a:xfrm>
          <a:prstGeom prst="rect">
            <a:avLst/>
          </a:prstGeom>
        </p:spPr>
      </p:pic>
      <p:pic>
        <p:nvPicPr>
          <p:cNvPr id="20" name="Graphic 19" descr="Bullseye">
            <a:extLst>
              <a:ext uri="{FF2B5EF4-FFF2-40B4-BE49-F238E27FC236}">
                <a16:creationId xmlns:a16="http://schemas.microsoft.com/office/drawing/2014/main" id="{B1639128-FC20-470D-84F0-B6902B9AD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5642" y="5493317"/>
            <a:ext cx="504000" cy="504000"/>
          </a:xfrm>
          <a:prstGeom prst="rect">
            <a:avLst/>
          </a:prstGeom>
        </p:spPr>
      </p:pic>
      <p:pic>
        <p:nvPicPr>
          <p:cNvPr id="8" name="Graphic 7" descr="Checklist RTL">
            <a:extLst>
              <a:ext uri="{FF2B5EF4-FFF2-40B4-BE49-F238E27FC236}">
                <a16:creationId xmlns:a16="http://schemas.microsoft.com/office/drawing/2014/main" id="{1F3DC70B-5453-4C0F-8C10-F18AC106E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05839" y="1581498"/>
            <a:ext cx="495490" cy="4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2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108283"/>
            <a:ext cx="847747" cy="9640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36440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1562780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AA8FFDE-A1BD-45E3-86A7-C77B1326A5FB}"/>
              </a:ext>
            </a:extLst>
          </p:cNvPr>
          <p:cNvSpPr txBox="1">
            <a:spLocks/>
          </p:cNvSpPr>
          <p:nvPr/>
        </p:nvSpPr>
        <p:spPr>
          <a:xfrm>
            <a:off x="6949440" y="300000"/>
            <a:ext cx="5001064" cy="40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Tujuan</a:t>
            </a:r>
            <a:endParaRPr lang="en-ID" sz="1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B5AA8DB2-F5AA-445B-A77B-870E9A3C01B7}"/>
              </a:ext>
            </a:extLst>
          </p:cNvPr>
          <p:cNvSpPr/>
          <p:nvPr/>
        </p:nvSpPr>
        <p:spPr>
          <a:xfrm>
            <a:off x="889301" y="2008765"/>
            <a:ext cx="2161471" cy="959570"/>
          </a:xfrm>
          <a:prstGeom prst="chevron">
            <a:avLst>
              <a:gd name="adj" fmla="val 3431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EB40A957-1FF4-4450-AA93-9476028B14B9}"/>
              </a:ext>
            </a:extLst>
          </p:cNvPr>
          <p:cNvSpPr/>
          <p:nvPr/>
        </p:nvSpPr>
        <p:spPr>
          <a:xfrm>
            <a:off x="3119466" y="2020209"/>
            <a:ext cx="2161463" cy="948127"/>
          </a:xfrm>
          <a:prstGeom prst="chevron">
            <a:avLst>
              <a:gd name="adj" fmla="val 3196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9A16BAF0-38B8-4903-8C44-DE5C7BE6D500}"/>
              </a:ext>
            </a:extLst>
          </p:cNvPr>
          <p:cNvSpPr/>
          <p:nvPr/>
        </p:nvSpPr>
        <p:spPr>
          <a:xfrm>
            <a:off x="5349781" y="2011680"/>
            <a:ext cx="2161460" cy="948127"/>
          </a:xfrm>
          <a:prstGeom prst="chevron">
            <a:avLst>
              <a:gd name="adj" fmla="val 3196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B63FA69D-F674-4869-88D5-F776665773B3}"/>
              </a:ext>
            </a:extLst>
          </p:cNvPr>
          <p:cNvSpPr/>
          <p:nvPr/>
        </p:nvSpPr>
        <p:spPr>
          <a:xfrm>
            <a:off x="7522252" y="2011680"/>
            <a:ext cx="2161460" cy="948127"/>
          </a:xfrm>
          <a:prstGeom prst="chevron">
            <a:avLst>
              <a:gd name="adj" fmla="val 2960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1FE1C5BF-864B-46B7-9E77-0025A65A0817}"/>
              </a:ext>
            </a:extLst>
          </p:cNvPr>
          <p:cNvSpPr/>
          <p:nvPr/>
        </p:nvSpPr>
        <p:spPr>
          <a:xfrm>
            <a:off x="9694723" y="2020209"/>
            <a:ext cx="2161460" cy="948127"/>
          </a:xfrm>
          <a:prstGeom prst="chevron">
            <a:avLst>
              <a:gd name="adj" fmla="val 31960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3BE3C486-A605-4634-A185-C5B941B442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477470"/>
              </p:ext>
            </p:extLst>
          </p:nvPr>
        </p:nvGraphicFramePr>
        <p:xfrm>
          <a:off x="889463" y="3025831"/>
          <a:ext cx="10966719" cy="281536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193344">
                  <a:extLst>
                    <a:ext uri="{9D8B030D-6E8A-4147-A177-3AD203B41FA5}">
                      <a16:colId xmlns:a16="http://schemas.microsoft.com/office/drawing/2014/main" val="3628885641"/>
                    </a:ext>
                  </a:extLst>
                </a:gridCol>
                <a:gridCol w="2193344">
                  <a:extLst>
                    <a:ext uri="{9D8B030D-6E8A-4147-A177-3AD203B41FA5}">
                      <a16:colId xmlns:a16="http://schemas.microsoft.com/office/drawing/2014/main" val="1311503746"/>
                    </a:ext>
                  </a:extLst>
                </a:gridCol>
                <a:gridCol w="2194252">
                  <a:extLst>
                    <a:ext uri="{9D8B030D-6E8A-4147-A177-3AD203B41FA5}">
                      <a16:colId xmlns:a16="http://schemas.microsoft.com/office/drawing/2014/main" val="973210539"/>
                    </a:ext>
                  </a:extLst>
                </a:gridCol>
                <a:gridCol w="2192435">
                  <a:extLst>
                    <a:ext uri="{9D8B030D-6E8A-4147-A177-3AD203B41FA5}">
                      <a16:colId xmlns:a16="http://schemas.microsoft.com/office/drawing/2014/main" val="1783986132"/>
                    </a:ext>
                  </a:extLst>
                </a:gridCol>
                <a:gridCol w="2193344">
                  <a:extLst>
                    <a:ext uri="{9D8B030D-6E8A-4147-A177-3AD203B41FA5}">
                      <a16:colId xmlns:a16="http://schemas.microsoft.com/office/drawing/2014/main" val="2384117143"/>
                    </a:ext>
                  </a:extLst>
                </a:gridCol>
              </a:tblGrid>
              <a:tr h="433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Existence / Occurrence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Completeness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Valuation / Allocation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Rights &amp; Obligations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Presentation &amp; Disclosure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9088470"/>
                  </a:ext>
                </a:extLst>
              </a:tr>
              <a:tr h="15585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Memastikan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bahwa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transaksi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atau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saldo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akun</a:t>
                      </a:r>
                      <a:r>
                        <a:rPr lang="en-US" sz="1200" dirty="0"/>
                        <a:t> yang </a:t>
                      </a:r>
                      <a:r>
                        <a:rPr lang="en-US" sz="1200" dirty="0" err="1"/>
                        <a:t>dicatat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benar-benar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terjadi</a:t>
                      </a:r>
                      <a:r>
                        <a:rPr lang="en-US" sz="1200" dirty="0"/>
                        <a:t> dan </a:t>
                      </a:r>
                      <a:r>
                        <a:rPr lang="en-US" sz="1200" b="1" dirty="0" err="1"/>
                        <a:t>ada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secara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nyata</a:t>
                      </a:r>
                      <a:r>
                        <a:rPr lang="en-US" sz="12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Memastikan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semua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transaksi</a:t>
                      </a:r>
                      <a:r>
                        <a:rPr lang="en-US" sz="1200" dirty="0"/>
                        <a:t> yang </a:t>
                      </a:r>
                      <a:r>
                        <a:rPr lang="en-US" sz="1200" dirty="0" err="1"/>
                        <a:t>seharusnya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dicatat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sudah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dimasukkan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dalam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pembukuan</a:t>
                      </a:r>
                      <a:r>
                        <a:rPr lang="en-US" sz="12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Memastikan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nilai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transaksi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atau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saldo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akun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disajikan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dengan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wajar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sesuai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prinsip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akuntansi</a:t>
                      </a:r>
                      <a:r>
                        <a:rPr lang="en-US" sz="12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Memastikan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entitas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benar-benar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memiliki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hak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atas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aset</a:t>
                      </a:r>
                      <a:r>
                        <a:rPr lang="en-US" sz="1200" b="1" dirty="0"/>
                        <a:t> dan </a:t>
                      </a:r>
                      <a:r>
                        <a:rPr lang="en-US" sz="1200" b="1" dirty="0" err="1"/>
                        <a:t>kewajiban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atas</a:t>
                      </a:r>
                      <a:r>
                        <a:rPr lang="en-US" sz="1200" b="1" dirty="0"/>
                        <a:t> utang</a:t>
                      </a:r>
                      <a:r>
                        <a:rPr lang="en-US" sz="1200" dirty="0"/>
                        <a:t> yang </a:t>
                      </a:r>
                      <a:r>
                        <a:rPr lang="en-US" sz="1200" dirty="0" err="1"/>
                        <a:t>dilaporkan</a:t>
                      </a:r>
                      <a:r>
                        <a:rPr lang="en-US" sz="12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Memastikan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transaksi</a:t>
                      </a:r>
                      <a:r>
                        <a:rPr lang="en-US" sz="1200" dirty="0"/>
                        <a:t> dan </a:t>
                      </a:r>
                      <a:r>
                        <a:rPr lang="en-US" sz="1200" b="1" dirty="0" err="1"/>
                        <a:t>saldo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akun</a:t>
                      </a:r>
                      <a:r>
                        <a:rPr lang="en-US" sz="1200" dirty="0"/>
                        <a:t> </a:t>
                      </a:r>
                      <a:r>
                        <a:rPr lang="en-US" sz="1200" b="1" dirty="0" err="1"/>
                        <a:t>disajikan</a:t>
                      </a:r>
                      <a:r>
                        <a:rPr lang="en-US" sz="1200" b="1" dirty="0"/>
                        <a:t> dan </a:t>
                      </a:r>
                      <a:r>
                        <a:rPr lang="en-US" sz="1200" b="1" dirty="0" err="1"/>
                        <a:t>diungkapkan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dengan</a:t>
                      </a:r>
                      <a:r>
                        <a:rPr lang="en-US" sz="1200" b="1" dirty="0"/>
                        <a:t> </a:t>
                      </a:r>
                      <a:r>
                        <a:rPr lang="en-US" sz="1200" b="1" dirty="0" err="1"/>
                        <a:t>benar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sesuai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standar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akuntansi</a:t>
                      </a:r>
                      <a:r>
                        <a:rPr lang="en-US" sz="1200" dirty="0"/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2635861"/>
                  </a:ext>
                </a:extLst>
              </a:tr>
              <a:tr h="667672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/>
                        <a:t>Contoh</a:t>
                      </a:r>
                      <a:r>
                        <a:rPr lang="en-US" sz="1200" b="1" dirty="0"/>
                        <a:t> :</a:t>
                      </a:r>
                    </a:p>
                    <a:p>
                      <a:pPr algn="l"/>
                      <a:r>
                        <a:rPr lang="en-US" sz="1200" dirty="0" err="1"/>
                        <a:t>Fisik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persedian</a:t>
                      </a:r>
                      <a:r>
                        <a:rPr lang="en-US" sz="1200" dirty="0"/>
                        <a:t> di-</a:t>
                      </a:r>
                      <a:r>
                        <a:rPr lang="en-US" sz="1200" dirty="0" err="1"/>
                        <a:t>gudang</a:t>
                      </a:r>
                      <a:r>
                        <a:rPr lang="en-US" sz="1200" dirty="0"/>
                        <a:t> = </a:t>
                      </a:r>
                      <a:r>
                        <a:rPr lang="en-US" sz="1200" dirty="0" err="1"/>
                        <a:t>Tercatat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dalam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Laporan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/>
                        <a:t>Contoh</a:t>
                      </a:r>
                      <a:r>
                        <a:rPr lang="en-US" sz="1200" b="1" dirty="0"/>
                        <a:t> :</a:t>
                      </a:r>
                      <a:br>
                        <a:rPr lang="en-US" sz="1200" dirty="0"/>
                      </a:br>
                      <a:r>
                        <a:rPr lang="en-US" sz="1200" dirty="0" err="1"/>
                        <a:t>Memeriksa</a:t>
                      </a:r>
                      <a:r>
                        <a:rPr lang="en-US" sz="1200" dirty="0"/>
                        <a:t> outstanding (Selling) </a:t>
                      </a:r>
                      <a:r>
                        <a:rPr lang="en-US" sz="1200" dirty="0" err="1"/>
                        <a:t>transaksi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yg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belum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tercatat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/>
                        <a:t>Contoh</a:t>
                      </a:r>
                      <a:r>
                        <a:rPr lang="en-US" sz="1200" b="1" dirty="0"/>
                        <a:t> :</a:t>
                      </a:r>
                    </a:p>
                    <a:p>
                      <a:pPr algn="l"/>
                      <a:r>
                        <a:rPr lang="en-US" sz="1200" dirty="0" err="1"/>
                        <a:t>Mengevaluasi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penyusutan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aset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tetap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dihitung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dengan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metode</a:t>
                      </a:r>
                      <a:r>
                        <a:rPr lang="en-US" sz="1200" dirty="0"/>
                        <a:t> dan </a:t>
                      </a:r>
                      <a:r>
                        <a:rPr lang="en-US" sz="1200" dirty="0" err="1"/>
                        <a:t>umur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manfaat</a:t>
                      </a:r>
                      <a:r>
                        <a:rPr lang="en-US" sz="1200" dirty="0"/>
                        <a:t> yang </a:t>
                      </a:r>
                      <a:r>
                        <a:rPr lang="en-US" sz="1200" dirty="0" err="1"/>
                        <a:t>benar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/>
                        <a:t>Contoh</a:t>
                      </a:r>
                      <a:r>
                        <a:rPr lang="en-US" sz="1200" b="1" dirty="0"/>
                        <a:t> :</a:t>
                      </a:r>
                    </a:p>
                    <a:p>
                      <a:pPr algn="l"/>
                      <a:r>
                        <a:rPr lang="en-US" sz="1200" dirty="0" err="1"/>
                        <a:t>Pemeriksaan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terhadap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legalitas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kepemilikan</a:t>
                      </a:r>
                      <a:r>
                        <a:rPr lang="en-US" sz="1200" dirty="0"/>
                        <a:t> (</a:t>
                      </a:r>
                      <a:r>
                        <a:rPr lang="en-US" sz="1200" dirty="0" err="1"/>
                        <a:t>Aset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maupun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hutang</a:t>
                      </a:r>
                      <a:r>
                        <a:rPr lang="en-US" sz="1200" dirty="0"/>
                        <a:t>) </a:t>
                      </a:r>
                      <a:r>
                        <a:rPr lang="en-US" sz="1200" dirty="0" err="1"/>
                        <a:t>benar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milik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perusahaan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/>
                        <a:t>Contoh</a:t>
                      </a:r>
                      <a:r>
                        <a:rPr lang="en-US" sz="1200" b="1" dirty="0"/>
                        <a:t> :</a:t>
                      </a:r>
                    </a:p>
                    <a:p>
                      <a:pPr algn="l"/>
                      <a:r>
                        <a:rPr lang="en-US" sz="1200" dirty="0" err="1"/>
                        <a:t>Memastikan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kebenaran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laporan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keuangan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sesuai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dengan</a:t>
                      </a:r>
                      <a:r>
                        <a:rPr lang="en-US" sz="1200" dirty="0"/>
                        <a:t> PSAK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56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652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108283"/>
            <a:ext cx="847747" cy="9640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36440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1562780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AA8FFDE-A1BD-45E3-86A7-C77B1326A5FB}"/>
              </a:ext>
            </a:extLst>
          </p:cNvPr>
          <p:cNvSpPr txBox="1">
            <a:spLocks/>
          </p:cNvSpPr>
          <p:nvPr/>
        </p:nvSpPr>
        <p:spPr>
          <a:xfrm>
            <a:off x="6949440" y="300000"/>
            <a:ext cx="5001064" cy="40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Jenis Pengujian</a:t>
            </a:r>
            <a:endParaRPr lang="en-ID" sz="1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D2CADFD-CF09-49B4-9910-5ECD76D492CA}"/>
              </a:ext>
            </a:extLst>
          </p:cNvPr>
          <p:cNvGrpSpPr/>
          <p:nvPr/>
        </p:nvGrpSpPr>
        <p:grpSpPr>
          <a:xfrm rot="13784694">
            <a:off x="2464334" y="1832463"/>
            <a:ext cx="3600000" cy="3935206"/>
            <a:chOff x="1883955" y="2128197"/>
            <a:chExt cx="3600000" cy="393520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B51C9E8-7C09-463C-938F-57E67B24FC5B}"/>
                </a:ext>
              </a:extLst>
            </p:cNvPr>
            <p:cNvSpPr/>
            <p:nvPr/>
          </p:nvSpPr>
          <p:spPr>
            <a:xfrm rot="18950337">
              <a:off x="1883955" y="2314231"/>
              <a:ext cx="3600000" cy="3600000"/>
            </a:xfrm>
            <a:custGeom>
              <a:avLst/>
              <a:gdLst>
                <a:gd name="connsiteX0" fmla="*/ 2700000 w 3600000"/>
                <a:gd name="connsiteY0" fmla="*/ 0 h 3600000"/>
                <a:gd name="connsiteX1" fmla="*/ 3600000 w 3600000"/>
                <a:gd name="connsiteY1" fmla="*/ 900000 h 3600000"/>
                <a:gd name="connsiteX2" fmla="*/ 2700000 w 3600000"/>
                <a:gd name="connsiteY2" fmla="*/ 1800000 h 3600000"/>
                <a:gd name="connsiteX3" fmla="*/ 2315772 w 3600000"/>
                <a:gd name="connsiteY3" fmla="*/ 1800000 h 3600000"/>
                <a:gd name="connsiteX4" fmla="*/ 1800000 w 3600000"/>
                <a:gd name="connsiteY4" fmla="*/ 2315772 h 3600000"/>
                <a:gd name="connsiteX5" fmla="*/ 1800000 w 3600000"/>
                <a:gd name="connsiteY5" fmla="*/ 2700000 h 3600000"/>
                <a:gd name="connsiteX6" fmla="*/ 900000 w 3600000"/>
                <a:gd name="connsiteY6" fmla="*/ 3600000 h 3600000"/>
                <a:gd name="connsiteX7" fmla="*/ 0 w 3600000"/>
                <a:gd name="connsiteY7" fmla="*/ 2700000 h 3600000"/>
                <a:gd name="connsiteX8" fmla="*/ 900000 w 3600000"/>
                <a:gd name="connsiteY8" fmla="*/ 1800000 h 3600000"/>
                <a:gd name="connsiteX9" fmla="*/ 1284228 w 3600000"/>
                <a:gd name="connsiteY9" fmla="*/ 1800000 h 3600000"/>
                <a:gd name="connsiteX10" fmla="*/ 1800000 w 3600000"/>
                <a:gd name="connsiteY10" fmla="*/ 1284228 h 3600000"/>
                <a:gd name="connsiteX11" fmla="*/ 1800000 w 3600000"/>
                <a:gd name="connsiteY11" fmla="*/ 900000 h 3600000"/>
                <a:gd name="connsiteX12" fmla="*/ 2700000 w 3600000"/>
                <a:gd name="connsiteY12" fmla="*/ 0 h 3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000" h="3600000">
                  <a:moveTo>
                    <a:pt x="2700000" y="0"/>
                  </a:moveTo>
                  <a:cubicBezTo>
                    <a:pt x="3197056" y="0"/>
                    <a:pt x="3600000" y="402944"/>
                    <a:pt x="3600000" y="900000"/>
                  </a:cubicBezTo>
                  <a:cubicBezTo>
                    <a:pt x="3600000" y="1397056"/>
                    <a:pt x="3197056" y="1800000"/>
                    <a:pt x="2700000" y="1800000"/>
                  </a:cubicBezTo>
                  <a:lnTo>
                    <a:pt x="2315772" y="1800000"/>
                  </a:lnTo>
                  <a:cubicBezTo>
                    <a:pt x="2030919" y="1800000"/>
                    <a:pt x="1800000" y="2030919"/>
                    <a:pt x="1800000" y="2315772"/>
                  </a:cubicBezTo>
                  <a:lnTo>
                    <a:pt x="1800000" y="2700000"/>
                  </a:lnTo>
                  <a:cubicBezTo>
                    <a:pt x="1800000" y="3197056"/>
                    <a:pt x="1397056" y="3600000"/>
                    <a:pt x="900000" y="3600000"/>
                  </a:cubicBezTo>
                  <a:cubicBezTo>
                    <a:pt x="402944" y="3600000"/>
                    <a:pt x="0" y="3197056"/>
                    <a:pt x="0" y="2700000"/>
                  </a:cubicBezTo>
                  <a:cubicBezTo>
                    <a:pt x="0" y="2202944"/>
                    <a:pt x="402944" y="1800000"/>
                    <a:pt x="900000" y="1800000"/>
                  </a:cubicBezTo>
                  <a:lnTo>
                    <a:pt x="1284228" y="1800000"/>
                  </a:lnTo>
                  <a:cubicBezTo>
                    <a:pt x="1569081" y="1800000"/>
                    <a:pt x="1800000" y="1569081"/>
                    <a:pt x="1800000" y="1284228"/>
                  </a:cubicBezTo>
                  <a:lnTo>
                    <a:pt x="1800000" y="900000"/>
                  </a:lnTo>
                  <a:cubicBezTo>
                    <a:pt x="1800000" y="402944"/>
                    <a:pt x="2202944" y="0"/>
                    <a:pt x="270000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658BBBAE-6DA2-4A2A-8B62-354B0D5C3798}"/>
                </a:ext>
              </a:extLst>
            </p:cNvPr>
            <p:cNvGrpSpPr/>
            <p:nvPr/>
          </p:nvGrpSpPr>
          <p:grpSpPr>
            <a:xfrm>
              <a:off x="2986934" y="2128197"/>
              <a:ext cx="1400130" cy="3935206"/>
              <a:chOff x="2986934" y="2128197"/>
              <a:chExt cx="1400130" cy="3935206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80B8624-94F0-4483-A92C-F1D7B8520AE8}"/>
                  </a:ext>
                </a:extLst>
              </p:cNvPr>
              <p:cNvSpPr/>
              <p:nvPr/>
            </p:nvSpPr>
            <p:spPr>
              <a:xfrm>
                <a:off x="2993023" y="2128197"/>
                <a:ext cx="1394041" cy="143693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2FD21A3-B248-45E3-8536-57864B94184B}"/>
                  </a:ext>
                </a:extLst>
              </p:cNvPr>
              <p:cNvSpPr/>
              <p:nvPr/>
            </p:nvSpPr>
            <p:spPr>
              <a:xfrm>
                <a:off x="2986934" y="4626467"/>
                <a:ext cx="1394041" cy="143693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BE1689E-67B0-4F2F-AB63-7DB440108206}"/>
              </a:ext>
            </a:extLst>
          </p:cNvPr>
          <p:cNvGrpSpPr/>
          <p:nvPr/>
        </p:nvGrpSpPr>
        <p:grpSpPr>
          <a:xfrm rot="7736419">
            <a:off x="4452512" y="1820553"/>
            <a:ext cx="3600000" cy="3935206"/>
            <a:chOff x="1883955" y="2128197"/>
            <a:chExt cx="3600000" cy="3935206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1909A9A-5A85-4ADF-9426-6310CE3A9374}"/>
                </a:ext>
              </a:extLst>
            </p:cNvPr>
            <p:cNvSpPr/>
            <p:nvPr/>
          </p:nvSpPr>
          <p:spPr>
            <a:xfrm rot="18950337">
              <a:off x="1883955" y="2314231"/>
              <a:ext cx="3600000" cy="3600000"/>
            </a:xfrm>
            <a:custGeom>
              <a:avLst/>
              <a:gdLst>
                <a:gd name="connsiteX0" fmla="*/ 2700000 w 3600000"/>
                <a:gd name="connsiteY0" fmla="*/ 0 h 3600000"/>
                <a:gd name="connsiteX1" fmla="*/ 3600000 w 3600000"/>
                <a:gd name="connsiteY1" fmla="*/ 900000 h 3600000"/>
                <a:gd name="connsiteX2" fmla="*/ 2700000 w 3600000"/>
                <a:gd name="connsiteY2" fmla="*/ 1800000 h 3600000"/>
                <a:gd name="connsiteX3" fmla="*/ 2315772 w 3600000"/>
                <a:gd name="connsiteY3" fmla="*/ 1800000 h 3600000"/>
                <a:gd name="connsiteX4" fmla="*/ 1800000 w 3600000"/>
                <a:gd name="connsiteY4" fmla="*/ 2315772 h 3600000"/>
                <a:gd name="connsiteX5" fmla="*/ 1800000 w 3600000"/>
                <a:gd name="connsiteY5" fmla="*/ 2700000 h 3600000"/>
                <a:gd name="connsiteX6" fmla="*/ 900000 w 3600000"/>
                <a:gd name="connsiteY6" fmla="*/ 3600000 h 3600000"/>
                <a:gd name="connsiteX7" fmla="*/ 0 w 3600000"/>
                <a:gd name="connsiteY7" fmla="*/ 2700000 h 3600000"/>
                <a:gd name="connsiteX8" fmla="*/ 900000 w 3600000"/>
                <a:gd name="connsiteY8" fmla="*/ 1800000 h 3600000"/>
                <a:gd name="connsiteX9" fmla="*/ 1284228 w 3600000"/>
                <a:gd name="connsiteY9" fmla="*/ 1800000 h 3600000"/>
                <a:gd name="connsiteX10" fmla="*/ 1800000 w 3600000"/>
                <a:gd name="connsiteY10" fmla="*/ 1284228 h 3600000"/>
                <a:gd name="connsiteX11" fmla="*/ 1800000 w 3600000"/>
                <a:gd name="connsiteY11" fmla="*/ 900000 h 3600000"/>
                <a:gd name="connsiteX12" fmla="*/ 2700000 w 3600000"/>
                <a:gd name="connsiteY12" fmla="*/ 0 h 3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000" h="3600000">
                  <a:moveTo>
                    <a:pt x="2700000" y="0"/>
                  </a:moveTo>
                  <a:cubicBezTo>
                    <a:pt x="3197056" y="0"/>
                    <a:pt x="3600000" y="402944"/>
                    <a:pt x="3600000" y="900000"/>
                  </a:cubicBezTo>
                  <a:cubicBezTo>
                    <a:pt x="3600000" y="1397056"/>
                    <a:pt x="3197056" y="1800000"/>
                    <a:pt x="2700000" y="1800000"/>
                  </a:cubicBezTo>
                  <a:lnTo>
                    <a:pt x="2315772" y="1800000"/>
                  </a:lnTo>
                  <a:cubicBezTo>
                    <a:pt x="2030919" y="1800000"/>
                    <a:pt x="1800000" y="2030919"/>
                    <a:pt x="1800000" y="2315772"/>
                  </a:cubicBezTo>
                  <a:lnTo>
                    <a:pt x="1800000" y="2700000"/>
                  </a:lnTo>
                  <a:cubicBezTo>
                    <a:pt x="1800000" y="3197056"/>
                    <a:pt x="1397056" y="3600000"/>
                    <a:pt x="900000" y="3600000"/>
                  </a:cubicBezTo>
                  <a:cubicBezTo>
                    <a:pt x="402944" y="3600000"/>
                    <a:pt x="0" y="3197056"/>
                    <a:pt x="0" y="2700000"/>
                  </a:cubicBezTo>
                  <a:cubicBezTo>
                    <a:pt x="0" y="2202944"/>
                    <a:pt x="402944" y="1800000"/>
                    <a:pt x="900000" y="1800000"/>
                  </a:cubicBezTo>
                  <a:lnTo>
                    <a:pt x="1284228" y="1800000"/>
                  </a:lnTo>
                  <a:cubicBezTo>
                    <a:pt x="1569081" y="1800000"/>
                    <a:pt x="1800000" y="1569081"/>
                    <a:pt x="1800000" y="1284228"/>
                  </a:cubicBezTo>
                  <a:lnTo>
                    <a:pt x="1800000" y="900000"/>
                  </a:lnTo>
                  <a:cubicBezTo>
                    <a:pt x="1800000" y="402944"/>
                    <a:pt x="2202944" y="0"/>
                    <a:pt x="270000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A284258-3DAB-4AC3-B185-2F9715C8BF19}"/>
                </a:ext>
              </a:extLst>
            </p:cNvPr>
            <p:cNvGrpSpPr/>
            <p:nvPr/>
          </p:nvGrpSpPr>
          <p:grpSpPr>
            <a:xfrm>
              <a:off x="2986934" y="2128197"/>
              <a:ext cx="1400130" cy="3935206"/>
              <a:chOff x="2986934" y="2128197"/>
              <a:chExt cx="1400130" cy="3935206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EE98E-F4D2-457B-ADC3-242CBB0A0FF4}"/>
                  </a:ext>
                </a:extLst>
              </p:cNvPr>
              <p:cNvSpPr/>
              <p:nvPr/>
            </p:nvSpPr>
            <p:spPr>
              <a:xfrm>
                <a:off x="2993023" y="2128197"/>
                <a:ext cx="1394041" cy="143693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03EEA064-68C9-47CF-B5CF-B1CD540A90B3}"/>
                  </a:ext>
                </a:extLst>
              </p:cNvPr>
              <p:cNvSpPr/>
              <p:nvPr/>
            </p:nvSpPr>
            <p:spPr>
              <a:xfrm>
                <a:off x="2986934" y="4626467"/>
                <a:ext cx="1394041" cy="1436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E7D22B1-E10A-437C-A1BE-B1D272AEF810}"/>
              </a:ext>
            </a:extLst>
          </p:cNvPr>
          <p:cNvGrpSpPr/>
          <p:nvPr/>
        </p:nvGrpSpPr>
        <p:grpSpPr>
          <a:xfrm rot="13783180">
            <a:off x="6348775" y="1772103"/>
            <a:ext cx="3600000" cy="3972293"/>
            <a:chOff x="1883955" y="2128197"/>
            <a:chExt cx="3600000" cy="3972293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91C14B8-191D-4107-9996-B81CA252C24D}"/>
                </a:ext>
              </a:extLst>
            </p:cNvPr>
            <p:cNvSpPr/>
            <p:nvPr/>
          </p:nvSpPr>
          <p:spPr>
            <a:xfrm rot="18950337">
              <a:off x="1883955" y="2314231"/>
              <a:ext cx="3600000" cy="3600000"/>
            </a:xfrm>
            <a:custGeom>
              <a:avLst/>
              <a:gdLst>
                <a:gd name="connsiteX0" fmla="*/ 2700000 w 3600000"/>
                <a:gd name="connsiteY0" fmla="*/ 0 h 3600000"/>
                <a:gd name="connsiteX1" fmla="*/ 3600000 w 3600000"/>
                <a:gd name="connsiteY1" fmla="*/ 900000 h 3600000"/>
                <a:gd name="connsiteX2" fmla="*/ 2700000 w 3600000"/>
                <a:gd name="connsiteY2" fmla="*/ 1800000 h 3600000"/>
                <a:gd name="connsiteX3" fmla="*/ 2315772 w 3600000"/>
                <a:gd name="connsiteY3" fmla="*/ 1800000 h 3600000"/>
                <a:gd name="connsiteX4" fmla="*/ 1800000 w 3600000"/>
                <a:gd name="connsiteY4" fmla="*/ 2315772 h 3600000"/>
                <a:gd name="connsiteX5" fmla="*/ 1800000 w 3600000"/>
                <a:gd name="connsiteY5" fmla="*/ 2700000 h 3600000"/>
                <a:gd name="connsiteX6" fmla="*/ 900000 w 3600000"/>
                <a:gd name="connsiteY6" fmla="*/ 3600000 h 3600000"/>
                <a:gd name="connsiteX7" fmla="*/ 0 w 3600000"/>
                <a:gd name="connsiteY7" fmla="*/ 2700000 h 3600000"/>
                <a:gd name="connsiteX8" fmla="*/ 900000 w 3600000"/>
                <a:gd name="connsiteY8" fmla="*/ 1800000 h 3600000"/>
                <a:gd name="connsiteX9" fmla="*/ 1284228 w 3600000"/>
                <a:gd name="connsiteY9" fmla="*/ 1800000 h 3600000"/>
                <a:gd name="connsiteX10" fmla="*/ 1800000 w 3600000"/>
                <a:gd name="connsiteY10" fmla="*/ 1284228 h 3600000"/>
                <a:gd name="connsiteX11" fmla="*/ 1800000 w 3600000"/>
                <a:gd name="connsiteY11" fmla="*/ 900000 h 3600000"/>
                <a:gd name="connsiteX12" fmla="*/ 2700000 w 3600000"/>
                <a:gd name="connsiteY12" fmla="*/ 0 h 36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0000" h="3600000">
                  <a:moveTo>
                    <a:pt x="2700000" y="0"/>
                  </a:moveTo>
                  <a:cubicBezTo>
                    <a:pt x="3197056" y="0"/>
                    <a:pt x="3600000" y="402944"/>
                    <a:pt x="3600000" y="900000"/>
                  </a:cubicBezTo>
                  <a:cubicBezTo>
                    <a:pt x="3600000" y="1397056"/>
                    <a:pt x="3197056" y="1800000"/>
                    <a:pt x="2700000" y="1800000"/>
                  </a:cubicBezTo>
                  <a:lnTo>
                    <a:pt x="2315772" y="1800000"/>
                  </a:lnTo>
                  <a:cubicBezTo>
                    <a:pt x="2030919" y="1800000"/>
                    <a:pt x="1800000" y="2030919"/>
                    <a:pt x="1800000" y="2315772"/>
                  </a:cubicBezTo>
                  <a:lnTo>
                    <a:pt x="1800000" y="2700000"/>
                  </a:lnTo>
                  <a:cubicBezTo>
                    <a:pt x="1800000" y="3197056"/>
                    <a:pt x="1397056" y="3600000"/>
                    <a:pt x="900000" y="3600000"/>
                  </a:cubicBezTo>
                  <a:cubicBezTo>
                    <a:pt x="402944" y="3600000"/>
                    <a:pt x="0" y="3197056"/>
                    <a:pt x="0" y="2700000"/>
                  </a:cubicBezTo>
                  <a:cubicBezTo>
                    <a:pt x="0" y="2202944"/>
                    <a:pt x="402944" y="1800000"/>
                    <a:pt x="900000" y="1800000"/>
                  </a:cubicBezTo>
                  <a:lnTo>
                    <a:pt x="1284228" y="1800000"/>
                  </a:lnTo>
                  <a:cubicBezTo>
                    <a:pt x="1569081" y="1800000"/>
                    <a:pt x="1800000" y="1569081"/>
                    <a:pt x="1800000" y="1284228"/>
                  </a:cubicBezTo>
                  <a:lnTo>
                    <a:pt x="1800000" y="900000"/>
                  </a:lnTo>
                  <a:cubicBezTo>
                    <a:pt x="1800000" y="402944"/>
                    <a:pt x="2202944" y="0"/>
                    <a:pt x="2700000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431B84A-E14E-44A3-88A7-FFC4CCB9DD80}"/>
                </a:ext>
              </a:extLst>
            </p:cNvPr>
            <p:cNvGrpSpPr/>
            <p:nvPr/>
          </p:nvGrpSpPr>
          <p:grpSpPr>
            <a:xfrm>
              <a:off x="2933580" y="2128197"/>
              <a:ext cx="1453484" cy="3972293"/>
              <a:chOff x="2933580" y="2128197"/>
              <a:chExt cx="1453484" cy="3972293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1681488D-CF51-409B-BBD3-704CA1C54D44}"/>
                  </a:ext>
                </a:extLst>
              </p:cNvPr>
              <p:cNvSpPr/>
              <p:nvPr/>
            </p:nvSpPr>
            <p:spPr>
              <a:xfrm>
                <a:off x="2993023" y="2128197"/>
                <a:ext cx="1394041" cy="1436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052FD137-BDB7-4EC3-A798-A4C5CFB88CCD}"/>
                  </a:ext>
                </a:extLst>
              </p:cNvPr>
              <p:cNvSpPr/>
              <p:nvPr/>
            </p:nvSpPr>
            <p:spPr>
              <a:xfrm>
                <a:off x="2933580" y="4663554"/>
                <a:ext cx="1431992" cy="143693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39E22F18-36A8-4A4E-B231-AA629CEDB3F1}"/>
              </a:ext>
            </a:extLst>
          </p:cNvPr>
          <p:cNvSpPr txBox="1"/>
          <p:nvPr/>
        </p:nvSpPr>
        <p:spPr>
          <a:xfrm>
            <a:off x="2677265" y="4101953"/>
            <a:ext cx="1261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Jenis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Pengujian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Substantif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4DC8785-1085-45C2-9C47-7D57E1162322}"/>
              </a:ext>
            </a:extLst>
          </p:cNvPr>
          <p:cNvSpPr txBox="1"/>
          <p:nvPr/>
        </p:nvSpPr>
        <p:spPr>
          <a:xfrm>
            <a:off x="4613097" y="2732926"/>
            <a:ext cx="132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of Details of Transactions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1631AF9-3EAB-4DE0-8D3D-EAF5D4E21260}"/>
              </a:ext>
            </a:extLst>
          </p:cNvPr>
          <p:cNvSpPr txBox="1"/>
          <p:nvPr/>
        </p:nvSpPr>
        <p:spPr>
          <a:xfrm>
            <a:off x="4537867" y="4970443"/>
            <a:ext cx="1537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Uji </a:t>
            </a:r>
            <a:r>
              <a:rPr lang="en-US" sz="1200" b="1" dirty="0" err="1"/>
              <a:t>Rincian</a:t>
            </a:r>
            <a:r>
              <a:rPr lang="en-US" sz="1200" b="1" dirty="0"/>
              <a:t> </a:t>
            </a:r>
            <a:r>
              <a:rPr lang="en-US" sz="1200" b="1" dirty="0" err="1"/>
              <a:t>Transaksi</a:t>
            </a:r>
            <a:endParaRPr lang="en-US" sz="1200" b="1" dirty="0"/>
          </a:p>
          <a:p>
            <a:r>
              <a:rPr lang="en-US" sz="1200" dirty="0" err="1"/>
              <a:t>Contoh</a:t>
            </a:r>
            <a:r>
              <a:rPr lang="en-US" sz="1200" dirty="0"/>
              <a:t>: </a:t>
            </a:r>
            <a:r>
              <a:rPr lang="en-US" sz="1200" dirty="0" err="1"/>
              <a:t>mencocokkan</a:t>
            </a:r>
            <a:r>
              <a:rPr lang="en-US" sz="1200" dirty="0"/>
              <a:t> </a:t>
            </a:r>
            <a:r>
              <a:rPr lang="en-US" sz="1200" dirty="0" err="1"/>
              <a:t>bukti</a:t>
            </a:r>
            <a:r>
              <a:rPr lang="en-US" sz="1200" dirty="0"/>
              <a:t> </a:t>
            </a:r>
            <a:r>
              <a:rPr lang="en-US" sz="1200" dirty="0" err="1"/>
              <a:t>pembayaran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faktur</a:t>
            </a:r>
            <a:r>
              <a:rPr lang="en-US" sz="1200" dirty="0"/>
              <a:t>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1EE7588-FF9D-48F6-ABE1-2E260D63E2C9}"/>
              </a:ext>
            </a:extLst>
          </p:cNvPr>
          <p:cNvSpPr txBox="1"/>
          <p:nvPr/>
        </p:nvSpPr>
        <p:spPr>
          <a:xfrm>
            <a:off x="6477236" y="4414806"/>
            <a:ext cx="139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of Details of Balances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38777F7-98C4-4312-85C9-F4FC6175935E}"/>
              </a:ext>
            </a:extLst>
          </p:cNvPr>
          <p:cNvSpPr txBox="1"/>
          <p:nvPr/>
        </p:nvSpPr>
        <p:spPr>
          <a:xfrm>
            <a:off x="6525597" y="1452333"/>
            <a:ext cx="1537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Uji </a:t>
            </a:r>
            <a:r>
              <a:rPr lang="en-US" sz="1200" b="1" dirty="0" err="1"/>
              <a:t>Rincian</a:t>
            </a:r>
            <a:r>
              <a:rPr lang="en-US" sz="1200" b="1" dirty="0"/>
              <a:t> </a:t>
            </a:r>
            <a:r>
              <a:rPr lang="en-US" sz="1200" b="1" dirty="0" err="1"/>
              <a:t>Saldo</a:t>
            </a:r>
            <a:endParaRPr lang="en-US" sz="1200" b="1" dirty="0"/>
          </a:p>
          <a:p>
            <a:r>
              <a:rPr lang="en-US" sz="1200" dirty="0" err="1"/>
              <a:t>Contoh</a:t>
            </a:r>
            <a:r>
              <a:rPr lang="en-US" sz="1200" dirty="0"/>
              <a:t>: </a:t>
            </a:r>
            <a:r>
              <a:rPr lang="en-US" sz="1200" dirty="0" err="1"/>
              <a:t>konfirmasi</a:t>
            </a:r>
            <a:r>
              <a:rPr lang="en-US" sz="1200" dirty="0"/>
              <a:t> </a:t>
            </a:r>
            <a:r>
              <a:rPr lang="en-US" sz="1200" dirty="0" err="1"/>
              <a:t>saldo</a:t>
            </a:r>
            <a:r>
              <a:rPr lang="en-US" sz="1200" dirty="0"/>
              <a:t> </a:t>
            </a:r>
            <a:r>
              <a:rPr lang="en-US" sz="1200" dirty="0" err="1"/>
              <a:t>piutang</a:t>
            </a:r>
            <a:r>
              <a:rPr lang="en-US" sz="1200" dirty="0"/>
              <a:t> </a:t>
            </a:r>
            <a:r>
              <a:rPr lang="en-US" sz="1200" dirty="0" err="1"/>
              <a:t>kepada</a:t>
            </a:r>
            <a:r>
              <a:rPr lang="en-US" sz="1200" dirty="0"/>
              <a:t> </a:t>
            </a:r>
            <a:r>
              <a:rPr lang="en-US" sz="1200" dirty="0" err="1"/>
              <a:t>pelanggan</a:t>
            </a:r>
            <a:r>
              <a:rPr lang="en-US" sz="1200" dirty="0"/>
              <a:t>.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996803F-4628-465F-AD78-6B32322B3FD8}"/>
              </a:ext>
            </a:extLst>
          </p:cNvPr>
          <p:cNvSpPr txBox="1"/>
          <p:nvPr/>
        </p:nvSpPr>
        <p:spPr>
          <a:xfrm>
            <a:off x="8496071" y="2659508"/>
            <a:ext cx="1398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Substantive Analytical Procedures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6392304A-E139-4E86-A0A2-ADD5A0C9C05F}"/>
              </a:ext>
            </a:extLst>
          </p:cNvPr>
          <p:cNvSpPr txBox="1"/>
          <p:nvPr/>
        </p:nvSpPr>
        <p:spPr>
          <a:xfrm>
            <a:off x="8641275" y="4952635"/>
            <a:ext cx="1537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Prosedur</a:t>
            </a:r>
            <a:r>
              <a:rPr lang="en-US" sz="1200" b="1" dirty="0"/>
              <a:t> </a:t>
            </a:r>
            <a:r>
              <a:rPr lang="en-US" sz="1200" b="1" dirty="0" err="1"/>
              <a:t>Analitis</a:t>
            </a:r>
            <a:r>
              <a:rPr lang="en-US" sz="1200" b="1" dirty="0"/>
              <a:t> Substantive</a:t>
            </a:r>
          </a:p>
          <a:p>
            <a:r>
              <a:rPr lang="en-US" sz="1200" dirty="0" err="1"/>
              <a:t>Contoh</a:t>
            </a:r>
            <a:r>
              <a:rPr lang="en-US" sz="1200" dirty="0"/>
              <a:t>: </a:t>
            </a:r>
            <a:r>
              <a:rPr lang="en-US" sz="1200" dirty="0" err="1"/>
              <a:t>membandingkan</a:t>
            </a:r>
            <a:r>
              <a:rPr lang="en-US" sz="1200" dirty="0"/>
              <a:t> margin </a:t>
            </a:r>
            <a:r>
              <a:rPr lang="en-US" sz="1200" dirty="0" err="1"/>
              <a:t>laba</a:t>
            </a:r>
            <a:r>
              <a:rPr lang="en-US" sz="1200" dirty="0"/>
              <a:t> </a:t>
            </a:r>
            <a:r>
              <a:rPr lang="en-US" sz="1200" dirty="0" err="1"/>
              <a:t>tahun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tahun</a:t>
            </a:r>
            <a:r>
              <a:rPr lang="en-US" sz="1200" dirty="0"/>
              <a:t> </a:t>
            </a:r>
            <a:r>
              <a:rPr lang="en-US" sz="1200" dirty="0" err="1"/>
              <a:t>lalu</a:t>
            </a:r>
            <a:r>
              <a:rPr lang="en-US" sz="1200" dirty="0"/>
              <a:t>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EB7B0F5-B33A-4EA0-8BDF-F307D4E14059}"/>
              </a:ext>
            </a:extLst>
          </p:cNvPr>
          <p:cNvCxnSpPr>
            <a:cxnSpLocks/>
          </p:cNvCxnSpPr>
          <p:nvPr/>
        </p:nvCxnSpPr>
        <p:spPr>
          <a:xfrm>
            <a:off x="5276063" y="3956860"/>
            <a:ext cx="0" cy="1030778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EE5A54D-F553-4F63-A8C1-43CDFBDBD025}"/>
              </a:ext>
            </a:extLst>
          </p:cNvPr>
          <p:cNvCxnSpPr>
            <a:cxnSpLocks/>
          </p:cNvCxnSpPr>
          <p:nvPr/>
        </p:nvCxnSpPr>
        <p:spPr>
          <a:xfrm>
            <a:off x="9322369" y="3946586"/>
            <a:ext cx="0" cy="1030778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71B8774-2E7B-48AE-BC2B-74AEF4C5002A}"/>
              </a:ext>
            </a:extLst>
          </p:cNvPr>
          <p:cNvCxnSpPr>
            <a:cxnSpLocks/>
          </p:cNvCxnSpPr>
          <p:nvPr/>
        </p:nvCxnSpPr>
        <p:spPr>
          <a:xfrm flipV="1">
            <a:off x="7224732" y="2386717"/>
            <a:ext cx="0" cy="1106100"/>
          </a:xfrm>
          <a:prstGeom prst="straightConnector1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171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108283"/>
            <a:ext cx="847747" cy="9640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36440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1562780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AA8FFDE-A1BD-45E3-86A7-C77B1326A5FB}"/>
              </a:ext>
            </a:extLst>
          </p:cNvPr>
          <p:cNvSpPr txBox="1">
            <a:spLocks/>
          </p:cNvSpPr>
          <p:nvPr/>
        </p:nvSpPr>
        <p:spPr>
          <a:xfrm>
            <a:off x="6949440" y="300000"/>
            <a:ext cx="5001064" cy="40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Proses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endParaRPr lang="en-ID" sz="1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0" name="Freeform: Shape 719">
            <a:extLst>
              <a:ext uri="{FF2B5EF4-FFF2-40B4-BE49-F238E27FC236}">
                <a16:creationId xmlns:a16="http://schemas.microsoft.com/office/drawing/2014/main" id="{5706BD84-729B-49EC-95E5-5368FEE31913}"/>
              </a:ext>
            </a:extLst>
          </p:cNvPr>
          <p:cNvSpPr/>
          <p:nvPr/>
        </p:nvSpPr>
        <p:spPr>
          <a:xfrm>
            <a:off x="1180998" y="1306808"/>
            <a:ext cx="2635338" cy="4919312"/>
          </a:xfrm>
          <a:custGeom>
            <a:avLst/>
            <a:gdLst>
              <a:gd name="connsiteX0" fmla="*/ 0 w 2635338"/>
              <a:gd name="connsiteY0" fmla="*/ 0 h 4919312"/>
              <a:gd name="connsiteX1" fmla="*/ 2635338 w 2635338"/>
              <a:gd name="connsiteY1" fmla="*/ 0 h 4919312"/>
              <a:gd name="connsiteX2" fmla="*/ 2635338 w 2635338"/>
              <a:gd name="connsiteY2" fmla="*/ 4919312 h 4919312"/>
              <a:gd name="connsiteX3" fmla="*/ 0 w 2635338"/>
              <a:gd name="connsiteY3" fmla="*/ 4919312 h 4919312"/>
              <a:gd name="connsiteX4" fmla="*/ 0 w 2635338"/>
              <a:gd name="connsiteY4" fmla="*/ 646752 h 4919312"/>
              <a:gd name="connsiteX5" fmla="*/ 300320 w 2635338"/>
              <a:gd name="connsiteY5" fmla="*/ 646752 h 4919312"/>
              <a:gd name="connsiteX6" fmla="*/ 374198 w 2635338"/>
              <a:gd name="connsiteY6" fmla="*/ 572874 h 4919312"/>
              <a:gd name="connsiteX7" fmla="*/ 374198 w 2635338"/>
              <a:gd name="connsiteY7" fmla="*/ 277371 h 4919312"/>
              <a:gd name="connsiteX8" fmla="*/ 300320 w 2635338"/>
              <a:gd name="connsiteY8" fmla="*/ 203493 h 4919312"/>
              <a:gd name="connsiteX9" fmla="*/ 0 w 2635338"/>
              <a:gd name="connsiteY9" fmla="*/ 203493 h 491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338" h="4919312">
                <a:moveTo>
                  <a:pt x="0" y="0"/>
                </a:moveTo>
                <a:lnTo>
                  <a:pt x="2635338" y="0"/>
                </a:lnTo>
                <a:lnTo>
                  <a:pt x="2635338" y="4919312"/>
                </a:lnTo>
                <a:lnTo>
                  <a:pt x="0" y="4919312"/>
                </a:lnTo>
                <a:lnTo>
                  <a:pt x="0" y="646752"/>
                </a:lnTo>
                <a:lnTo>
                  <a:pt x="300320" y="646752"/>
                </a:lnTo>
                <a:cubicBezTo>
                  <a:pt x="341122" y="646752"/>
                  <a:pt x="374198" y="613676"/>
                  <a:pt x="374198" y="572874"/>
                </a:cubicBezTo>
                <a:lnTo>
                  <a:pt x="374198" y="277371"/>
                </a:lnTo>
                <a:cubicBezTo>
                  <a:pt x="374198" y="236569"/>
                  <a:pt x="341122" y="203493"/>
                  <a:pt x="300320" y="203493"/>
                </a:cubicBezTo>
                <a:lnTo>
                  <a:pt x="0" y="203493"/>
                </a:lnTo>
                <a:close/>
              </a:path>
            </a:pathLst>
          </a:custGeom>
          <a:solidFill>
            <a:srgbClr val="F8EDEC"/>
          </a:solidFill>
          <a:ln>
            <a:noFill/>
          </a:ln>
          <a:effectLst>
            <a:outerShdw blurRad="381000" dist="381000" dir="10800000" sx="90000" sy="90000" algn="r" rotWithShape="0">
              <a:srgbClr val="FF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2" name="Freeform: Shape 721">
            <a:extLst>
              <a:ext uri="{FF2B5EF4-FFF2-40B4-BE49-F238E27FC236}">
                <a16:creationId xmlns:a16="http://schemas.microsoft.com/office/drawing/2014/main" id="{FE6000E3-31B2-4348-BB36-42F0CC728525}"/>
              </a:ext>
            </a:extLst>
          </p:cNvPr>
          <p:cNvSpPr/>
          <p:nvPr/>
        </p:nvSpPr>
        <p:spPr>
          <a:xfrm>
            <a:off x="3815294" y="1306808"/>
            <a:ext cx="2635338" cy="4919312"/>
          </a:xfrm>
          <a:custGeom>
            <a:avLst/>
            <a:gdLst>
              <a:gd name="connsiteX0" fmla="*/ 0 w 2635338"/>
              <a:gd name="connsiteY0" fmla="*/ 0 h 4919312"/>
              <a:gd name="connsiteX1" fmla="*/ 2635338 w 2635338"/>
              <a:gd name="connsiteY1" fmla="*/ 0 h 4919312"/>
              <a:gd name="connsiteX2" fmla="*/ 2635338 w 2635338"/>
              <a:gd name="connsiteY2" fmla="*/ 4919312 h 4919312"/>
              <a:gd name="connsiteX3" fmla="*/ 0 w 2635338"/>
              <a:gd name="connsiteY3" fmla="*/ 4919312 h 4919312"/>
              <a:gd name="connsiteX4" fmla="*/ 0 w 2635338"/>
              <a:gd name="connsiteY4" fmla="*/ 646752 h 4919312"/>
              <a:gd name="connsiteX5" fmla="*/ 300493 w 2635338"/>
              <a:gd name="connsiteY5" fmla="*/ 646752 h 4919312"/>
              <a:gd name="connsiteX6" fmla="*/ 374198 w 2635338"/>
              <a:gd name="connsiteY6" fmla="*/ 573047 h 4919312"/>
              <a:gd name="connsiteX7" fmla="*/ 374198 w 2635338"/>
              <a:gd name="connsiteY7" fmla="*/ 278234 h 4919312"/>
              <a:gd name="connsiteX8" fmla="*/ 300493 w 2635338"/>
              <a:gd name="connsiteY8" fmla="*/ 204529 h 4919312"/>
              <a:gd name="connsiteX9" fmla="*/ 0 w 2635338"/>
              <a:gd name="connsiteY9" fmla="*/ 204529 h 491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338" h="4919312">
                <a:moveTo>
                  <a:pt x="0" y="0"/>
                </a:moveTo>
                <a:lnTo>
                  <a:pt x="2635338" y="0"/>
                </a:lnTo>
                <a:lnTo>
                  <a:pt x="2635338" y="4919312"/>
                </a:lnTo>
                <a:lnTo>
                  <a:pt x="0" y="4919312"/>
                </a:lnTo>
                <a:lnTo>
                  <a:pt x="0" y="646752"/>
                </a:lnTo>
                <a:lnTo>
                  <a:pt x="300493" y="646752"/>
                </a:lnTo>
                <a:cubicBezTo>
                  <a:pt x="341199" y="646752"/>
                  <a:pt x="374198" y="613753"/>
                  <a:pt x="374198" y="573047"/>
                </a:cubicBezTo>
                <a:lnTo>
                  <a:pt x="374198" y="278234"/>
                </a:lnTo>
                <a:cubicBezTo>
                  <a:pt x="374198" y="237528"/>
                  <a:pt x="341199" y="204529"/>
                  <a:pt x="300493" y="204529"/>
                </a:cubicBezTo>
                <a:lnTo>
                  <a:pt x="0" y="204529"/>
                </a:lnTo>
                <a:close/>
              </a:path>
            </a:pathLst>
          </a:custGeom>
          <a:solidFill>
            <a:srgbClr val="F8FCF6"/>
          </a:solidFill>
          <a:ln>
            <a:noFill/>
          </a:ln>
          <a:effectLst>
            <a:outerShdw blurRad="381000" dist="381000" dir="10800000" sx="90000" sy="90000" algn="r" rotWithShape="0">
              <a:srgbClr val="00B05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4" name="Freeform: Shape 723">
            <a:extLst>
              <a:ext uri="{FF2B5EF4-FFF2-40B4-BE49-F238E27FC236}">
                <a16:creationId xmlns:a16="http://schemas.microsoft.com/office/drawing/2014/main" id="{49E83595-2071-4644-9E3C-54A74BD599CA}"/>
              </a:ext>
            </a:extLst>
          </p:cNvPr>
          <p:cNvSpPr/>
          <p:nvPr/>
        </p:nvSpPr>
        <p:spPr>
          <a:xfrm>
            <a:off x="6456762" y="1306808"/>
            <a:ext cx="2635338" cy="4919312"/>
          </a:xfrm>
          <a:custGeom>
            <a:avLst/>
            <a:gdLst>
              <a:gd name="connsiteX0" fmla="*/ 0 w 2635338"/>
              <a:gd name="connsiteY0" fmla="*/ 0 h 4919312"/>
              <a:gd name="connsiteX1" fmla="*/ 2635338 w 2635338"/>
              <a:gd name="connsiteY1" fmla="*/ 0 h 4919312"/>
              <a:gd name="connsiteX2" fmla="*/ 2635338 w 2635338"/>
              <a:gd name="connsiteY2" fmla="*/ 4919312 h 4919312"/>
              <a:gd name="connsiteX3" fmla="*/ 0 w 2635338"/>
              <a:gd name="connsiteY3" fmla="*/ 4919312 h 4919312"/>
              <a:gd name="connsiteX4" fmla="*/ 0 w 2635338"/>
              <a:gd name="connsiteY4" fmla="*/ 646752 h 4919312"/>
              <a:gd name="connsiteX5" fmla="*/ 300493 w 2635338"/>
              <a:gd name="connsiteY5" fmla="*/ 646752 h 4919312"/>
              <a:gd name="connsiteX6" fmla="*/ 374198 w 2635338"/>
              <a:gd name="connsiteY6" fmla="*/ 573047 h 4919312"/>
              <a:gd name="connsiteX7" fmla="*/ 374198 w 2635338"/>
              <a:gd name="connsiteY7" fmla="*/ 278234 h 4919312"/>
              <a:gd name="connsiteX8" fmla="*/ 300493 w 2635338"/>
              <a:gd name="connsiteY8" fmla="*/ 204529 h 4919312"/>
              <a:gd name="connsiteX9" fmla="*/ 0 w 2635338"/>
              <a:gd name="connsiteY9" fmla="*/ 204529 h 491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338" h="4919312">
                <a:moveTo>
                  <a:pt x="0" y="0"/>
                </a:moveTo>
                <a:lnTo>
                  <a:pt x="2635338" y="0"/>
                </a:lnTo>
                <a:lnTo>
                  <a:pt x="2635338" y="4919312"/>
                </a:lnTo>
                <a:lnTo>
                  <a:pt x="0" y="4919312"/>
                </a:lnTo>
                <a:lnTo>
                  <a:pt x="0" y="646752"/>
                </a:lnTo>
                <a:lnTo>
                  <a:pt x="300493" y="646752"/>
                </a:lnTo>
                <a:cubicBezTo>
                  <a:pt x="341199" y="646752"/>
                  <a:pt x="374198" y="613753"/>
                  <a:pt x="374198" y="573047"/>
                </a:cubicBezTo>
                <a:lnTo>
                  <a:pt x="374198" y="278234"/>
                </a:lnTo>
                <a:cubicBezTo>
                  <a:pt x="374198" y="237528"/>
                  <a:pt x="341199" y="204529"/>
                  <a:pt x="300493" y="204529"/>
                </a:cubicBezTo>
                <a:lnTo>
                  <a:pt x="0" y="204529"/>
                </a:lnTo>
                <a:close/>
              </a:path>
            </a:pathLst>
          </a:custGeom>
          <a:solidFill>
            <a:srgbClr val="FFFBEF"/>
          </a:solidFill>
          <a:ln>
            <a:noFill/>
          </a:ln>
          <a:effectLst>
            <a:outerShdw blurRad="381000" dist="381000" dir="10800000" sx="90000" sy="90000" algn="r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6" name="Freeform: Shape 725">
            <a:extLst>
              <a:ext uri="{FF2B5EF4-FFF2-40B4-BE49-F238E27FC236}">
                <a16:creationId xmlns:a16="http://schemas.microsoft.com/office/drawing/2014/main" id="{9A6C6ADA-0C2B-4B6C-AF62-8EB98917B776}"/>
              </a:ext>
            </a:extLst>
          </p:cNvPr>
          <p:cNvSpPr/>
          <p:nvPr/>
        </p:nvSpPr>
        <p:spPr>
          <a:xfrm>
            <a:off x="9097752" y="1306808"/>
            <a:ext cx="2635338" cy="4919312"/>
          </a:xfrm>
          <a:custGeom>
            <a:avLst/>
            <a:gdLst>
              <a:gd name="connsiteX0" fmla="*/ 0 w 2635338"/>
              <a:gd name="connsiteY0" fmla="*/ 0 h 4919312"/>
              <a:gd name="connsiteX1" fmla="*/ 2635338 w 2635338"/>
              <a:gd name="connsiteY1" fmla="*/ 0 h 4919312"/>
              <a:gd name="connsiteX2" fmla="*/ 2635338 w 2635338"/>
              <a:gd name="connsiteY2" fmla="*/ 4919312 h 4919312"/>
              <a:gd name="connsiteX3" fmla="*/ 0 w 2635338"/>
              <a:gd name="connsiteY3" fmla="*/ 4919312 h 4919312"/>
              <a:gd name="connsiteX4" fmla="*/ 0 w 2635338"/>
              <a:gd name="connsiteY4" fmla="*/ 646752 h 4919312"/>
              <a:gd name="connsiteX5" fmla="*/ 300493 w 2635338"/>
              <a:gd name="connsiteY5" fmla="*/ 646752 h 4919312"/>
              <a:gd name="connsiteX6" fmla="*/ 374198 w 2635338"/>
              <a:gd name="connsiteY6" fmla="*/ 573047 h 4919312"/>
              <a:gd name="connsiteX7" fmla="*/ 374198 w 2635338"/>
              <a:gd name="connsiteY7" fmla="*/ 278234 h 4919312"/>
              <a:gd name="connsiteX8" fmla="*/ 300493 w 2635338"/>
              <a:gd name="connsiteY8" fmla="*/ 204529 h 4919312"/>
              <a:gd name="connsiteX9" fmla="*/ 0 w 2635338"/>
              <a:gd name="connsiteY9" fmla="*/ 204529 h 491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5338" h="4919312">
                <a:moveTo>
                  <a:pt x="0" y="0"/>
                </a:moveTo>
                <a:lnTo>
                  <a:pt x="2635338" y="0"/>
                </a:lnTo>
                <a:lnTo>
                  <a:pt x="2635338" y="4919312"/>
                </a:lnTo>
                <a:lnTo>
                  <a:pt x="0" y="4919312"/>
                </a:lnTo>
                <a:lnTo>
                  <a:pt x="0" y="646752"/>
                </a:lnTo>
                <a:lnTo>
                  <a:pt x="300493" y="646752"/>
                </a:lnTo>
                <a:cubicBezTo>
                  <a:pt x="341199" y="646752"/>
                  <a:pt x="374198" y="613753"/>
                  <a:pt x="374198" y="573047"/>
                </a:cubicBezTo>
                <a:lnTo>
                  <a:pt x="374198" y="278234"/>
                </a:lnTo>
                <a:cubicBezTo>
                  <a:pt x="374198" y="237528"/>
                  <a:pt x="341199" y="204529"/>
                  <a:pt x="300493" y="204529"/>
                </a:cubicBezTo>
                <a:lnTo>
                  <a:pt x="0" y="204529"/>
                </a:lnTo>
                <a:close/>
              </a:path>
            </a:pathLst>
          </a:custGeom>
          <a:solidFill>
            <a:srgbClr val="E5EEF7"/>
          </a:solidFill>
          <a:ln>
            <a:noFill/>
          </a:ln>
          <a:effectLst>
            <a:outerShdw blurRad="381000" dist="381000" dir="10800000" sx="90000" sy="90000" algn="r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6" name="TextBox 1585">
            <a:extLst>
              <a:ext uri="{FF2B5EF4-FFF2-40B4-BE49-F238E27FC236}">
                <a16:creationId xmlns:a16="http://schemas.microsoft.com/office/drawing/2014/main" id="{F048A4AC-1CE7-4BED-8FE5-EF5007AA346D}"/>
              </a:ext>
            </a:extLst>
          </p:cNvPr>
          <p:cNvSpPr txBox="1"/>
          <p:nvPr/>
        </p:nvSpPr>
        <p:spPr>
          <a:xfrm>
            <a:off x="1204702" y="2716542"/>
            <a:ext cx="2550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Identifikasi</a:t>
            </a:r>
            <a:r>
              <a:rPr lang="en-US" sz="1400" b="1" dirty="0"/>
              <a:t> </a:t>
            </a:r>
            <a:r>
              <a:rPr lang="en-US" sz="1400" b="1" dirty="0" err="1"/>
              <a:t>Risiko</a:t>
            </a:r>
            <a:endParaRPr lang="en-US" sz="1400" b="1" dirty="0"/>
          </a:p>
          <a:p>
            <a:pPr algn="ctr"/>
            <a:r>
              <a:rPr lang="fi-FI" sz="1400" dirty="0"/>
              <a:t>Tentukan akun yang berisiko salah saji</a:t>
            </a:r>
            <a:endParaRPr lang="en-US" sz="1400" dirty="0"/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F94BBA89-80B5-4BD9-97B1-A04D42A6AE03}"/>
              </a:ext>
            </a:extLst>
          </p:cNvPr>
          <p:cNvSpPr txBox="1"/>
          <p:nvPr/>
        </p:nvSpPr>
        <p:spPr>
          <a:xfrm>
            <a:off x="3840438" y="2721376"/>
            <a:ext cx="2525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Rancang</a:t>
            </a:r>
            <a:r>
              <a:rPr lang="en-US" sz="1400" b="1" dirty="0"/>
              <a:t> </a:t>
            </a:r>
            <a:r>
              <a:rPr lang="en-US" sz="1400" b="1" dirty="0" err="1"/>
              <a:t>Prosedur</a:t>
            </a:r>
            <a:endParaRPr lang="en-US" sz="1400" b="1" dirty="0"/>
          </a:p>
          <a:p>
            <a:pPr algn="ctr"/>
            <a:r>
              <a:rPr lang="en-US" sz="1400" dirty="0" err="1"/>
              <a:t>Pilih</a:t>
            </a:r>
            <a:r>
              <a:rPr lang="en-US" sz="1400" dirty="0"/>
              <a:t> uji detail </a:t>
            </a:r>
            <a:r>
              <a:rPr lang="en-US" sz="1400" dirty="0" err="1"/>
              <a:t>transaksi</a:t>
            </a:r>
            <a:r>
              <a:rPr lang="en-US" sz="1400" dirty="0"/>
              <a:t>/</a:t>
            </a:r>
            <a:r>
              <a:rPr lang="en-US" sz="1400" dirty="0" err="1"/>
              <a:t>saldo</a:t>
            </a:r>
            <a:r>
              <a:rPr lang="en-US" sz="1400" dirty="0"/>
              <a:t>/</a:t>
            </a:r>
            <a:r>
              <a:rPr lang="en-US" sz="1400" dirty="0" err="1"/>
              <a:t>analitis</a:t>
            </a:r>
            <a:endParaRPr lang="en-US" sz="1400" dirty="0"/>
          </a:p>
        </p:txBody>
      </p:sp>
      <p:sp>
        <p:nvSpPr>
          <p:cNvPr id="700" name="TextBox 699">
            <a:extLst>
              <a:ext uri="{FF2B5EF4-FFF2-40B4-BE49-F238E27FC236}">
                <a16:creationId xmlns:a16="http://schemas.microsoft.com/office/drawing/2014/main" id="{39184F75-1935-4C10-AFDE-459EEC2AAE73}"/>
              </a:ext>
            </a:extLst>
          </p:cNvPr>
          <p:cNvSpPr txBox="1"/>
          <p:nvPr/>
        </p:nvSpPr>
        <p:spPr>
          <a:xfrm>
            <a:off x="6508132" y="2708150"/>
            <a:ext cx="252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Kumpulkan</a:t>
            </a:r>
            <a:r>
              <a:rPr lang="en-US" sz="1400" b="1" dirty="0"/>
              <a:t> </a:t>
            </a:r>
            <a:r>
              <a:rPr lang="en-US" sz="1400" b="1" dirty="0" err="1"/>
              <a:t>Bukti</a:t>
            </a:r>
            <a:endParaRPr lang="en-US" sz="1400" b="1" dirty="0"/>
          </a:p>
          <a:p>
            <a:pPr algn="ctr"/>
            <a:r>
              <a:rPr lang="en-US" sz="1400" dirty="0" err="1"/>
              <a:t>Dokumen</a:t>
            </a:r>
            <a:r>
              <a:rPr lang="en-US" sz="1400" dirty="0"/>
              <a:t>, </a:t>
            </a:r>
            <a:r>
              <a:rPr lang="en-US" sz="1400" dirty="0" err="1"/>
              <a:t>konfirmasi</a:t>
            </a:r>
            <a:r>
              <a:rPr lang="en-US" sz="1400" dirty="0"/>
              <a:t>, </a:t>
            </a:r>
            <a:r>
              <a:rPr lang="en-US" sz="1400" dirty="0" err="1"/>
              <a:t>observasi</a:t>
            </a:r>
            <a:endParaRPr lang="en-US" sz="1400" dirty="0"/>
          </a:p>
        </p:txBody>
      </p:sp>
      <p:sp>
        <p:nvSpPr>
          <p:cNvPr id="702" name="TextBox 701">
            <a:extLst>
              <a:ext uri="{FF2B5EF4-FFF2-40B4-BE49-F238E27FC236}">
                <a16:creationId xmlns:a16="http://schemas.microsoft.com/office/drawing/2014/main" id="{8CEBCB2B-EE88-4BE8-BA60-94547102C35B}"/>
              </a:ext>
            </a:extLst>
          </p:cNvPr>
          <p:cNvSpPr txBox="1"/>
          <p:nvPr/>
        </p:nvSpPr>
        <p:spPr>
          <a:xfrm>
            <a:off x="9137045" y="2721376"/>
            <a:ext cx="2525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Evaluasi</a:t>
            </a:r>
            <a:r>
              <a:rPr lang="en-US" sz="1400" b="1" dirty="0"/>
              <a:t> &amp; </a:t>
            </a:r>
            <a:r>
              <a:rPr lang="en-US" sz="1400" b="1" dirty="0" err="1"/>
              <a:t>Simpulkan</a:t>
            </a:r>
            <a:endParaRPr lang="en-US" sz="1400" b="1" dirty="0"/>
          </a:p>
          <a:p>
            <a:pPr algn="ctr"/>
            <a:r>
              <a:rPr lang="fi-FI" sz="1400" dirty="0"/>
              <a:t>Nilai hasil dan tarik kesimpulan audit</a:t>
            </a:r>
            <a:endParaRPr lang="en-US" sz="1400" dirty="0"/>
          </a:p>
        </p:txBody>
      </p:sp>
      <p:pic>
        <p:nvPicPr>
          <p:cNvPr id="1588" name="Graphic 1587" descr="Questions">
            <a:extLst>
              <a:ext uri="{FF2B5EF4-FFF2-40B4-BE49-F238E27FC236}">
                <a16:creationId xmlns:a16="http://schemas.microsoft.com/office/drawing/2014/main" id="{75692E7B-D625-4B87-B05C-4EA260F57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2784" y="1768095"/>
            <a:ext cx="914400" cy="914400"/>
          </a:xfrm>
          <a:prstGeom prst="rect">
            <a:avLst/>
          </a:prstGeom>
        </p:spPr>
      </p:pic>
      <p:pic>
        <p:nvPicPr>
          <p:cNvPr id="1590" name="Graphic 1589" descr="Gears">
            <a:extLst>
              <a:ext uri="{FF2B5EF4-FFF2-40B4-BE49-F238E27FC236}">
                <a16:creationId xmlns:a16="http://schemas.microsoft.com/office/drawing/2014/main" id="{7B8E8E60-61AB-4957-8934-7955C7E4D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5996" y="1802142"/>
            <a:ext cx="914400" cy="914400"/>
          </a:xfrm>
          <a:prstGeom prst="rect">
            <a:avLst/>
          </a:prstGeom>
        </p:spPr>
      </p:pic>
      <p:pic>
        <p:nvPicPr>
          <p:cNvPr id="1592" name="Graphic 1591" descr="Disk">
            <a:extLst>
              <a:ext uri="{FF2B5EF4-FFF2-40B4-BE49-F238E27FC236}">
                <a16:creationId xmlns:a16="http://schemas.microsoft.com/office/drawing/2014/main" id="{0E9DA6EC-88A9-4F4C-BCB0-4CC146B42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6190" y="1768095"/>
            <a:ext cx="914400" cy="914400"/>
          </a:xfrm>
          <a:prstGeom prst="rect">
            <a:avLst/>
          </a:prstGeom>
        </p:spPr>
      </p:pic>
      <p:pic>
        <p:nvPicPr>
          <p:cNvPr id="1594" name="Graphic 1593" descr="Statistics">
            <a:extLst>
              <a:ext uri="{FF2B5EF4-FFF2-40B4-BE49-F238E27FC236}">
                <a16:creationId xmlns:a16="http://schemas.microsoft.com/office/drawing/2014/main" id="{45486B60-6B77-4FCD-A80E-C34EED11D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66547" y="1783476"/>
            <a:ext cx="914400" cy="914400"/>
          </a:xfrm>
          <a:prstGeom prst="rect">
            <a:avLst/>
          </a:prstGeom>
        </p:spPr>
      </p:pic>
      <p:sp>
        <p:nvSpPr>
          <p:cNvPr id="712" name="TextBox 711">
            <a:extLst>
              <a:ext uri="{FF2B5EF4-FFF2-40B4-BE49-F238E27FC236}">
                <a16:creationId xmlns:a16="http://schemas.microsoft.com/office/drawing/2014/main" id="{AB78B00E-61F6-4131-87EE-7A044C30E83E}"/>
              </a:ext>
            </a:extLst>
          </p:cNvPr>
          <p:cNvSpPr txBox="1"/>
          <p:nvPr/>
        </p:nvSpPr>
        <p:spPr>
          <a:xfrm>
            <a:off x="1200823" y="3541941"/>
            <a:ext cx="2525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Contoh</a:t>
            </a:r>
            <a:r>
              <a:rPr lang="en-US" sz="1400" b="1" dirty="0"/>
              <a:t> :</a:t>
            </a:r>
          </a:p>
          <a:p>
            <a:r>
              <a:rPr lang="en-US" sz="1400" dirty="0" err="1"/>
              <a:t>Akun</a:t>
            </a:r>
            <a:r>
              <a:rPr lang="en-US" sz="1400" dirty="0"/>
              <a:t> </a:t>
            </a:r>
            <a:r>
              <a:rPr lang="en-US" sz="1400" dirty="0" err="1"/>
              <a:t>penjualan</a:t>
            </a:r>
            <a:r>
              <a:rPr lang="en-US" sz="1400" dirty="0"/>
              <a:t>, </a:t>
            </a:r>
            <a:r>
              <a:rPr lang="en-US" sz="1400" dirty="0" err="1"/>
              <a:t>piutang</a:t>
            </a:r>
            <a:r>
              <a:rPr lang="en-US" sz="1400" dirty="0"/>
              <a:t>, </a:t>
            </a:r>
            <a:r>
              <a:rPr lang="en-US" sz="1400" dirty="0" err="1"/>
              <a:t>persediaan</a:t>
            </a:r>
            <a:r>
              <a:rPr lang="en-US" sz="1400" dirty="0"/>
              <a:t>, </a:t>
            </a:r>
            <a:r>
              <a:rPr lang="en-US" sz="1400" dirty="0" err="1"/>
              <a:t>atau</a:t>
            </a:r>
            <a:r>
              <a:rPr lang="en-US" sz="1400" dirty="0"/>
              <a:t> kas </a:t>
            </a:r>
            <a:r>
              <a:rPr lang="en-US" sz="1400" dirty="0" err="1"/>
              <a:t>sering</a:t>
            </a:r>
            <a:r>
              <a:rPr lang="en-US" sz="1400" dirty="0"/>
              <a:t> </a:t>
            </a:r>
            <a:r>
              <a:rPr lang="en-US" sz="1400" dirty="0" err="1"/>
              <a:t>berisiko</a:t>
            </a:r>
            <a:r>
              <a:rPr lang="en-US" sz="1400" dirty="0"/>
              <a:t> </a:t>
            </a:r>
            <a:r>
              <a:rPr lang="en-US" sz="1400" dirty="0" err="1"/>
              <a:t>tinggi</a:t>
            </a:r>
            <a:endParaRPr lang="en-US" sz="1400" dirty="0"/>
          </a:p>
        </p:txBody>
      </p:sp>
      <p:sp>
        <p:nvSpPr>
          <p:cNvPr id="713" name="TextBox 712">
            <a:extLst>
              <a:ext uri="{FF2B5EF4-FFF2-40B4-BE49-F238E27FC236}">
                <a16:creationId xmlns:a16="http://schemas.microsoft.com/office/drawing/2014/main" id="{BC1B0AFB-56E3-4B47-8F8E-1E8CF132C9C2}"/>
              </a:ext>
            </a:extLst>
          </p:cNvPr>
          <p:cNvSpPr txBox="1"/>
          <p:nvPr/>
        </p:nvSpPr>
        <p:spPr>
          <a:xfrm>
            <a:off x="3870844" y="3541941"/>
            <a:ext cx="25252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Contoh</a:t>
            </a:r>
            <a:r>
              <a:rPr lang="en-US" sz="1400" b="1" dirty="0"/>
              <a:t> :</a:t>
            </a:r>
          </a:p>
          <a:p>
            <a:r>
              <a:rPr lang="sv-SE" sz="1400" dirty="0"/>
              <a:t>Memastikan bahwa prosedur dapat mendeteksi salah saji secara efektif dengan cara pengujian transaksi : mencocokan bukti pembayaran dengan faktur</a:t>
            </a:r>
            <a:endParaRPr lang="en-US" sz="1400" dirty="0"/>
          </a:p>
        </p:txBody>
      </p:sp>
      <p:sp>
        <p:nvSpPr>
          <p:cNvPr id="714" name="TextBox 713">
            <a:extLst>
              <a:ext uri="{FF2B5EF4-FFF2-40B4-BE49-F238E27FC236}">
                <a16:creationId xmlns:a16="http://schemas.microsoft.com/office/drawing/2014/main" id="{E4653AA3-9196-401B-B571-EBC99E421EA3}"/>
              </a:ext>
            </a:extLst>
          </p:cNvPr>
          <p:cNvSpPr txBox="1"/>
          <p:nvPr/>
        </p:nvSpPr>
        <p:spPr>
          <a:xfrm>
            <a:off x="6505140" y="3541941"/>
            <a:ext cx="2525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Contoh</a:t>
            </a:r>
            <a:r>
              <a:rPr lang="en-US" sz="1400" b="1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Dokumen</a:t>
            </a:r>
            <a:r>
              <a:rPr lang="en-US" sz="1400" dirty="0"/>
              <a:t> </a:t>
            </a:r>
            <a:r>
              <a:rPr lang="en-US" sz="1400" dirty="0" err="1"/>
              <a:t>pendukung</a:t>
            </a:r>
            <a:r>
              <a:rPr lang="en-US" sz="1400" dirty="0"/>
              <a:t> </a:t>
            </a:r>
            <a:r>
              <a:rPr lang="en-US" sz="1400" dirty="0" err="1"/>
              <a:t>transaksi</a:t>
            </a:r>
            <a:r>
              <a:rPr lang="en-US" sz="1400" dirty="0"/>
              <a:t> (</a:t>
            </a:r>
            <a:r>
              <a:rPr lang="en-US" sz="1400" dirty="0" err="1"/>
              <a:t>faktur</a:t>
            </a:r>
            <a:r>
              <a:rPr lang="en-US" sz="1400" dirty="0"/>
              <a:t>, </a:t>
            </a:r>
            <a:r>
              <a:rPr lang="en-US" sz="1400" dirty="0" err="1"/>
              <a:t>bukti</a:t>
            </a:r>
            <a:r>
              <a:rPr lang="en-US" sz="1400" dirty="0"/>
              <a:t> kas </a:t>
            </a:r>
            <a:r>
              <a:rPr lang="en-US" sz="1400" dirty="0" err="1"/>
              <a:t>keluar</a:t>
            </a:r>
            <a:r>
              <a:rPr lang="en-US" sz="1400" dirty="0"/>
              <a:t>/</a:t>
            </a:r>
            <a:r>
              <a:rPr lang="en-US" sz="1400" dirty="0" err="1"/>
              <a:t>masuk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Konfirmasi</a:t>
            </a:r>
            <a:r>
              <a:rPr lang="en-US" sz="1400" dirty="0"/>
              <a:t> </a:t>
            </a:r>
            <a:r>
              <a:rPr lang="en-US" sz="1400" dirty="0" err="1"/>
              <a:t>pihak</a:t>
            </a:r>
            <a:r>
              <a:rPr lang="en-US" sz="1400" dirty="0"/>
              <a:t> </a:t>
            </a:r>
            <a:r>
              <a:rPr lang="en-US" sz="1400" dirty="0" err="1"/>
              <a:t>ketiga</a:t>
            </a:r>
            <a:r>
              <a:rPr lang="en-US" sz="1400" dirty="0"/>
              <a:t> (</a:t>
            </a:r>
            <a:r>
              <a:rPr lang="en-US" sz="1400" dirty="0" err="1"/>
              <a:t>konfirmasi</a:t>
            </a:r>
            <a:r>
              <a:rPr lang="en-US" sz="1400" dirty="0"/>
              <a:t> bank, </a:t>
            </a:r>
            <a:r>
              <a:rPr lang="en-US" sz="1400" dirty="0" err="1"/>
              <a:t>piutang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Observasi</a:t>
            </a:r>
            <a:r>
              <a:rPr lang="en-US" sz="1400" dirty="0"/>
              <a:t> </a:t>
            </a:r>
            <a:r>
              <a:rPr lang="en-US" sz="1400" dirty="0" err="1"/>
              <a:t>fisik</a:t>
            </a:r>
            <a:r>
              <a:rPr lang="en-US" sz="1400" dirty="0"/>
              <a:t> (</a:t>
            </a:r>
            <a:r>
              <a:rPr lang="en-US" sz="1400" dirty="0" err="1"/>
              <a:t>contohnya</a:t>
            </a:r>
            <a:r>
              <a:rPr lang="en-US" sz="1400" dirty="0"/>
              <a:t> </a:t>
            </a:r>
            <a:r>
              <a:rPr lang="en-US" sz="1400" dirty="0" err="1"/>
              <a:t>pemeriksaan</a:t>
            </a:r>
            <a:r>
              <a:rPr lang="en-US" sz="1400" dirty="0"/>
              <a:t> </a:t>
            </a:r>
            <a:r>
              <a:rPr lang="en-US" sz="1400" dirty="0" err="1"/>
              <a:t>persediaan</a:t>
            </a:r>
            <a:r>
              <a:rPr lang="en-US" sz="1400" dirty="0"/>
              <a:t>)</a:t>
            </a:r>
          </a:p>
        </p:txBody>
      </p:sp>
      <p:sp>
        <p:nvSpPr>
          <p:cNvPr id="715" name="TextBox 714">
            <a:extLst>
              <a:ext uri="{FF2B5EF4-FFF2-40B4-BE49-F238E27FC236}">
                <a16:creationId xmlns:a16="http://schemas.microsoft.com/office/drawing/2014/main" id="{869A5BA7-D6E9-4722-BCCF-77ED003586A7}"/>
              </a:ext>
            </a:extLst>
          </p:cNvPr>
          <p:cNvSpPr txBox="1"/>
          <p:nvPr/>
        </p:nvSpPr>
        <p:spPr>
          <a:xfrm>
            <a:off x="9152781" y="3541941"/>
            <a:ext cx="2525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Contoh</a:t>
            </a:r>
            <a:r>
              <a:rPr lang="en-US" sz="1400" b="1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Auditor </a:t>
            </a:r>
            <a:r>
              <a:rPr lang="en-US" sz="1400" dirty="0" err="1"/>
              <a:t>menilai</a:t>
            </a:r>
            <a:r>
              <a:rPr lang="en-US" sz="1400" dirty="0"/>
              <a:t> </a:t>
            </a:r>
            <a:r>
              <a:rPr lang="en-US" sz="1400" dirty="0" err="1"/>
              <a:t>apakah</a:t>
            </a:r>
            <a:r>
              <a:rPr lang="en-US" sz="1400" dirty="0"/>
              <a:t> </a:t>
            </a:r>
            <a:r>
              <a:rPr lang="en-US" sz="1400" dirty="0" err="1"/>
              <a:t>hasil</a:t>
            </a:r>
            <a:r>
              <a:rPr lang="en-US" sz="1400" dirty="0"/>
              <a:t> </a:t>
            </a:r>
            <a:r>
              <a:rPr lang="en-US" sz="1400" dirty="0" err="1"/>
              <a:t>pengujian</a:t>
            </a:r>
            <a:r>
              <a:rPr lang="en-US" sz="1400" dirty="0"/>
              <a:t> </a:t>
            </a:r>
            <a:r>
              <a:rPr lang="en-US" sz="1400" dirty="0" err="1"/>
              <a:t>menunjukkan</a:t>
            </a:r>
            <a:r>
              <a:rPr lang="en-US" sz="1400" dirty="0"/>
              <a:t> </a:t>
            </a:r>
            <a:r>
              <a:rPr lang="en-US" sz="1400" dirty="0" err="1"/>
              <a:t>adanya</a:t>
            </a:r>
            <a:r>
              <a:rPr lang="en-US" sz="1400" dirty="0"/>
              <a:t> salah </a:t>
            </a:r>
            <a:r>
              <a:rPr lang="en-US" sz="1400" dirty="0" err="1"/>
              <a:t>saji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Jika</a:t>
            </a:r>
            <a:r>
              <a:rPr lang="en-US" sz="1400" dirty="0"/>
              <a:t> </a:t>
            </a:r>
            <a:r>
              <a:rPr lang="en-US" sz="1400" dirty="0" err="1"/>
              <a:t>ditemukan</a:t>
            </a:r>
            <a:r>
              <a:rPr lang="en-US" sz="1400" dirty="0"/>
              <a:t> </a:t>
            </a:r>
            <a:r>
              <a:rPr lang="en-US" sz="1400" dirty="0" err="1"/>
              <a:t>perbedaan</a:t>
            </a:r>
            <a:r>
              <a:rPr lang="en-US" sz="1400" dirty="0"/>
              <a:t>, auditor </a:t>
            </a:r>
            <a:r>
              <a:rPr lang="en-US" sz="1400" dirty="0" err="1"/>
              <a:t>menentukan</a:t>
            </a:r>
            <a:r>
              <a:rPr lang="en-US" sz="1400" dirty="0"/>
              <a:t> </a:t>
            </a:r>
            <a:r>
              <a:rPr lang="en-US" sz="1400" dirty="0" err="1"/>
              <a:t>apakah</a:t>
            </a:r>
            <a:r>
              <a:rPr lang="en-US" sz="1400" dirty="0"/>
              <a:t> </a:t>
            </a:r>
            <a:r>
              <a:rPr lang="en-US" sz="1400" dirty="0" err="1"/>
              <a:t>perlu</a:t>
            </a:r>
            <a:r>
              <a:rPr lang="en-US" sz="1400" dirty="0"/>
              <a:t> </a:t>
            </a:r>
            <a:r>
              <a:rPr lang="en-US" sz="1400" dirty="0" err="1"/>
              <a:t>dilakukan</a:t>
            </a:r>
            <a:r>
              <a:rPr lang="en-US" sz="1400" dirty="0"/>
              <a:t> </a:t>
            </a:r>
            <a:r>
              <a:rPr lang="en-US" sz="1400" dirty="0" err="1"/>
              <a:t>prosedur</a:t>
            </a:r>
            <a:r>
              <a:rPr lang="en-US" sz="1400" dirty="0"/>
              <a:t> </a:t>
            </a:r>
            <a:r>
              <a:rPr lang="en-US" sz="1400" dirty="0" err="1"/>
              <a:t>tambahan</a:t>
            </a:r>
            <a:r>
              <a:rPr lang="en-US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Kesimpulan </a:t>
            </a:r>
            <a:r>
              <a:rPr lang="en-US" sz="1400" dirty="0" err="1"/>
              <a:t>dituangkan</a:t>
            </a:r>
            <a:r>
              <a:rPr lang="en-US" sz="1400" dirty="0"/>
              <a:t> </a:t>
            </a:r>
            <a:r>
              <a:rPr lang="en-US" sz="1400" dirty="0" err="1"/>
              <a:t>dalam</a:t>
            </a:r>
            <a:r>
              <a:rPr lang="en-US" sz="1400" dirty="0"/>
              <a:t> </a:t>
            </a:r>
            <a:r>
              <a:rPr lang="en-US" sz="1400" dirty="0" err="1"/>
              <a:t>kertas</a:t>
            </a:r>
            <a:r>
              <a:rPr lang="en-US" sz="1400" dirty="0"/>
              <a:t> </a:t>
            </a:r>
            <a:r>
              <a:rPr lang="en-US" sz="1400" dirty="0" err="1"/>
              <a:t>kerja</a:t>
            </a:r>
            <a:r>
              <a:rPr lang="en-US" sz="1400" dirty="0"/>
              <a:t> audit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mendukung</a:t>
            </a:r>
            <a:r>
              <a:rPr lang="en-US" sz="1400" dirty="0"/>
              <a:t> </a:t>
            </a:r>
            <a:r>
              <a:rPr lang="en-US" sz="1400" dirty="0" err="1"/>
              <a:t>opini</a:t>
            </a:r>
            <a:r>
              <a:rPr lang="en-US" sz="1400" dirty="0"/>
              <a:t> </a:t>
            </a:r>
            <a:r>
              <a:rPr lang="en-US" sz="1400" dirty="0" err="1"/>
              <a:t>akhir</a:t>
            </a:r>
            <a:r>
              <a:rPr lang="en-US" sz="1400" dirty="0"/>
              <a:t>.</a:t>
            </a:r>
          </a:p>
        </p:txBody>
      </p:sp>
      <p:sp>
        <p:nvSpPr>
          <p:cNvPr id="1596" name="TextBox 1595">
            <a:extLst>
              <a:ext uri="{FF2B5EF4-FFF2-40B4-BE49-F238E27FC236}">
                <a16:creationId xmlns:a16="http://schemas.microsoft.com/office/drawing/2014/main" id="{1397E798-4601-4EEE-A69B-487E2DA3885D}"/>
              </a:ext>
            </a:extLst>
          </p:cNvPr>
          <p:cNvSpPr txBox="1"/>
          <p:nvPr/>
        </p:nvSpPr>
        <p:spPr>
          <a:xfrm>
            <a:off x="1154269" y="1547514"/>
            <a:ext cx="42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01</a:t>
            </a:r>
          </a:p>
        </p:txBody>
      </p:sp>
      <p:sp>
        <p:nvSpPr>
          <p:cNvPr id="723" name="TextBox 722">
            <a:extLst>
              <a:ext uri="{FF2B5EF4-FFF2-40B4-BE49-F238E27FC236}">
                <a16:creationId xmlns:a16="http://schemas.microsoft.com/office/drawing/2014/main" id="{10444D06-32FD-46A3-B2C0-941C012C5895}"/>
              </a:ext>
            </a:extLst>
          </p:cNvPr>
          <p:cNvSpPr txBox="1"/>
          <p:nvPr/>
        </p:nvSpPr>
        <p:spPr>
          <a:xfrm>
            <a:off x="3772467" y="1556076"/>
            <a:ext cx="42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02</a:t>
            </a:r>
          </a:p>
        </p:txBody>
      </p:sp>
      <p:sp>
        <p:nvSpPr>
          <p:cNvPr id="725" name="TextBox 724">
            <a:extLst>
              <a:ext uri="{FF2B5EF4-FFF2-40B4-BE49-F238E27FC236}">
                <a16:creationId xmlns:a16="http://schemas.microsoft.com/office/drawing/2014/main" id="{01E58E0B-C01D-4FD0-B701-9CA20888A391}"/>
              </a:ext>
            </a:extLst>
          </p:cNvPr>
          <p:cNvSpPr txBox="1"/>
          <p:nvPr/>
        </p:nvSpPr>
        <p:spPr>
          <a:xfrm>
            <a:off x="6452313" y="1554366"/>
            <a:ext cx="42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03</a:t>
            </a:r>
          </a:p>
        </p:txBody>
      </p:sp>
      <p:sp>
        <p:nvSpPr>
          <p:cNvPr id="727" name="TextBox 726">
            <a:extLst>
              <a:ext uri="{FF2B5EF4-FFF2-40B4-BE49-F238E27FC236}">
                <a16:creationId xmlns:a16="http://schemas.microsoft.com/office/drawing/2014/main" id="{F90C0A5B-FAB5-4199-BC3C-F6C94A09F8C7}"/>
              </a:ext>
            </a:extLst>
          </p:cNvPr>
          <p:cNvSpPr txBox="1"/>
          <p:nvPr/>
        </p:nvSpPr>
        <p:spPr>
          <a:xfrm>
            <a:off x="9091061" y="1552655"/>
            <a:ext cx="42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931481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108283"/>
            <a:ext cx="847747" cy="9640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36440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1562780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AA8FFDE-A1BD-45E3-86A7-C77B1326A5FB}"/>
              </a:ext>
            </a:extLst>
          </p:cNvPr>
          <p:cNvSpPr txBox="1">
            <a:spLocks/>
          </p:cNvSpPr>
          <p:nvPr/>
        </p:nvSpPr>
        <p:spPr>
          <a:xfrm>
            <a:off x="6949440" y="300000"/>
            <a:ext cx="5001064" cy="40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Contoh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endParaRPr lang="en-ID" sz="1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CBB0D1-52A2-4F88-94AD-4FA4DEDAD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897746"/>
              </p:ext>
            </p:extLst>
          </p:nvPr>
        </p:nvGraphicFramePr>
        <p:xfrm>
          <a:off x="1078787" y="1756881"/>
          <a:ext cx="10650636" cy="35346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9348">
                  <a:extLst>
                    <a:ext uri="{9D8B030D-6E8A-4147-A177-3AD203B41FA5}">
                      <a16:colId xmlns:a16="http://schemas.microsoft.com/office/drawing/2014/main" val="1157655805"/>
                    </a:ext>
                  </a:extLst>
                </a:gridCol>
                <a:gridCol w="4078840">
                  <a:extLst>
                    <a:ext uri="{9D8B030D-6E8A-4147-A177-3AD203B41FA5}">
                      <a16:colId xmlns:a16="http://schemas.microsoft.com/office/drawing/2014/main" val="2987574457"/>
                    </a:ext>
                  </a:extLst>
                </a:gridCol>
                <a:gridCol w="4722448">
                  <a:extLst>
                    <a:ext uri="{9D8B030D-6E8A-4147-A177-3AD203B41FA5}">
                      <a16:colId xmlns:a16="http://schemas.microsoft.com/office/drawing/2014/main" val="1294084380"/>
                    </a:ext>
                  </a:extLst>
                </a:gridCol>
              </a:tblGrid>
              <a:tr h="706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Akun</a:t>
                      </a:r>
                      <a:endParaRPr lang="en-US" sz="1400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Prosedur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Pengujian</a:t>
                      </a:r>
                      <a:endParaRPr lang="en-US" sz="1400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Tujuan</a:t>
                      </a:r>
                      <a:endParaRPr lang="en-US" sz="1400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57666"/>
                  </a:ext>
                </a:extLst>
              </a:tr>
              <a:tr h="706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Piutang</a:t>
                      </a:r>
                      <a:r>
                        <a:rPr lang="en-US" sz="1400" dirty="0"/>
                        <a:t> Usaha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Konfirmasi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saldo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pelanggan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Menilai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keberadaan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keakuratan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saldo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35402"/>
                  </a:ext>
                </a:extLst>
              </a:tr>
              <a:tr h="706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Persedian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Hitung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fisik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bandingkan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dengan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catatan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Menilai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keberadaan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nilai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persedian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071742"/>
                  </a:ext>
                </a:extLst>
              </a:tr>
              <a:tr h="706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Kas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Rekonsiliasi</a:t>
                      </a:r>
                      <a:r>
                        <a:rPr lang="en-US" sz="1400" dirty="0"/>
                        <a:t> bank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Memastikan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saldo</a:t>
                      </a:r>
                      <a:r>
                        <a:rPr lang="en-US" sz="1400" dirty="0"/>
                        <a:t> kas </a:t>
                      </a:r>
                      <a:r>
                        <a:rPr lang="en-US" sz="1400" dirty="0" err="1"/>
                        <a:t>benar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4653823"/>
                  </a:ext>
                </a:extLst>
              </a:tr>
              <a:tr h="706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Pendapatan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Telusuri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faktur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jurnal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penjualan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Memastikan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transaksi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benar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terjadi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50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708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108283"/>
            <a:ext cx="847747" cy="9640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36440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1562780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AA8FFDE-A1BD-45E3-86A7-C77B1326A5FB}"/>
              </a:ext>
            </a:extLst>
          </p:cNvPr>
          <p:cNvSpPr txBox="1">
            <a:spLocks/>
          </p:cNvSpPr>
          <p:nvPr/>
        </p:nvSpPr>
        <p:spPr>
          <a:xfrm>
            <a:off x="6949440" y="300000"/>
            <a:ext cx="5001064" cy="40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Perbedaan</a:t>
            </a:r>
            <a:endParaRPr lang="en-ID" sz="1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A9D0066-3044-415A-9DE2-090F81CBA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646498"/>
              </p:ext>
            </p:extLst>
          </p:nvPr>
        </p:nvGraphicFramePr>
        <p:xfrm>
          <a:off x="1066685" y="2374618"/>
          <a:ext cx="10650636" cy="28276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9348">
                  <a:extLst>
                    <a:ext uri="{9D8B030D-6E8A-4147-A177-3AD203B41FA5}">
                      <a16:colId xmlns:a16="http://schemas.microsoft.com/office/drawing/2014/main" val="1157655805"/>
                    </a:ext>
                  </a:extLst>
                </a:gridCol>
                <a:gridCol w="4078840">
                  <a:extLst>
                    <a:ext uri="{9D8B030D-6E8A-4147-A177-3AD203B41FA5}">
                      <a16:colId xmlns:a16="http://schemas.microsoft.com/office/drawing/2014/main" val="2987574457"/>
                    </a:ext>
                  </a:extLst>
                </a:gridCol>
                <a:gridCol w="4722448">
                  <a:extLst>
                    <a:ext uri="{9D8B030D-6E8A-4147-A177-3AD203B41FA5}">
                      <a16:colId xmlns:a16="http://schemas.microsoft.com/office/drawing/2014/main" val="1294084380"/>
                    </a:ext>
                  </a:extLst>
                </a:gridCol>
              </a:tblGrid>
              <a:tr h="706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Aspek</a:t>
                      </a:r>
                      <a:endParaRPr lang="en-US" sz="1400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Pengujian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Substantif</a:t>
                      </a:r>
                      <a:endParaRPr lang="en-US" sz="1400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Pengujian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Kepatuhan</a:t>
                      </a:r>
                      <a:endParaRPr lang="en-US" sz="1400" dirty="0"/>
                    </a:p>
                  </a:txBody>
                  <a:tcPr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57666"/>
                  </a:ext>
                </a:extLst>
              </a:tr>
              <a:tr h="706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Tujuan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Mendeteksi</a:t>
                      </a:r>
                      <a:r>
                        <a:rPr lang="en-US" sz="1400" dirty="0"/>
                        <a:t> salah </a:t>
                      </a:r>
                      <a:r>
                        <a:rPr lang="en-US" sz="1400" dirty="0" err="1"/>
                        <a:t>saji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dalam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laporan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keuangan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Menguji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kepatuhan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terhadap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sistem</a:t>
                      </a:r>
                      <a:r>
                        <a:rPr lang="en-US" sz="1400" dirty="0"/>
                        <a:t>/</a:t>
                      </a:r>
                      <a:r>
                        <a:rPr lang="en-US" sz="1400" dirty="0" err="1"/>
                        <a:t>pengendalian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835402"/>
                  </a:ext>
                </a:extLst>
              </a:tr>
              <a:tr h="706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Fokus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Kewajaran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angka</a:t>
                      </a:r>
                      <a:r>
                        <a:rPr lang="en-US" sz="1400" dirty="0"/>
                        <a:t> dan </a:t>
                      </a:r>
                      <a:r>
                        <a:rPr lang="en-US" sz="1400" dirty="0" err="1"/>
                        <a:t>transaksi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Efektivitas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kontrol</a:t>
                      </a:r>
                      <a:r>
                        <a:rPr lang="en-US" sz="1400" dirty="0"/>
                        <a:t> internal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7071742"/>
                  </a:ext>
                </a:extLst>
              </a:tr>
              <a:tr h="70692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Bukti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400" dirty="0"/>
                        <a:t>Bukti transaksi dan saldo nyata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Dokumentasi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kebijakan</a:t>
                      </a:r>
                      <a:r>
                        <a:rPr lang="en-US" sz="1400" dirty="0"/>
                        <a:t> &amp; </a:t>
                      </a:r>
                      <a:r>
                        <a:rPr lang="en-US" sz="1400" dirty="0" err="1"/>
                        <a:t>prosedur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4653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9645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0C797FD-EDE1-47E2-8D7B-31BA1487466C}"/>
              </a:ext>
            </a:extLst>
          </p:cNvPr>
          <p:cNvSpPr/>
          <p:nvPr/>
        </p:nvSpPr>
        <p:spPr>
          <a:xfrm>
            <a:off x="6931536" y="4543526"/>
            <a:ext cx="2528882" cy="18958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150EA3C-66E3-4788-A19A-19F8D1076449}"/>
              </a:ext>
            </a:extLst>
          </p:cNvPr>
          <p:cNvSpPr/>
          <p:nvPr/>
        </p:nvSpPr>
        <p:spPr>
          <a:xfrm>
            <a:off x="6741895" y="4394065"/>
            <a:ext cx="2908165" cy="218021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DFE8962-0D16-4B59-AD47-9D0B39D408D1}"/>
              </a:ext>
            </a:extLst>
          </p:cNvPr>
          <p:cNvSpPr/>
          <p:nvPr/>
        </p:nvSpPr>
        <p:spPr>
          <a:xfrm>
            <a:off x="6931535" y="4556045"/>
            <a:ext cx="2528882" cy="1895875"/>
          </a:xfrm>
          <a:prstGeom prst="round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Pelaksanaannya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harus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dilakukan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secara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profesional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independen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, dan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berbasis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pada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penilaian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risiko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(risk-based audit approach)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11B13FF-DE57-4DFA-9232-83E1BBC52F78}"/>
              </a:ext>
            </a:extLst>
          </p:cNvPr>
          <p:cNvSpPr/>
          <p:nvPr/>
        </p:nvSpPr>
        <p:spPr>
          <a:xfrm>
            <a:off x="3044193" y="4397431"/>
            <a:ext cx="2908165" cy="218021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E9014EF-4DA5-421A-9516-B5BEE1E44720}"/>
              </a:ext>
            </a:extLst>
          </p:cNvPr>
          <p:cNvSpPr/>
          <p:nvPr/>
        </p:nvSpPr>
        <p:spPr>
          <a:xfrm>
            <a:off x="3233834" y="4546892"/>
            <a:ext cx="2528882" cy="1895875"/>
          </a:xfrm>
          <a:prstGeom prst="round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Pengujian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ini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menjadi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dasar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utama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auditor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dalam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membentuk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opini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atas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laporan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keuangan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7574795-97AD-41DB-9EDB-1FAD7C7B744A}"/>
              </a:ext>
            </a:extLst>
          </p:cNvPr>
          <p:cNvSpPr/>
          <p:nvPr/>
        </p:nvSpPr>
        <p:spPr>
          <a:xfrm>
            <a:off x="6741891" y="1428810"/>
            <a:ext cx="2908165" cy="218021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2D9FB89-E945-4F18-9E28-038AE63E4112}"/>
              </a:ext>
            </a:extLst>
          </p:cNvPr>
          <p:cNvSpPr/>
          <p:nvPr/>
        </p:nvSpPr>
        <p:spPr>
          <a:xfrm>
            <a:off x="6931532" y="1578271"/>
            <a:ext cx="2528882" cy="1895875"/>
          </a:xfrm>
          <a:prstGeom prst="round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Hasil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pengujian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digunakan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untuk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menilai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kewajaran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saldo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akun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transaksi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, dan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pengungkapan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laporan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keuangan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EE6690F-007C-4D6E-96F7-345FB30996AF}"/>
              </a:ext>
            </a:extLst>
          </p:cNvPr>
          <p:cNvSpPr/>
          <p:nvPr/>
        </p:nvSpPr>
        <p:spPr>
          <a:xfrm>
            <a:off x="3054447" y="1408685"/>
            <a:ext cx="2908165" cy="2180219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B2D86D2-EF49-4D58-894C-81215C5DBDCD}"/>
              </a:ext>
            </a:extLst>
          </p:cNvPr>
          <p:cNvSpPr/>
          <p:nvPr/>
        </p:nvSpPr>
        <p:spPr>
          <a:xfrm>
            <a:off x="3233834" y="1529543"/>
            <a:ext cx="2551824" cy="1944604"/>
          </a:xfrm>
          <a:prstGeom prst="roundRect">
            <a:avLst/>
          </a:prstGeom>
          <a:solidFill>
            <a:schemeClr val="bg1"/>
          </a:solidFill>
          <a:ln w="31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Pengujian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</a:rPr>
              <a:t>substantif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merupakan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langkah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penting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dalam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memperoleh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bukti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audit yang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cukup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 dan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</a:rPr>
              <a:t>tepat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32912-1479-438B-9AEB-EA4D15AA5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3" b="11202"/>
          <a:stretch/>
        </p:blipFill>
        <p:spPr>
          <a:xfrm>
            <a:off x="764911" y="108283"/>
            <a:ext cx="847747" cy="96400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9021F0-7F92-40C7-B56C-A54FD798A47B}"/>
              </a:ext>
            </a:extLst>
          </p:cNvPr>
          <p:cNvSpPr txBox="1"/>
          <p:nvPr/>
        </p:nvSpPr>
        <p:spPr>
          <a:xfrm>
            <a:off x="1612658" y="364403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D868087-5E54-4F6E-8DAD-FA0C9BDAE2C7}"/>
              </a:ext>
            </a:extLst>
          </p:cNvPr>
          <p:cNvCxnSpPr>
            <a:cxnSpLocks/>
          </p:cNvCxnSpPr>
          <p:nvPr/>
        </p:nvCxnSpPr>
        <p:spPr>
          <a:xfrm>
            <a:off x="460655" y="0"/>
            <a:ext cx="0" cy="154112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AE3E8E-1115-4C99-94BF-31DA30E98912}"/>
              </a:ext>
            </a:extLst>
          </p:cNvPr>
          <p:cNvCxnSpPr>
            <a:cxnSpLocks/>
          </p:cNvCxnSpPr>
          <p:nvPr/>
        </p:nvCxnSpPr>
        <p:spPr>
          <a:xfrm>
            <a:off x="695250" y="1568918"/>
            <a:ext cx="0" cy="121239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D4744-4DE9-4AEE-9ED8-2F85E6809F94}"/>
              </a:ext>
            </a:extLst>
          </p:cNvPr>
          <p:cNvCxnSpPr>
            <a:cxnSpLocks/>
          </p:cNvCxnSpPr>
          <p:nvPr/>
        </p:nvCxnSpPr>
        <p:spPr>
          <a:xfrm>
            <a:off x="210653" y="1578543"/>
            <a:ext cx="0" cy="12027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AE35F3-2DFC-4CBA-9A56-E5C26AB85B6D}"/>
              </a:ext>
            </a:extLst>
          </p:cNvPr>
          <p:cNvCxnSpPr>
            <a:cxnSpLocks/>
          </p:cNvCxnSpPr>
          <p:nvPr/>
        </p:nvCxnSpPr>
        <p:spPr>
          <a:xfrm>
            <a:off x="210653" y="2781308"/>
            <a:ext cx="484597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B8A588-B43E-4D05-ADB2-D1E8995D0147}"/>
              </a:ext>
            </a:extLst>
          </p:cNvPr>
          <p:cNvCxnSpPr>
            <a:cxnSpLocks/>
          </p:cNvCxnSpPr>
          <p:nvPr/>
        </p:nvCxnSpPr>
        <p:spPr>
          <a:xfrm>
            <a:off x="460655" y="2322394"/>
            <a:ext cx="0" cy="104026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C7F6FA4-B516-4A1C-B922-3C88770CF737}"/>
              </a:ext>
            </a:extLst>
          </p:cNvPr>
          <p:cNvSpPr/>
          <p:nvPr/>
        </p:nvSpPr>
        <p:spPr>
          <a:xfrm>
            <a:off x="355847" y="2128197"/>
            <a:ext cx="209616" cy="194197"/>
          </a:xfrm>
          <a:prstGeom prst="flowChartConnec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294C21-7F13-46B4-A186-A4F0EF0F555E}"/>
              </a:ext>
            </a:extLst>
          </p:cNvPr>
          <p:cNvCxnSpPr>
            <a:cxnSpLocks/>
          </p:cNvCxnSpPr>
          <p:nvPr/>
        </p:nvCxnSpPr>
        <p:spPr>
          <a:xfrm>
            <a:off x="462576" y="5201142"/>
            <a:ext cx="0" cy="165685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8B280-CC8B-4057-97CF-06BF2C588671}"/>
              </a:ext>
            </a:extLst>
          </p:cNvPr>
          <p:cNvSpPr txBox="1"/>
          <p:nvPr/>
        </p:nvSpPr>
        <p:spPr>
          <a:xfrm>
            <a:off x="208236" y="3291841"/>
            <a:ext cx="430887" cy="1992410"/>
          </a:xfrm>
          <a:prstGeom prst="rect">
            <a:avLst/>
          </a:prstGeom>
          <a:noFill/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US" sz="1600" dirty="0" err="1">
                <a:solidFill>
                  <a:srgbClr val="FFC000"/>
                </a:solidFill>
              </a:rPr>
              <a:t>Universitas</a:t>
            </a:r>
            <a:r>
              <a:rPr lang="en-US" sz="1600" dirty="0"/>
              <a:t> </a:t>
            </a:r>
            <a:r>
              <a:rPr lang="en-US" sz="1600" dirty="0" err="1"/>
              <a:t>Jayabaya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70D0C-8370-413F-8322-37612BECC5DD}"/>
              </a:ext>
            </a:extLst>
          </p:cNvPr>
          <p:cNvSpPr txBox="1"/>
          <p:nvPr/>
        </p:nvSpPr>
        <p:spPr>
          <a:xfrm>
            <a:off x="1562780" y="248950"/>
            <a:ext cx="1996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UNIVERSITAS</a:t>
            </a:r>
          </a:p>
          <a:p>
            <a:r>
              <a:rPr lang="en-US" sz="2000" b="1" dirty="0">
                <a:latin typeface="72 Black" panose="020B0A04030603020204" pitchFamily="34" charset="0"/>
                <a:cs typeface="72 Black" panose="020B0A04030603020204" pitchFamily="34" charset="0"/>
              </a:rPr>
              <a:t>JAYABAYA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6AA8FFDE-A1BD-45E3-86A7-C77B1326A5FB}"/>
              </a:ext>
            </a:extLst>
          </p:cNvPr>
          <p:cNvSpPr txBox="1">
            <a:spLocks/>
          </p:cNvSpPr>
          <p:nvPr/>
        </p:nvSpPr>
        <p:spPr>
          <a:xfrm>
            <a:off x="6949440" y="300000"/>
            <a:ext cx="5001064" cy="406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Pengujian</a:t>
            </a:r>
            <a:r>
              <a:rPr lang="en-US" sz="1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Substantif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Kesimpulan</a:t>
            </a:r>
            <a:endParaRPr lang="en-ID" sz="18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04C6F197-D37C-4E6D-9A08-F81138CDA9E3}"/>
              </a:ext>
            </a:extLst>
          </p:cNvPr>
          <p:cNvSpPr/>
          <p:nvPr/>
        </p:nvSpPr>
        <p:spPr>
          <a:xfrm>
            <a:off x="5279251" y="2968337"/>
            <a:ext cx="2120687" cy="2120687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6B114F8-A4B9-4BB0-A450-BE706977B72D}"/>
              </a:ext>
            </a:extLst>
          </p:cNvPr>
          <p:cNvSpPr/>
          <p:nvPr/>
        </p:nvSpPr>
        <p:spPr>
          <a:xfrm rot="16200000">
            <a:off x="6432361" y="2682419"/>
            <a:ext cx="1253496" cy="1253497"/>
          </a:xfrm>
          <a:custGeom>
            <a:avLst/>
            <a:gdLst>
              <a:gd name="connsiteX0" fmla="*/ 1253496 w 1253496"/>
              <a:gd name="connsiteY0" fmla="*/ 0 h 1253497"/>
              <a:gd name="connsiteX1" fmla="*/ 1251205 w 1253496"/>
              <a:gd name="connsiteY1" fmla="*/ 45362 h 1253497"/>
              <a:gd name="connsiteX2" fmla="*/ 45361 w 1253496"/>
              <a:gd name="connsiteY2" fmla="*/ 1251206 h 1253497"/>
              <a:gd name="connsiteX3" fmla="*/ 0 w 1253496"/>
              <a:gd name="connsiteY3" fmla="*/ 1253497 h 1253497"/>
              <a:gd name="connsiteX4" fmla="*/ 0 w 1253496"/>
              <a:gd name="connsiteY4" fmla="*/ 962896 h 1253497"/>
              <a:gd name="connsiteX5" fmla="*/ 15649 w 1253496"/>
              <a:gd name="connsiteY5" fmla="*/ 962106 h 1253497"/>
              <a:gd name="connsiteX6" fmla="*/ 962105 w 1253496"/>
              <a:gd name="connsiteY6" fmla="*/ 15650 h 1253497"/>
              <a:gd name="connsiteX7" fmla="*/ 962895 w 1253496"/>
              <a:gd name="connsiteY7" fmla="*/ 0 h 1253497"/>
              <a:gd name="connsiteX8" fmla="*/ 1253496 w 1253496"/>
              <a:gd name="connsiteY8" fmla="*/ 0 h 125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3496" h="1253497">
                <a:moveTo>
                  <a:pt x="1253496" y="0"/>
                </a:moveTo>
                <a:lnTo>
                  <a:pt x="1251205" y="45362"/>
                </a:lnTo>
                <a:cubicBezTo>
                  <a:pt x="1186635" y="681170"/>
                  <a:pt x="681169" y="1186637"/>
                  <a:pt x="45361" y="1251206"/>
                </a:cubicBezTo>
                <a:lnTo>
                  <a:pt x="0" y="1253497"/>
                </a:lnTo>
                <a:lnTo>
                  <a:pt x="0" y="962896"/>
                </a:lnTo>
                <a:lnTo>
                  <a:pt x="15649" y="962106"/>
                </a:lnTo>
                <a:cubicBezTo>
                  <a:pt x="514689" y="911426"/>
                  <a:pt x="911425" y="514690"/>
                  <a:pt x="962105" y="15650"/>
                </a:cubicBezTo>
                <a:lnTo>
                  <a:pt x="962895" y="0"/>
                </a:lnTo>
                <a:lnTo>
                  <a:pt x="125349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07188E5-2A15-4A7B-A094-7410573432B6}"/>
              </a:ext>
            </a:extLst>
          </p:cNvPr>
          <p:cNvSpPr/>
          <p:nvPr/>
        </p:nvSpPr>
        <p:spPr>
          <a:xfrm rot="16200000">
            <a:off x="4993335" y="2682420"/>
            <a:ext cx="1253496" cy="1253495"/>
          </a:xfrm>
          <a:custGeom>
            <a:avLst/>
            <a:gdLst>
              <a:gd name="connsiteX0" fmla="*/ 1253496 w 1253496"/>
              <a:gd name="connsiteY0" fmla="*/ 1253495 h 1253495"/>
              <a:gd name="connsiteX1" fmla="*/ 962895 w 1253496"/>
              <a:gd name="connsiteY1" fmla="*/ 1253495 h 1253495"/>
              <a:gd name="connsiteX2" fmla="*/ 962105 w 1253496"/>
              <a:gd name="connsiteY2" fmla="*/ 1237846 h 1253495"/>
              <a:gd name="connsiteX3" fmla="*/ 15649 w 1253496"/>
              <a:gd name="connsiteY3" fmla="*/ 291390 h 1253495"/>
              <a:gd name="connsiteX4" fmla="*/ 0 w 1253496"/>
              <a:gd name="connsiteY4" fmla="*/ 290600 h 1253495"/>
              <a:gd name="connsiteX5" fmla="*/ 0 w 1253496"/>
              <a:gd name="connsiteY5" fmla="*/ 0 h 1253495"/>
              <a:gd name="connsiteX6" fmla="*/ 45361 w 1253496"/>
              <a:gd name="connsiteY6" fmla="*/ 2290 h 1253495"/>
              <a:gd name="connsiteX7" fmla="*/ 1251205 w 1253496"/>
              <a:gd name="connsiteY7" fmla="*/ 1208134 h 1253495"/>
              <a:gd name="connsiteX8" fmla="*/ 1253496 w 1253496"/>
              <a:gd name="connsiteY8" fmla="*/ 1253495 h 125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3496" h="1253495">
                <a:moveTo>
                  <a:pt x="1253496" y="1253495"/>
                </a:moveTo>
                <a:lnTo>
                  <a:pt x="962895" y="1253495"/>
                </a:lnTo>
                <a:lnTo>
                  <a:pt x="962105" y="1237846"/>
                </a:lnTo>
                <a:cubicBezTo>
                  <a:pt x="911425" y="738807"/>
                  <a:pt x="514689" y="342071"/>
                  <a:pt x="15649" y="291390"/>
                </a:cubicBezTo>
                <a:lnTo>
                  <a:pt x="0" y="290600"/>
                </a:lnTo>
                <a:lnTo>
                  <a:pt x="0" y="0"/>
                </a:lnTo>
                <a:lnTo>
                  <a:pt x="45361" y="2290"/>
                </a:lnTo>
                <a:cubicBezTo>
                  <a:pt x="681169" y="66860"/>
                  <a:pt x="1186635" y="572327"/>
                  <a:pt x="1251205" y="1208134"/>
                </a:cubicBezTo>
                <a:lnTo>
                  <a:pt x="1253496" y="125349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B170699-30B7-4442-84E9-1CF92C961CDC}"/>
              </a:ext>
            </a:extLst>
          </p:cNvPr>
          <p:cNvSpPr/>
          <p:nvPr/>
        </p:nvSpPr>
        <p:spPr>
          <a:xfrm rot="16200000">
            <a:off x="4993337" y="4121445"/>
            <a:ext cx="1253496" cy="1253495"/>
          </a:xfrm>
          <a:custGeom>
            <a:avLst/>
            <a:gdLst>
              <a:gd name="connsiteX0" fmla="*/ 1253496 w 1253496"/>
              <a:gd name="connsiteY0" fmla="*/ 0 h 1253495"/>
              <a:gd name="connsiteX1" fmla="*/ 1253496 w 1253496"/>
              <a:gd name="connsiteY1" fmla="*/ 290600 h 1253495"/>
              <a:gd name="connsiteX2" fmla="*/ 1237846 w 1253496"/>
              <a:gd name="connsiteY2" fmla="*/ 291390 h 1253495"/>
              <a:gd name="connsiteX3" fmla="*/ 291390 w 1253496"/>
              <a:gd name="connsiteY3" fmla="*/ 1237846 h 1253495"/>
              <a:gd name="connsiteX4" fmla="*/ 290600 w 1253496"/>
              <a:gd name="connsiteY4" fmla="*/ 1253495 h 1253495"/>
              <a:gd name="connsiteX5" fmla="*/ 0 w 1253496"/>
              <a:gd name="connsiteY5" fmla="*/ 1253495 h 1253495"/>
              <a:gd name="connsiteX6" fmla="*/ 2290 w 1253496"/>
              <a:gd name="connsiteY6" fmla="*/ 1208134 h 1253495"/>
              <a:gd name="connsiteX7" fmla="*/ 1208134 w 1253496"/>
              <a:gd name="connsiteY7" fmla="*/ 2290 h 1253495"/>
              <a:gd name="connsiteX8" fmla="*/ 1253496 w 1253496"/>
              <a:gd name="connsiteY8" fmla="*/ 0 h 1253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3496" h="1253495">
                <a:moveTo>
                  <a:pt x="1253496" y="0"/>
                </a:moveTo>
                <a:lnTo>
                  <a:pt x="1253496" y="290600"/>
                </a:lnTo>
                <a:lnTo>
                  <a:pt x="1237846" y="291390"/>
                </a:lnTo>
                <a:cubicBezTo>
                  <a:pt x="738807" y="342071"/>
                  <a:pt x="342071" y="738807"/>
                  <a:pt x="291390" y="1237846"/>
                </a:cubicBezTo>
                <a:lnTo>
                  <a:pt x="290600" y="1253495"/>
                </a:lnTo>
                <a:lnTo>
                  <a:pt x="0" y="1253495"/>
                </a:lnTo>
                <a:lnTo>
                  <a:pt x="2290" y="1208134"/>
                </a:lnTo>
                <a:cubicBezTo>
                  <a:pt x="66860" y="572327"/>
                  <a:pt x="572327" y="66860"/>
                  <a:pt x="1208134" y="2290"/>
                </a:cubicBezTo>
                <a:lnTo>
                  <a:pt x="12534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081D566-E42E-475B-A6EA-BE789D8479EF}"/>
              </a:ext>
            </a:extLst>
          </p:cNvPr>
          <p:cNvSpPr/>
          <p:nvPr/>
        </p:nvSpPr>
        <p:spPr>
          <a:xfrm rot="16200000">
            <a:off x="6432360" y="4121444"/>
            <a:ext cx="1253496" cy="1253497"/>
          </a:xfrm>
          <a:custGeom>
            <a:avLst/>
            <a:gdLst>
              <a:gd name="connsiteX0" fmla="*/ 1253496 w 1253496"/>
              <a:gd name="connsiteY0" fmla="*/ 962896 h 1253497"/>
              <a:gd name="connsiteX1" fmla="*/ 1253496 w 1253496"/>
              <a:gd name="connsiteY1" fmla="*/ 1253497 h 1253497"/>
              <a:gd name="connsiteX2" fmla="*/ 1208134 w 1253496"/>
              <a:gd name="connsiteY2" fmla="*/ 1251206 h 1253497"/>
              <a:gd name="connsiteX3" fmla="*/ 2290 w 1253496"/>
              <a:gd name="connsiteY3" fmla="*/ 45362 h 1253497"/>
              <a:gd name="connsiteX4" fmla="*/ 0 w 1253496"/>
              <a:gd name="connsiteY4" fmla="*/ 0 h 1253497"/>
              <a:gd name="connsiteX5" fmla="*/ 290600 w 1253496"/>
              <a:gd name="connsiteY5" fmla="*/ 0 h 1253497"/>
              <a:gd name="connsiteX6" fmla="*/ 291390 w 1253496"/>
              <a:gd name="connsiteY6" fmla="*/ 15650 h 1253497"/>
              <a:gd name="connsiteX7" fmla="*/ 1237846 w 1253496"/>
              <a:gd name="connsiteY7" fmla="*/ 962106 h 1253497"/>
              <a:gd name="connsiteX8" fmla="*/ 1253496 w 1253496"/>
              <a:gd name="connsiteY8" fmla="*/ 962896 h 125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3496" h="1253497">
                <a:moveTo>
                  <a:pt x="1253496" y="962896"/>
                </a:moveTo>
                <a:lnTo>
                  <a:pt x="1253496" y="1253497"/>
                </a:lnTo>
                <a:lnTo>
                  <a:pt x="1208134" y="1251206"/>
                </a:lnTo>
                <a:cubicBezTo>
                  <a:pt x="572326" y="1186637"/>
                  <a:pt x="66860" y="681170"/>
                  <a:pt x="2290" y="45362"/>
                </a:cubicBezTo>
                <a:lnTo>
                  <a:pt x="0" y="0"/>
                </a:lnTo>
                <a:lnTo>
                  <a:pt x="290600" y="0"/>
                </a:lnTo>
                <a:lnTo>
                  <a:pt x="291390" y="15650"/>
                </a:lnTo>
                <a:cubicBezTo>
                  <a:pt x="342070" y="514690"/>
                  <a:pt x="738806" y="911426"/>
                  <a:pt x="1237846" y="962106"/>
                </a:cubicBezTo>
                <a:lnTo>
                  <a:pt x="1253496" y="962896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CDB67303-EE28-4A71-8682-F2A3B1427CBA}"/>
              </a:ext>
            </a:extLst>
          </p:cNvPr>
          <p:cNvSpPr/>
          <p:nvPr/>
        </p:nvSpPr>
        <p:spPr>
          <a:xfrm>
            <a:off x="5432714" y="3098326"/>
            <a:ext cx="1860707" cy="186070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Kesimpulan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Pengujian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25000"/>
                  </a:schemeClr>
                </a:solidFill>
              </a:rPr>
              <a:t>Substantif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BA02040-B2D0-4764-B56A-83B6C9406BF2}"/>
              </a:ext>
            </a:extLst>
          </p:cNvPr>
          <p:cNvSpPr/>
          <p:nvPr/>
        </p:nvSpPr>
        <p:spPr>
          <a:xfrm>
            <a:off x="3044193" y="1415558"/>
            <a:ext cx="773916" cy="725172"/>
          </a:xfrm>
          <a:custGeom>
            <a:avLst/>
            <a:gdLst>
              <a:gd name="connsiteX0" fmla="*/ 363377 w 773916"/>
              <a:gd name="connsiteY0" fmla="*/ 0 h 725172"/>
              <a:gd name="connsiteX1" fmla="*/ 766383 w 773916"/>
              <a:gd name="connsiteY1" fmla="*/ 0 h 725172"/>
              <a:gd name="connsiteX2" fmla="*/ 773916 w 773916"/>
              <a:gd name="connsiteY2" fmla="*/ 74731 h 725172"/>
              <a:gd name="connsiteX3" fmla="*/ 123475 w 773916"/>
              <a:gd name="connsiteY3" fmla="*/ 725172 h 725172"/>
              <a:gd name="connsiteX4" fmla="*/ 0 w 773916"/>
              <a:gd name="connsiteY4" fmla="*/ 712724 h 725172"/>
              <a:gd name="connsiteX5" fmla="*/ 0 w 773916"/>
              <a:gd name="connsiteY5" fmla="*/ 363377 h 725172"/>
              <a:gd name="connsiteX6" fmla="*/ 363377 w 773916"/>
              <a:gd name="connsiteY6" fmla="*/ 0 h 72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916" h="725172">
                <a:moveTo>
                  <a:pt x="363377" y="0"/>
                </a:moveTo>
                <a:lnTo>
                  <a:pt x="766383" y="0"/>
                </a:lnTo>
                <a:lnTo>
                  <a:pt x="773916" y="74731"/>
                </a:lnTo>
                <a:cubicBezTo>
                  <a:pt x="773916" y="433960"/>
                  <a:pt x="482704" y="725172"/>
                  <a:pt x="123475" y="725172"/>
                </a:cubicBezTo>
                <a:lnTo>
                  <a:pt x="0" y="712724"/>
                </a:lnTo>
                <a:lnTo>
                  <a:pt x="0" y="363377"/>
                </a:lnTo>
                <a:cubicBezTo>
                  <a:pt x="0" y="162689"/>
                  <a:pt x="162689" y="0"/>
                  <a:pt x="363377" y="0"/>
                </a:cubicBezTo>
                <a:close/>
              </a:path>
            </a:pathLst>
          </a:custGeom>
          <a:gradFill>
            <a:gsLst>
              <a:gs pos="51000">
                <a:srgbClr val="FFC000"/>
              </a:gs>
              <a:gs pos="10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1">
                  <a:shade val="63000"/>
                  <a:satMod val="1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D3FF66B5-8541-4EB7-8560-BC30A3ABEBC7}"/>
              </a:ext>
            </a:extLst>
          </p:cNvPr>
          <p:cNvSpPr/>
          <p:nvPr/>
        </p:nvSpPr>
        <p:spPr>
          <a:xfrm rot="5400000">
            <a:off x="8910211" y="1467760"/>
            <a:ext cx="773916" cy="725172"/>
          </a:xfrm>
          <a:custGeom>
            <a:avLst/>
            <a:gdLst>
              <a:gd name="connsiteX0" fmla="*/ 363377 w 773916"/>
              <a:gd name="connsiteY0" fmla="*/ 0 h 725172"/>
              <a:gd name="connsiteX1" fmla="*/ 766383 w 773916"/>
              <a:gd name="connsiteY1" fmla="*/ 0 h 725172"/>
              <a:gd name="connsiteX2" fmla="*/ 773916 w 773916"/>
              <a:gd name="connsiteY2" fmla="*/ 74731 h 725172"/>
              <a:gd name="connsiteX3" fmla="*/ 123475 w 773916"/>
              <a:gd name="connsiteY3" fmla="*/ 725172 h 725172"/>
              <a:gd name="connsiteX4" fmla="*/ 0 w 773916"/>
              <a:gd name="connsiteY4" fmla="*/ 712724 h 725172"/>
              <a:gd name="connsiteX5" fmla="*/ 0 w 773916"/>
              <a:gd name="connsiteY5" fmla="*/ 363377 h 725172"/>
              <a:gd name="connsiteX6" fmla="*/ 363377 w 773916"/>
              <a:gd name="connsiteY6" fmla="*/ 0 h 72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916" h="725172">
                <a:moveTo>
                  <a:pt x="363377" y="0"/>
                </a:moveTo>
                <a:lnTo>
                  <a:pt x="766383" y="0"/>
                </a:lnTo>
                <a:lnTo>
                  <a:pt x="773916" y="74731"/>
                </a:lnTo>
                <a:cubicBezTo>
                  <a:pt x="773916" y="433960"/>
                  <a:pt x="482704" y="725172"/>
                  <a:pt x="123475" y="725172"/>
                </a:cubicBezTo>
                <a:lnTo>
                  <a:pt x="0" y="712724"/>
                </a:lnTo>
                <a:lnTo>
                  <a:pt x="0" y="363377"/>
                </a:lnTo>
                <a:cubicBezTo>
                  <a:pt x="0" y="162689"/>
                  <a:pt x="162689" y="0"/>
                  <a:pt x="363377" y="0"/>
                </a:cubicBezTo>
                <a:close/>
              </a:path>
            </a:pathLst>
          </a:custGeom>
          <a:gradFill>
            <a:gsLst>
              <a:gs pos="28000">
                <a:srgbClr val="FF0000"/>
              </a:gs>
              <a:gs pos="10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1">
                  <a:shade val="63000"/>
                  <a:satMod val="1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AB2C8C9-08A4-4F36-B0D7-CFA53977714A}"/>
              </a:ext>
            </a:extLst>
          </p:cNvPr>
          <p:cNvSpPr/>
          <p:nvPr/>
        </p:nvSpPr>
        <p:spPr>
          <a:xfrm rot="10800000">
            <a:off x="8885839" y="5861631"/>
            <a:ext cx="773916" cy="725172"/>
          </a:xfrm>
          <a:custGeom>
            <a:avLst/>
            <a:gdLst>
              <a:gd name="connsiteX0" fmla="*/ 363377 w 773916"/>
              <a:gd name="connsiteY0" fmla="*/ 0 h 725172"/>
              <a:gd name="connsiteX1" fmla="*/ 766383 w 773916"/>
              <a:gd name="connsiteY1" fmla="*/ 0 h 725172"/>
              <a:gd name="connsiteX2" fmla="*/ 773916 w 773916"/>
              <a:gd name="connsiteY2" fmla="*/ 74731 h 725172"/>
              <a:gd name="connsiteX3" fmla="*/ 123475 w 773916"/>
              <a:gd name="connsiteY3" fmla="*/ 725172 h 725172"/>
              <a:gd name="connsiteX4" fmla="*/ 0 w 773916"/>
              <a:gd name="connsiteY4" fmla="*/ 712724 h 725172"/>
              <a:gd name="connsiteX5" fmla="*/ 0 w 773916"/>
              <a:gd name="connsiteY5" fmla="*/ 363377 h 725172"/>
              <a:gd name="connsiteX6" fmla="*/ 363377 w 773916"/>
              <a:gd name="connsiteY6" fmla="*/ 0 h 72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916" h="725172">
                <a:moveTo>
                  <a:pt x="363377" y="0"/>
                </a:moveTo>
                <a:lnTo>
                  <a:pt x="766383" y="0"/>
                </a:lnTo>
                <a:lnTo>
                  <a:pt x="773916" y="74731"/>
                </a:lnTo>
                <a:cubicBezTo>
                  <a:pt x="773916" y="433960"/>
                  <a:pt x="482704" y="725172"/>
                  <a:pt x="123475" y="725172"/>
                </a:cubicBezTo>
                <a:lnTo>
                  <a:pt x="0" y="712724"/>
                </a:lnTo>
                <a:lnTo>
                  <a:pt x="0" y="363377"/>
                </a:lnTo>
                <a:cubicBezTo>
                  <a:pt x="0" y="162689"/>
                  <a:pt x="162689" y="0"/>
                  <a:pt x="363377" y="0"/>
                </a:cubicBezTo>
                <a:close/>
              </a:path>
            </a:pathLst>
          </a:custGeom>
          <a:gradFill>
            <a:gsLst>
              <a:gs pos="29000">
                <a:srgbClr val="0070C0"/>
              </a:gs>
              <a:gs pos="10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1">
                  <a:shade val="63000"/>
                  <a:satMod val="1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913AC0B-A9F4-4F66-8E6C-ECB7468E6421}"/>
              </a:ext>
            </a:extLst>
          </p:cNvPr>
          <p:cNvSpPr/>
          <p:nvPr/>
        </p:nvSpPr>
        <p:spPr>
          <a:xfrm rot="16200000">
            <a:off x="3030075" y="5824740"/>
            <a:ext cx="773916" cy="725172"/>
          </a:xfrm>
          <a:custGeom>
            <a:avLst/>
            <a:gdLst>
              <a:gd name="connsiteX0" fmla="*/ 363377 w 773916"/>
              <a:gd name="connsiteY0" fmla="*/ 0 h 725172"/>
              <a:gd name="connsiteX1" fmla="*/ 766383 w 773916"/>
              <a:gd name="connsiteY1" fmla="*/ 0 h 725172"/>
              <a:gd name="connsiteX2" fmla="*/ 773916 w 773916"/>
              <a:gd name="connsiteY2" fmla="*/ 74731 h 725172"/>
              <a:gd name="connsiteX3" fmla="*/ 123475 w 773916"/>
              <a:gd name="connsiteY3" fmla="*/ 725172 h 725172"/>
              <a:gd name="connsiteX4" fmla="*/ 0 w 773916"/>
              <a:gd name="connsiteY4" fmla="*/ 712724 h 725172"/>
              <a:gd name="connsiteX5" fmla="*/ 0 w 773916"/>
              <a:gd name="connsiteY5" fmla="*/ 363377 h 725172"/>
              <a:gd name="connsiteX6" fmla="*/ 363377 w 773916"/>
              <a:gd name="connsiteY6" fmla="*/ 0 h 725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3916" h="725172">
                <a:moveTo>
                  <a:pt x="363377" y="0"/>
                </a:moveTo>
                <a:lnTo>
                  <a:pt x="766383" y="0"/>
                </a:lnTo>
                <a:lnTo>
                  <a:pt x="773916" y="74731"/>
                </a:lnTo>
                <a:cubicBezTo>
                  <a:pt x="773916" y="433960"/>
                  <a:pt x="482704" y="725172"/>
                  <a:pt x="123475" y="725172"/>
                </a:cubicBezTo>
                <a:lnTo>
                  <a:pt x="0" y="712724"/>
                </a:lnTo>
                <a:lnTo>
                  <a:pt x="0" y="363377"/>
                </a:lnTo>
                <a:cubicBezTo>
                  <a:pt x="0" y="162689"/>
                  <a:pt x="162689" y="0"/>
                  <a:pt x="363377" y="0"/>
                </a:cubicBezTo>
                <a:close/>
              </a:path>
            </a:pathLst>
          </a:custGeom>
          <a:gradFill>
            <a:gsLst>
              <a:gs pos="43000">
                <a:srgbClr val="92D050"/>
              </a:gs>
              <a:gs pos="10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bg1">
                  <a:shade val="63000"/>
                  <a:satMod val="1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D4B37-4932-4A4B-A4A4-C32B34D2F70C}"/>
              </a:ext>
            </a:extLst>
          </p:cNvPr>
          <p:cNvSpPr txBox="1"/>
          <p:nvPr/>
        </p:nvSpPr>
        <p:spPr>
          <a:xfrm>
            <a:off x="3194077" y="1566107"/>
            <a:ext cx="42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01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D7F84EF-8396-4097-B629-E7C5DC8CCAEE}"/>
              </a:ext>
            </a:extLst>
          </p:cNvPr>
          <p:cNvSpPr txBox="1"/>
          <p:nvPr/>
        </p:nvSpPr>
        <p:spPr>
          <a:xfrm>
            <a:off x="9148623" y="1562601"/>
            <a:ext cx="42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02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247C90E-506E-4AA0-9155-50DD8E062AD6}"/>
              </a:ext>
            </a:extLst>
          </p:cNvPr>
          <p:cNvSpPr txBox="1"/>
          <p:nvPr/>
        </p:nvSpPr>
        <p:spPr>
          <a:xfrm>
            <a:off x="9132723" y="5984661"/>
            <a:ext cx="42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03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A74C6E-5448-4107-B251-599002F5EA34}"/>
              </a:ext>
            </a:extLst>
          </p:cNvPr>
          <p:cNvSpPr txBox="1"/>
          <p:nvPr/>
        </p:nvSpPr>
        <p:spPr>
          <a:xfrm>
            <a:off x="3150291" y="5969113"/>
            <a:ext cx="42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04</a:t>
            </a:r>
          </a:p>
        </p:txBody>
      </p:sp>
      <p:pic>
        <p:nvPicPr>
          <p:cNvPr id="3" name="Graphic 2" descr="Security camera">
            <a:extLst>
              <a:ext uri="{FF2B5EF4-FFF2-40B4-BE49-F238E27FC236}">
                <a16:creationId xmlns:a16="http://schemas.microsoft.com/office/drawing/2014/main" id="{256C736F-BAC6-4F54-8E96-FBAE7B51D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6421" y="1529543"/>
            <a:ext cx="523939" cy="523939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F6777C3B-807C-4666-8B8B-AA5914881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7559" y="4626945"/>
            <a:ext cx="428828" cy="428828"/>
          </a:xfrm>
          <a:prstGeom prst="rect">
            <a:avLst/>
          </a:prstGeom>
        </p:spPr>
      </p:pic>
      <p:pic>
        <p:nvPicPr>
          <p:cNvPr id="16" name="Graphic 15" descr="Open book">
            <a:extLst>
              <a:ext uri="{FF2B5EF4-FFF2-40B4-BE49-F238E27FC236}">
                <a16:creationId xmlns:a16="http://schemas.microsoft.com/office/drawing/2014/main" id="{E039030B-8728-4A5E-8B5B-0195C5864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47139" y="1525955"/>
            <a:ext cx="523541" cy="523541"/>
          </a:xfrm>
          <a:prstGeom prst="rect">
            <a:avLst/>
          </a:prstGeom>
        </p:spPr>
      </p:pic>
      <p:pic>
        <p:nvPicPr>
          <p:cNvPr id="23" name="Graphic 22" descr="No sign">
            <a:extLst>
              <a:ext uri="{FF2B5EF4-FFF2-40B4-BE49-F238E27FC236}">
                <a16:creationId xmlns:a16="http://schemas.microsoft.com/office/drawing/2014/main" id="{BBFB7447-06FA-4AF4-BDEC-FCC58BEA91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81559" y="4577067"/>
            <a:ext cx="428828" cy="42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27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7160</TotalTime>
  <Words>658</Words>
  <Application>Microsoft Office PowerPoint</Application>
  <PresentationFormat>Widescreen</PresentationFormat>
  <Paragraphs>159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72 Black</vt:lpstr>
      <vt:lpstr>Arial</vt:lpstr>
      <vt:lpstr>Calibri</vt:lpstr>
      <vt:lpstr>Calibri Light</vt:lpstr>
      <vt:lpstr>Poppins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Handri Fatria</dc:creator>
  <cp:lastModifiedBy>organizer</cp:lastModifiedBy>
  <cp:revision>100</cp:revision>
  <dcterms:created xsi:type="dcterms:W3CDTF">2025-11-05T09:59:41Z</dcterms:created>
  <dcterms:modified xsi:type="dcterms:W3CDTF">2025-12-20T12:34:56Z</dcterms:modified>
</cp:coreProperties>
</file>