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Albert Sans" panose="020B0604020202020204" charset="0"/>
      <p:regular r:id="rId11"/>
    </p:embeddedFont>
    <p:embeddedFont>
      <p:font typeface="Albert Sans Bold" panose="020B0604020202020204" charset="0"/>
      <p:regular r:id="rId12"/>
    </p:embeddedFont>
    <p:embeddedFont>
      <p:font typeface="Bernier" panose="020B0604020202020204" charset="0"/>
      <p:regular r:id="rId13"/>
    </p:embeddedFont>
    <p:embeddedFont>
      <p:font typeface="Frankfurter Highlight"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782"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hyperlink" Target="https://amt-it.com/blog/pengendalian-internal-adalah/" TargetMode="Externa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1800" y="1028700"/>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stretch>
              <a:fillRect/>
            </a:stretch>
          </a:blipFill>
        </p:spPr>
      </p:sp>
      <p:sp>
        <p:nvSpPr>
          <p:cNvPr id="3" name="Freeform 3"/>
          <p:cNvSpPr/>
          <p:nvPr/>
        </p:nvSpPr>
        <p:spPr>
          <a:xfrm>
            <a:off x="10877732" y="-3463770"/>
            <a:ext cx="10258305" cy="10258305"/>
          </a:xfrm>
          <a:custGeom>
            <a:avLst/>
            <a:gdLst/>
            <a:ahLst/>
            <a:cxnLst/>
            <a:rect l="l" t="t" r="r" b="b"/>
            <a:pathLst>
              <a:path w="10258305" h="10258305">
                <a:moveTo>
                  <a:pt x="0" y="0"/>
                </a:moveTo>
                <a:lnTo>
                  <a:pt x="10258305" y="0"/>
                </a:lnTo>
                <a:lnTo>
                  <a:pt x="10258305" y="10258305"/>
                </a:lnTo>
                <a:lnTo>
                  <a:pt x="0" y="1025830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2279912" y="4251398"/>
            <a:ext cx="10013804" cy="10013804"/>
          </a:xfrm>
          <a:custGeom>
            <a:avLst/>
            <a:gdLst/>
            <a:ahLst/>
            <a:cxnLst/>
            <a:rect l="l" t="t" r="r" b="b"/>
            <a:pathLst>
              <a:path w="10013804" h="10013804">
                <a:moveTo>
                  <a:pt x="0" y="0"/>
                </a:moveTo>
                <a:lnTo>
                  <a:pt x="10013804" y="0"/>
                </a:lnTo>
                <a:lnTo>
                  <a:pt x="10013804" y="10013804"/>
                </a:lnTo>
                <a:lnTo>
                  <a:pt x="0" y="10013804"/>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1658600" y="1193835"/>
            <a:ext cx="11201400" cy="11201400"/>
          </a:xfrm>
          <a:custGeom>
            <a:avLst/>
            <a:gdLst/>
            <a:ahLst/>
            <a:cxnLst/>
            <a:rect l="l" t="t" r="r" b="b"/>
            <a:pathLst>
              <a:path w="11201400" h="11201400">
                <a:moveTo>
                  <a:pt x="0" y="0"/>
                </a:moveTo>
                <a:lnTo>
                  <a:pt x="11201400" y="0"/>
                </a:lnTo>
                <a:lnTo>
                  <a:pt x="11201400" y="11201400"/>
                </a:lnTo>
                <a:lnTo>
                  <a:pt x="0" y="11201400"/>
                </a:lnTo>
                <a:lnTo>
                  <a:pt x="0" y="0"/>
                </a:lnTo>
                <a:close/>
              </a:path>
            </a:pathLst>
          </a:custGeom>
          <a:blipFill>
            <a:blip r:embed="rId7">
              <a:alphaModFix amt="65000"/>
              <a:extLst>
                <a:ext uri="{96DAC541-7B7A-43D3-8B79-37D633B846F1}">
                  <asvg:svgBlip xmlns:asvg="http://schemas.microsoft.com/office/drawing/2016/SVG/main" r:embed="rId8"/>
                </a:ext>
              </a:extLst>
            </a:blip>
            <a:stretch>
              <a:fillRect/>
            </a:stretch>
          </a:blipFill>
        </p:spPr>
      </p:sp>
      <p:sp>
        <p:nvSpPr>
          <p:cNvPr id="6" name="Freeform 6"/>
          <p:cNvSpPr/>
          <p:nvPr/>
        </p:nvSpPr>
        <p:spPr>
          <a:xfrm>
            <a:off x="-1389525" y="-2057400"/>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9">
              <a:alphaModFix amt="65000"/>
            </a:blip>
            <a:stretch>
              <a:fillRect/>
            </a:stretch>
          </a:blipFill>
        </p:spPr>
      </p:sp>
      <p:sp>
        <p:nvSpPr>
          <p:cNvPr id="7" name="Freeform 7"/>
          <p:cNvSpPr/>
          <p:nvPr/>
        </p:nvSpPr>
        <p:spPr>
          <a:xfrm>
            <a:off x="3772623" y="2057400"/>
            <a:ext cx="10742753" cy="6172200"/>
          </a:xfrm>
          <a:custGeom>
            <a:avLst/>
            <a:gdLst/>
            <a:ahLst/>
            <a:cxnLst/>
            <a:rect l="l" t="t" r="r" b="b"/>
            <a:pathLst>
              <a:path w="10742753" h="6172200">
                <a:moveTo>
                  <a:pt x="0" y="0"/>
                </a:moveTo>
                <a:lnTo>
                  <a:pt x="10742754" y="0"/>
                </a:lnTo>
                <a:lnTo>
                  <a:pt x="10742754" y="6172200"/>
                </a:lnTo>
                <a:lnTo>
                  <a:pt x="0" y="61722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TextBox 8"/>
          <p:cNvSpPr txBox="1"/>
          <p:nvPr/>
        </p:nvSpPr>
        <p:spPr>
          <a:xfrm>
            <a:off x="4192385" y="3909059"/>
            <a:ext cx="9903230" cy="2602231"/>
          </a:xfrm>
          <a:prstGeom prst="rect">
            <a:avLst/>
          </a:prstGeom>
        </p:spPr>
        <p:txBody>
          <a:bodyPr lIns="0" tIns="0" rIns="0" bIns="0" rtlCol="0" anchor="t">
            <a:spAutoFit/>
          </a:bodyPr>
          <a:lstStyle/>
          <a:p>
            <a:pPr algn="ctr">
              <a:lnSpc>
                <a:spcPts val="10080"/>
              </a:lnSpc>
            </a:pPr>
            <a:r>
              <a:rPr lang="en-US" sz="9600">
                <a:solidFill>
                  <a:srgbClr val="000000"/>
                </a:solidFill>
                <a:latin typeface="Bernier"/>
                <a:ea typeface="Bernier"/>
                <a:cs typeface="Bernier"/>
                <a:sym typeface="Bernier"/>
              </a:rPr>
              <a:t>pengujian sistem pengedalian internal </a:t>
            </a:r>
          </a:p>
        </p:txBody>
      </p:sp>
      <p:sp>
        <p:nvSpPr>
          <p:cNvPr id="9" name="Freeform 9"/>
          <p:cNvSpPr/>
          <p:nvPr/>
        </p:nvSpPr>
        <p:spPr>
          <a:xfrm>
            <a:off x="14919129" y="391027"/>
            <a:ext cx="2970137" cy="4114800"/>
          </a:xfrm>
          <a:custGeom>
            <a:avLst/>
            <a:gdLst/>
            <a:ahLst/>
            <a:cxnLst/>
            <a:rect l="l" t="t" r="r" b="b"/>
            <a:pathLst>
              <a:path w="2970137" h="4114800">
                <a:moveTo>
                  <a:pt x="0" y="0"/>
                </a:moveTo>
                <a:lnTo>
                  <a:pt x="2970138" y="0"/>
                </a:lnTo>
                <a:lnTo>
                  <a:pt x="297013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rot="-842194">
            <a:off x="1028700" y="5955076"/>
            <a:ext cx="3396580" cy="4114800"/>
          </a:xfrm>
          <a:custGeom>
            <a:avLst/>
            <a:gdLst/>
            <a:ahLst/>
            <a:cxnLst/>
            <a:rect l="l" t="t" r="r" b="b"/>
            <a:pathLst>
              <a:path w="3396580" h="4114800">
                <a:moveTo>
                  <a:pt x="0" y="0"/>
                </a:moveTo>
                <a:lnTo>
                  <a:pt x="3396580" y="0"/>
                </a:lnTo>
                <a:lnTo>
                  <a:pt x="3396580"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4192385" y="8286750"/>
            <a:ext cx="9903230" cy="1126808"/>
          </a:xfrm>
          <a:prstGeom prst="rect">
            <a:avLst/>
          </a:prstGeom>
        </p:spPr>
        <p:txBody>
          <a:bodyPr lIns="0" tIns="0" rIns="0" bIns="0" rtlCol="0" anchor="t">
            <a:spAutoFit/>
          </a:bodyPr>
          <a:lstStyle/>
          <a:p>
            <a:pPr algn="ctr">
              <a:lnSpc>
                <a:spcPts val="4725"/>
              </a:lnSpc>
            </a:pPr>
            <a:r>
              <a:rPr lang="en-US" sz="4500">
                <a:solidFill>
                  <a:srgbClr val="000000"/>
                </a:solidFill>
                <a:latin typeface="Bernier"/>
                <a:ea typeface="Bernier"/>
                <a:cs typeface="Bernier"/>
                <a:sym typeface="Bernier"/>
              </a:rPr>
              <a:t>Novika rahma</a:t>
            </a:r>
          </a:p>
          <a:p>
            <a:pPr algn="ctr">
              <a:lnSpc>
                <a:spcPts val="3990"/>
              </a:lnSpc>
            </a:pPr>
            <a:r>
              <a:rPr lang="en-US" sz="3800">
                <a:solidFill>
                  <a:srgbClr val="000000"/>
                </a:solidFill>
                <a:latin typeface="Bernier"/>
                <a:ea typeface="Bernier"/>
                <a:cs typeface="Bernier"/>
                <a:sym typeface="Bernier"/>
              </a:rPr>
              <a:t>2025340350012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1800" y="1028700"/>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alphaModFix amt="80000"/>
            </a:blip>
            <a:stretch>
              <a:fillRect/>
            </a:stretch>
          </a:blipFill>
        </p:spPr>
      </p:sp>
      <p:sp>
        <p:nvSpPr>
          <p:cNvPr id="3" name="Freeform 3"/>
          <p:cNvSpPr/>
          <p:nvPr/>
        </p:nvSpPr>
        <p:spPr>
          <a:xfrm>
            <a:off x="10877732" y="-3463770"/>
            <a:ext cx="10258305" cy="10258305"/>
          </a:xfrm>
          <a:custGeom>
            <a:avLst/>
            <a:gdLst/>
            <a:ahLst/>
            <a:cxnLst/>
            <a:rect l="l" t="t" r="r" b="b"/>
            <a:pathLst>
              <a:path w="10258305" h="10258305">
                <a:moveTo>
                  <a:pt x="0" y="0"/>
                </a:moveTo>
                <a:lnTo>
                  <a:pt x="10258305" y="0"/>
                </a:lnTo>
                <a:lnTo>
                  <a:pt x="10258305" y="10258305"/>
                </a:lnTo>
                <a:lnTo>
                  <a:pt x="0" y="1025830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2279912" y="4251398"/>
            <a:ext cx="10013804" cy="10013804"/>
          </a:xfrm>
          <a:custGeom>
            <a:avLst/>
            <a:gdLst/>
            <a:ahLst/>
            <a:cxnLst/>
            <a:rect l="l" t="t" r="r" b="b"/>
            <a:pathLst>
              <a:path w="10013804" h="10013804">
                <a:moveTo>
                  <a:pt x="0" y="0"/>
                </a:moveTo>
                <a:lnTo>
                  <a:pt x="10013804" y="0"/>
                </a:lnTo>
                <a:lnTo>
                  <a:pt x="10013804" y="10013804"/>
                </a:lnTo>
                <a:lnTo>
                  <a:pt x="0" y="10013804"/>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1658600" y="1193835"/>
            <a:ext cx="11201400" cy="11201400"/>
          </a:xfrm>
          <a:custGeom>
            <a:avLst/>
            <a:gdLst/>
            <a:ahLst/>
            <a:cxnLst/>
            <a:rect l="l" t="t" r="r" b="b"/>
            <a:pathLst>
              <a:path w="11201400" h="11201400">
                <a:moveTo>
                  <a:pt x="0" y="0"/>
                </a:moveTo>
                <a:lnTo>
                  <a:pt x="11201400" y="0"/>
                </a:lnTo>
                <a:lnTo>
                  <a:pt x="11201400" y="11201400"/>
                </a:lnTo>
                <a:lnTo>
                  <a:pt x="0" y="11201400"/>
                </a:lnTo>
                <a:lnTo>
                  <a:pt x="0" y="0"/>
                </a:lnTo>
                <a:close/>
              </a:path>
            </a:pathLst>
          </a:custGeom>
          <a:blipFill>
            <a:blip r:embed="rId7">
              <a:alphaModFix amt="65000"/>
              <a:extLst>
                <a:ext uri="{96DAC541-7B7A-43D3-8B79-37D633B846F1}">
                  <asvg:svgBlip xmlns:asvg="http://schemas.microsoft.com/office/drawing/2016/SVG/main" r:embed="rId8"/>
                </a:ext>
              </a:extLst>
            </a:blip>
            <a:stretch>
              <a:fillRect/>
            </a:stretch>
          </a:blipFill>
        </p:spPr>
      </p:sp>
      <p:sp>
        <p:nvSpPr>
          <p:cNvPr id="6" name="Freeform 6"/>
          <p:cNvSpPr/>
          <p:nvPr/>
        </p:nvSpPr>
        <p:spPr>
          <a:xfrm>
            <a:off x="-1389525" y="-2057400"/>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9">
              <a:alphaModFix amt="65000"/>
            </a:blip>
            <a:stretch>
              <a:fillRect/>
            </a:stretch>
          </a:blipFill>
        </p:spPr>
      </p:sp>
      <p:sp>
        <p:nvSpPr>
          <p:cNvPr id="7" name="TextBox 7"/>
          <p:cNvSpPr txBox="1"/>
          <p:nvPr/>
        </p:nvSpPr>
        <p:spPr>
          <a:xfrm>
            <a:off x="1606075" y="2840355"/>
            <a:ext cx="15075850" cy="7022466"/>
          </a:xfrm>
          <a:prstGeom prst="rect">
            <a:avLst/>
          </a:prstGeom>
        </p:spPr>
        <p:txBody>
          <a:bodyPr lIns="0" tIns="0" rIns="0" bIns="0" rtlCol="0" anchor="t">
            <a:spAutoFit/>
          </a:bodyPr>
          <a:lstStyle/>
          <a:p>
            <a:pPr algn="l">
              <a:lnSpc>
                <a:spcPts val="4059"/>
              </a:lnSpc>
            </a:pPr>
            <a:r>
              <a:rPr lang="en-US" sz="2899">
                <a:solidFill>
                  <a:srgbClr val="000000"/>
                </a:solidFill>
                <a:latin typeface="Albert Sans"/>
                <a:ea typeface="Albert Sans"/>
                <a:cs typeface="Albert Sans"/>
                <a:sym typeface="Albert Sans"/>
              </a:rPr>
              <a:t>Pengujian </a:t>
            </a:r>
            <a:r>
              <a:rPr lang="en-US" sz="2899">
                <a:solidFill>
                  <a:srgbClr val="000000"/>
                </a:solidFill>
                <a:latin typeface="Albert Sans"/>
                <a:ea typeface="Albert Sans"/>
                <a:cs typeface="Albert Sans"/>
                <a:sym typeface="Albert Sans"/>
                <a:hlinkClick r:id="rId10" tooltip="https://amt-it.com/blog/pengendalian-internal-adalah/"/>
              </a:rPr>
              <a:t>pengendalian internal</a:t>
            </a:r>
            <a:r>
              <a:rPr lang="en-US" sz="2899">
                <a:solidFill>
                  <a:srgbClr val="000000"/>
                </a:solidFill>
                <a:latin typeface="Albert Sans"/>
                <a:ea typeface="Albert Sans"/>
                <a:cs typeface="Albert Sans"/>
                <a:sym typeface="Albert Sans"/>
              </a:rPr>
              <a:t> adalah serangkaian prosedur yang dirancang khusus untuk mengevaluasi efektivitas sistem pengendalian internal dalam rangka untuk memastikan proses pengendalian internal berjalan sesuai prosedur.</a:t>
            </a:r>
          </a:p>
          <a:p>
            <a:pPr algn="l">
              <a:lnSpc>
                <a:spcPts val="4059"/>
              </a:lnSpc>
            </a:pPr>
            <a:endParaRPr lang="en-US" sz="2899">
              <a:solidFill>
                <a:srgbClr val="000000"/>
              </a:solidFill>
              <a:latin typeface="Albert Sans"/>
              <a:ea typeface="Albert Sans"/>
              <a:cs typeface="Albert Sans"/>
              <a:sym typeface="Albert Sans"/>
            </a:endParaRPr>
          </a:p>
          <a:p>
            <a:pPr algn="l">
              <a:lnSpc>
                <a:spcPts val="4059"/>
              </a:lnSpc>
            </a:pPr>
            <a:r>
              <a:rPr lang="en-US" sz="2899">
                <a:solidFill>
                  <a:srgbClr val="000000"/>
                </a:solidFill>
                <a:latin typeface="Albert Sans"/>
                <a:ea typeface="Albert Sans"/>
                <a:cs typeface="Albert Sans"/>
                <a:sym typeface="Albert Sans"/>
              </a:rPr>
              <a:t>Tujuan utamanya adalah untuk memberikan keyakinan yang memadai kepada auditor bahwa pengendalian internal yang ada sudah cukup efektif dalam mencegah atau mendeteksi kesalahan material dalam laporan keuangan</a:t>
            </a:r>
          </a:p>
          <a:p>
            <a:pPr algn="l">
              <a:lnSpc>
                <a:spcPts val="4059"/>
              </a:lnSpc>
            </a:pPr>
            <a:endParaRPr lang="en-US" sz="2899">
              <a:solidFill>
                <a:srgbClr val="000000"/>
              </a:solidFill>
              <a:latin typeface="Albert Sans"/>
              <a:ea typeface="Albert Sans"/>
              <a:cs typeface="Albert Sans"/>
              <a:sym typeface="Albert Sans"/>
            </a:endParaRPr>
          </a:p>
          <a:p>
            <a:pPr algn="l">
              <a:lnSpc>
                <a:spcPts val="4059"/>
              </a:lnSpc>
            </a:pPr>
            <a:r>
              <a:rPr lang="en-US" sz="2899">
                <a:solidFill>
                  <a:srgbClr val="000000"/>
                </a:solidFill>
                <a:latin typeface="Albert Sans"/>
                <a:ea typeface="Albert Sans"/>
                <a:cs typeface="Albert Sans"/>
                <a:sym typeface="Albert Sans"/>
              </a:rPr>
              <a:t>Dalam menyusun program ini, auditor perlu memahami secara mendalam tentang bisnis entitas, siklus transaksi yang material, serta risiko-risiko inheren yang terkait karena hasil dari pengujian pengendalian ini akan menjadi dasar bagi auditor untuk menentukan tingkat keyakinan yang dapat diperoleh dari pengendalian internal</a:t>
            </a:r>
          </a:p>
          <a:p>
            <a:pPr algn="l">
              <a:lnSpc>
                <a:spcPts val="2800"/>
              </a:lnSpc>
            </a:pPr>
            <a:endParaRPr lang="en-US" sz="2899">
              <a:solidFill>
                <a:srgbClr val="000000"/>
              </a:solidFill>
              <a:latin typeface="Albert Sans"/>
              <a:ea typeface="Albert Sans"/>
              <a:cs typeface="Albert Sans"/>
              <a:sym typeface="Albert Sans"/>
            </a:endParaRPr>
          </a:p>
          <a:p>
            <a:pPr algn="l">
              <a:lnSpc>
                <a:spcPts val="4059"/>
              </a:lnSpc>
            </a:pPr>
            <a:endParaRPr lang="en-US" sz="2899">
              <a:solidFill>
                <a:srgbClr val="000000"/>
              </a:solidFill>
              <a:latin typeface="Albert Sans"/>
              <a:ea typeface="Albert Sans"/>
              <a:cs typeface="Albert Sans"/>
              <a:sym typeface="Albert Sans"/>
            </a:endParaRPr>
          </a:p>
        </p:txBody>
      </p:sp>
      <p:sp>
        <p:nvSpPr>
          <p:cNvPr id="8" name="Freeform 8"/>
          <p:cNvSpPr/>
          <p:nvPr/>
        </p:nvSpPr>
        <p:spPr>
          <a:xfrm>
            <a:off x="0" y="148586"/>
            <a:ext cx="3818832" cy="4526633"/>
          </a:xfrm>
          <a:custGeom>
            <a:avLst/>
            <a:gdLst/>
            <a:ahLst/>
            <a:cxnLst/>
            <a:rect l="l" t="t" r="r" b="b"/>
            <a:pathLst>
              <a:path w="3818832" h="4526633">
                <a:moveTo>
                  <a:pt x="0" y="0"/>
                </a:moveTo>
                <a:lnTo>
                  <a:pt x="3818832" y="0"/>
                </a:lnTo>
                <a:lnTo>
                  <a:pt x="3818832" y="4526632"/>
                </a:lnTo>
                <a:lnTo>
                  <a:pt x="0" y="45266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rot="1886373" flipH="1">
            <a:off x="15020946" y="7758257"/>
            <a:ext cx="3688099" cy="3500341"/>
          </a:xfrm>
          <a:custGeom>
            <a:avLst/>
            <a:gdLst/>
            <a:ahLst/>
            <a:cxnLst/>
            <a:rect l="l" t="t" r="r" b="b"/>
            <a:pathLst>
              <a:path w="3688099" h="3500341">
                <a:moveTo>
                  <a:pt x="3688099" y="0"/>
                </a:moveTo>
                <a:lnTo>
                  <a:pt x="0" y="0"/>
                </a:lnTo>
                <a:lnTo>
                  <a:pt x="0" y="3500341"/>
                </a:lnTo>
                <a:lnTo>
                  <a:pt x="3688099" y="3500341"/>
                </a:lnTo>
                <a:lnTo>
                  <a:pt x="3688099"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TextBox 10"/>
          <p:cNvSpPr txBox="1"/>
          <p:nvPr/>
        </p:nvSpPr>
        <p:spPr>
          <a:xfrm>
            <a:off x="2726990" y="1479002"/>
            <a:ext cx="12045884" cy="685800"/>
          </a:xfrm>
          <a:prstGeom prst="rect">
            <a:avLst/>
          </a:prstGeom>
        </p:spPr>
        <p:txBody>
          <a:bodyPr lIns="0" tIns="0" rIns="0" bIns="0" rtlCol="0" anchor="t">
            <a:spAutoFit/>
          </a:bodyPr>
          <a:lstStyle/>
          <a:p>
            <a:pPr algn="ctr">
              <a:lnSpc>
                <a:spcPts val="5250"/>
              </a:lnSpc>
            </a:pPr>
            <a:r>
              <a:rPr lang="en-US" sz="5000">
                <a:solidFill>
                  <a:srgbClr val="000000"/>
                </a:solidFill>
                <a:latin typeface="Frankfurter Highlight"/>
                <a:ea typeface="Frankfurter Highlight"/>
                <a:cs typeface="Frankfurter Highlight"/>
                <a:sym typeface="Frankfurter Highlight"/>
              </a:rPr>
              <a:t>pengujian pengendalian internal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1800" y="1028700"/>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alphaModFix amt="80000"/>
            </a:blip>
            <a:stretch>
              <a:fillRect/>
            </a:stretch>
          </a:blipFill>
        </p:spPr>
      </p:sp>
      <p:sp>
        <p:nvSpPr>
          <p:cNvPr id="3" name="Freeform 3"/>
          <p:cNvSpPr/>
          <p:nvPr/>
        </p:nvSpPr>
        <p:spPr>
          <a:xfrm>
            <a:off x="10877732" y="-3463770"/>
            <a:ext cx="10258305" cy="10258305"/>
          </a:xfrm>
          <a:custGeom>
            <a:avLst/>
            <a:gdLst/>
            <a:ahLst/>
            <a:cxnLst/>
            <a:rect l="l" t="t" r="r" b="b"/>
            <a:pathLst>
              <a:path w="10258305" h="10258305">
                <a:moveTo>
                  <a:pt x="0" y="0"/>
                </a:moveTo>
                <a:lnTo>
                  <a:pt x="10258305" y="0"/>
                </a:lnTo>
                <a:lnTo>
                  <a:pt x="10258305" y="10258305"/>
                </a:lnTo>
                <a:lnTo>
                  <a:pt x="0" y="1025830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2279912" y="4251398"/>
            <a:ext cx="10013804" cy="10013804"/>
          </a:xfrm>
          <a:custGeom>
            <a:avLst/>
            <a:gdLst/>
            <a:ahLst/>
            <a:cxnLst/>
            <a:rect l="l" t="t" r="r" b="b"/>
            <a:pathLst>
              <a:path w="10013804" h="10013804">
                <a:moveTo>
                  <a:pt x="0" y="0"/>
                </a:moveTo>
                <a:lnTo>
                  <a:pt x="10013804" y="0"/>
                </a:lnTo>
                <a:lnTo>
                  <a:pt x="10013804" y="10013804"/>
                </a:lnTo>
                <a:lnTo>
                  <a:pt x="0" y="10013804"/>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1658600" y="1193835"/>
            <a:ext cx="11201400" cy="11201400"/>
          </a:xfrm>
          <a:custGeom>
            <a:avLst/>
            <a:gdLst/>
            <a:ahLst/>
            <a:cxnLst/>
            <a:rect l="l" t="t" r="r" b="b"/>
            <a:pathLst>
              <a:path w="11201400" h="11201400">
                <a:moveTo>
                  <a:pt x="0" y="0"/>
                </a:moveTo>
                <a:lnTo>
                  <a:pt x="11201400" y="0"/>
                </a:lnTo>
                <a:lnTo>
                  <a:pt x="11201400" y="11201400"/>
                </a:lnTo>
                <a:lnTo>
                  <a:pt x="0" y="11201400"/>
                </a:lnTo>
                <a:lnTo>
                  <a:pt x="0" y="0"/>
                </a:lnTo>
                <a:close/>
              </a:path>
            </a:pathLst>
          </a:custGeom>
          <a:blipFill>
            <a:blip r:embed="rId7">
              <a:alphaModFix amt="65000"/>
              <a:extLst>
                <a:ext uri="{96DAC541-7B7A-43D3-8B79-37D633B846F1}">
                  <asvg:svgBlip xmlns:asvg="http://schemas.microsoft.com/office/drawing/2016/SVG/main" r:embed="rId8"/>
                </a:ext>
              </a:extLst>
            </a:blip>
            <a:stretch>
              <a:fillRect/>
            </a:stretch>
          </a:blipFill>
        </p:spPr>
      </p:sp>
      <p:sp>
        <p:nvSpPr>
          <p:cNvPr id="6" name="Freeform 6"/>
          <p:cNvSpPr/>
          <p:nvPr/>
        </p:nvSpPr>
        <p:spPr>
          <a:xfrm>
            <a:off x="-1389525" y="-2057400"/>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9">
              <a:alphaModFix amt="65000"/>
            </a:blip>
            <a:stretch>
              <a:fillRect/>
            </a:stretch>
          </a:blipFill>
        </p:spPr>
      </p:sp>
      <p:sp>
        <p:nvSpPr>
          <p:cNvPr id="7" name="TextBox 7"/>
          <p:cNvSpPr txBox="1"/>
          <p:nvPr/>
        </p:nvSpPr>
        <p:spPr>
          <a:xfrm>
            <a:off x="1606075" y="2354752"/>
            <a:ext cx="16079897" cy="7660641"/>
          </a:xfrm>
          <a:prstGeom prst="rect">
            <a:avLst/>
          </a:prstGeom>
        </p:spPr>
        <p:txBody>
          <a:bodyPr lIns="0" tIns="0" rIns="0" bIns="0" rtlCol="0" anchor="t">
            <a:spAutoFit/>
          </a:bodyPr>
          <a:lstStyle/>
          <a:p>
            <a:pPr marL="626106" lvl="1" indent="-313053" algn="l">
              <a:lnSpc>
                <a:spcPts val="4059"/>
              </a:lnSpc>
              <a:buAutoNum type="arabicPeriod"/>
            </a:pPr>
            <a:r>
              <a:rPr lang="en-US" sz="2899" b="1">
                <a:solidFill>
                  <a:srgbClr val="000000"/>
                </a:solidFill>
                <a:latin typeface="Albert Sans Bold"/>
                <a:ea typeface="Albert Sans Bold"/>
                <a:cs typeface="Albert Sans Bold"/>
                <a:sym typeface="Albert Sans Bold"/>
              </a:rPr>
              <a:t>Pemahaman atas entitas dan lingkungannya :</a:t>
            </a:r>
          </a:p>
          <a:p>
            <a:pPr algn="l">
              <a:lnSpc>
                <a:spcPts val="4059"/>
              </a:lnSpc>
            </a:pPr>
            <a:r>
              <a:rPr lang="en-US" sz="2899">
                <a:solidFill>
                  <a:srgbClr val="000000"/>
                </a:solidFill>
                <a:latin typeface="Albert Sans"/>
                <a:ea typeface="Albert Sans"/>
                <a:cs typeface="Albert Sans"/>
                <a:sym typeface="Albert Sans"/>
              </a:rPr>
              <a:t>Auditor harus memahami secara mendalam berbagai aspek yang terkait dengan perusahaan yang diaudit. Angka-angka dalam laporan keuangan, bagaimana bisnis entitas berjalan, industri di mana entitas tersebut beroperasi, serta kerangka regulasi yang berlaku.</a:t>
            </a:r>
          </a:p>
          <a:p>
            <a:pPr algn="l">
              <a:lnSpc>
                <a:spcPts val="4059"/>
              </a:lnSpc>
            </a:pPr>
            <a:r>
              <a:rPr lang="en-US" sz="2899">
                <a:solidFill>
                  <a:srgbClr val="000000"/>
                </a:solidFill>
                <a:latin typeface="Albert Sans"/>
                <a:ea typeface="Albert Sans"/>
                <a:cs typeface="Albert Sans"/>
                <a:sym typeface="Albert Sans"/>
              </a:rPr>
              <a:t>Dengan memahami secara mendalam, auditor dapat merancang rencana audit yang efektif dan juga memungkinkan auditor untuk mengevaluasi apakah pengendalian internal yang telah diterapkan oleh entitas sudah memadai dalam mencegah atau mendeteksi kesalahan material.</a:t>
            </a:r>
          </a:p>
          <a:p>
            <a:pPr algn="l">
              <a:lnSpc>
                <a:spcPts val="4059"/>
              </a:lnSpc>
            </a:pPr>
            <a:endParaRPr lang="en-US" sz="2899">
              <a:solidFill>
                <a:srgbClr val="000000"/>
              </a:solidFill>
              <a:latin typeface="Albert Sans"/>
              <a:ea typeface="Albert Sans"/>
              <a:cs typeface="Albert Sans"/>
              <a:sym typeface="Albert Sans"/>
            </a:endParaRPr>
          </a:p>
          <a:p>
            <a:pPr algn="l">
              <a:lnSpc>
                <a:spcPts val="4059"/>
              </a:lnSpc>
            </a:pPr>
            <a:r>
              <a:rPr lang="en-US" sz="2899">
                <a:solidFill>
                  <a:srgbClr val="000000"/>
                </a:solidFill>
                <a:latin typeface="Albert Sans"/>
                <a:ea typeface="Albert Sans"/>
                <a:cs typeface="Albert Sans"/>
                <a:sym typeface="Albert Sans"/>
              </a:rPr>
              <a:t>Hal-hal yang perlu diperhatikan dalam memahami entitas dan lingkungannya :</a:t>
            </a:r>
          </a:p>
          <a:p>
            <a:pPr marL="626106" lvl="1" indent="-313053" algn="just">
              <a:lnSpc>
                <a:spcPts val="4059"/>
              </a:lnSpc>
              <a:buFont typeface="Arial"/>
              <a:buChar char="•"/>
            </a:pPr>
            <a:r>
              <a:rPr lang="en-US" sz="2899">
                <a:solidFill>
                  <a:srgbClr val="000000"/>
                </a:solidFill>
                <a:latin typeface="Albert Sans"/>
                <a:ea typeface="Albert Sans"/>
                <a:cs typeface="Albert Sans"/>
                <a:sym typeface="Albert Sans"/>
              </a:rPr>
              <a:t>Model Bisnis </a:t>
            </a:r>
          </a:p>
          <a:p>
            <a:pPr marL="626106" lvl="1" indent="-313053" algn="just">
              <a:lnSpc>
                <a:spcPts val="4059"/>
              </a:lnSpc>
              <a:buFont typeface="Arial"/>
              <a:buChar char="•"/>
            </a:pPr>
            <a:r>
              <a:rPr lang="en-US" sz="2899">
                <a:solidFill>
                  <a:srgbClr val="000000"/>
                </a:solidFill>
                <a:latin typeface="Albert Sans"/>
                <a:ea typeface="Albert Sans"/>
                <a:cs typeface="Albert Sans"/>
                <a:sym typeface="Albert Sans"/>
              </a:rPr>
              <a:t>Struktur organisasi</a:t>
            </a:r>
          </a:p>
          <a:p>
            <a:pPr marL="626106" lvl="1" indent="-313053" algn="just">
              <a:lnSpc>
                <a:spcPts val="4059"/>
              </a:lnSpc>
              <a:buFont typeface="Arial"/>
              <a:buChar char="•"/>
            </a:pPr>
            <a:r>
              <a:rPr lang="en-US" sz="2899">
                <a:solidFill>
                  <a:srgbClr val="000000"/>
                </a:solidFill>
                <a:latin typeface="Albert Sans"/>
                <a:ea typeface="Albert Sans"/>
                <a:cs typeface="Albert Sans"/>
                <a:sym typeface="Albert Sans"/>
              </a:rPr>
              <a:t>Proses bisnis</a:t>
            </a:r>
          </a:p>
          <a:p>
            <a:pPr marL="626106" lvl="1" indent="-313053" algn="just">
              <a:lnSpc>
                <a:spcPts val="4059"/>
              </a:lnSpc>
              <a:buFont typeface="Arial"/>
              <a:buChar char="•"/>
            </a:pPr>
            <a:r>
              <a:rPr lang="en-US" sz="2899">
                <a:solidFill>
                  <a:srgbClr val="000000"/>
                </a:solidFill>
                <a:latin typeface="Albert Sans"/>
                <a:ea typeface="Albert Sans"/>
                <a:cs typeface="Albert Sans"/>
                <a:sym typeface="Albert Sans"/>
              </a:rPr>
              <a:t>Regulasi</a:t>
            </a:r>
          </a:p>
          <a:p>
            <a:pPr marL="582927" lvl="1" indent="-291463" algn="just">
              <a:lnSpc>
                <a:spcPts val="3779"/>
              </a:lnSpc>
              <a:buFont typeface="Arial"/>
              <a:buChar char="•"/>
            </a:pPr>
            <a:r>
              <a:rPr lang="en-US" sz="2699">
                <a:solidFill>
                  <a:srgbClr val="000000"/>
                </a:solidFill>
                <a:latin typeface="Albert Sans"/>
                <a:ea typeface="Albert Sans"/>
                <a:cs typeface="Albert Sans"/>
                <a:sym typeface="Albert Sans"/>
              </a:rPr>
              <a:t>resiko bisnis</a:t>
            </a:r>
          </a:p>
          <a:p>
            <a:pPr algn="l">
              <a:lnSpc>
                <a:spcPts val="4059"/>
              </a:lnSpc>
            </a:pPr>
            <a:endParaRPr lang="en-US" sz="2699">
              <a:solidFill>
                <a:srgbClr val="000000"/>
              </a:solidFill>
              <a:latin typeface="Albert Sans"/>
              <a:ea typeface="Albert Sans"/>
              <a:cs typeface="Albert Sans"/>
              <a:sym typeface="Albert Sans"/>
            </a:endParaRPr>
          </a:p>
        </p:txBody>
      </p:sp>
      <p:sp>
        <p:nvSpPr>
          <p:cNvPr id="8" name="Freeform 8"/>
          <p:cNvSpPr/>
          <p:nvPr/>
        </p:nvSpPr>
        <p:spPr>
          <a:xfrm>
            <a:off x="0" y="148586"/>
            <a:ext cx="3818832" cy="4526633"/>
          </a:xfrm>
          <a:custGeom>
            <a:avLst/>
            <a:gdLst/>
            <a:ahLst/>
            <a:cxnLst/>
            <a:rect l="l" t="t" r="r" b="b"/>
            <a:pathLst>
              <a:path w="3818832" h="4526633">
                <a:moveTo>
                  <a:pt x="0" y="0"/>
                </a:moveTo>
                <a:lnTo>
                  <a:pt x="3818832" y="0"/>
                </a:lnTo>
                <a:lnTo>
                  <a:pt x="3818832" y="4526632"/>
                </a:lnTo>
                <a:lnTo>
                  <a:pt x="0" y="45266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886373" flipH="1">
            <a:off x="15020946" y="7758257"/>
            <a:ext cx="3688099" cy="3500341"/>
          </a:xfrm>
          <a:custGeom>
            <a:avLst/>
            <a:gdLst/>
            <a:ahLst/>
            <a:cxnLst/>
            <a:rect l="l" t="t" r="r" b="b"/>
            <a:pathLst>
              <a:path w="3688099" h="3500341">
                <a:moveTo>
                  <a:pt x="3688099" y="0"/>
                </a:moveTo>
                <a:lnTo>
                  <a:pt x="0" y="0"/>
                </a:lnTo>
                <a:lnTo>
                  <a:pt x="0" y="3500341"/>
                </a:lnTo>
                <a:lnTo>
                  <a:pt x="3688099" y="3500341"/>
                </a:lnTo>
                <a:lnTo>
                  <a:pt x="3688099"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2726990" y="704850"/>
            <a:ext cx="12045884" cy="1352550"/>
          </a:xfrm>
          <a:prstGeom prst="rect">
            <a:avLst/>
          </a:prstGeom>
        </p:spPr>
        <p:txBody>
          <a:bodyPr lIns="0" tIns="0" rIns="0" bIns="0" rtlCol="0" anchor="t">
            <a:spAutoFit/>
          </a:bodyPr>
          <a:lstStyle/>
          <a:p>
            <a:pPr algn="ctr">
              <a:lnSpc>
                <a:spcPts val="5250"/>
              </a:lnSpc>
            </a:pPr>
            <a:r>
              <a:rPr lang="en-US" sz="5000">
                <a:solidFill>
                  <a:srgbClr val="000000"/>
                </a:solidFill>
                <a:latin typeface="Frankfurter Highlight"/>
                <a:ea typeface="Frankfurter Highlight"/>
                <a:cs typeface="Frankfurter Highlight"/>
                <a:sym typeface="Frankfurter Highlight"/>
              </a:rPr>
              <a:t>LANGKAH-LANGKAH PENGUJIAN pengendalian internal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1800" y="1028700"/>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alphaModFix amt="80000"/>
            </a:blip>
            <a:stretch>
              <a:fillRect/>
            </a:stretch>
          </a:blipFill>
        </p:spPr>
      </p:sp>
      <p:sp>
        <p:nvSpPr>
          <p:cNvPr id="3" name="Freeform 3"/>
          <p:cNvSpPr/>
          <p:nvPr/>
        </p:nvSpPr>
        <p:spPr>
          <a:xfrm>
            <a:off x="10877732" y="-3463770"/>
            <a:ext cx="10258305" cy="10258305"/>
          </a:xfrm>
          <a:custGeom>
            <a:avLst/>
            <a:gdLst/>
            <a:ahLst/>
            <a:cxnLst/>
            <a:rect l="l" t="t" r="r" b="b"/>
            <a:pathLst>
              <a:path w="10258305" h="10258305">
                <a:moveTo>
                  <a:pt x="0" y="0"/>
                </a:moveTo>
                <a:lnTo>
                  <a:pt x="10258305" y="0"/>
                </a:lnTo>
                <a:lnTo>
                  <a:pt x="10258305" y="10258305"/>
                </a:lnTo>
                <a:lnTo>
                  <a:pt x="0" y="1025830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2279912" y="4251398"/>
            <a:ext cx="10013804" cy="10013804"/>
          </a:xfrm>
          <a:custGeom>
            <a:avLst/>
            <a:gdLst/>
            <a:ahLst/>
            <a:cxnLst/>
            <a:rect l="l" t="t" r="r" b="b"/>
            <a:pathLst>
              <a:path w="10013804" h="10013804">
                <a:moveTo>
                  <a:pt x="0" y="0"/>
                </a:moveTo>
                <a:lnTo>
                  <a:pt x="10013804" y="0"/>
                </a:lnTo>
                <a:lnTo>
                  <a:pt x="10013804" y="10013804"/>
                </a:lnTo>
                <a:lnTo>
                  <a:pt x="0" y="10013804"/>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1658600" y="1193835"/>
            <a:ext cx="11201400" cy="11201400"/>
          </a:xfrm>
          <a:custGeom>
            <a:avLst/>
            <a:gdLst/>
            <a:ahLst/>
            <a:cxnLst/>
            <a:rect l="l" t="t" r="r" b="b"/>
            <a:pathLst>
              <a:path w="11201400" h="11201400">
                <a:moveTo>
                  <a:pt x="0" y="0"/>
                </a:moveTo>
                <a:lnTo>
                  <a:pt x="11201400" y="0"/>
                </a:lnTo>
                <a:lnTo>
                  <a:pt x="11201400" y="11201400"/>
                </a:lnTo>
                <a:lnTo>
                  <a:pt x="0" y="11201400"/>
                </a:lnTo>
                <a:lnTo>
                  <a:pt x="0" y="0"/>
                </a:lnTo>
                <a:close/>
              </a:path>
            </a:pathLst>
          </a:custGeom>
          <a:blipFill>
            <a:blip r:embed="rId7">
              <a:alphaModFix amt="65000"/>
              <a:extLst>
                <a:ext uri="{96DAC541-7B7A-43D3-8B79-37D633B846F1}">
                  <asvg:svgBlip xmlns:asvg="http://schemas.microsoft.com/office/drawing/2016/SVG/main" r:embed="rId8"/>
                </a:ext>
              </a:extLst>
            </a:blip>
            <a:stretch>
              <a:fillRect/>
            </a:stretch>
          </a:blipFill>
        </p:spPr>
      </p:sp>
      <p:sp>
        <p:nvSpPr>
          <p:cNvPr id="6" name="Freeform 6"/>
          <p:cNvSpPr/>
          <p:nvPr/>
        </p:nvSpPr>
        <p:spPr>
          <a:xfrm>
            <a:off x="-1389525" y="-2057400"/>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9">
              <a:alphaModFix amt="65000"/>
            </a:blip>
            <a:stretch>
              <a:fillRect/>
            </a:stretch>
          </a:blipFill>
        </p:spPr>
      </p:sp>
      <p:sp>
        <p:nvSpPr>
          <p:cNvPr id="7" name="TextBox 7"/>
          <p:cNvSpPr txBox="1"/>
          <p:nvPr/>
        </p:nvSpPr>
        <p:spPr>
          <a:xfrm>
            <a:off x="1606075" y="2354752"/>
            <a:ext cx="16295050" cy="7089141"/>
          </a:xfrm>
          <a:prstGeom prst="rect">
            <a:avLst/>
          </a:prstGeom>
        </p:spPr>
        <p:txBody>
          <a:bodyPr lIns="0" tIns="0" rIns="0" bIns="0" rtlCol="0" anchor="t">
            <a:spAutoFit/>
          </a:bodyPr>
          <a:lstStyle/>
          <a:p>
            <a:pPr marL="626106" lvl="1" indent="-313053" algn="l">
              <a:lnSpc>
                <a:spcPts val="4059"/>
              </a:lnSpc>
              <a:buAutoNum type="arabicPeriod"/>
            </a:pPr>
            <a:r>
              <a:rPr lang="en-US" sz="2899">
                <a:solidFill>
                  <a:srgbClr val="000000"/>
                </a:solidFill>
                <a:latin typeface="Albert Sans"/>
                <a:ea typeface="Albert Sans"/>
                <a:cs typeface="Albert Sans"/>
                <a:sym typeface="Albert Sans"/>
              </a:rPr>
              <a:t> </a:t>
            </a:r>
            <a:r>
              <a:rPr lang="en-US" sz="2899" b="1">
                <a:solidFill>
                  <a:srgbClr val="000000"/>
                </a:solidFill>
                <a:latin typeface="Albert Sans Bold"/>
                <a:ea typeface="Albert Sans Bold"/>
                <a:cs typeface="Albert Sans Bold"/>
                <a:sym typeface="Albert Sans Bold"/>
              </a:rPr>
              <a:t>Penilaian risiko:</a:t>
            </a:r>
          </a:p>
          <a:p>
            <a:pPr algn="l">
              <a:lnSpc>
                <a:spcPts val="3919"/>
              </a:lnSpc>
            </a:pPr>
            <a:r>
              <a:rPr lang="en-US" sz="2799">
                <a:solidFill>
                  <a:srgbClr val="000000"/>
                </a:solidFill>
                <a:latin typeface="Albert Sans"/>
                <a:ea typeface="Albert Sans"/>
                <a:cs typeface="Albert Sans"/>
                <a:sym typeface="Albert Sans"/>
              </a:rPr>
              <a:t>Penilaian risiko adalah proses mengidentifikasi, menganalisis, dan mengevaluasi potensi kesalahan material dalam laporan keuangan. penilaian risiko merupakan langkah awal yang sangat penting dalam proses audit untuk memastikan kualitas dan relevansi dari opini audit yang diberikan.</a:t>
            </a:r>
          </a:p>
          <a:p>
            <a:pPr algn="l">
              <a:lnSpc>
                <a:spcPts val="3919"/>
              </a:lnSpc>
            </a:pPr>
            <a:endParaRPr lang="en-US" sz="2799">
              <a:solidFill>
                <a:srgbClr val="000000"/>
              </a:solidFill>
              <a:latin typeface="Albert Sans"/>
              <a:ea typeface="Albert Sans"/>
              <a:cs typeface="Albert Sans"/>
              <a:sym typeface="Albert Sans"/>
            </a:endParaRPr>
          </a:p>
          <a:p>
            <a:pPr algn="l">
              <a:lnSpc>
                <a:spcPts val="3919"/>
              </a:lnSpc>
            </a:pPr>
            <a:r>
              <a:rPr lang="en-US" sz="2799">
                <a:solidFill>
                  <a:srgbClr val="000000"/>
                </a:solidFill>
                <a:latin typeface="Albert Sans"/>
                <a:ea typeface="Albert Sans"/>
                <a:cs typeface="Albert Sans"/>
                <a:sym typeface="Albert Sans"/>
              </a:rPr>
              <a:t>Metode penilaian untuk mengidentifikasi resiko, antara lain :</a:t>
            </a:r>
          </a:p>
          <a:p>
            <a:pPr marL="626106" lvl="1" indent="-313053" algn="l">
              <a:lnSpc>
                <a:spcPts val="4059"/>
              </a:lnSpc>
              <a:buFont typeface="Arial"/>
              <a:buChar char="•"/>
            </a:pPr>
            <a:r>
              <a:rPr lang="en-US" sz="2899">
                <a:solidFill>
                  <a:srgbClr val="000000"/>
                </a:solidFill>
                <a:latin typeface="Albert Sans"/>
                <a:ea typeface="Albert Sans"/>
                <a:cs typeface="Albert Sans"/>
                <a:sym typeface="Albert Sans"/>
              </a:rPr>
              <a:t>Analisa industri → Mempelajari tren industri, persaingan, dan faktor-faktor ekonomi yang dapat mempengaruhi entitas.</a:t>
            </a:r>
          </a:p>
          <a:p>
            <a:pPr marL="626106" lvl="1" indent="-313053" algn="l">
              <a:lnSpc>
                <a:spcPts val="4059"/>
              </a:lnSpc>
              <a:buFont typeface="Arial"/>
              <a:buChar char="•"/>
            </a:pPr>
            <a:r>
              <a:rPr lang="en-US" sz="2899">
                <a:solidFill>
                  <a:srgbClr val="000000"/>
                </a:solidFill>
                <a:latin typeface="Albert Sans"/>
                <a:ea typeface="Albert Sans"/>
                <a:cs typeface="Albert Sans"/>
                <a:sym typeface="Albert Sans"/>
              </a:rPr>
              <a:t>Analisa entitas → Menganalisis struktur organisasi, proses bisnis, dan sistem informasi entitas</a:t>
            </a:r>
          </a:p>
          <a:p>
            <a:pPr marL="626106" lvl="1" indent="-313053" algn="l">
              <a:lnSpc>
                <a:spcPts val="4059"/>
              </a:lnSpc>
              <a:buFont typeface="Arial"/>
              <a:buChar char="•"/>
            </a:pPr>
            <a:r>
              <a:rPr lang="en-US" sz="2899">
                <a:solidFill>
                  <a:srgbClr val="000000"/>
                </a:solidFill>
                <a:latin typeface="Albert Sans"/>
                <a:ea typeface="Albert Sans"/>
                <a:cs typeface="Albert Sans"/>
                <a:sym typeface="Albert Sans"/>
              </a:rPr>
              <a:t>Tinjauan laporan keuangan sebelumnya → Membandingkan laporan keuangan tahun sebelumnya dengan tahun berjalan</a:t>
            </a:r>
          </a:p>
          <a:p>
            <a:pPr marL="626106" lvl="1" indent="-313053" algn="l">
              <a:lnSpc>
                <a:spcPts val="4059"/>
              </a:lnSpc>
              <a:buFont typeface="Arial"/>
              <a:buChar char="•"/>
            </a:pPr>
            <a:r>
              <a:rPr lang="en-US" sz="2899">
                <a:solidFill>
                  <a:srgbClr val="000000"/>
                </a:solidFill>
                <a:latin typeface="Albert Sans"/>
                <a:ea typeface="Albert Sans"/>
                <a:cs typeface="Albert Sans"/>
                <a:sym typeface="Albert Sans"/>
              </a:rPr>
              <a:t>Wawancara dengan manajemen → Mendapatkan pandangan manajemen terhadap risiko bisnis dan pengendalian internal</a:t>
            </a:r>
          </a:p>
        </p:txBody>
      </p:sp>
      <p:sp>
        <p:nvSpPr>
          <p:cNvPr id="8" name="Freeform 8"/>
          <p:cNvSpPr/>
          <p:nvPr/>
        </p:nvSpPr>
        <p:spPr>
          <a:xfrm>
            <a:off x="0" y="148586"/>
            <a:ext cx="3818832" cy="4526633"/>
          </a:xfrm>
          <a:custGeom>
            <a:avLst/>
            <a:gdLst/>
            <a:ahLst/>
            <a:cxnLst/>
            <a:rect l="l" t="t" r="r" b="b"/>
            <a:pathLst>
              <a:path w="3818832" h="4526633">
                <a:moveTo>
                  <a:pt x="0" y="0"/>
                </a:moveTo>
                <a:lnTo>
                  <a:pt x="3818832" y="0"/>
                </a:lnTo>
                <a:lnTo>
                  <a:pt x="3818832" y="4526632"/>
                </a:lnTo>
                <a:lnTo>
                  <a:pt x="0" y="45266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886373" flipH="1">
            <a:off x="15020946" y="7758257"/>
            <a:ext cx="3688099" cy="3500341"/>
          </a:xfrm>
          <a:custGeom>
            <a:avLst/>
            <a:gdLst/>
            <a:ahLst/>
            <a:cxnLst/>
            <a:rect l="l" t="t" r="r" b="b"/>
            <a:pathLst>
              <a:path w="3688099" h="3500341">
                <a:moveTo>
                  <a:pt x="3688099" y="0"/>
                </a:moveTo>
                <a:lnTo>
                  <a:pt x="0" y="0"/>
                </a:lnTo>
                <a:lnTo>
                  <a:pt x="0" y="3500341"/>
                </a:lnTo>
                <a:lnTo>
                  <a:pt x="3688099" y="3500341"/>
                </a:lnTo>
                <a:lnTo>
                  <a:pt x="3688099"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2726990" y="704850"/>
            <a:ext cx="12045884" cy="1352550"/>
          </a:xfrm>
          <a:prstGeom prst="rect">
            <a:avLst/>
          </a:prstGeom>
        </p:spPr>
        <p:txBody>
          <a:bodyPr lIns="0" tIns="0" rIns="0" bIns="0" rtlCol="0" anchor="t">
            <a:spAutoFit/>
          </a:bodyPr>
          <a:lstStyle/>
          <a:p>
            <a:pPr algn="ctr">
              <a:lnSpc>
                <a:spcPts val="5250"/>
              </a:lnSpc>
            </a:pPr>
            <a:r>
              <a:rPr lang="en-US" sz="5000">
                <a:solidFill>
                  <a:srgbClr val="000000"/>
                </a:solidFill>
                <a:latin typeface="Frankfurter Highlight"/>
                <a:ea typeface="Frankfurter Highlight"/>
                <a:cs typeface="Frankfurter Highlight"/>
                <a:sym typeface="Frankfurter Highlight"/>
              </a:rPr>
              <a:t>LANGKAH-LANGKAH PENGUJIAN pengendalian internal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1800" y="1028700"/>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alphaModFix amt="80000"/>
            </a:blip>
            <a:stretch>
              <a:fillRect/>
            </a:stretch>
          </a:blipFill>
        </p:spPr>
      </p:sp>
      <p:sp>
        <p:nvSpPr>
          <p:cNvPr id="3" name="Freeform 3"/>
          <p:cNvSpPr/>
          <p:nvPr/>
        </p:nvSpPr>
        <p:spPr>
          <a:xfrm>
            <a:off x="10877732" y="-3463770"/>
            <a:ext cx="10258305" cy="10258305"/>
          </a:xfrm>
          <a:custGeom>
            <a:avLst/>
            <a:gdLst/>
            <a:ahLst/>
            <a:cxnLst/>
            <a:rect l="l" t="t" r="r" b="b"/>
            <a:pathLst>
              <a:path w="10258305" h="10258305">
                <a:moveTo>
                  <a:pt x="0" y="0"/>
                </a:moveTo>
                <a:lnTo>
                  <a:pt x="10258305" y="0"/>
                </a:lnTo>
                <a:lnTo>
                  <a:pt x="10258305" y="10258305"/>
                </a:lnTo>
                <a:lnTo>
                  <a:pt x="0" y="1025830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2279912" y="4251398"/>
            <a:ext cx="10013804" cy="10013804"/>
          </a:xfrm>
          <a:custGeom>
            <a:avLst/>
            <a:gdLst/>
            <a:ahLst/>
            <a:cxnLst/>
            <a:rect l="l" t="t" r="r" b="b"/>
            <a:pathLst>
              <a:path w="10013804" h="10013804">
                <a:moveTo>
                  <a:pt x="0" y="0"/>
                </a:moveTo>
                <a:lnTo>
                  <a:pt x="10013804" y="0"/>
                </a:lnTo>
                <a:lnTo>
                  <a:pt x="10013804" y="10013804"/>
                </a:lnTo>
                <a:lnTo>
                  <a:pt x="0" y="10013804"/>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1658600" y="1193835"/>
            <a:ext cx="11201400" cy="11201400"/>
          </a:xfrm>
          <a:custGeom>
            <a:avLst/>
            <a:gdLst/>
            <a:ahLst/>
            <a:cxnLst/>
            <a:rect l="l" t="t" r="r" b="b"/>
            <a:pathLst>
              <a:path w="11201400" h="11201400">
                <a:moveTo>
                  <a:pt x="0" y="0"/>
                </a:moveTo>
                <a:lnTo>
                  <a:pt x="11201400" y="0"/>
                </a:lnTo>
                <a:lnTo>
                  <a:pt x="11201400" y="11201400"/>
                </a:lnTo>
                <a:lnTo>
                  <a:pt x="0" y="11201400"/>
                </a:lnTo>
                <a:lnTo>
                  <a:pt x="0" y="0"/>
                </a:lnTo>
                <a:close/>
              </a:path>
            </a:pathLst>
          </a:custGeom>
          <a:blipFill>
            <a:blip r:embed="rId7">
              <a:alphaModFix amt="65000"/>
              <a:extLst>
                <a:ext uri="{96DAC541-7B7A-43D3-8B79-37D633B846F1}">
                  <asvg:svgBlip xmlns:asvg="http://schemas.microsoft.com/office/drawing/2016/SVG/main" r:embed="rId8"/>
                </a:ext>
              </a:extLst>
            </a:blip>
            <a:stretch>
              <a:fillRect/>
            </a:stretch>
          </a:blipFill>
        </p:spPr>
      </p:sp>
      <p:sp>
        <p:nvSpPr>
          <p:cNvPr id="6" name="Freeform 6"/>
          <p:cNvSpPr/>
          <p:nvPr/>
        </p:nvSpPr>
        <p:spPr>
          <a:xfrm>
            <a:off x="-1389525" y="-2057400"/>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9">
              <a:alphaModFix amt="65000"/>
            </a:blip>
            <a:stretch>
              <a:fillRect/>
            </a:stretch>
          </a:blipFill>
        </p:spPr>
      </p:sp>
      <p:sp>
        <p:nvSpPr>
          <p:cNvPr id="7" name="TextBox 7"/>
          <p:cNvSpPr txBox="1"/>
          <p:nvPr/>
        </p:nvSpPr>
        <p:spPr>
          <a:xfrm>
            <a:off x="1606075" y="2345227"/>
            <a:ext cx="15653225" cy="9160511"/>
          </a:xfrm>
          <a:prstGeom prst="rect">
            <a:avLst/>
          </a:prstGeom>
        </p:spPr>
        <p:txBody>
          <a:bodyPr lIns="0" tIns="0" rIns="0" bIns="0" rtlCol="0" anchor="t">
            <a:spAutoFit/>
          </a:bodyPr>
          <a:lstStyle/>
          <a:p>
            <a:pPr marL="669285" lvl="1" indent="-334642" algn="l">
              <a:lnSpc>
                <a:spcPts val="4339"/>
              </a:lnSpc>
              <a:buAutoNum type="arabicPeriod"/>
            </a:pPr>
            <a:r>
              <a:rPr lang="en-US" sz="3099" b="1">
                <a:solidFill>
                  <a:srgbClr val="000000"/>
                </a:solidFill>
                <a:latin typeface="Albert Sans Bold"/>
                <a:ea typeface="Albert Sans Bold"/>
                <a:cs typeface="Albert Sans Bold"/>
                <a:sym typeface="Albert Sans Bold"/>
              </a:rPr>
              <a:t>Memahami pengendalian internal:</a:t>
            </a:r>
          </a:p>
          <a:p>
            <a:pPr algn="l">
              <a:lnSpc>
                <a:spcPts val="4339"/>
              </a:lnSpc>
            </a:pPr>
            <a:r>
              <a:rPr lang="en-US" sz="3099">
                <a:solidFill>
                  <a:srgbClr val="000000"/>
                </a:solidFill>
                <a:latin typeface="Albert Sans"/>
                <a:ea typeface="Albert Sans"/>
                <a:cs typeface="Albert Sans"/>
                <a:sym typeface="Albert Sans"/>
              </a:rPr>
              <a:t>Pengendalian internal adalah seperangkat kebijakan, prosedur, dan struktur organisasi yang dirancang untuk memberikan jaminan yang wajar bahwa tujuan organisasi dapat tercapai. Auditor perlu mengevaluasi apakah pengendalian internal yang telah dirancang dan diimplementasikan oleh entitas sudah cukup efektif.</a:t>
            </a:r>
          </a:p>
          <a:p>
            <a:pPr algn="l">
              <a:lnSpc>
                <a:spcPts val="4339"/>
              </a:lnSpc>
            </a:pPr>
            <a:endParaRPr lang="en-US" sz="3099">
              <a:solidFill>
                <a:srgbClr val="000000"/>
              </a:solidFill>
              <a:latin typeface="Albert Sans"/>
              <a:ea typeface="Albert Sans"/>
              <a:cs typeface="Albert Sans"/>
              <a:sym typeface="Albert Sans"/>
            </a:endParaRPr>
          </a:p>
          <a:p>
            <a:pPr algn="l">
              <a:lnSpc>
                <a:spcPts val="4339"/>
              </a:lnSpc>
            </a:pPr>
            <a:r>
              <a:rPr lang="en-US" sz="3099">
                <a:solidFill>
                  <a:srgbClr val="000000"/>
                </a:solidFill>
                <a:latin typeface="Albert Sans"/>
                <a:ea typeface="Albert Sans"/>
                <a:cs typeface="Albert Sans"/>
                <a:sym typeface="Albert Sans"/>
              </a:rPr>
              <a:t>Pengujian Audit Internal dibagi 2 jenis :</a:t>
            </a:r>
          </a:p>
          <a:p>
            <a:pPr marL="669285" lvl="1" indent="-334642" algn="l">
              <a:lnSpc>
                <a:spcPts val="4339"/>
              </a:lnSpc>
              <a:buFont typeface="Arial"/>
              <a:buChar char="•"/>
            </a:pPr>
            <a:r>
              <a:rPr lang="en-US" sz="3099">
                <a:solidFill>
                  <a:srgbClr val="000000"/>
                </a:solidFill>
                <a:latin typeface="Albert Sans"/>
                <a:ea typeface="Albert Sans"/>
                <a:cs typeface="Albert Sans"/>
                <a:sym typeface="Albert Sans"/>
              </a:rPr>
              <a:t>Pengujian Desain -&gt;Auditor akan mengevaluasi apakah pengendalian yang dirancang telah sesuai dan apakah dapat mencegah atau mendeteksi kesalahan material.</a:t>
            </a:r>
          </a:p>
          <a:p>
            <a:pPr marL="647695" lvl="1" indent="-323848" algn="l">
              <a:lnSpc>
                <a:spcPts val="4199"/>
              </a:lnSpc>
              <a:buFont typeface="Arial"/>
              <a:buChar char="•"/>
            </a:pPr>
            <a:r>
              <a:rPr lang="en-US" sz="2999">
                <a:solidFill>
                  <a:srgbClr val="000000"/>
                </a:solidFill>
                <a:latin typeface="Albert Sans"/>
                <a:ea typeface="Albert Sans"/>
                <a:cs typeface="Albert Sans"/>
                <a:sym typeface="Albert Sans"/>
              </a:rPr>
              <a:t>pengujian implementasi -&gt; Auditor akan melakukan observasi langsung, wawancara dengan pegawai, dan pemeriksaan dokumen untuk memastikan pengendalian  dijalankan sesuai prosedur yang ditetapkan</a:t>
            </a:r>
          </a:p>
          <a:p>
            <a:pPr algn="l">
              <a:lnSpc>
                <a:spcPts val="4339"/>
              </a:lnSpc>
            </a:pPr>
            <a:endParaRPr lang="en-US" sz="2999">
              <a:solidFill>
                <a:srgbClr val="000000"/>
              </a:solidFill>
              <a:latin typeface="Albert Sans"/>
              <a:ea typeface="Albert Sans"/>
              <a:cs typeface="Albert Sans"/>
              <a:sym typeface="Albert Sans"/>
            </a:endParaRPr>
          </a:p>
          <a:p>
            <a:pPr algn="l">
              <a:lnSpc>
                <a:spcPts val="4339"/>
              </a:lnSpc>
            </a:pPr>
            <a:endParaRPr lang="en-US" sz="2999">
              <a:solidFill>
                <a:srgbClr val="000000"/>
              </a:solidFill>
              <a:latin typeface="Albert Sans"/>
              <a:ea typeface="Albert Sans"/>
              <a:cs typeface="Albert Sans"/>
              <a:sym typeface="Albert Sans"/>
            </a:endParaRPr>
          </a:p>
          <a:p>
            <a:pPr algn="l">
              <a:lnSpc>
                <a:spcPts val="4339"/>
              </a:lnSpc>
            </a:pPr>
            <a:endParaRPr lang="en-US" sz="2999">
              <a:solidFill>
                <a:srgbClr val="000000"/>
              </a:solidFill>
              <a:latin typeface="Albert Sans"/>
              <a:ea typeface="Albert Sans"/>
              <a:cs typeface="Albert Sans"/>
              <a:sym typeface="Albert Sans"/>
            </a:endParaRPr>
          </a:p>
          <a:p>
            <a:pPr algn="l">
              <a:lnSpc>
                <a:spcPts val="4339"/>
              </a:lnSpc>
            </a:pPr>
            <a:endParaRPr lang="en-US" sz="2999">
              <a:solidFill>
                <a:srgbClr val="000000"/>
              </a:solidFill>
              <a:latin typeface="Albert Sans"/>
              <a:ea typeface="Albert Sans"/>
              <a:cs typeface="Albert Sans"/>
              <a:sym typeface="Albert Sans"/>
            </a:endParaRPr>
          </a:p>
        </p:txBody>
      </p:sp>
      <p:sp>
        <p:nvSpPr>
          <p:cNvPr id="8" name="Freeform 8"/>
          <p:cNvSpPr/>
          <p:nvPr/>
        </p:nvSpPr>
        <p:spPr>
          <a:xfrm>
            <a:off x="0" y="148586"/>
            <a:ext cx="3818832" cy="4526633"/>
          </a:xfrm>
          <a:custGeom>
            <a:avLst/>
            <a:gdLst/>
            <a:ahLst/>
            <a:cxnLst/>
            <a:rect l="l" t="t" r="r" b="b"/>
            <a:pathLst>
              <a:path w="3818832" h="4526633">
                <a:moveTo>
                  <a:pt x="0" y="0"/>
                </a:moveTo>
                <a:lnTo>
                  <a:pt x="3818832" y="0"/>
                </a:lnTo>
                <a:lnTo>
                  <a:pt x="3818832" y="4526632"/>
                </a:lnTo>
                <a:lnTo>
                  <a:pt x="0" y="45266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886373" flipH="1">
            <a:off x="15020946" y="7758257"/>
            <a:ext cx="3688099" cy="3500341"/>
          </a:xfrm>
          <a:custGeom>
            <a:avLst/>
            <a:gdLst/>
            <a:ahLst/>
            <a:cxnLst/>
            <a:rect l="l" t="t" r="r" b="b"/>
            <a:pathLst>
              <a:path w="3688099" h="3500341">
                <a:moveTo>
                  <a:pt x="3688099" y="0"/>
                </a:moveTo>
                <a:lnTo>
                  <a:pt x="0" y="0"/>
                </a:lnTo>
                <a:lnTo>
                  <a:pt x="0" y="3500341"/>
                </a:lnTo>
                <a:lnTo>
                  <a:pt x="3688099" y="3500341"/>
                </a:lnTo>
                <a:lnTo>
                  <a:pt x="3688099"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2726990" y="704850"/>
            <a:ext cx="12045884" cy="1352550"/>
          </a:xfrm>
          <a:prstGeom prst="rect">
            <a:avLst/>
          </a:prstGeom>
        </p:spPr>
        <p:txBody>
          <a:bodyPr lIns="0" tIns="0" rIns="0" bIns="0" rtlCol="0" anchor="t">
            <a:spAutoFit/>
          </a:bodyPr>
          <a:lstStyle/>
          <a:p>
            <a:pPr algn="ctr">
              <a:lnSpc>
                <a:spcPts val="5250"/>
              </a:lnSpc>
            </a:pPr>
            <a:r>
              <a:rPr lang="en-US" sz="5000">
                <a:solidFill>
                  <a:srgbClr val="000000"/>
                </a:solidFill>
                <a:latin typeface="Frankfurter Highlight"/>
                <a:ea typeface="Frankfurter Highlight"/>
                <a:cs typeface="Frankfurter Highlight"/>
                <a:sym typeface="Frankfurter Highlight"/>
              </a:rPr>
              <a:t>LANGKAH-LANGKAH PENGUJIAN pengendalian internal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1800" y="1028700"/>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alphaModFix amt="80000"/>
            </a:blip>
            <a:stretch>
              <a:fillRect/>
            </a:stretch>
          </a:blipFill>
        </p:spPr>
      </p:sp>
      <p:sp>
        <p:nvSpPr>
          <p:cNvPr id="3" name="Freeform 3"/>
          <p:cNvSpPr/>
          <p:nvPr/>
        </p:nvSpPr>
        <p:spPr>
          <a:xfrm>
            <a:off x="10877732" y="-3463770"/>
            <a:ext cx="10258305" cy="10258305"/>
          </a:xfrm>
          <a:custGeom>
            <a:avLst/>
            <a:gdLst/>
            <a:ahLst/>
            <a:cxnLst/>
            <a:rect l="l" t="t" r="r" b="b"/>
            <a:pathLst>
              <a:path w="10258305" h="10258305">
                <a:moveTo>
                  <a:pt x="0" y="0"/>
                </a:moveTo>
                <a:lnTo>
                  <a:pt x="10258305" y="0"/>
                </a:lnTo>
                <a:lnTo>
                  <a:pt x="10258305" y="10258305"/>
                </a:lnTo>
                <a:lnTo>
                  <a:pt x="0" y="1025830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2279912" y="4251398"/>
            <a:ext cx="10013804" cy="10013804"/>
          </a:xfrm>
          <a:custGeom>
            <a:avLst/>
            <a:gdLst/>
            <a:ahLst/>
            <a:cxnLst/>
            <a:rect l="l" t="t" r="r" b="b"/>
            <a:pathLst>
              <a:path w="10013804" h="10013804">
                <a:moveTo>
                  <a:pt x="0" y="0"/>
                </a:moveTo>
                <a:lnTo>
                  <a:pt x="10013804" y="0"/>
                </a:lnTo>
                <a:lnTo>
                  <a:pt x="10013804" y="10013804"/>
                </a:lnTo>
                <a:lnTo>
                  <a:pt x="0" y="10013804"/>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1658600" y="1193835"/>
            <a:ext cx="11201400" cy="11201400"/>
          </a:xfrm>
          <a:custGeom>
            <a:avLst/>
            <a:gdLst/>
            <a:ahLst/>
            <a:cxnLst/>
            <a:rect l="l" t="t" r="r" b="b"/>
            <a:pathLst>
              <a:path w="11201400" h="11201400">
                <a:moveTo>
                  <a:pt x="0" y="0"/>
                </a:moveTo>
                <a:lnTo>
                  <a:pt x="11201400" y="0"/>
                </a:lnTo>
                <a:lnTo>
                  <a:pt x="11201400" y="11201400"/>
                </a:lnTo>
                <a:lnTo>
                  <a:pt x="0" y="11201400"/>
                </a:lnTo>
                <a:lnTo>
                  <a:pt x="0" y="0"/>
                </a:lnTo>
                <a:close/>
              </a:path>
            </a:pathLst>
          </a:custGeom>
          <a:blipFill>
            <a:blip r:embed="rId7">
              <a:alphaModFix amt="65000"/>
              <a:extLst>
                <a:ext uri="{96DAC541-7B7A-43D3-8B79-37D633B846F1}">
                  <asvg:svgBlip xmlns:asvg="http://schemas.microsoft.com/office/drawing/2016/SVG/main" r:embed="rId8"/>
                </a:ext>
              </a:extLst>
            </a:blip>
            <a:stretch>
              <a:fillRect/>
            </a:stretch>
          </a:blipFill>
        </p:spPr>
      </p:sp>
      <p:sp>
        <p:nvSpPr>
          <p:cNvPr id="6" name="Freeform 6"/>
          <p:cNvSpPr/>
          <p:nvPr/>
        </p:nvSpPr>
        <p:spPr>
          <a:xfrm>
            <a:off x="-1389525" y="-2057400"/>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9">
              <a:alphaModFix amt="65000"/>
            </a:blip>
            <a:stretch>
              <a:fillRect/>
            </a:stretch>
          </a:blipFill>
        </p:spPr>
      </p:sp>
      <p:sp>
        <p:nvSpPr>
          <p:cNvPr id="7" name="TextBox 7"/>
          <p:cNvSpPr txBox="1"/>
          <p:nvPr/>
        </p:nvSpPr>
        <p:spPr>
          <a:xfrm>
            <a:off x="1606075" y="2354752"/>
            <a:ext cx="16119390" cy="7744460"/>
          </a:xfrm>
          <a:prstGeom prst="rect">
            <a:avLst/>
          </a:prstGeom>
        </p:spPr>
        <p:txBody>
          <a:bodyPr lIns="0" tIns="0" rIns="0" bIns="0" rtlCol="0" anchor="t">
            <a:spAutoFit/>
          </a:bodyPr>
          <a:lstStyle/>
          <a:p>
            <a:pPr marL="561337" lvl="1" indent="-280669" algn="l">
              <a:lnSpc>
                <a:spcPts val="3639"/>
              </a:lnSpc>
              <a:buAutoNum type="arabicPeriod"/>
            </a:pPr>
            <a:r>
              <a:rPr lang="en-US" sz="2599" b="1">
                <a:solidFill>
                  <a:srgbClr val="000000"/>
                </a:solidFill>
                <a:latin typeface="Albert Sans Bold"/>
                <a:ea typeface="Albert Sans Bold"/>
                <a:cs typeface="Albert Sans Bold"/>
                <a:sym typeface="Albert Sans Bold"/>
              </a:rPr>
              <a:t>Perancangan prosedur audit :</a:t>
            </a:r>
          </a:p>
          <a:p>
            <a:pPr algn="l">
              <a:lnSpc>
                <a:spcPts val="3639"/>
              </a:lnSpc>
            </a:pPr>
            <a:r>
              <a:rPr lang="en-US" sz="2599">
                <a:solidFill>
                  <a:srgbClr val="000000"/>
                </a:solidFill>
                <a:latin typeface="Albert Sans"/>
                <a:ea typeface="Albert Sans"/>
                <a:cs typeface="Albert Sans"/>
                <a:sym typeface="Albert Sans"/>
              </a:rPr>
              <a:t>Prosedur audit ini adalah langkah-langkah yang akan dilakukan auditor untuk mengumpulkan bukti audit yang cukup dan tepat guna memberikan dan mendukung opini audit yang diberikan. Harus relevan dengan risiko yang telah diidentifikasi, efektif dalam mengumpulkan bukti audit, dan efisien dalam penggunaan waktu dan sumber daya.</a:t>
            </a:r>
          </a:p>
          <a:p>
            <a:pPr algn="l">
              <a:lnSpc>
                <a:spcPts val="3639"/>
              </a:lnSpc>
            </a:pPr>
            <a:endParaRPr lang="en-US" sz="2599">
              <a:solidFill>
                <a:srgbClr val="000000"/>
              </a:solidFill>
              <a:latin typeface="Albert Sans"/>
              <a:ea typeface="Albert Sans"/>
              <a:cs typeface="Albert Sans"/>
              <a:sym typeface="Albert Sans"/>
            </a:endParaRPr>
          </a:p>
          <a:p>
            <a:pPr algn="l">
              <a:lnSpc>
                <a:spcPts val="3639"/>
              </a:lnSpc>
            </a:pPr>
            <a:r>
              <a:rPr lang="en-US" sz="2599">
                <a:solidFill>
                  <a:srgbClr val="000000"/>
                </a:solidFill>
                <a:latin typeface="Albert Sans"/>
                <a:ea typeface="Albert Sans"/>
                <a:cs typeface="Albert Sans"/>
                <a:sym typeface="Albert Sans"/>
              </a:rPr>
              <a:t>Faktor-faktor dalam merancang prosedur audit , antara lain :</a:t>
            </a:r>
          </a:p>
          <a:p>
            <a:pPr marL="561337" lvl="1" indent="-280669" algn="l">
              <a:lnSpc>
                <a:spcPts val="3639"/>
              </a:lnSpc>
              <a:buFont typeface="Arial"/>
              <a:buChar char="•"/>
            </a:pPr>
            <a:r>
              <a:rPr lang="en-US" sz="2599">
                <a:solidFill>
                  <a:srgbClr val="000000"/>
                </a:solidFill>
                <a:latin typeface="Albert Sans"/>
                <a:ea typeface="Albert Sans"/>
                <a:cs typeface="Albert Sans"/>
                <a:sym typeface="Albert Sans"/>
              </a:rPr>
              <a:t>Tujuan audit → untuk memperoleh bukti audit yang tepat guna memberikan opini </a:t>
            </a:r>
          </a:p>
          <a:p>
            <a:pPr marL="539748" lvl="1" indent="-269874" algn="l">
              <a:lnSpc>
                <a:spcPts val="3499"/>
              </a:lnSpc>
              <a:buFont typeface="Arial"/>
              <a:buChar char="•"/>
            </a:pPr>
            <a:r>
              <a:rPr lang="en-US" sz="2499">
                <a:solidFill>
                  <a:srgbClr val="000000"/>
                </a:solidFill>
                <a:latin typeface="Albert Sans"/>
                <a:ea typeface="Albert Sans"/>
                <a:cs typeface="Albert Sans"/>
                <a:sym typeface="Albert Sans"/>
              </a:rPr>
              <a:t>Risiko yang diidentifikasi → Prosedur audit nantinya bisa untuk mengatasi resiko yang teriidentifikasi</a:t>
            </a:r>
          </a:p>
          <a:p>
            <a:pPr marL="561337" lvl="1" indent="-280669" algn="l">
              <a:lnSpc>
                <a:spcPts val="3639"/>
              </a:lnSpc>
              <a:buFont typeface="Arial"/>
              <a:buChar char="•"/>
            </a:pPr>
            <a:r>
              <a:rPr lang="en-US" sz="2599">
                <a:solidFill>
                  <a:srgbClr val="000000"/>
                </a:solidFill>
                <a:latin typeface="Albert Sans"/>
                <a:ea typeface="Albert Sans"/>
                <a:cs typeface="Albert Sans"/>
                <a:sym typeface="Albert Sans"/>
              </a:rPr>
              <a:t>Pengendalian internal → prosedur audit untuk menguji efektifitas pengendalian internal yang telah dinilai</a:t>
            </a:r>
          </a:p>
          <a:p>
            <a:pPr marL="561337" lvl="1" indent="-280669" algn="l">
              <a:lnSpc>
                <a:spcPts val="3639"/>
              </a:lnSpc>
              <a:buFont typeface="Arial"/>
              <a:buChar char="•"/>
            </a:pPr>
            <a:r>
              <a:rPr lang="en-US" sz="2599">
                <a:solidFill>
                  <a:srgbClr val="000000"/>
                </a:solidFill>
                <a:latin typeface="Albert Sans"/>
                <a:ea typeface="Albert Sans"/>
                <a:cs typeface="Albert Sans"/>
                <a:sym typeface="Albert Sans"/>
              </a:rPr>
              <a:t>bukti audit yang dibutuhkan → auditor harus menentukan jenis bukti yg dibutuhkan untuk mendukung kesimpulan audit</a:t>
            </a:r>
          </a:p>
          <a:p>
            <a:pPr algn="l">
              <a:lnSpc>
                <a:spcPts val="3639"/>
              </a:lnSpc>
            </a:pPr>
            <a:endParaRPr lang="en-US" sz="2599">
              <a:solidFill>
                <a:srgbClr val="000000"/>
              </a:solidFill>
              <a:latin typeface="Albert Sans"/>
              <a:ea typeface="Albert Sans"/>
              <a:cs typeface="Albert Sans"/>
              <a:sym typeface="Albert Sans"/>
            </a:endParaRPr>
          </a:p>
          <a:p>
            <a:pPr algn="l">
              <a:lnSpc>
                <a:spcPts val="3639"/>
              </a:lnSpc>
            </a:pPr>
            <a:r>
              <a:rPr lang="en-US" sz="2599">
                <a:solidFill>
                  <a:srgbClr val="000000"/>
                </a:solidFill>
                <a:latin typeface="Albert Sans"/>
                <a:ea typeface="Albert Sans"/>
                <a:cs typeface="Albert Sans"/>
                <a:sym typeface="Albert Sans"/>
              </a:rPr>
              <a:t>Dengan merancang prosedur audit yang baik, auditor dapat memperoleh bukti audit yang cukup dan tepat untuk memberikan opini audit yang berkualitas.</a:t>
            </a:r>
          </a:p>
          <a:p>
            <a:pPr algn="l">
              <a:lnSpc>
                <a:spcPts val="3639"/>
              </a:lnSpc>
            </a:pPr>
            <a:endParaRPr lang="en-US" sz="2599">
              <a:solidFill>
                <a:srgbClr val="000000"/>
              </a:solidFill>
              <a:latin typeface="Albert Sans"/>
              <a:ea typeface="Albert Sans"/>
              <a:cs typeface="Albert Sans"/>
              <a:sym typeface="Albert Sans"/>
            </a:endParaRPr>
          </a:p>
        </p:txBody>
      </p:sp>
      <p:sp>
        <p:nvSpPr>
          <p:cNvPr id="8" name="Freeform 8"/>
          <p:cNvSpPr/>
          <p:nvPr/>
        </p:nvSpPr>
        <p:spPr>
          <a:xfrm>
            <a:off x="0" y="148586"/>
            <a:ext cx="3818832" cy="4526633"/>
          </a:xfrm>
          <a:custGeom>
            <a:avLst/>
            <a:gdLst/>
            <a:ahLst/>
            <a:cxnLst/>
            <a:rect l="l" t="t" r="r" b="b"/>
            <a:pathLst>
              <a:path w="3818832" h="4526633">
                <a:moveTo>
                  <a:pt x="0" y="0"/>
                </a:moveTo>
                <a:lnTo>
                  <a:pt x="3818832" y="0"/>
                </a:lnTo>
                <a:lnTo>
                  <a:pt x="3818832" y="4526632"/>
                </a:lnTo>
                <a:lnTo>
                  <a:pt x="0" y="45266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886373" flipH="1">
            <a:off x="15333141" y="8282459"/>
            <a:ext cx="3228363" cy="3064010"/>
          </a:xfrm>
          <a:custGeom>
            <a:avLst/>
            <a:gdLst/>
            <a:ahLst/>
            <a:cxnLst/>
            <a:rect l="l" t="t" r="r" b="b"/>
            <a:pathLst>
              <a:path w="3228363" h="3064010">
                <a:moveTo>
                  <a:pt x="3228362" y="0"/>
                </a:moveTo>
                <a:lnTo>
                  <a:pt x="0" y="0"/>
                </a:lnTo>
                <a:lnTo>
                  <a:pt x="0" y="3064009"/>
                </a:lnTo>
                <a:lnTo>
                  <a:pt x="3228362" y="3064009"/>
                </a:lnTo>
                <a:lnTo>
                  <a:pt x="3228362"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2726990" y="704850"/>
            <a:ext cx="12045884" cy="1352550"/>
          </a:xfrm>
          <a:prstGeom prst="rect">
            <a:avLst/>
          </a:prstGeom>
        </p:spPr>
        <p:txBody>
          <a:bodyPr lIns="0" tIns="0" rIns="0" bIns="0" rtlCol="0" anchor="t">
            <a:spAutoFit/>
          </a:bodyPr>
          <a:lstStyle/>
          <a:p>
            <a:pPr algn="ctr">
              <a:lnSpc>
                <a:spcPts val="5250"/>
              </a:lnSpc>
            </a:pPr>
            <a:r>
              <a:rPr lang="en-US" sz="5000">
                <a:solidFill>
                  <a:srgbClr val="000000"/>
                </a:solidFill>
                <a:latin typeface="Frankfurter Highlight"/>
                <a:ea typeface="Frankfurter Highlight"/>
                <a:cs typeface="Frankfurter Highlight"/>
                <a:sym typeface="Frankfurter Highlight"/>
              </a:rPr>
              <a:t>LANGKAH-LANGKAH PENGUJIAN pengendalian internal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1800" y="1028700"/>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alphaModFix amt="80000"/>
            </a:blip>
            <a:stretch>
              <a:fillRect/>
            </a:stretch>
          </a:blipFill>
        </p:spPr>
      </p:sp>
      <p:sp>
        <p:nvSpPr>
          <p:cNvPr id="3" name="Freeform 3"/>
          <p:cNvSpPr/>
          <p:nvPr/>
        </p:nvSpPr>
        <p:spPr>
          <a:xfrm>
            <a:off x="10877732" y="-3463770"/>
            <a:ext cx="10258305" cy="10258305"/>
          </a:xfrm>
          <a:custGeom>
            <a:avLst/>
            <a:gdLst/>
            <a:ahLst/>
            <a:cxnLst/>
            <a:rect l="l" t="t" r="r" b="b"/>
            <a:pathLst>
              <a:path w="10258305" h="10258305">
                <a:moveTo>
                  <a:pt x="0" y="0"/>
                </a:moveTo>
                <a:lnTo>
                  <a:pt x="10258305" y="0"/>
                </a:lnTo>
                <a:lnTo>
                  <a:pt x="10258305" y="10258305"/>
                </a:lnTo>
                <a:lnTo>
                  <a:pt x="0" y="1025830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2279912" y="4251398"/>
            <a:ext cx="10013804" cy="10013804"/>
          </a:xfrm>
          <a:custGeom>
            <a:avLst/>
            <a:gdLst/>
            <a:ahLst/>
            <a:cxnLst/>
            <a:rect l="l" t="t" r="r" b="b"/>
            <a:pathLst>
              <a:path w="10013804" h="10013804">
                <a:moveTo>
                  <a:pt x="0" y="0"/>
                </a:moveTo>
                <a:lnTo>
                  <a:pt x="10013804" y="0"/>
                </a:lnTo>
                <a:lnTo>
                  <a:pt x="10013804" y="10013804"/>
                </a:lnTo>
                <a:lnTo>
                  <a:pt x="0" y="10013804"/>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1658600" y="1193835"/>
            <a:ext cx="11201400" cy="11201400"/>
          </a:xfrm>
          <a:custGeom>
            <a:avLst/>
            <a:gdLst/>
            <a:ahLst/>
            <a:cxnLst/>
            <a:rect l="l" t="t" r="r" b="b"/>
            <a:pathLst>
              <a:path w="11201400" h="11201400">
                <a:moveTo>
                  <a:pt x="0" y="0"/>
                </a:moveTo>
                <a:lnTo>
                  <a:pt x="11201400" y="0"/>
                </a:lnTo>
                <a:lnTo>
                  <a:pt x="11201400" y="11201400"/>
                </a:lnTo>
                <a:lnTo>
                  <a:pt x="0" y="11201400"/>
                </a:lnTo>
                <a:lnTo>
                  <a:pt x="0" y="0"/>
                </a:lnTo>
                <a:close/>
              </a:path>
            </a:pathLst>
          </a:custGeom>
          <a:blipFill>
            <a:blip r:embed="rId7">
              <a:alphaModFix amt="65000"/>
              <a:extLst>
                <a:ext uri="{96DAC541-7B7A-43D3-8B79-37D633B846F1}">
                  <asvg:svgBlip xmlns:asvg="http://schemas.microsoft.com/office/drawing/2016/SVG/main" r:embed="rId8"/>
                </a:ext>
              </a:extLst>
            </a:blip>
            <a:stretch>
              <a:fillRect/>
            </a:stretch>
          </a:blipFill>
        </p:spPr>
      </p:sp>
      <p:sp>
        <p:nvSpPr>
          <p:cNvPr id="6" name="Freeform 6"/>
          <p:cNvSpPr/>
          <p:nvPr/>
        </p:nvSpPr>
        <p:spPr>
          <a:xfrm>
            <a:off x="-1389525" y="-2057400"/>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9">
              <a:alphaModFix amt="65000"/>
            </a:blip>
            <a:stretch>
              <a:fillRect/>
            </a:stretch>
          </a:blipFill>
        </p:spPr>
      </p:sp>
      <p:sp>
        <p:nvSpPr>
          <p:cNvPr id="7" name="TextBox 7"/>
          <p:cNvSpPr txBox="1"/>
          <p:nvPr/>
        </p:nvSpPr>
        <p:spPr>
          <a:xfrm>
            <a:off x="1606075" y="2345227"/>
            <a:ext cx="15653225" cy="8415655"/>
          </a:xfrm>
          <a:prstGeom prst="rect">
            <a:avLst/>
          </a:prstGeom>
        </p:spPr>
        <p:txBody>
          <a:bodyPr lIns="0" tIns="0" rIns="0" bIns="0" rtlCol="0" anchor="t">
            <a:spAutoFit/>
          </a:bodyPr>
          <a:lstStyle/>
          <a:p>
            <a:pPr marL="604516" lvl="1" indent="-302258" algn="l">
              <a:lnSpc>
                <a:spcPts val="3919"/>
              </a:lnSpc>
              <a:buAutoNum type="arabicPeriod"/>
            </a:pPr>
            <a:r>
              <a:rPr lang="en-US" sz="2799" b="1">
                <a:solidFill>
                  <a:srgbClr val="000000"/>
                </a:solidFill>
                <a:latin typeface="Albert Sans Bold"/>
                <a:ea typeface="Albert Sans Bold"/>
                <a:cs typeface="Albert Sans Bold"/>
                <a:sym typeface="Albert Sans Bold"/>
              </a:rPr>
              <a:t>Pelaksanaan prosedur audit</a:t>
            </a:r>
          </a:p>
          <a:p>
            <a:pPr algn="l">
              <a:lnSpc>
                <a:spcPts val="3919"/>
              </a:lnSpc>
            </a:pPr>
            <a:r>
              <a:rPr lang="en-US" sz="2799">
                <a:solidFill>
                  <a:srgbClr val="000000"/>
                </a:solidFill>
                <a:latin typeface="Albert Sans"/>
                <a:ea typeface="Albert Sans"/>
                <a:cs typeface="Albert Sans"/>
                <a:sym typeface="Albert Sans"/>
              </a:rPr>
              <a:t>Merupakan tahap pelaksanaan secara sistematis prosedur-prosedur yang telah dirancang sebelumnya. Auditor akan melakukan berbagai tindakan seperti inspeksi dokumen, pengamatan aktivitas, wawancara dengan pegawai, perhitungan ulang, dan konfirmasi dengan pihak ketiga guna memperoleh bukti audit yang cukup dan tepat guna mendukung kesimpulan audit.</a:t>
            </a:r>
          </a:p>
          <a:p>
            <a:pPr algn="l">
              <a:lnSpc>
                <a:spcPts val="3919"/>
              </a:lnSpc>
            </a:pPr>
            <a:endParaRPr lang="en-US" sz="2799">
              <a:solidFill>
                <a:srgbClr val="000000"/>
              </a:solidFill>
              <a:latin typeface="Albert Sans"/>
              <a:ea typeface="Albert Sans"/>
              <a:cs typeface="Albert Sans"/>
              <a:sym typeface="Albert Sans"/>
            </a:endParaRPr>
          </a:p>
          <a:p>
            <a:pPr algn="l">
              <a:lnSpc>
                <a:spcPts val="3919"/>
              </a:lnSpc>
            </a:pPr>
            <a:r>
              <a:rPr lang="en-US" sz="2799">
                <a:solidFill>
                  <a:srgbClr val="000000"/>
                </a:solidFill>
                <a:latin typeface="Albert Sans"/>
                <a:ea typeface="Albert Sans"/>
                <a:cs typeface="Albert Sans"/>
                <a:sym typeface="Albert Sans"/>
              </a:rPr>
              <a:t>Dalam pelaksanaannya, auditor harus memperhatikan beberapa hal, sbb :</a:t>
            </a:r>
          </a:p>
          <a:p>
            <a:pPr marL="604516" lvl="1" indent="-302258" algn="l">
              <a:lnSpc>
                <a:spcPts val="3919"/>
              </a:lnSpc>
              <a:buFont typeface="Arial"/>
              <a:buChar char="•"/>
            </a:pPr>
            <a:r>
              <a:rPr lang="en-US" sz="2799">
                <a:solidFill>
                  <a:srgbClr val="000000"/>
                </a:solidFill>
                <a:latin typeface="Albert Sans"/>
                <a:ea typeface="Albert Sans"/>
                <a:cs typeface="Albert Sans"/>
                <a:sym typeface="Albert Sans"/>
              </a:rPr>
              <a:t>ketepatan waktu → harus dilaksanakan sesuai dengan jadwal yang ditentukan</a:t>
            </a:r>
          </a:p>
          <a:p>
            <a:pPr marL="604516" lvl="1" indent="-302258" algn="l">
              <a:lnSpc>
                <a:spcPts val="3919"/>
              </a:lnSpc>
              <a:buFont typeface="Arial"/>
              <a:buChar char="•"/>
            </a:pPr>
            <a:r>
              <a:rPr lang="en-US" sz="2799">
                <a:solidFill>
                  <a:srgbClr val="000000"/>
                </a:solidFill>
                <a:latin typeface="Albert Sans"/>
                <a:ea typeface="Albert Sans"/>
                <a:cs typeface="Albert Sans"/>
                <a:sym typeface="Albert Sans"/>
              </a:rPr>
              <a:t>Kualitas bukti audit → harus relevan, cukup dan daat diandalkan</a:t>
            </a:r>
          </a:p>
          <a:p>
            <a:pPr marL="604516" lvl="1" indent="-302258" algn="l">
              <a:lnSpc>
                <a:spcPts val="3919"/>
              </a:lnSpc>
              <a:buFont typeface="Arial"/>
              <a:buChar char="•"/>
            </a:pPr>
            <a:r>
              <a:rPr lang="en-US" sz="2799">
                <a:solidFill>
                  <a:srgbClr val="000000"/>
                </a:solidFill>
                <a:latin typeface="Albert Sans"/>
                <a:ea typeface="Albert Sans"/>
                <a:cs typeface="Albert Sans"/>
                <a:sym typeface="Albert Sans"/>
              </a:rPr>
              <a:t>Dokumentasi → Semua temuan dan bukti audit harus didokumentasikan </a:t>
            </a:r>
          </a:p>
          <a:p>
            <a:pPr marL="604516" lvl="1" indent="-302258" algn="l">
              <a:lnSpc>
                <a:spcPts val="3919"/>
              </a:lnSpc>
              <a:buFont typeface="Arial"/>
              <a:buChar char="•"/>
            </a:pPr>
            <a:r>
              <a:rPr lang="en-US" sz="2799">
                <a:solidFill>
                  <a:srgbClr val="000000"/>
                </a:solidFill>
                <a:latin typeface="Albert Sans"/>
                <a:ea typeface="Albert Sans"/>
                <a:cs typeface="Albert Sans"/>
                <a:sym typeface="Albert Sans"/>
              </a:rPr>
              <a:t>Kerjasama dengan klien → berkerjasama dengan klien agar mendapatkan akses informasi yang dibutuhkan</a:t>
            </a:r>
          </a:p>
          <a:p>
            <a:pPr algn="l">
              <a:lnSpc>
                <a:spcPts val="3919"/>
              </a:lnSpc>
            </a:pPr>
            <a:r>
              <a:rPr lang="en-US" sz="2799">
                <a:solidFill>
                  <a:srgbClr val="000000"/>
                </a:solidFill>
                <a:latin typeface="Albert Sans"/>
                <a:ea typeface="Albert Sans"/>
                <a:cs typeface="Albert Sans"/>
                <a:sym typeface="Albert Sans"/>
              </a:rPr>
              <a:t>Melalui pelaksanaan prosedur audit, auditor akan memperoleh bukti audit yang diperlukan untuk memberikan opini audit yang wajar dan dapat diandalkan</a:t>
            </a:r>
          </a:p>
          <a:p>
            <a:pPr algn="l">
              <a:lnSpc>
                <a:spcPts val="3919"/>
              </a:lnSpc>
            </a:pPr>
            <a:endParaRPr lang="en-US" sz="2799">
              <a:solidFill>
                <a:srgbClr val="000000"/>
              </a:solidFill>
              <a:latin typeface="Albert Sans"/>
              <a:ea typeface="Albert Sans"/>
              <a:cs typeface="Albert Sans"/>
              <a:sym typeface="Albert Sans"/>
            </a:endParaRPr>
          </a:p>
          <a:p>
            <a:pPr algn="l">
              <a:lnSpc>
                <a:spcPts val="3919"/>
              </a:lnSpc>
            </a:pPr>
            <a:endParaRPr lang="en-US" sz="2799">
              <a:solidFill>
                <a:srgbClr val="000000"/>
              </a:solidFill>
              <a:latin typeface="Albert Sans"/>
              <a:ea typeface="Albert Sans"/>
              <a:cs typeface="Albert Sans"/>
              <a:sym typeface="Albert Sans"/>
            </a:endParaRPr>
          </a:p>
          <a:p>
            <a:pPr algn="l">
              <a:lnSpc>
                <a:spcPts val="3919"/>
              </a:lnSpc>
            </a:pPr>
            <a:endParaRPr lang="en-US" sz="2799">
              <a:solidFill>
                <a:srgbClr val="000000"/>
              </a:solidFill>
              <a:latin typeface="Albert Sans"/>
              <a:ea typeface="Albert Sans"/>
              <a:cs typeface="Albert Sans"/>
              <a:sym typeface="Albert Sans"/>
            </a:endParaRPr>
          </a:p>
        </p:txBody>
      </p:sp>
      <p:sp>
        <p:nvSpPr>
          <p:cNvPr id="8" name="Freeform 8"/>
          <p:cNvSpPr/>
          <p:nvPr/>
        </p:nvSpPr>
        <p:spPr>
          <a:xfrm>
            <a:off x="0" y="148586"/>
            <a:ext cx="3818832" cy="4526633"/>
          </a:xfrm>
          <a:custGeom>
            <a:avLst/>
            <a:gdLst/>
            <a:ahLst/>
            <a:cxnLst/>
            <a:rect l="l" t="t" r="r" b="b"/>
            <a:pathLst>
              <a:path w="3818832" h="4526633">
                <a:moveTo>
                  <a:pt x="0" y="0"/>
                </a:moveTo>
                <a:lnTo>
                  <a:pt x="3818832" y="0"/>
                </a:lnTo>
                <a:lnTo>
                  <a:pt x="3818832" y="4526632"/>
                </a:lnTo>
                <a:lnTo>
                  <a:pt x="0" y="45266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886373" flipH="1">
            <a:off x="15020946" y="7758257"/>
            <a:ext cx="3688099" cy="3500341"/>
          </a:xfrm>
          <a:custGeom>
            <a:avLst/>
            <a:gdLst/>
            <a:ahLst/>
            <a:cxnLst/>
            <a:rect l="l" t="t" r="r" b="b"/>
            <a:pathLst>
              <a:path w="3688099" h="3500341">
                <a:moveTo>
                  <a:pt x="3688099" y="0"/>
                </a:moveTo>
                <a:lnTo>
                  <a:pt x="0" y="0"/>
                </a:lnTo>
                <a:lnTo>
                  <a:pt x="0" y="3500341"/>
                </a:lnTo>
                <a:lnTo>
                  <a:pt x="3688099" y="3500341"/>
                </a:lnTo>
                <a:lnTo>
                  <a:pt x="3688099"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2726990" y="704850"/>
            <a:ext cx="12045884" cy="1352550"/>
          </a:xfrm>
          <a:prstGeom prst="rect">
            <a:avLst/>
          </a:prstGeom>
        </p:spPr>
        <p:txBody>
          <a:bodyPr lIns="0" tIns="0" rIns="0" bIns="0" rtlCol="0" anchor="t">
            <a:spAutoFit/>
          </a:bodyPr>
          <a:lstStyle/>
          <a:p>
            <a:pPr algn="ctr">
              <a:lnSpc>
                <a:spcPts val="5250"/>
              </a:lnSpc>
            </a:pPr>
            <a:r>
              <a:rPr lang="en-US" sz="5000">
                <a:solidFill>
                  <a:srgbClr val="000000"/>
                </a:solidFill>
                <a:latin typeface="Frankfurter Highlight"/>
                <a:ea typeface="Frankfurter Highlight"/>
                <a:cs typeface="Frankfurter Highlight"/>
                <a:sym typeface="Frankfurter Highlight"/>
              </a:rPr>
              <a:t>LANGKAH-LANGKAH PENGUJIAN pengendalian internal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1800" y="1028700"/>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alphaModFix amt="80000"/>
            </a:blip>
            <a:stretch>
              <a:fillRect/>
            </a:stretch>
          </a:blipFill>
        </p:spPr>
      </p:sp>
      <p:sp>
        <p:nvSpPr>
          <p:cNvPr id="3" name="Freeform 3"/>
          <p:cNvSpPr/>
          <p:nvPr/>
        </p:nvSpPr>
        <p:spPr>
          <a:xfrm>
            <a:off x="10877732" y="-3463770"/>
            <a:ext cx="10258305" cy="10258305"/>
          </a:xfrm>
          <a:custGeom>
            <a:avLst/>
            <a:gdLst/>
            <a:ahLst/>
            <a:cxnLst/>
            <a:rect l="l" t="t" r="r" b="b"/>
            <a:pathLst>
              <a:path w="10258305" h="10258305">
                <a:moveTo>
                  <a:pt x="0" y="0"/>
                </a:moveTo>
                <a:lnTo>
                  <a:pt x="10258305" y="0"/>
                </a:lnTo>
                <a:lnTo>
                  <a:pt x="10258305" y="10258305"/>
                </a:lnTo>
                <a:lnTo>
                  <a:pt x="0" y="1025830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2279912" y="4251398"/>
            <a:ext cx="10013804" cy="10013804"/>
          </a:xfrm>
          <a:custGeom>
            <a:avLst/>
            <a:gdLst/>
            <a:ahLst/>
            <a:cxnLst/>
            <a:rect l="l" t="t" r="r" b="b"/>
            <a:pathLst>
              <a:path w="10013804" h="10013804">
                <a:moveTo>
                  <a:pt x="0" y="0"/>
                </a:moveTo>
                <a:lnTo>
                  <a:pt x="10013804" y="0"/>
                </a:lnTo>
                <a:lnTo>
                  <a:pt x="10013804" y="10013804"/>
                </a:lnTo>
                <a:lnTo>
                  <a:pt x="0" y="10013804"/>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1658600" y="1193835"/>
            <a:ext cx="11201400" cy="11201400"/>
          </a:xfrm>
          <a:custGeom>
            <a:avLst/>
            <a:gdLst/>
            <a:ahLst/>
            <a:cxnLst/>
            <a:rect l="l" t="t" r="r" b="b"/>
            <a:pathLst>
              <a:path w="11201400" h="11201400">
                <a:moveTo>
                  <a:pt x="0" y="0"/>
                </a:moveTo>
                <a:lnTo>
                  <a:pt x="11201400" y="0"/>
                </a:lnTo>
                <a:lnTo>
                  <a:pt x="11201400" y="11201400"/>
                </a:lnTo>
                <a:lnTo>
                  <a:pt x="0" y="11201400"/>
                </a:lnTo>
                <a:lnTo>
                  <a:pt x="0" y="0"/>
                </a:lnTo>
                <a:close/>
              </a:path>
            </a:pathLst>
          </a:custGeom>
          <a:blipFill>
            <a:blip r:embed="rId7">
              <a:alphaModFix amt="65000"/>
              <a:extLst>
                <a:ext uri="{96DAC541-7B7A-43D3-8B79-37D633B846F1}">
                  <asvg:svgBlip xmlns:asvg="http://schemas.microsoft.com/office/drawing/2016/SVG/main" r:embed="rId8"/>
                </a:ext>
              </a:extLst>
            </a:blip>
            <a:stretch>
              <a:fillRect/>
            </a:stretch>
          </a:blipFill>
        </p:spPr>
      </p:sp>
      <p:sp>
        <p:nvSpPr>
          <p:cNvPr id="6" name="Freeform 6"/>
          <p:cNvSpPr/>
          <p:nvPr/>
        </p:nvSpPr>
        <p:spPr>
          <a:xfrm>
            <a:off x="-1389525" y="-2057400"/>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9">
              <a:alphaModFix amt="65000"/>
            </a:blip>
            <a:stretch>
              <a:fillRect/>
            </a:stretch>
          </a:blipFill>
        </p:spPr>
      </p:sp>
      <p:sp>
        <p:nvSpPr>
          <p:cNvPr id="7" name="TextBox 7"/>
          <p:cNvSpPr txBox="1"/>
          <p:nvPr/>
        </p:nvSpPr>
        <p:spPr>
          <a:xfrm>
            <a:off x="1606075" y="2354752"/>
            <a:ext cx="15653225" cy="6791326"/>
          </a:xfrm>
          <a:prstGeom prst="rect">
            <a:avLst/>
          </a:prstGeom>
        </p:spPr>
        <p:txBody>
          <a:bodyPr lIns="0" tIns="0" rIns="0" bIns="0" rtlCol="0" anchor="t">
            <a:spAutoFit/>
          </a:bodyPr>
          <a:lstStyle/>
          <a:p>
            <a:pPr marL="647695" lvl="1" indent="-323848" algn="l">
              <a:lnSpc>
                <a:spcPts val="4199"/>
              </a:lnSpc>
              <a:buAutoNum type="arabicPeriod"/>
            </a:pPr>
            <a:r>
              <a:rPr lang="en-US" sz="2999" b="1">
                <a:solidFill>
                  <a:srgbClr val="000000"/>
                </a:solidFill>
                <a:latin typeface="Albert Sans Bold"/>
                <a:ea typeface="Albert Sans Bold"/>
                <a:cs typeface="Albert Sans Bold"/>
                <a:sym typeface="Albert Sans Bold"/>
              </a:rPr>
              <a:t>Evaluasi Hasil</a:t>
            </a:r>
          </a:p>
          <a:p>
            <a:pPr algn="l">
              <a:lnSpc>
                <a:spcPts val="4199"/>
              </a:lnSpc>
            </a:pPr>
            <a:r>
              <a:rPr lang="en-US" sz="2999">
                <a:solidFill>
                  <a:srgbClr val="000000"/>
                </a:solidFill>
                <a:latin typeface="Albert Sans"/>
                <a:ea typeface="Albert Sans"/>
                <a:cs typeface="Albert Sans"/>
                <a:sym typeface="Albert Sans"/>
              </a:rPr>
              <a:t>Langkah selanjutnya adalah mengevaluasi hasil dari audit tersebut. Auditor akan mengintegrasikan semua temuan dan bukti audit untuk menarik kesimpulan mengenai kewajaran. </a:t>
            </a:r>
          </a:p>
          <a:p>
            <a:pPr algn="l">
              <a:lnSpc>
                <a:spcPts val="4199"/>
              </a:lnSpc>
            </a:pPr>
            <a:endParaRPr lang="en-US" sz="2999">
              <a:solidFill>
                <a:srgbClr val="000000"/>
              </a:solidFill>
              <a:latin typeface="Albert Sans"/>
              <a:ea typeface="Albert Sans"/>
              <a:cs typeface="Albert Sans"/>
              <a:sym typeface="Albert Sans"/>
            </a:endParaRPr>
          </a:p>
          <a:p>
            <a:pPr algn="l">
              <a:lnSpc>
                <a:spcPts val="4199"/>
              </a:lnSpc>
            </a:pPr>
            <a:r>
              <a:rPr lang="en-US" sz="2999">
                <a:solidFill>
                  <a:srgbClr val="000000"/>
                </a:solidFill>
                <a:latin typeface="Albert Sans"/>
                <a:ea typeface="Albert Sans"/>
                <a:cs typeface="Albert Sans"/>
                <a:sym typeface="Albert Sans"/>
              </a:rPr>
              <a:t>Auditor akan membandingkan bukti audit yang diperoleh dengan kriteria audit berupa standar akuntansi yang berlaku umum (SAK) atau standar akuntansi lainnya yang relevan.</a:t>
            </a:r>
          </a:p>
          <a:p>
            <a:pPr algn="l">
              <a:lnSpc>
                <a:spcPts val="4199"/>
              </a:lnSpc>
            </a:pPr>
            <a:endParaRPr lang="en-US" sz="2999">
              <a:solidFill>
                <a:srgbClr val="000000"/>
              </a:solidFill>
              <a:latin typeface="Albert Sans"/>
              <a:ea typeface="Albert Sans"/>
              <a:cs typeface="Albert Sans"/>
              <a:sym typeface="Albert Sans"/>
            </a:endParaRPr>
          </a:p>
          <a:p>
            <a:pPr algn="l">
              <a:lnSpc>
                <a:spcPts val="4199"/>
              </a:lnSpc>
            </a:pPr>
            <a:r>
              <a:rPr lang="en-US" sz="2999">
                <a:solidFill>
                  <a:srgbClr val="000000"/>
                </a:solidFill>
                <a:latin typeface="Albert Sans"/>
                <a:ea typeface="Albert Sans"/>
                <a:cs typeface="Albert Sans"/>
                <a:sym typeface="Albert Sans"/>
              </a:rPr>
              <a:t>Setelah melakukan evaluasi, auditor akan menarik kesimpulan mengenai kewajaran sistem pengendalian internal. Kesimpulan ini akan menjadi dasar bagi auditor untuk memberikan opini audit juga auditor dapat memberikan keyakinan kepada pengguna bahwa laporan yang diaudit telah disajikan secara wajar sesuai dengan standar akuntansi yang berlaku</a:t>
            </a:r>
          </a:p>
        </p:txBody>
      </p:sp>
      <p:sp>
        <p:nvSpPr>
          <p:cNvPr id="8" name="Freeform 8"/>
          <p:cNvSpPr/>
          <p:nvPr/>
        </p:nvSpPr>
        <p:spPr>
          <a:xfrm>
            <a:off x="0" y="148586"/>
            <a:ext cx="3818832" cy="4526633"/>
          </a:xfrm>
          <a:custGeom>
            <a:avLst/>
            <a:gdLst/>
            <a:ahLst/>
            <a:cxnLst/>
            <a:rect l="l" t="t" r="r" b="b"/>
            <a:pathLst>
              <a:path w="3818832" h="4526633">
                <a:moveTo>
                  <a:pt x="0" y="0"/>
                </a:moveTo>
                <a:lnTo>
                  <a:pt x="3818832" y="0"/>
                </a:lnTo>
                <a:lnTo>
                  <a:pt x="3818832" y="4526632"/>
                </a:lnTo>
                <a:lnTo>
                  <a:pt x="0" y="45266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886373" flipH="1">
            <a:off x="15020946" y="7758257"/>
            <a:ext cx="3688099" cy="3500341"/>
          </a:xfrm>
          <a:custGeom>
            <a:avLst/>
            <a:gdLst/>
            <a:ahLst/>
            <a:cxnLst/>
            <a:rect l="l" t="t" r="r" b="b"/>
            <a:pathLst>
              <a:path w="3688099" h="3500341">
                <a:moveTo>
                  <a:pt x="3688099" y="0"/>
                </a:moveTo>
                <a:lnTo>
                  <a:pt x="0" y="0"/>
                </a:lnTo>
                <a:lnTo>
                  <a:pt x="0" y="3500341"/>
                </a:lnTo>
                <a:lnTo>
                  <a:pt x="3688099" y="3500341"/>
                </a:lnTo>
                <a:lnTo>
                  <a:pt x="3688099"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2726990" y="704850"/>
            <a:ext cx="12045884" cy="1352550"/>
          </a:xfrm>
          <a:prstGeom prst="rect">
            <a:avLst/>
          </a:prstGeom>
        </p:spPr>
        <p:txBody>
          <a:bodyPr lIns="0" tIns="0" rIns="0" bIns="0" rtlCol="0" anchor="t">
            <a:spAutoFit/>
          </a:bodyPr>
          <a:lstStyle/>
          <a:p>
            <a:pPr algn="ctr">
              <a:lnSpc>
                <a:spcPts val="5250"/>
              </a:lnSpc>
            </a:pPr>
            <a:r>
              <a:rPr lang="en-US" sz="5000">
                <a:solidFill>
                  <a:srgbClr val="000000"/>
                </a:solidFill>
                <a:latin typeface="Frankfurter Highlight"/>
                <a:ea typeface="Frankfurter Highlight"/>
                <a:cs typeface="Frankfurter Highlight"/>
                <a:sym typeface="Frankfurter Highlight"/>
              </a:rPr>
              <a:t>LANGKAH-LANGKAH PENGUJIAN pengendalian internal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1800" y="1028700"/>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alphaModFix amt="80000"/>
            </a:blip>
            <a:stretch>
              <a:fillRect/>
            </a:stretch>
          </a:blipFill>
        </p:spPr>
      </p:sp>
      <p:sp>
        <p:nvSpPr>
          <p:cNvPr id="3" name="Freeform 3"/>
          <p:cNvSpPr/>
          <p:nvPr/>
        </p:nvSpPr>
        <p:spPr>
          <a:xfrm>
            <a:off x="10877732" y="-3463770"/>
            <a:ext cx="10258305" cy="10258305"/>
          </a:xfrm>
          <a:custGeom>
            <a:avLst/>
            <a:gdLst/>
            <a:ahLst/>
            <a:cxnLst/>
            <a:rect l="l" t="t" r="r" b="b"/>
            <a:pathLst>
              <a:path w="10258305" h="10258305">
                <a:moveTo>
                  <a:pt x="0" y="0"/>
                </a:moveTo>
                <a:lnTo>
                  <a:pt x="10258305" y="0"/>
                </a:lnTo>
                <a:lnTo>
                  <a:pt x="10258305" y="10258305"/>
                </a:lnTo>
                <a:lnTo>
                  <a:pt x="0" y="1025830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2279912" y="4251398"/>
            <a:ext cx="10013804" cy="10013804"/>
          </a:xfrm>
          <a:custGeom>
            <a:avLst/>
            <a:gdLst/>
            <a:ahLst/>
            <a:cxnLst/>
            <a:rect l="l" t="t" r="r" b="b"/>
            <a:pathLst>
              <a:path w="10013804" h="10013804">
                <a:moveTo>
                  <a:pt x="0" y="0"/>
                </a:moveTo>
                <a:lnTo>
                  <a:pt x="10013804" y="0"/>
                </a:lnTo>
                <a:lnTo>
                  <a:pt x="10013804" y="10013804"/>
                </a:lnTo>
                <a:lnTo>
                  <a:pt x="0" y="10013804"/>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1658600" y="1193835"/>
            <a:ext cx="11201400" cy="11201400"/>
          </a:xfrm>
          <a:custGeom>
            <a:avLst/>
            <a:gdLst/>
            <a:ahLst/>
            <a:cxnLst/>
            <a:rect l="l" t="t" r="r" b="b"/>
            <a:pathLst>
              <a:path w="11201400" h="11201400">
                <a:moveTo>
                  <a:pt x="0" y="0"/>
                </a:moveTo>
                <a:lnTo>
                  <a:pt x="11201400" y="0"/>
                </a:lnTo>
                <a:lnTo>
                  <a:pt x="11201400" y="11201400"/>
                </a:lnTo>
                <a:lnTo>
                  <a:pt x="0" y="11201400"/>
                </a:lnTo>
                <a:lnTo>
                  <a:pt x="0" y="0"/>
                </a:lnTo>
                <a:close/>
              </a:path>
            </a:pathLst>
          </a:custGeom>
          <a:blipFill>
            <a:blip r:embed="rId7">
              <a:alphaModFix amt="65000"/>
              <a:extLst>
                <a:ext uri="{96DAC541-7B7A-43D3-8B79-37D633B846F1}">
                  <asvg:svgBlip xmlns:asvg="http://schemas.microsoft.com/office/drawing/2016/SVG/main" r:embed="rId8"/>
                </a:ext>
              </a:extLst>
            </a:blip>
            <a:stretch>
              <a:fillRect/>
            </a:stretch>
          </a:blipFill>
        </p:spPr>
      </p:sp>
      <p:sp>
        <p:nvSpPr>
          <p:cNvPr id="6" name="Freeform 6"/>
          <p:cNvSpPr/>
          <p:nvPr/>
        </p:nvSpPr>
        <p:spPr>
          <a:xfrm>
            <a:off x="-1389525" y="-2057400"/>
            <a:ext cx="8233030" cy="8229600"/>
          </a:xfrm>
          <a:custGeom>
            <a:avLst/>
            <a:gdLst/>
            <a:ahLst/>
            <a:cxnLst/>
            <a:rect l="l" t="t" r="r" b="b"/>
            <a:pathLst>
              <a:path w="8233030" h="8229600">
                <a:moveTo>
                  <a:pt x="0" y="0"/>
                </a:moveTo>
                <a:lnTo>
                  <a:pt x="8233030" y="0"/>
                </a:lnTo>
                <a:lnTo>
                  <a:pt x="8233030" y="8229600"/>
                </a:lnTo>
                <a:lnTo>
                  <a:pt x="0" y="8229600"/>
                </a:lnTo>
                <a:lnTo>
                  <a:pt x="0" y="0"/>
                </a:lnTo>
                <a:close/>
              </a:path>
            </a:pathLst>
          </a:custGeom>
          <a:blipFill>
            <a:blip r:embed="rId9">
              <a:alphaModFix amt="65000"/>
            </a:blip>
            <a:stretch>
              <a:fillRect/>
            </a:stretch>
          </a:blipFill>
        </p:spPr>
      </p:sp>
      <p:sp>
        <p:nvSpPr>
          <p:cNvPr id="7" name="TextBox 7"/>
          <p:cNvSpPr txBox="1"/>
          <p:nvPr/>
        </p:nvSpPr>
        <p:spPr>
          <a:xfrm>
            <a:off x="1534357" y="3143646"/>
            <a:ext cx="15724943" cy="4695826"/>
          </a:xfrm>
          <a:prstGeom prst="rect">
            <a:avLst/>
          </a:prstGeom>
        </p:spPr>
        <p:txBody>
          <a:bodyPr lIns="0" tIns="0" rIns="0" bIns="0" rtlCol="0" anchor="t">
            <a:spAutoFit/>
          </a:bodyPr>
          <a:lstStyle/>
          <a:p>
            <a:pPr algn="l">
              <a:lnSpc>
                <a:spcPts val="4199"/>
              </a:lnSpc>
            </a:pPr>
            <a:r>
              <a:rPr lang="en-US" sz="2999">
                <a:solidFill>
                  <a:srgbClr val="000000"/>
                </a:solidFill>
                <a:latin typeface="Albert Sans"/>
                <a:ea typeface="Albert Sans"/>
                <a:cs typeface="Albert Sans"/>
                <a:sym typeface="Albert Sans"/>
              </a:rPr>
              <a:t>Pengujian pengendalian merupakan Program yang berisi serangkaian prosedur yang dirancang khusus untuk mengevaluasi efektivitas sistem pengendalian internal suatu entitas. Dalam menyusun program ini, auditor perlu memahami secara mendalam tentang bisnis entitas, siklus transaksi yang material, serta risiko-risiko inheren yang terkait. Setelah itu, auditor akan merancang prosedur audit yang spesifik untuk menguji setiap pengendalian yang dianggap relevan. Hasil dari pengujian pengendalian ini akan menjadi dasar bagi auditor untuk menentukan tingkat keyakinan yang dapat diperoleh dari pengendalian internal, serta untuk merancang prosedur audit substantif yang diperlukan.</a:t>
            </a:r>
          </a:p>
          <a:p>
            <a:pPr algn="l">
              <a:lnSpc>
                <a:spcPts val="4199"/>
              </a:lnSpc>
            </a:pPr>
            <a:endParaRPr lang="en-US" sz="2999">
              <a:solidFill>
                <a:srgbClr val="000000"/>
              </a:solidFill>
              <a:latin typeface="Albert Sans"/>
              <a:ea typeface="Albert Sans"/>
              <a:cs typeface="Albert Sans"/>
              <a:sym typeface="Albert Sans"/>
            </a:endParaRPr>
          </a:p>
        </p:txBody>
      </p:sp>
      <p:sp>
        <p:nvSpPr>
          <p:cNvPr id="8" name="Freeform 8"/>
          <p:cNvSpPr/>
          <p:nvPr/>
        </p:nvSpPr>
        <p:spPr>
          <a:xfrm>
            <a:off x="0" y="148586"/>
            <a:ext cx="3818832" cy="4526633"/>
          </a:xfrm>
          <a:custGeom>
            <a:avLst/>
            <a:gdLst/>
            <a:ahLst/>
            <a:cxnLst/>
            <a:rect l="l" t="t" r="r" b="b"/>
            <a:pathLst>
              <a:path w="3818832" h="4526633">
                <a:moveTo>
                  <a:pt x="0" y="0"/>
                </a:moveTo>
                <a:lnTo>
                  <a:pt x="3818832" y="0"/>
                </a:lnTo>
                <a:lnTo>
                  <a:pt x="3818832" y="4526632"/>
                </a:lnTo>
                <a:lnTo>
                  <a:pt x="0" y="45266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886373" flipH="1">
            <a:off x="15020946" y="7758257"/>
            <a:ext cx="3688099" cy="3500341"/>
          </a:xfrm>
          <a:custGeom>
            <a:avLst/>
            <a:gdLst/>
            <a:ahLst/>
            <a:cxnLst/>
            <a:rect l="l" t="t" r="r" b="b"/>
            <a:pathLst>
              <a:path w="3688099" h="3500341">
                <a:moveTo>
                  <a:pt x="3688099" y="0"/>
                </a:moveTo>
                <a:lnTo>
                  <a:pt x="0" y="0"/>
                </a:lnTo>
                <a:lnTo>
                  <a:pt x="0" y="3500341"/>
                </a:lnTo>
                <a:lnTo>
                  <a:pt x="3688099" y="3500341"/>
                </a:lnTo>
                <a:lnTo>
                  <a:pt x="3688099"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2726990" y="1735627"/>
            <a:ext cx="12045884" cy="731520"/>
          </a:xfrm>
          <a:prstGeom prst="rect">
            <a:avLst/>
          </a:prstGeom>
        </p:spPr>
        <p:txBody>
          <a:bodyPr lIns="0" tIns="0" rIns="0" bIns="0" rtlCol="0" anchor="t">
            <a:spAutoFit/>
          </a:bodyPr>
          <a:lstStyle/>
          <a:p>
            <a:pPr algn="ctr">
              <a:lnSpc>
                <a:spcPts val="5669"/>
              </a:lnSpc>
            </a:pPr>
            <a:r>
              <a:rPr lang="en-US" sz="5399">
                <a:solidFill>
                  <a:srgbClr val="000000"/>
                </a:solidFill>
                <a:latin typeface="Frankfurter Highlight"/>
                <a:ea typeface="Frankfurter Highlight"/>
                <a:cs typeface="Frankfurter Highlight"/>
                <a:sym typeface="Frankfurter Highlight"/>
              </a:rPr>
              <a:t>kesimpulan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Custom</PresentationFormat>
  <Paragraphs>69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Albert Sans Bold</vt:lpstr>
      <vt:lpstr>Calibri</vt:lpstr>
      <vt:lpstr>Albert Sans</vt:lpstr>
      <vt:lpstr>Frankfurter Highlight</vt:lpstr>
      <vt:lpstr>Bernier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pengujian sistem pengedalian internal (audit ketaatan)</dc:title>
  <cp:lastModifiedBy>organizer</cp:lastModifiedBy>
  <cp:revision>2</cp:revision>
  <dcterms:created xsi:type="dcterms:W3CDTF">2006-08-16T00:00:00Z</dcterms:created>
  <dcterms:modified xsi:type="dcterms:W3CDTF">2026-02-10T12:17:30Z</dcterms:modified>
  <dc:identifier>DAG7MzWanM4</dc:identifier>
</cp:coreProperties>
</file>