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rimo" panose="020B0604020202020204" charset="0"/>
      <p:regular r:id="rId10"/>
    </p:embeddedFont>
    <p:embeddedFont>
      <p:font typeface="Source Serif Pro" panose="02040603050405020204" pitchFamily="18" charset="0"/>
      <p:regular r:id="rId11"/>
    </p:embeddedFont>
    <p:embeddedFont>
      <p:font typeface="Source Serif Pro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7F3F0"/>
            </a:solidFill>
            <a:ln w="12700">
              <a:solidFill>
                <a:srgbClr val="000000"/>
              </a:solidFill>
            </a:ln>
          </p:spPr>
        </p:sp>
      </p:grpSp>
      <p:grpSp>
        <p:nvGrpSpPr>
          <p:cNvPr id="4" name="Group 4"/>
          <p:cNvGrpSpPr/>
          <p:nvPr/>
        </p:nvGrpSpPr>
        <p:grpSpPr>
          <a:xfrm>
            <a:off x="0" y="70660"/>
            <a:ext cx="18288000" cy="10145680"/>
            <a:chOff x="0" y="0"/>
            <a:chExt cx="24723647" cy="13716000"/>
          </a:xfrm>
        </p:grpSpPr>
        <p:sp>
          <p:nvSpPr>
            <p:cNvPr id="5" name="Freeform 5"/>
            <p:cNvSpPr/>
            <p:nvPr/>
          </p:nvSpPr>
          <p:spPr>
            <a:xfrm>
              <a:off x="0" y="0"/>
              <a:ext cx="24723647" cy="13716000"/>
            </a:xfrm>
            <a:custGeom>
              <a:avLst/>
              <a:gdLst/>
              <a:ahLst/>
              <a:cxnLst/>
              <a:rect l="l" t="t" r="r" b="b"/>
              <a:pathLst>
                <a:path w="24723647" h="13716000">
                  <a:moveTo>
                    <a:pt x="0" y="0"/>
                  </a:moveTo>
                  <a:lnTo>
                    <a:pt x="24723647" y="0"/>
                  </a:lnTo>
                  <a:lnTo>
                    <a:pt x="24723647" y="13716000"/>
                  </a:lnTo>
                  <a:lnTo>
                    <a:pt x="0" y="13716000"/>
                  </a:lnTo>
                  <a:close/>
                </a:path>
              </a:pathLst>
            </a:custGeom>
            <a:solidFill>
              <a:srgbClr val="FFFFFF"/>
            </a:solidFill>
            <a:ln w="12700">
              <a:solidFill>
                <a:srgbClr val="000000"/>
              </a:solidFill>
            </a:ln>
          </p:spPr>
        </p:sp>
      </p:grpSp>
      <p:sp>
        <p:nvSpPr>
          <p:cNvPr id="6" name="Freeform 6" descr="preencoded.png"/>
          <p:cNvSpPr/>
          <p:nvPr/>
        </p:nvSpPr>
        <p:spPr>
          <a:xfrm>
            <a:off x="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3"/>
            <a:stretch>
              <a:fillRect/>
            </a:stretch>
          </a:blipFill>
        </p:spPr>
      </p:sp>
      <p:sp>
        <p:nvSpPr>
          <p:cNvPr id="7" name="TextBox 7"/>
          <p:cNvSpPr txBox="1"/>
          <p:nvPr/>
        </p:nvSpPr>
        <p:spPr>
          <a:xfrm>
            <a:off x="7850238" y="2416969"/>
            <a:ext cx="9445523" cy="728982"/>
          </a:xfrm>
          <a:prstGeom prst="rect">
            <a:avLst/>
          </a:prstGeom>
        </p:spPr>
        <p:txBody>
          <a:bodyPr lIns="0" tIns="0" rIns="0" bIns="0" rtlCol="0" anchor="t">
            <a:spAutoFit/>
          </a:bodyPr>
          <a:lstStyle/>
          <a:p>
            <a:pPr algn="l">
              <a:lnSpc>
                <a:spcPts val="6062"/>
              </a:lnSpc>
            </a:pPr>
            <a:r>
              <a:rPr lang="en-US" sz="4875" dirty="0" err="1">
                <a:solidFill>
                  <a:srgbClr val="201B18"/>
                </a:solidFill>
                <a:latin typeface="Arimo"/>
                <a:ea typeface="Arimo"/>
                <a:cs typeface="Arimo"/>
                <a:sym typeface="Arimo"/>
              </a:rPr>
              <a:t>Perpajakan</a:t>
            </a:r>
            <a:r>
              <a:rPr lang="en-US" sz="4875" dirty="0">
                <a:solidFill>
                  <a:srgbClr val="201B18"/>
                </a:solidFill>
                <a:latin typeface="Arimo"/>
                <a:ea typeface="Arimo"/>
                <a:cs typeface="Arimo"/>
                <a:sym typeface="Arimo"/>
              </a:rPr>
              <a:t> Internasional</a:t>
            </a:r>
          </a:p>
        </p:txBody>
      </p:sp>
      <p:sp>
        <p:nvSpPr>
          <p:cNvPr id="8" name="TextBox 8"/>
          <p:cNvSpPr txBox="1"/>
          <p:nvPr/>
        </p:nvSpPr>
        <p:spPr>
          <a:xfrm>
            <a:off x="10591800" y="8126816"/>
            <a:ext cx="7315201" cy="1581202"/>
          </a:xfrm>
          <a:prstGeom prst="rect">
            <a:avLst/>
          </a:prstGeom>
        </p:spPr>
        <p:txBody>
          <a:bodyPr wrap="square" lIns="0" tIns="0" rIns="0" bIns="0" rtlCol="0" anchor="t">
            <a:spAutoFit/>
          </a:bodyPr>
          <a:lstStyle/>
          <a:p>
            <a:pPr algn="l">
              <a:lnSpc>
                <a:spcPts val="4191"/>
              </a:lnSpc>
            </a:pPr>
            <a:r>
              <a:rPr lang="en-US" sz="2600" dirty="0">
                <a:solidFill>
                  <a:srgbClr val="504C49"/>
                </a:solidFill>
                <a:latin typeface="Source Serif Pro"/>
                <a:ea typeface="Source Serif Pro"/>
                <a:cs typeface="Source Serif Pro"/>
                <a:sym typeface="Source Serif Pro"/>
              </a:rPr>
              <a:t>Niken Wulandari </a:t>
            </a:r>
          </a:p>
          <a:p>
            <a:pPr algn="l">
              <a:lnSpc>
                <a:spcPts val="4193"/>
              </a:lnSpc>
            </a:pPr>
            <a:r>
              <a:rPr lang="en-US" sz="2600" dirty="0">
                <a:solidFill>
                  <a:srgbClr val="504C49"/>
                </a:solidFill>
                <a:latin typeface="Source Serif Pro"/>
                <a:ea typeface="Source Serif Pro"/>
                <a:cs typeface="Source Serif Pro"/>
                <a:sym typeface="Source Serif Pro"/>
              </a:rPr>
              <a:t>2NIM : 2022340350001</a:t>
            </a:r>
          </a:p>
          <a:p>
            <a:pPr algn="l">
              <a:lnSpc>
                <a:spcPts val="4193"/>
              </a:lnSpc>
            </a:pPr>
            <a:r>
              <a:rPr lang="en-US" sz="2600" dirty="0">
                <a:solidFill>
                  <a:srgbClr val="504C49"/>
                </a:solidFill>
                <a:latin typeface="Source Serif Pro"/>
                <a:ea typeface="Source Serif Pro"/>
                <a:cs typeface="Source Serif Pro"/>
                <a:sym typeface="Source Serif Pro"/>
              </a:rPr>
              <a:t>Dosen </a:t>
            </a:r>
            <a:r>
              <a:rPr lang="en-US" sz="2600" dirty="0" err="1">
                <a:solidFill>
                  <a:srgbClr val="504C49"/>
                </a:solidFill>
                <a:latin typeface="Source Serif Pro"/>
                <a:ea typeface="Source Serif Pro"/>
                <a:cs typeface="Source Serif Pro"/>
                <a:sym typeface="Source Serif Pro"/>
              </a:rPr>
              <a:t>Pengampu</a:t>
            </a:r>
            <a:r>
              <a:rPr lang="en-US" sz="2600" dirty="0">
                <a:solidFill>
                  <a:srgbClr val="504C49"/>
                </a:solidFill>
                <a:latin typeface="Source Serif Pro"/>
                <a:ea typeface="Source Serif Pro"/>
                <a:cs typeface="Source Serif Pro"/>
                <a:sym typeface="Source Serif Pro"/>
              </a:rPr>
              <a:t> : Drs. Suyadi, Ak., </a:t>
            </a:r>
            <a:r>
              <a:rPr lang="en-US" sz="2600" dirty="0" err="1">
                <a:solidFill>
                  <a:srgbClr val="504C49"/>
                </a:solidFill>
                <a:latin typeface="Source Serif Pro"/>
                <a:ea typeface="Source Serif Pro"/>
                <a:cs typeface="Source Serif Pro"/>
                <a:sym typeface="Source Serif Pro"/>
              </a:rPr>
              <a:t>M.Com</a:t>
            </a:r>
            <a:endParaRPr lang="en-US" sz="2600" dirty="0">
              <a:solidFill>
                <a:srgbClr val="504C49"/>
              </a:solidFill>
              <a:latin typeface="Source Serif Pro"/>
              <a:ea typeface="Source Serif Pro"/>
              <a:cs typeface="Source Serif Pro"/>
              <a:sym typeface="Source Serif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7F3F0"/>
            </a:solidFill>
            <a:ln w="12700">
              <a:solidFill>
                <a:srgbClr val="000000"/>
              </a:solidFill>
            </a:ln>
          </p:spPr>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a:ln w="12700">
              <a:solidFill>
                <a:srgbClr val="000000"/>
              </a:solidFill>
            </a:ln>
          </p:spPr>
        </p:sp>
      </p:grpSp>
      <p:sp>
        <p:nvSpPr>
          <p:cNvPr id="6" name="Freeform 6" descr="preencoded.png"/>
          <p:cNvSpPr/>
          <p:nvPr/>
        </p:nvSpPr>
        <p:spPr>
          <a:xfrm>
            <a:off x="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3"/>
            <a:stretch>
              <a:fillRect/>
            </a:stretch>
          </a:blipFill>
        </p:spPr>
      </p:sp>
      <p:sp>
        <p:nvSpPr>
          <p:cNvPr id="7" name="TextBox 7"/>
          <p:cNvSpPr txBox="1"/>
          <p:nvPr/>
        </p:nvSpPr>
        <p:spPr>
          <a:xfrm>
            <a:off x="7850238" y="2416969"/>
            <a:ext cx="9445523" cy="1588294"/>
          </a:xfrm>
          <a:prstGeom prst="rect">
            <a:avLst/>
          </a:prstGeom>
        </p:spPr>
        <p:txBody>
          <a:bodyPr lIns="0" tIns="0" rIns="0" bIns="0" rtlCol="0" anchor="t">
            <a:spAutoFit/>
          </a:bodyPr>
          <a:lstStyle/>
          <a:p>
            <a:pPr algn="l">
              <a:lnSpc>
                <a:spcPts val="6062"/>
              </a:lnSpc>
            </a:pPr>
            <a:r>
              <a:rPr lang="en-US" sz="4875">
                <a:solidFill>
                  <a:srgbClr val="201B18"/>
                </a:solidFill>
                <a:latin typeface="Arimo"/>
                <a:ea typeface="Arimo"/>
                <a:cs typeface="Arimo"/>
                <a:sym typeface="Arimo"/>
              </a:rPr>
              <a:t>Perpajakan Internasional: Fondasi dan Tantangan</a:t>
            </a:r>
          </a:p>
        </p:txBody>
      </p:sp>
      <p:sp>
        <p:nvSpPr>
          <p:cNvPr id="8" name="TextBox 8"/>
          <p:cNvSpPr txBox="1"/>
          <p:nvPr/>
        </p:nvSpPr>
        <p:spPr>
          <a:xfrm>
            <a:off x="7850238" y="4291603"/>
            <a:ext cx="9445523" cy="1673428"/>
          </a:xfrm>
          <a:prstGeom prst="rect">
            <a:avLst/>
          </a:prstGeom>
        </p:spPr>
        <p:txBody>
          <a:bodyPr lIns="0" tIns="0" rIns="0" bIns="0" rtlCol="0" anchor="t">
            <a:spAutoFit/>
          </a:bodyPr>
          <a:lstStyle/>
          <a:p>
            <a:pPr algn="l">
              <a:lnSpc>
                <a:spcPts val="3125"/>
              </a:lnSpc>
            </a:pPr>
            <a:r>
              <a:rPr lang="en-US" sz="1937">
                <a:solidFill>
                  <a:srgbClr val="504C49"/>
                </a:solidFill>
                <a:latin typeface="Source Serif Pro"/>
                <a:ea typeface="Source Serif Pro"/>
                <a:cs typeface="Source Serif Pro"/>
                <a:sym typeface="Source Serif Pro"/>
              </a:rPr>
              <a:t>Perpajakan internasional adalah bidang kompleks yang melibatkan interaksi sistem pajak antarnegara. Ini bukan hanya tentang mengumpulkan pendapatan, tetapi juga tentang menciptakan lingkungan yang adil, pasti, dan efisien untuk aktivitas ekonomi global.</a:t>
            </a:r>
          </a:p>
        </p:txBody>
      </p:sp>
      <p:sp>
        <p:nvSpPr>
          <p:cNvPr id="9" name="TextBox 9"/>
          <p:cNvSpPr txBox="1"/>
          <p:nvPr/>
        </p:nvSpPr>
        <p:spPr>
          <a:xfrm>
            <a:off x="7850238" y="6158360"/>
            <a:ext cx="9445523" cy="1673428"/>
          </a:xfrm>
          <a:prstGeom prst="rect">
            <a:avLst/>
          </a:prstGeom>
        </p:spPr>
        <p:txBody>
          <a:bodyPr lIns="0" tIns="0" rIns="0" bIns="0" rtlCol="0" anchor="t">
            <a:spAutoFit/>
          </a:bodyPr>
          <a:lstStyle/>
          <a:p>
            <a:pPr algn="l">
              <a:lnSpc>
                <a:spcPts val="3125"/>
              </a:lnSpc>
            </a:pPr>
            <a:r>
              <a:rPr lang="en-US" sz="1937">
                <a:solidFill>
                  <a:srgbClr val="504C49"/>
                </a:solidFill>
                <a:latin typeface="Source Serif Pro"/>
                <a:ea typeface="Source Serif Pro"/>
                <a:cs typeface="Source Serif Pro"/>
                <a:sym typeface="Source Serif Pro"/>
              </a:rPr>
              <a:t>Filosofi dasar perpajakan internasional berakar pada prinsip-prinsip universal yang memandu setiap negara dalam merancang dan menerapkan kebijakan pajaknya. Memahami filosofi ini sangat penting untuk menavigasi lanskap pajak global yang terus berubah.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7F3F0"/>
            </a:solidFill>
            <a:ln w="12700">
              <a:solidFill>
                <a:srgbClr val="000000"/>
              </a:solidFill>
            </a:ln>
          </p:spPr>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a:ln w="12700">
              <a:solidFill>
                <a:srgbClr val="000000"/>
              </a:solidFill>
            </a:ln>
          </p:spPr>
        </p:sp>
      </p:grpSp>
      <p:sp>
        <p:nvSpPr>
          <p:cNvPr id="6" name="TextBox 6"/>
          <p:cNvSpPr txBox="1"/>
          <p:nvPr/>
        </p:nvSpPr>
        <p:spPr>
          <a:xfrm>
            <a:off x="963816" y="616153"/>
            <a:ext cx="11483130" cy="649929"/>
          </a:xfrm>
          <a:prstGeom prst="rect">
            <a:avLst/>
          </a:prstGeom>
        </p:spPr>
        <p:txBody>
          <a:bodyPr lIns="0" tIns="0" rIns="0" bIns="0" rtlCol="0" anchor="t">
            <a:spAutoFit/>
          </a:bodyPr>
          <a:lstStyle/>
          <a:p>
            <a:pPr algn="l">
              <a:lnSpc>
                <a:spcPts val="4687"/>
              </a:lnSpc>
            </a:pPr>
            <a:r>
              <a:rPr lang="en-US" sz="3749">
                <a:solidFill>
                  <a:srgbClr val="201B18"/>
                </a:solidFill>
                <a:latin typeface="Arimo"/>
                <a:ea typeface="Arimo"/>
                <a:cs typeface="Arimo"/>
                <a:sym typeface="Arimo"/>
              </a:rPr>
              <a:t>Filosofi Sistem Perpajakan: Pilar Keadilan Global</a:t>
            </a:r>
          </a:p>
        </p:txBody>
      </p:sp>
      <p:grpSp>
        <p:nvGrpSpPr>
          <p:cNvPr id="7" name="Group 7"/>
          <p:cNvGrpSpPr/>
          <p:nvPr/>
        </p:nvGrpSpPr>
        <p:grpSpPr>
          <a:xfrm>
            <a:off x="963816" y="2109340"/>
            <a:ext cx="8059636" cy="2934738"/>
            <a:chOff x="0" y="0"/>
            <a:chExt cx="10746181" cy="3912984"/>
          </a:xfrm>
        </p:grpSpPr>
        <p:sp>
          <p:nvSpPr>
            <p:cNvPr id="8" name="Freeform 8"/>
            <p:cNvSpPr/>
            <p:nvPr/>
          </p:nvSpPr>
          <p:spPr>
            <a:xfrm>
              <a:off x="0" y="0"/>
              <a:ext cx="10746232" cy="3912997"/>
            </a:xfrm>
            <a:custGeom>
              <a:avLst/>
              <a:gdLst/>
              <a:ahLst/>
              <a:cxnLst/>
              <a:rect l="l" t="t" r="r" b="b"/>
              <a:pathLst>
                <a:path w="10746232" h="3912997">
                  <a:moveTo>
                    <a:pt x="0" y="182880"/>
                  </a:moveTo>
                  <a:cubicBezTo>
                    <a:pt x="0" y="81915"/>
                    <a:pt x="81915" y="0"/>
                    <a:pt x="182880" y="0"/>
                  </a:cubicBezTo>
                  <a:lnTo>
                    <a:pt x="10563352" y="0"/>
                  </a:lnTo>
                  <a:cubicBezTo>
                    <a:pt x="10664317" y="0"/>
                    <a:pt x="10746232" y="81915"/>
                    <a:pt x="10746232" y="182880"/>
                  </a:cubicBezTo>
                  <a:lnTo>
                    <a:pt x="10746232" y="3730117"/>
                  </a:lnTo>
                  <a:cubicBezTo>
                    <a:pt x="10746232" y="3831082"/>
                    <a:pt x="10664317" y="3912997"/>
                    <a:pt x="10563352" y="3912997"/>
                  </a:cubicBezTo>
                  <a:lnTo>
                    <a:pt x="182880" y="3912997"/>
                  </a:lnTo>
                  <a:cubicBezTo>
                    <a:pt x="81915" y="3912997"/>
                    <a:pt x="0" y="3831082"/>
                    <a:pt x="0" y="3730117"/>
                  </a:cubicBezTo>
                  <a:close/>
                </a:path>
              </a:pathLst>
            </a:custGeom>
            <a:solidFill>
              <a:srgbClr val="FFFFFF"/>
            </a:solidFill>
            <a:ln w="12700">
              <a:solidFill>
                <a:srgbClr val="000000"/>
              </a:solidFill>
            </a:ln>
          </p:spPr>
        </p:sp>
      </p:grpSp>
      <p:grpSp>
        <p:nvGrpSpPr>
          <p:cNvPr id="9" name="Group 9"/>
          <p:cNvGrpSpPr/>
          <p:nvPr/>
        </p:nvGrpSpPr>
        <p:grpSpPr>
          <a:xfrm>
            <a:off x="963816" y="2080765"/>
            <a:ext cx="8059636" cy="114300"/>
            <a:chOff x="0" y="0"/>
            <a:chExt cx="10746181" cy="152400"/>
          </a:xfrm>
        </p:grpSpPr>
        <p:sp>
          <p:nvSpPr>
            <p:cNvPr id="10" name="Freeform 10"/>
            <p:cNvSpPr/>
            <p:nvPr/>
          </p:nvSpPr>
          <p:spPr>
            <a:xfrm>
              <a:off x="0" y="0"/>
              <a:ext cx="10746105" cy="152400"/>
            </a:xfrm>
            <a:custGeom>
              <a:avLst/>
              <a:gdLst/>
              <a:ahLst/>
              <a:cxnLst/>
              <a:rect l="l" t="t" r="r" b="b"/>
              <a:pathLst>
                <a:path w="10746105" h="152400">
                  <a:moveTo>
                    <a:pt x="0" y="48133"/>
                  </a:moveTo>
                  <a:cubicBezTo>
                    <a:pt x="0" y="21590"/>
                    <a:pt x="21590" y="0"/>
                    <a:pt x="48133" y="0"/>
                  </a:cubicBezTo>
                  <a:lnTo>
                    <a:pt x="10697972" y="0"/>
                  </a:lnTo>
                  <a:cubicBezTo>
                    <a:pt x="10724642" y="0"/>
                    <a:pt x="10746105" y="21590"/>
                    <a:pt x="10746105" y="48133"/>
                  </a:cubicBezTo>
                  <a:lnTo>
                    <a:pt x="10746105" y="104267"/>
                  </a:lnTo>
                  <a:cubicBezTo>
                    <a:pt x="10746105" y="130937"/>
                    <a:pt x="10724515" y="152400"/>
                    <a:pt x="10697972" y="152400"/>
                  </a:cubicBezTo>
                  <a:lnTo>
                    <a:pt x="48133" y="152400"/>
                  </a:lnTo>
                  <a:cubicBezTo>
                    <a:pt x="21590" y="152400"/>
                    <a:pt x="0" y="130810"/>
                    <a:pt x="0" y="104267"/>
                  </a:cubicBezTo>
                  <a:close/>
                </a:path>
              </a:pathLst>
            </a:custGeom>
            <a:solidFill>
              <a:srgbClr val="3E2513"/>
            </a:solidFill>
            <a:ln w="12700">
              <a:solidFill>
                <a:srgbClr val="000000"/>
              </a:solidFill>
            </a:ln>
          </p:spPr>
        </p:sp>
      </p:grpSp>
      <p:grpSp>
        <p:nvGrpSpPr>
          <p:cNvPr id="11" name="Group 11"/>
          <p:cNvGrpSpPr/>
          <p:nvPr/>
        </p:nvGrpSpPr>
        <p:grpSpPr>
          <a:xfrm>
            <a:off x="4632198" y="1747990"/>
            <a:ext cx="722862" cy="722862"/>
            <a:chOff x="0" y="0"/>
            <a:chExt cx="963816" cy="963816"/>
          </a:xfrm>
        </p:grpSpPr>
        <p:sp>
          <p:nvSpPr>
            <p:cNvPr id="12" name="Freeform 12"/>
            <p:cNvSpPr/>
            <p:nvPr/>
          </p:nvSpPr>
          <p:spPr>
            <a:xfrm>
              <a:off x="0" y="0"/>
              <a:ext cx="963803" cy="963803"/>
            </a:xfrm>
            <a:custGeom>
              <a:avLst/>
              <a:gdLst/>
              <a:ahLst/>
              <a:cxnLst/>
              <a:rect l="l" t="t" r="r" b="b"/>
              <a:pathLst>
                <a:path w="963803" h="963803">
                  <a:moveTo>
                    <a:pt x="0" y="481965"/>
                  </a:moveTo>
                  <a:cubicBezTo>
                    <a:pt x="0" y="215773"/>
                    <a:pt x="215773" y="0"/>
                    <a:pt x="481965" y="0"/>
                  </a:cubicBezTo>
                  <a:cubicBezTo>
                    <a:pt x="748157" y="0"/>
                    <a:pt x="963803" y="215773"/>
                    <a:pt x="963803" y="481965"/>
                  </a:cubicBezTo>
                  <a:cubicBezTo>
                    <a:pt x="963803" y="748157"/>
                    <a:pt x="748030" y="963803"/>
                    <a:pt x="481965" y="963803"/>
                  </a:cubicBezTo>
                  <a:cubicBezTo>
                    <a:pt x="215900" y="963803"/>
                    <a:pt x="0" y="748030"/>
                    <a:pt x="0" y="481965"/>
                  </a:cubicBezTo>
                  <a:close/>
                </a:path>
              </a:pathLst>
            </a:custGeom>
            <a:solidFill>
              <a:srgbClr val="3E2513"/>
            </a:solidFill>
            <a:ln w="12700">
              <a:solidFill>
                <a:srgbClr val="000000"/>
              </a:solidFill>
            </a:ln>
          </p:spPr>
        </p:sp>
      </p:grpSp>
      <p:sp>
        <p:nvSpPr>
          <p:cNvPr id="13" name="Freeform 13" descr="preencoded.png"/>
          <p:cNvSpPr/>
          <p:nvPr/>
        </p:nvSpPr>
        <p:spPr>
          <a:xfrm>
            <a:off x="4849044" y="1964827"/>
            <a:ext cx="289027" cy="289027"/>
          </a:xfrm>
          <a:custGeom>
            <a:avLst/>
            <a:gdLst/>
            <a:ahLst/>
            <a:cxnLst/>
            <a:rect l="l" t="t" r="r" b="b"/>
            <a:pathLst>
              <a:path w="289027" h="289027">
                <a:moveTo>
                  <a:pt x="0" y="0"/>
                </a:moveTo>
                <a:lnTo>
                  <a:pt x="289027" y="0"/>
                </a:lnTo>
                <a:lnTo>
                  <a:pt x="289027" y="289026"/>
                </a:lnTo>
                <a:lnTo>
                  <a:pt x="0" y="289026"/>
                </a:lnTo>
                <a:lnTo>
                  <a:pt x="0" y="0"/>
                </a:lnTo>
                <a:close/>
              </a:path>
            </a:pathLst>
          </a:custGeom>
          <a:blipFill>
            <a:blip r:embed="rId3">
              <a:extLst>
                <a:ext uri="{96DAC541-7B7A-43D3-8B79-37D633B846F1}">
                  <asvg:svgBlip xmlns:asvg="http://schemas.microsoft.com/office/drawing/2016/SVG/main" r:embed="rId4"/>
                </a:ext>
              </a:extLst>
            </a:blip>
            <a:stretch>
              <a:fillRect l="-8064" r="-8064"/>
            </a:stretch>
          </a:blipFill>
        </p:spPr>
      </p:sp>
      <p:sp>
        <p:nvSpPr>
          <p:cNvPr id="14" name="TextBox 14"/>
          <p:cNvSpPr txBox="1"/>
          <p:nvPr/>
        </p:nvSpPr>
        <p:spPr>
          <a:xfrm>
            <a:off x="1233335" y="2673553"/>
            <a:ext cx="3011834" cy="414633"/>
          </a:xfrm>
          <a:prstGeom prst="rect">
            <a:avLst/>
          </a:prstGeom>
        </p:spPr>
        <p:txBody>
          <a:bodyPr lIns="0" tIns="0" rIns="0" bIns="0" rtlCol="0" anchor="t">
            <a:spAutoFit/>
          </a:bodyPr>
          <a:lstStyle/>
          <a:p>
            <a:pPr algn="l">
              <a:lnSpc>
                <a:spcPts val="2937"/>
              </a:lnSpc>
            </a:pPr>
            <a:r>
              <a:rPr lang="en-US" sz="2312">
                <a:solidFill>
                  <a:srgbClr val="504C49"/>
                </a:solidFill>
                <a:latin typeface="Arimo"/>
                <a:ea typeface="Arimo"/>
                <a:cs typeface="Arimo"/>
                <a:sym typeface="Arimo"/>
              </a:rPr>
              <a:t>Keadilan (Equity)</a:t>
            </a:r>
          </a:p>
        </p:txBody>
      </p:sp>
      <p:sp>
        <p:nvSpPr>
          <p:cNvPr id="15" name="TextBox 15"/>
          <p:cNvSpPr txBox="1"/>
          <p:nvPr/>
        </p:nvSpPr>
        <p:spPr>
          <a:xfrm>
            <a:off x="1233335" y="3166024"/>
            <a:ext cx="7520578" cy="1608534"/>
          </a:xfrm>
          <a:prstGeom prst="rect">
            <a:avLst/>
          </a:prstGeom>
        </p:spPr>
        <p:txBody>
          <a:bodyPr lIns="0" tIns="0" rIns="0" bIns="0" rtlCol="0" anchor="t">
            <a:spAutoFit/>
          </a:bodyPr>
          <a:lstStyle/>
          <a:p>
            <a:pPr algn="l">
              <a:lnSpc>
                <a:spcPts val="3000"/>
              </a:lnSpc>
            </a:pPr>
            <a:r>
              <a:rPr lang="en-US" sz="1874">
                <a:solidFill>
                  <a:srgbClr val="504C49"/>
                </a:solidFill>
                <a:latin typeface="Source Serif Pro"/>
                <a:ea typeface="Source Serif Pro"/>
                <a:cs typeface="Source Serif Pro"/>
                <a:sym typeface="Source Serif Pro"/>
              </a:rPr>
              <a:t>Pajak harus dipungut secara adil, sesuai dengan kemampuan ekonomi wajib pajak. Ini memastikan bahwa beban pajak didistribusikan secara proporsional, baik di tingkat domestik maupun internasional.</a:t>
            </a:r>
          </a:p>
        </p:txBody>
      </p:sp>
      <p:grpSp>
        <p:nvGrpSpPr>
          <p:cNvPr id="16" name="Group 16"/>
          <p:cNvGrpSpPr/>
          <p:nvPr/>
        </p:nvGrpSpPr>
        <p:grpSpPr>
          <a:xfrm>
            <a:off x="9264406" y="2109340"/>
            <a:ext cx="8059788" cy="2934738"/>
            <a:chOff x="0" y="0"/>
            <a:chExt cx="10746384" cy="3912984"/>
          </a:xfrm>
        </p:grpSpPr>
        <p:sp>
          <p:nvSpPr>
            <p:cNvPr id="17" name="Freeform 17"/>
            <p:cNvSpPr/>
            <p:nvPr/>
          </p:nvSpPr>
          <p:spPr>
            <a:xfrm>
              <a:off x="0" y="0"/>
              <a:ext cx="10746360" cy="3912997"/>
            </a:xfrm>
            <a:custGeom>
              <a:avLst/>
              <a:gdLst/>
              <a:ahLst/>
              <a:cxnLst/>
              <a:rect l="l" t="t" r="r" b="b"/>
              <a:pathLst>
                <a:path w="10746360" h="3912997">
                  <a:moveTo>
                    <a:pt x="0" y="182880"/>
                  </a:moveTo>
                  <a:cubicBezTo>
                    <a:pt x="0" y="81915"/>
                    <a:pt x="81915" y="0"/>
                    <a:pt x="182880" y="0"/>
                  </a:cubicBezTo>
                  <a:lnTo>
                    <a:pt x="10563479" y="0"/>
                  </a:lnTo>
                  <a:cubicBezTo>
                    <a:pt x="10664444" y="0"/>
                    <a:pt x="10746360" y="81915"/>
                    <a:pt x="10746360" y="182880"/>
                  </a:cubicBezTo>
                  <a:lnTo>
                    <a:pt x="10746360" y="3730117"/>
                  </a:lnTo>
                  <a:cubicBezTo>
                    <a:pt x="10746360" y="3831082"/>
                    <a:pt x="10664444" y="3912997"/>
                    <a:pt x="10563479" y="3912997"/>
                  </a:cubicBezTo>
                  <a:lnTo>
                    <a:pt x="182880" y="3912997"/>
                  </a:lnTo>
                  <a:cubicBezTo>
                    <a:pt x="81915" y="3912997"/>
                    <a:pt x="0" y="3831082"/>
                    <a:pt x="0" y="3730117"/>
                  </a:cubicBezTo>
                  <a:close/>
                </a:path>
              </a:pathLst>
            </a:custGeom>
            <a:solidFill>
              <a:srgbClr val="FFFFFF"/>
            </a:solidFill>
            <a:ln w="12700">
              <a:solidFill>
                <a:srgbClr val="000000"/>
              </a:solidFill>
            </a:ln>
          </p:spPr>
        </p:sp>
      </p:grpSp>
      <p:grpSp>
        <p:nvGrpSpPr>
          <p:cNvPr id="18" name="Group 18"/>
          <p:cNvGrpSpPr/>
          <p:nvPr/>
        </p:nvGrpSpPr>
        <p:grpSpPr>
          <a:xfrm>
            <a:off x="9264406" y="2080765"/>
            <a:ext cx="8059788" cy="114300"/>
            <a:chOff x="0" y="0"/>
            <a:chExt cx="10746384" cy="152400"/>
          </a:xfrm>
        </p:grpSpPr>
        <p:sp>
          <p:nvSpPr>
            <p:cNvPr id="19" name="Freeform 19"/>
            <p:cNvSpPr/>
            <p:nvPr/>
          </p:nvSpPr>
          <p:spPr>
            <a:xfrm>
              <a:off x="0" y="0"/>
              <a:ext cx="10746359" cy="152400"/>
            </a:xfrm>
            <a:custGeom>
              <a:avLst/>
              <a:gdLst/>
              <a:ahLst/>
              <a:cxnLst/>
              <a:rect l="l" t="t" r="r" b="b"/>
              <a:pathLst>
                <a:path w="10746359" h="152400">
                  <a:moveTo>
                    <a:pt x="0" y="48133"/>
                  </a:moveTo>
                  <a:cubicBezTo>
                    <a:pt x="0" y="21590"/>
                    <a:pt x="21590" y="0"/>
                    <a:pt x="48133" y="0"/>
                  </a:cubicBezTo>
                  <a:lnTo>
                    <a:pt x="10698226" y="0"/>
                  </a:lnTo>
                  <a:cubicBezTo>
                    <a:pt x="10724896" y="0"/>
                    <a:pt x="10746359" y="21590"/>
                    <a:pt x="10746359" y="48133"/>
                  </a:cubicBezTo>
                  <a:lnTo>
                    <a:pt x="10746359" y="104267"/>
                  </a:lnTo>
                  <a:cubicBezTo>
                    <a:pt x="10746359" y="130937"/>
                    <a:pt x="10724769" y="152400"/>
                    <a:pt x="10698226" y="152400"/>
                  </a:cubicBezTo>
                  <a:lnTo>
                    <a:pt x="48133" y="152400"/>
                  </a:lnTo>
                  <a:cubicBezTo>
                    <a:pt x="21590" y="152400"/>
                    <a:pt x="0" y="130810"/>
                    <a:pt x="0" y="104267"/>
                  </a:cubicBezTo>
                  <a:close/>
                </a:path>
              </a:pathLst>
            </a:custGeom>
            <a:solidFill>
              <a:srgbClr val="3E2513"/>
            </a:solidFill>
            <a:ln w="12700">
              <a:solidFill>
                <a:srgbClr val="000000"/>
              </a:solidFill>
            </a:ln>
          </p:spPr>
        </p:sp>
      </p:grpSp>
      <p:grpSp>
        <p:nvGrpSpPr>
          <p:cNvPr id="20" name="Group 20"/>
          <p:cNvGrpSpPr/>
          <p:nvPr/>
        </p:nvGrpSpPr>
        <p:grpSpPr>
          <a:xfrm>
            <a:off x="12932788" y="1747990"/>
            <a:ext cx="722862" cy="722862"/>
            <a:chOff x="0" y="0"/>
            <a:chExt cx="963816" cy="963816"/>
          </a:xfrm>
        </p:grpSpPr>
        <p:sp>
          <p:nvSpPr>
            <p:cNvPr id="21" name="Freeform 21"/>
            <p:cNvSpPr/>
            <p:nvPr/>
          </p:nvSpPr>
          <p:spPr>
            <a:xfrm>
              <a:off x="0" y="0"/>
              <a:ext cx="963803" cy="963803"/>
            </a:xfrm>
            <a:custGeom>
              <a:avLst/>
              <a:gdLst/>
              <a:ahLst/>
              <a:cxnLst/>
              <a:rect l="l" t="t" r="r" b="b"/>
              <a:pathLst>
                <a:path w="963803" h="963803">
                  <a:moveTo>
                    <a:pt x="0" y="481965"/>
                  </a:moveTo>
                  <a:cubicBezTo>
                    <a:pt x="0" y="215773"/>
                    <a:pt x="215773" y="0"/>
                    <a:pt x="481965" y="0"/>
                  </a:cubicBezTo>
                  <a:cubicBezTo>
                    <a:pt x="748157" y="0"/>
                    <a:pt x="963803" y="215773"/>
                    <a:pt x="963803" y="481965"/>
                  </a:cubicBezTo>
                  <a:cubicBezTo>
                    <a:pt x="963803" y="748157"/>
                    <a:pt x="748030" y="963803"/>
                    <a:pt x="481965" y="963803"/>
                  </a:cubicBezTo>
                  <a:cubicBezTo>
                    <a:pt x="215900" y="963803"/>
                    <a:pt x="0" y="748030"/>
                    <a:pt x="0" y="481965"/>
                  </a:cubicBezTo>
                  <a:close/>
                </a:path>
              </a:pathLst>
            </a:custGeom>
            <a:solidFill>
              <a:srgbClr val="3E2513"/>
            </a:solidFill>
            <a:ln w="12700">
              <a:solidFill>
                <a:srgbClr val="000000"/>
              </a:solidFill>
            </a:ln>
          </p:spPr>
        </p:sp>
      </p:grpSp>
      <p:sp>
        <p:nvSpPr>
          <p:cNvPr id="22" name="Freeform 22" descr="preencoded.png"/>
          <p:cNvSpPr/>
          <p:nvPr/>
        </p:nvSpPr>
        <p:spPr>
          <a:xfrm>
            <a:off x="13149634" y="1964827"/>
            <a:ext cx="289027" cy="289027"/>
          </a:xfrm>
          <a:custGeom>
            <a:avLst/>
            <a:gdLst/>
            <a:ahLst/>
            <a:cxnLst/>
            <a:rect l="l" t="t" r="r" b="b"/>
            <a:pathLst>
              <a:path w="289027" h="289027">
                <a:moveTo>
                  <a:pt x="0" y="0"/>
                </a:moveTo>
                <a:lnTo>
                  <a:pt x="289027" y="0"/>
                </a:lnTo>
                <a:lnTo>
                  <a:pt x="289027" y="289026"/>
                </a:lnTo>
                <a:lnTo>
                  <a:pt x="0" y="289026"/>
                </a:lnTo>
                <a:lnTo>
                  <a:pt x="0" y="0"/>
                </a:lnTo>
                <a:close/>
              </a:path>
            </a:pathLst>
          </a:custGeom>
          <a:blipFill>
            <a:blip r:embed="rId5">
              <a:extLst>
                <a:ext uri="{96DAC541-7B7A-43D3-8B79-37D633B846F1}">
                  <asvg:svgBlip xmlns:asvg="http://schemas.microsoft.com/office/drawing/2016/SVG/main" r:embed="rId6"/>
                </a:ext>
              </a:extLst>
            </a:blip>
            <a:stretch>
              <a:fillRect l="-19354" r="-19354"/>
            </a:stretch>
          </a:blipFill>
        </p:spPr>
      </p:sp>
      <p:sp>
        <p:nvSpPr>
          <p:cNvPr id="23" name="TextBox 23"/>
          <p:cNvSpPr txBox="1"/>
          <p:nvPr/>
        </p:nvSpPr>
        <p:spPr>
          <a:xfrm>
            <a:off x="9533934" y="2673553"/>
            <a:ext cx="3134316" cy="414633"/>
          </a:xfrm>
          <a:prstGeom prst="rect">
            <a:avLst/>
          </a:prstGeom>
        </p:spPr>
        <p:txBody>
          <a:bodyPr lIns="0" tIns="0" rIns="0" bIns="0" rtlCol="0" anchor="t">
            <a:spAutoFit/>
          </a:bodyPr>
          <a:lstStyle/>
          <a:p>
            <a:pPr algn="l">
              <a:lnSpc>
                <a:spcPts val="2937"/>
              </a:lnSpc>
            </a:pPr>
            <a:r>
              <a:rPr lang="en-US" sz="2312">
                <a:solidFill>
                  <a:srgbClr val="504C49"/>
                </a:solidFill>
                <a:latin typeface="Arimo"/>
                <a:ea typeface="Arimo"/>
                <a:cs typeface="Arimo"/>
                <a:sym typeface="Arimo"/>
              </a:rPr>
              <a:t>Kepastian (Certainty)</a:t>
            </a:r>
          </a:p>
        </p:txBody>
      </p:sp>
      <p:sp>
        <p:nvSpPr>
          <p:cNvPr id="24" name="TextBox 24"/>
          <p:cNvSpPr txBox="1"/>
          <p:nvPr/>
        </p:nvSpPr>
        <p:spPr>
          <a:xfrm>
            <a:off x="9533934" y="3166024"/>
            <a:ext cx="7520730" cy="1608534"/>
          </a:xfrm>
          <a:prstGeom prst="rect">
            <a:avLst/>
          </a:prstGeom>
        </p:spPr>
        <p:txBody>
          <a:bodyPr lIns="0" tIns="0" rIns="0" bIns="0" rtlCol="0" anchor="t">
            <a:spAutoFit/>
          </a:bodyPr>
          <a:lstStyle/>
          <a:p>
            <a:pPr algn="l">
              <a:lnSpc>
                <a:spcPts val="3000"/>
              </a:lnSpc>
            </a:pPr>
            <a:r>
              <a:rPr lang="en-US" sz="1874">
                <a:solidFill>
                  <a:srgbClr val="504C49"/>
                </a:solidFill>
                <a:latin typeface="Source Serif Pro"/>
                <a:ea typeface="Source Serif Pro"/>
                <a:cs typeface="Source Serif Pro"/>
                <a:sym typeface="Source Serif Pro"/>
              </a:rPr>
              <a:t>Aturan pajak harus jelas, transparan, dan tidak ambigu. Wajib pajak harus memiliki kepastian hukum mengenai kewajiban pajak mereka untuk menghindari sengketa dan memfasilitasi perencanaan bisnis.</a:t>
            </a:r>
          </a:p>
        </p:txBody>
      </p:sp>
      <p:grpSp>
        <p:nvGrpSpPr>
          <p:cNvPr id="25" name="Group 25"/>
          <p:cNvGrpSpPr/>
          <p:nvPr/>
        </p:nvGrpSpPr>
        <p:grpSpPr>
          <a:xfrm>
            <a:off x="963816" y="5646391"/>
            <a:ext cx="8059636" cy="2934738"/>
            <a:chOff x="0" y="0"/>
            <a:chExt cx="10746181" cy="3912984"/>
          </a:xfrm>
        </p:grpSpPr>
        <p:sp>
          <p:nvSpPr>
            <p:cNvPr id="26" name="Freeform 26"/>
            <p:cNvSpPr/>
            <p:nvPr/>
          </p:nvSpPr>
          <p:spPr>
            <a:xfrm>
              <a:off x="0" y="0"/>
              <a:ext cx="10746232" cy="3912997"/>
            </a:xfrm>
            <a:custGeom>
              <a:avLst/>
              <a:gdLst/>
              <a:ahLst/>
              <a:cxnLst/>
              <a:rect l="l" t="t" r="r" b="b"/>
              <a:pathLst>
                <a:path w="10746232" h="3912997">
                  <a:moveTo>
                    <a:pt x="0" y="182880"/>
                  </a:moveTo>
                  <a:cubicBezTo>
                    <a:pt x="0" y="81915"/>
                    <a:pt x="81915" y="0"/>
                    <a:pt x="182880" y="0"/>
                  </a:cubicBezTo>
                  <a:lnTo>
                    <a:pt x="10563352" y="0"/>
                  </a:lnTo>
                  <a:cubicBezTo>
                    <a:pt x="10664317" y="0"/>
                    <a:pt x="10746232" y="81915"/>
                    <a:pt x="10746232" y="182880"/>
                  </a:cubicBezTo>
                  <a:lnTo>
                    <a:pt x="10746232" y="3730117"/>
                  </a:lnTo>
                  <a:cubicBezTo>
                    <a:pt x="10746232" y="3831082"/>
                    <a:pt x="10664317" y="3912997"/>
                    <a:pt x="10563352" y="3912997"/>
                  </a:cubicBezTo>
                  <a:lnTo>
                    <a:pt x="182880" y="3912997"/>
                  </a:lnTo>
                  <a:cubicBezTo>
                    <a:pt x="81915" y="3912997"/>
                    <a:pt x="0" y="3831082"/>
                    <a:pt x="0" y="3730117"/>
                  </a:cubicBezTo>
                  <a:close/>
                </a:path>
              </a:pathLst>
            </a:custGeom>
            <a:solidFill>
              <a:srgbClr val="FFFFFF"/>
            </a:solidFill>
            <a:ln w="12700">
              <a:solidFill>
                <a:srgbClr val="000000"/>
              </a:solidFill>
            </a:ln>
          </p:spPr>
        </p:sp>
      </p:grpSp>
      <p:grpSp>
        <p:nvGrpSpPr>
          <p:cNvPr id="27" name="Group 27"/>
          <p:cNvGrpSpPr/>
          <p:nvPr/>
        </p:nvGrpSpPr>
        <p:grpSpPr>
          <a:xfrm>
            <a:off x="963816" y="5617816"/>
            <a:ext cx="8059636" cy="114300"/>
            <a:chOff x="0" y="0"/>
            <a:chExt cx="10746181" cy="152400"/>
          </a:xfrm>
        </p:grpSpPr>
        <p:sp>
          <p:nvSpPr>
            <p:cNvPr id="28" name="Freeform 28"/>
            <p:cNvSpPr/>
            <p:nvPr/>
          </p:nvSpPr>
          <p:spPr>
            <a:xfrm>
              <a:off x="0" y="0"/>
              <a:ext cx="10746105" cy="152400"/>
            </a:xfrm>
            <a:custGeom>
              <a:avLst/>
              <a:gdLst/>
              <a:ahLst/>
              <a:cxnLst/>
              <a:rect l="l" t="t" r="r" b="b"/>
              <a:pathLst>
                <a:path w="10746105" h="152400">
                  <a:moveTo>
                    <a:pt x="0" y="48133"/>
                  </a:moveTo>
                  <a:cubicBezTo>
                    <a:pt x="0" y="21590"/>
                    <a:pt x="21590" y="0"/>
                    <a:pt x="48133" y="0"/>
                  </a:cubicBezTo>
                  <a:lnTo>
                    <a:pt x="10697972" y="0"/>
                  </a:lnTo>
                  <a:cubicBezTo>
                    <a:pt x="10724642" y="0"/>
                    <a:pt x="10746105" y="21590"/>
                    <a:pt x="10746105" y="48133"/>
                  </a:cubicBezTo>
                  <a:lnTo>
                    <a:pt x="10746105" y="104267"/>
                  </a:lnTo>
                  <a:cubicBezTo>
                    <a:pt x="10746105" y="130937"/>
                    <a:pt x="10724515" y="152400"/>
                    <a:pt x="10697972" y="152400"/>
                  </a:cubicBezTo>
                  <a:lnTo>
                    <a:pt x="48133" y="152400"/>
                  </a:lnTo>
                  <a:cubicBezTo>
                    <a:pt x="21590" y="152400"/>
                    <a:pt x="0" y="130810"/>
                    <a:pt x="0" y="104267"/>
                  </a:cubicBezTo>
                  <a:close/>
                </a:path>
              </a:pathLst>
            </a:custGeom>
            <a:solidFill>
              <a:srgbClr val="3E2513"/>
            </a:solidFill>
            <a:ln w="12700">
              <a:solidFill>
                <a:srgbClr val="000000"/>
              </a:solidFill>
            </a:ln>
          </p:spPr>
        </p:sp>
      </p:grpSp>
      <p:grpSp>
        <p:nvGrpSpPr>
          <p:cNvPr id="29" name="Group 29"/>
          <p:cNvGrpSpPr/>
          <p:nvPr/>
        </p:nvGrpSpPr>
        <p:grpSpPr>
          <a:xfrm>
            <a:off x="4632198" y="5285032"/>
            <a:ext cx="722862" cy="722862"/>
            <a:chOff x="0" y="0"/>
            <a:chExt cx="963816" cy="963816"/>
          </a:xfrm>
        </p:grpSpPr>
        <p:sp>
          <p:nvSpPr>
            <p:cNvPr id="30" name="Freeform 30"/>
            <p:cNvSpPr/>
            <p:nvPr/>
          </p:nvSpPr>
          <p:spPr>
            <a:xfrm>
              <a:off x="0" y="0"/>
              <a:ext cx="963803" cy="963803"/>
            </a:xfrm>
            <a:custGeom>
              <a:avLst/>
              <a:gdLst/>
              <a:ahLst/>
              <a:cxnLst/>
              <a:rect l="l" t="t" r="r" b="b"/>
              <a:pathLst>
                <a:path w="963803" h="963803">
                  <a:moveTo>
                    <a:pt x="0" y="481965"/>
                  </a:moveTo>
                  <a:cubicBezTo>
                    <a:pt x="0" y="215773"/>
                    <a:pt x="215773" y="0"/>
                    <a:pt x="481965" y="0"/>
                  </a:cubicBezTo>
                  <a:cubicBezTo>
                    <a:pt x="748157" y="0"/>
                    <a:pt x="963803" y="215773"/>
                    <a:pt x="963803" y="481965"/>
                  </a:cubicBezTo>
                  <a:cubicBezTo>
                    <a:pt x="963803" y="748157"/>
                    <a:pt x="748030" y="963803"/>
                    <a:pt x="481965" y="963803"/>
                  </a:cubicBezTo>
                  <a:cubicBezTo>
                    <a:pt x="215900" y="963803"/>
                    <a:pt x="0" y="748030"/>
                    <a:pt x="0" y="481965"/>
                  </a:cubicBezTo>
                  <a:close/>
                </a:path>
              </a:pathLst>
            </a:custGeom>
            <a:solidFill>
              <a:srgbClr val="3E2513"/>
            </a:solidFill>
            <a:ln w="12700">
              <a:solidFill>
                <a:srgbClr val="000000"/>
              </a:solidFill>
            </a:ln>
          </p:spPr>
        </p:sp>
      </p:grpSp>
      <p:sp>
        <p:nvSpPr>
          <p:cNvPr id="31" name="Freeform 31" descr="preencoded.png"/>
          <p:cNvSpPr/>
          <p:nvPr/>
        </p:nvSpPr>
        <p:spPr>
          <a:xfrm>
            <a:off x="4849044" y="5501878"/>
            <a:ext cx="289027" cy="289027"/>
          </a:xfrm>
          <a:custGeom>
            <a:avLst/>
            <a:gdLst/>
            <a:ahLst/>
            <a:cxnLst/>
            <a:rect l="l" t="t" r="r" b="b"/>
            <a:pathLst>
              <a:path w="289027" h="289027">
                <a:moveTo>
                  <a:pt x="0" y="0"/>
                </a:moveTo>
                <a:lnTo>
                  <a:pt x="289027" y="0"/>
                </a:lnTo>
                <a:lnTo>
                  <a:pt x="289027" y="289027"/>
                </a:lnTo>
                <a:lnTo>
                  <a:pt x="0" y="2890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2" name="TextBox 32"/>
          <p:cNvSpPr txBox="1"/>
          <p:nvPr/>
        </p:nvSpPr>
        <p:spPr>
          <a:xfrm>
            <a:off x="1233335" y="6210595"/>
            <a:ext cx="3869827" cy="414633"/>
          </a:xfrm>
          <a:prstGeom prst="rect">
            <a:avLst/>
          </a:prstGeom>
        </p:spPr>
        <p:txBody>
          <a:bodyPr lIns="0" tIns="0" rIns="0" bIns="0" rtlCol="0" anchor="t">
            <a:spAutoFit/>
          </a:bodyPr>
          <a:lstStyle/>
          <a:p>
            <a:pPr algn="l">
              <a:lnSpc>
                <a:spcPts val="2937"/>
              </a:lnSpc>
            </a:pPr>
            <a:r>
              <a:rPr lang="en-US" sz="2312">
                <a:solidFill>
                  <a:srgbClr val="504C49"/>
                </a:solidFill>
                <a:latin typeface="Arimo"/>
                <a:ea typeface="Arimo"/>
                <a:cs typeface="Arimo"/>
                <a:sym typeface="Arimo"/>
              </a:rPr>
              <a:t>Kemudahan (Convenience)</a:t>
            </a:r>
          </a:p>
        </p:txBody>
      </p:sp>
      <p:sp>
        <p:nvSpPr>
          <p:cNvPr id="33" name="TextBox 33"/>
          <p:cNvSpPr txBox="1"/>
          <p:nvPr/>
        </p:nvSpPr>
        <p:spPr>
          <a:xfrm>
            <a:off x="1233335" y="6703066"/>
            <a:ext cx="7520578" cy="1223067"/>
          </a:xfrm>
          <a:prstGeom prst="rect">
            <a:avLst/>
          </a:prstGeom>
        </p:spPr>
        <p:txBody>
          <a:bodyPr lIns="0" tIns="0" rIns="0" bIns="0" rtlCol="0" anchor="t">
            <a:spAutoFit/>
          </a:bodyPr>
          <a:lstStyle/>
          <a:p>
            <a:pPr algn="l">
              <a:lnSpc>
                <a:spcPts val="3000"/>
              </a:lnSpc>
            </a:pPr>
            <a:r>
              <a:rPr lang="en-US" sz="1874">
                <a:solidFill>
                  <a:srgbClr val="504C49"/>
                </a:solidFill>
                <a:latin typeface="Source Serif Pro"/>
                <a:ea typeface="Source Serif Pro"/>
                <a:cs typeface="Source Serif Pro"/>
                <a:sym typeface="Source Serif Pro"/>
              </a:rPr>
              <a:t>Proses pemungutan pajak tidak boleh memberatkan wajib pajak. Sistem harus dirancang agar mudah dipatuhi, mengurangi biaya administrasi bagi wajib pajak dan otoritas pajak.</a:t>
            </a:r>
          </a:p>
        </p:txBody>
      </p:sp>
      <p:grpSp>
        <p:nvGrpSpPr>
          <p:cNvPr id="34" name="Group 34"/>
          <p:cNvGrpSpPr/>
          <p:nvPr/>
        </p:nvGrpSpPr>
        <p:grpSpPr>
          <a:xfrm>
            <a:off x="9264406" y="5646391"/>
            <a:ext cx="8059788" cy="2934738"/>
            <a:chOff x="0" y="0"/>
            <a:chExt cx="10746384" cy="3912984"/>
          </a:xfrm>
        </p:grpSpPr>
        <p:sp>
          <p:nvSpPr>
            <p:cNvPr id="35" name="Freeform 35"/>
            <p:cNvSpPr/>
            <p:nvPr/>
          </p:nvSpPr>
          <p:spPr>
            <a:xfrm>
              <a:off x="0" y="0"/>
              <a:ext cx="10746360" cy="3912997"/>
            </a:xfrm>
            <a:custGeom>
              <a:avLst/>
              <a:gdLst/>
              <a:ahLst/>
              <a:cxnLst/>
              <a:rect l="l" t="t" r="r" b="b"/>
              <a:pathLst>
                <a:path w="10746360" h="3912997">
                  <a:moveTo>
                    <a:pt x="0" y="182880"/>
                  </a:moveTo>
                  <a:cubicBezTo>
                    <a:pt x="0" y="81915"/>
                    <a:pt x="81915" y="0"/>
                    <a:pt x="182880" y="0"/>
                  </a:cubicBezTo>
                  <a:lnTo>
                    <a:pt x="10563479" y="0"/>
                  </a:lnTo>
                  <a:cubicBezTo>
                    <a:pt x="10664444" y="0"/>
                    <a:pt x="10746360" y="81915"/>
                    <a:pt x="10746360" y="182880"/>
                  </a:cubicBezTo>
                  <a:lnTo>
                    <a:pt x="10746360" y="3730117"/>
                  </a:lnTo>
                  <a:cubicBezTo>
                    <a:pt x="10746360" y="3831082"/>
                    <a:pt x="10664444" y="3912997"/>
                    <a:pt x="10563479" y="3912997"/>
                  </a:cubicBezTo>
                  <a:lnTo>
                    <a:pt x="182880" y="3912997"/>
                  </a:lnTo>
                  <a:cubicBezTo>
                    <a:pt x="81915" y="3912997"/>
                    <a:pt x="0" y="3831082"/>
                    <a:pt x="0" y="3730117"/>
                  </a:cubicBezTo>
                  <a:close/>
                </a:path>
              </a:pathLst>
            </a:custGeom>
            <a:solidFill>
              <a:srgbClr val="FFFFFF"/>
            </a:solidFill>
            <a:ln w="12700">
              <a:solidFill>
                <a:srgbClr val="000000"/>
              </a:solidFill>
            </a:ln>
          </p:spPr>
        </p:sp>
      </p:grpSp>
      <p:grpSp>
        <p:nvGrpSpPr>
          <p:cNvPr id="36" name="Group 36"/>
          <p:cNvGrpSpPr/>
          <p:nvPr/>
        </p:nvGrpSpPr>
        <p:grpSpPr>
          <a:xfrm>
            <a:off x="9264406" y="5617816"/>
            <a:ext cx="8059788" cy="114300"/>
            <a:chOff x="0" y="0"/>
            <a:chExt cx="10746384" cy="152400"/>
          </a:xfrm>
        </p:grpSpPr>
        <p:sp>
          <p:nvSpPr>
            <p:cNvPr id="37" name="Freeform 37"/>
            <p:cNvSpPr/>
            <p:nvPr/>
          </p:nvSpPr>
          <p:spPr>
            <a:xfrm>
              <a:off x="0" y="0"/>
              <a:ext cx="10746359" cy="152400"/>
            </a:xfrm>
            <a:custGeom>
              <a:avLst/>
              <a:gdLst/>
              <a:ahLst/>
              <a:cxnLst/>
              <a:rect l="l" t="t" r="r" b="b"/>
              <a:pathLst>
                <a:path w="10746359" h="152400">
                  <a:moveTo>
                    <a:pt x="0" y="48133"/>
                  </a:moveTo>
                  <a:cubicBezTo>
                    <a:pt x="0" y="21590"/>
                    <a:pt x="21590" y="0"/>
                    <a:pt x="48133" y="0"/>
                  </a:cubicBezTo>
                  <a:lnTo>
                    <a:pt x="10698226" y="0"/>
                  </a:lnTo>
                  <a:cubicBezTo>
                    <a:pt x="10724896" y="0"/>
                    <a:pt x="10746359" y="21590"/>
                    <a:pt x="10746359" y="48133"/>
                  </a:cubicBezTo>
                  <a:lnTo>
                    <a:pt x="10746359" y="104267"/>
                  </a:lnTo>
                  <a:cubicBezTo>
                    <a:pt x="10746359" y="130937"/>
                    <a:pt x="10724769" y="152400"/>
                    <a:pt x="10698226" y="152400"/>
                  </a:cubicBezTo>
                  <a:lnTo>
                    <a:pt x="48133" y="152400"/>
                  </a:lnTo>
                  <a:cubicBezTo>
                    <a:pt x="21590" y="152400"/>
                    <a:pt x="0" y="130810"/>
                    <a:pt x="0" y="104267"/>
                  </a:cubicBezTo>
                  <a:close/>
                </a:path>
              </a:pathLst>
            </a:custGeom>
            <a:solidFill>
              <a:srgbClr val="3E2513"/>
            </a:solidFill>
            <a:ln w="12700">
              <a:solidFill>
                <a:srgbClr val="000000"/>
              </a:solidFill>
            </a:ln>
          </p:spPr>
        </p:sp>
      </p:grpSp>
      <p:grpSp>
        <p:nvGrpSpPr>
          <p:cNvPr id="38" name="Group 38"/>
          <p:cNvGrpSpPr/>
          <p:nvPr/>
        </p:nvGrpSpPr>
        <p:grpSpPr>
          <a:xfrm>
            <a:off x="12932788" y="5285032"/>
            <a:ext cx="722862" cy="722862"/>
            <a:chOff x="0" y="0"/>
            <a:chExt cx="963816" cy="963816"/>
          </a:xfrm>
        </p:grpSpPr>
        <p:sp>
          <p:nvSpPr>
            <p:cNvPr id="39" name="Freeform 39"/>
            <p:cNvSpPr/>
            <p:nvPr/>
          </p:nvSpPr>
          <p:spPr>
            <a:xfrm>
              <a:off x="0" y="0"/>
              <a:ext cx="963803" cy="963803"/>
            </a:xfrm>
            <a:custGeom>
              <a:avLst/>
              <a:gdLst/>
              <a:ahLst/>
              <a:cxnLst/>
              <a:rect l="l" t="t" r="r" b="b"/>
              <a:pathLst>
                <a:path w="963803" h="963803">
                  <a:moveTo>
                    <a:pt x="0" y="481965"/>
                  </a:moveTo>
                  <a:cubicBezTo>
                    <a:pt x="0" y="215773"/>
                    <a:pt x="215773" y="0"/>
                    <a:pt x="481965" y="0"/>
                  </a:cubicBezTo>
                  <a:cubicBezTo>
                    <a:pt x="748157" y="0"/>
                    <a:pt x="963803" y="215773"/>
                    <a:pt x="963803" y="481965"/>
                  </a:cubicBezTo>
                  <a:cubicBezTo>
                    <a:pt x="963803" y="748157"/>
                    <a:pt x="748030" y="963803"/>
                    <a:pt x="481965" y="963803"/>
                  </a:cubicBezTo>
                  <a:cubicBezTo>
                    <a:pt x="215900" y="963803"/>
                    <a:pt x="0" y="748030"/>
                    <a:pt x="0" y="481965"/>
                  </a:cubicBezTo>
                  <a:close/>
                </a:path>
              </a:pathLst>
            </a:custGeom>
            <a:solidFill>
              <a:srgbClr val="3E2513"/>
            </a:solidFill>
            <a:ln w="12700">
              <a:solidFill>
                <a:srgbClr val="000000"/>
              </a:solidFill>
            </a:ln>
          </p:spPr>
        </p:sp>
      </p:grpSp>
      <p:sp>
        <p:nvSpPr>
          <p:cNvPr id="40" name="Freeform 40" descr="preencoded.png"/>
          <p:cNvSpPr/>
          <p:nvPr/>
        </p:nvSpPr>
        <p:spPr>
          <a:xfrm>
            <a:off x="13149634" y="5501878"/>
            <a:ext cx="289027" cy="289027"/>
          </a:xfrm>
          <a:custGeom>
            <a:avLst/>
            <a:gdLst/>
            <a:ahLst/>
            <a:cxnLst/>
            <a:rect l="l" t="t" r="r" b="b"/>
            <a:pathLst>
              <a:path w="289027" h="289027">
                <a:moveTo>
                  <a:pt x="0" y="0"/>
                </a:moveTo>
                <a:lnTo>
                  <a:pt x="289027" y="0"/>
                </a:lnTo>
                <a:lnTo>
                  <a:pt x="289027" y="289027"/>
                </a:lnTo>
                <a:lnTo>
                  <a:pt x="0" y="2890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1" name="TextBox 41"/>
          <p:cNvSpPr txBox="1"/>
          <p:nvPr/>
        </p:nvSpPr>
        <p:spPr>
          <a:xfrm>
            <a:off x="9533934" y="6210595"/>
            <a:ext cx="3011834" cy="414633"/>
          </a:xfrm>
          <a:prstGeom prst="rect">
            <a:avLst/>
          </a:prstGeom>
        </p:spPr>
        <p:txBody>
          <a:bodyPr lIns="0" tIns="0" rIns="0" bIns="0" rtlCol="0" anchor="t">
            <a:spAutoFit/>
          </a:bodyPr>
          <a:lstStyle/>
          <a:p>
            <a:pPr algn="l">
              <a:lnSpc>
                <a:spcPts val="2937"/>
              </a:lnSpc>
            </a:pPr>
            <a:r>
              <a:rPr lang="en-US" sz="2312">
                <a:solidFill>
                  <a:srgbClr val="504C49"/>
                </a:solidFill>
                <a:latin typeface="Arimo"/>
                <a:ea typeface="Arimo"/>
                <a:cs typeface="Arimo"/>
                <a:sym typeface="Arimo"/>
              </a:rPr>
              <a:t>Efisiensi (Efficiency)</a:t>
            </a:r>
          </a:p>
        </p:txBody>
      </p:sp>
      <p:sp>
        <p:nvSpPr>
          <p:cNvPr id="42" name="TextBox 42"/>
          <p:cNvSpPr txBox="1"/>
          <p:nvPr/>
        </p:nvSpPr>
        <p:spPr>
          <a:xfrm>
            <a:off x="9533934" y="6703066"/>
            <a:ext cx="7520730" cy="1608534"/>
          </a:xfrm>
          <a:prstGeom prst="rect">
            <a:avLst/>
          </a:prstGeom>
        </p:spPr>
        <p:txBody>
          <a:bodyPr lIns="0" tIns="0" rIns="0" bIns="0" rtlCol="0" anchor="t">
            <a:spAutoFit/>
          </a:bodyPr>
          <a:lstStyle/>
          <a:p>
            <a:pPr algn="l">
              <a:lnSpc>
                <a:spcPts val="3000"/>
              </a:lnSpc>
            </a:pPr>
            <a:r>
              <a:rPr lang="en-US" sz="1874">
                <a:solidFill>
                  <a:srgbClr val="504C49"/>
                </a:solidFill>
                <a:latin typeface="Source Serif Pro"/>
                <a:ea typeface="Source Serif Pro"/>
                <a:cs typeface="Source Serif Pro"/>
                <a:sym typeface="Source Serif Pro"/>
              </a:rPr>
              <a:t>Pajak tidak boleh menghambat aktivitas ekonomi internasional atau menciptakan distorsi pasar. Tujuannya adalah meminimalkan dampak negatif pajak terhadap investasi, perdagangan, dan pertumbuhan ekonomi global.</a:t>
            </a:r>
          </a:p>
        </p:txBody>
      </p:sp>
      <p:sp>
        <p:nvSpPr>
          <p:cNvPr id="43" name="TextBox 43"/>
          <p:cNvSpPr txBox="1"/>
          <p:nvPr/>
        </p:nvSpPr>
        <p:spPr>
          <a:xfrm>
            <a:off x="963816" y="8785469"/>
            <a:ext cx="16360378" cy="837609"/>
          </a:xfrm>
          <a:prstGeom prst="rect">
            <a:avLst/>
          </a:prstGeom>
        </p:spPr>
        <p:txBody>
          <a:bodyPr lIns="0" tIns="0" rIns="0" bIns="0" rtlCol="0" anchor="t">
            <a:spAutoFit/>
          </a:bodyPr>
          <a:lstStyle/>
          <a:p>
            <a:pPr algn="l">
              <a:lnSpc>
                <a:spcPts val="3000"/>
              </a:lnSpc>
            </a:pPr>
            <a:r>
              <a:rPr lang="en-US" sz="1874">
                <a:solidFill>
                  <a:srgbClr val="504C49"/>
                </a:solidFill>
                <a:latin typeface="Source Serif Pro"/>
                <a:ea typeface="Source Serif Pro"/>
                <a:cs typeface="Source Serif Pro"/>
                <a:sym typeface="Source Serif Pro"/>
              </a:rPr>
              <a:t>Filosofi ini diwujudkan melalui kerja sama antarnegara, perjanjian pajak (tax treaty), dan upaya pencegahan penghindaran pajak, yang semuanya bertujuan untuk menciptakan sistem pajak global yang lebih harmonis.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7F3F0"/>
            </a:solidFill>
            <a:ln w="12700">
              <a:solidFill>
                <a:srgbClr val="000000"/>
              </a:solidFill>
            </a:ln>
          </p:spPr>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a:ln w="12700">
              <a:solidFill>
                <a:srgbClr val="000000"/>
              </a:solidFill>
            </a:ln>
          </p:spPr>
        </p:sp>
      </p:grpSp>
      <p:sp>
        <p:nvSpPr>
          <p:cNvPr id="6" name="TextBox 6"/>
          <p:cNvSpPr txBox="1"/>
          <p:nvPr/>
        </p:nvSpPr>
        <p:spPr>
          <a:xfrm>
            <a:off x="937622" y="606476"/>
            <a:ext cx="14736070" cy="624040"/>
          </a:xfrm>
          <a:prstGeom prst="rect">
            <a:avLst/>
          </a:prstGeom>
        </p:spPr>
        <p:txBody>
          <a:bodyPr lIns="0" tIns="0" rIns="0" bIns="0" rtlCol="0" anchor="t">
            <a:spAutoFit/>
          </a:bodyPr>
          <a:lstStyle/>
          <a:p>
            <a:pPr algn="l">
              <a:lnSpc>
                <a:spcPts val="4562"/>
              </a:lnSpc>
            </a:pPr>
            <a:r>
              <a:rPr lang="en-US" sz="3687">
                <a:solidFill>
                  <a:srgbClr val="201B18"/>
                </a:solidFill>
                <a:latin typeface="Arimo"/>
                <a:ea typeface="Arimo"/>
                <a:cs typeface="Arimo"/>
                <a:sym typeface="Arimo"/>
              </a:rPr>
              <a:t>Menghindari Pajak Berganda: Mendorong Investasi Lintas Batas</a:t>
            </a:r>
          </a:p>
        </p:txBody>
      </p:sp>
      <p:sp>
        <p:nvSpPr>
          <p:cNvPr id="7" name="TextBox 7"/>
          <p:cNvSpPr txBox="1"/>
          <p:nvPr/>
        </p:nvSpPr>
        <p:spPr>
          <a:xfrm>
            <a:off x="937622" y="1726254"/>
            <a:ext cx="9618907" cy="1191816"/>
          </a:xfrm>
          <a:prstGeom prst="rect">
            <a:avLst/>
          </a:prstGeom>
        </p:spPr>
        <p:txBody>
          <a:bodyPr lIns="0" tIns="0" rIns="0" bIns="0" rtlCol="0" anchor="t">
            <a:spAutoFit/>
          </a:bodyPr>
          <a:lstStyle/>
          <a:p>
            <a:pPr algn="l">
              <a:lnSpc>
                <a:spcPts val="2937"/>
              </a:lnSpc>
            </a:pPr>
            <a:r>
              <a:rPr lang="en-US" sz="1812">
                <a:solidFill>
                  <a:srgbClr val="504C49"/>
                </a:solidFill>
                <a:latin typeface="Source Serif Pro"/>
                <a:ea typeface="Source Serif Pro"/>
                <a:cs typeface="Source Serif Pro"/>
                <a:sym typeface="Source Serif Pro"/>
              </a:rPr>
              <a:t>Pajak berganda terjadi ketika pendapatan yang sama dikenakan pajak oleh dua atau lebih yurisdiksi, yang dapat menghambat investasi dan perdagangan internasional. Ada dua jenis utama pajak berganda:</a:t>
            </a:r>
          </a:p>
        </p:txBody>
      </p:sp>
      <p:sp>
        <p:nvSpPr>
          <p:cNvPr id="8" name="TextBox 8"/>
          <p:cNvSpPr txBox="1"/>
          <p:nvPr/>
        </p:nvSpPr>
        <p:spPr>
          <a:xfrm>
            <a:off x="937622" y="3062287"/>
            <a:ext cx="9618907" cy="816769"/>
          </a:xfrm>
          <a:prstGeom prst="rect">
            <a:avLst/>
          </a:prstGeom>
        </p:spPr>
        <p:txBody>
          <a:bodyPr lIns="0" tIns="0" rIns="0" bIns="0" rtlCol="0" anchor="t">
            <a:spAutoFit/>
          </a:bodyPr>
          <a:lstStyle/>
          <a:p>
            <a:pPr marL="273348" lvl="1" indent="-136674" algn="l">
              <a:lnSpc>
                <a:spcPts val="2937"/>
              </a:lnSpc>
              <a:buFont typeface="Arial"/>
              <a:buChar char="•"/>
            </a:pPr>
            <a:r>
              <a:rPr lang="en-US" sz="1812" b="1">
                <a:solidFill>
                  <a:srgbClr val="504C49"/>
                </a:solidFill>
                <a:latin typeface="Source Serif Pro Bold"/>
                <a:ea typeface="Source Serif Pro Bold"/>
                <a:cs typeface="Source Serif Pro Bold"/>
                <a:sym typeface="Source Serif Pro Bold"/>
              </a:rPr>
              <a:t>Yuridis:</a:t>
            </a:r>
            <a:r>
              <a:rPr lang="en-US" sz="1812">
                <a:solidFill>
                  <a:srgbClr val="504C49"/>
                </a:solidFill>
                <a:latin typeface="Source Serif Pro"/>
                <a:ea typeface="Source Serif Pro"/>
                <a:cs typeface="Source Serif Pro"/>
                <a:sym typeface="Source Serif Pro"/>
              </a:rPr>
              <a:t> Subjek pajak yang sama dikenakan pajak atas objek yang sama oleh dua negara berbeda.</a:t>
            </a:r>
          </a:p>
        </p:txBody>
      </p:sp>
      <p:sp>
        <p:nvSpPr>
          <p:cNvPr id="9" name="TextBox 9"/>
          <p:cNvSpPr txBox="1"/>
          <p:nvPr/>
        </p:nvSpPr>
        <p:spPr>
          <a:xfrm>
            <a:off x="937622" y="3894382"/>
            <a:ext cx="9618907" cy="1191816"/>
          </a:xfrm>
          <a:prstGeom prst="rect">
            <a:avLst/>
          </a:prstGeom>
        </p:spPr>
        <p:txBody>
          <a:bodyPr lIns="0" tIns="0" rIns="0" bIns="0" rtlCol="0" anchor="t">
            <a:spAutoFit/>
          </a:bodyPr>
          <a:lstStyle/>
          <a:p>
            <a:pPr marL="273348" lvl="1" indent="-136674" algn="l">
              <a:lnSpc>
                <a:spcPts val="2937"/>
              </a:lnSpc>
              <a:buFont typeface="Arial"/>
              <a:buChar char="•"/>
            </a:pPr>
            <a:r>
              <a:rPr lang="en-US" sz="1812" b="1">
                <a:solidFill>
                  <a:srgbClr val="504C49"/>
                </a:solidFill>
                <a:latin typeface="Source Serif Pro Bold"/>
                <a:ea typeface="Source Serif Pro Bold"/>
                <a:cs typeface="Source Serif Pro Bold"/>
                <a:sym typeface="Source Serif Pro Bold"/>
              </a:rPr>
              <a:t>Ekonomis:</a:t>
            </a:r>
            <a:r>
              <a:rPr lang="en-US" sz="1812">
                <a:solidFill>
                  <a:srgbClr val="504C49"/>
                </a:solidFill>
                <a:latin typeface="Source Serif Pro"/>
                <a:ea typeface="Source Serif Pro"/>
                <a:cs typeface="Source Serif Pro"/>
                <a:sym typeface="Source Serif Pro"/>
              </a:rPr>
              <a:t> Pendapatan yang sama dikenakan pajak pada dua subjek berbeda, misalnya, keuntungan perusahaan dan dividen yang dibagikan kepada pemegang saham.</a:t>
            </a:r>
          </a:p>
        </p:txBody>
      </p:sp>
      <p:sp>
        <p:nvSpPr>
          <p:cNvPr id="10" name="TextBox 10"/>
          <p:cNvSpPr txBox="1"/>
          <p:nvPr/>
        </p:nvSpPr>
        <p:spPr>
          <a:xfrm>
            <a:off x="937622" y="5230416"/>
            <a:ext cx="9618907" cy="441722"/>
          </a:xfrm>
          <a:prstGeom prst="rect">
            <a:avLst/>
          </a:prstGeom>
        </p:spPr>
        <p:txBody>
          <a:bodyPr lIns="0" tIns="0" rIns="0" bIns="0" rtlCol="0" anchor="t">
            <a:spAutoFit/>
          </a:bodyPr>
          <a:lstStyle/>
          <a:p>
            <a:pPr algn="l">
              <a:lnSpc>
                <a:spcPts val="2937"/>
              </a:lnSpc>
            </a:pPr>
            <a:r>
              <a:rPr lang="en-US" sz="1812">
                <a:solidFill>
                  <a:srgbClr val="504C49"/>
                </a:solidFill>
                <a:latin typeface="Source Serif Pro"/>
                <a:ea typeface="Source Serif Pro"/>
                <a:cs typeface="Source Serif Pro"/>
                <a:sym typeface="Source Serif Pro"/>
              </a:rPr>
              <a:t>Untuk mengatasi masalah ini, berbagai mekanisme telah dikembangkan:</a:t>
            </a:r>
          </a:p>
        </p:txBody>
      </p:sp>
      <p:sp>
        <p:nvSpPr>
          <p:cNvPr id="11" name="TextBox 11"/>
          <p:cNvSpPr txBox="1"/>
          <p:nvPr/>
        </p:nvSpPr>
        <p:spPr>
          <a:xfrm>
            <a:off x="937622" y="5816356"/>
            <a:ext cx="9618907" cy="1191816"/>
          </a:xfrm>
          <a:prstGeom prst="rect">
            <a:avLst/>
          </a:prstGeom>
        </p:spPr>
        <p:txBody>
          <a:bodyPr lIns="0" tIns="0" rIns="0" bIns="0" rtlCol="0" anchor="t">
            <a:spAutoFit/>
          </a:bodyPr>
          <a:lstStyle/>
          <a:p>
            <a:pPr marL="273348" lvl="1" indent="-136674" algn="l">
              <a:lnSpc>
                <a:spcPts val="2937"/>
              </a:lnSpc>
              <a:buFont typeface="Arial"/>
              <a:buChar char="•"/>
            </a:pPr>
            <a:r>
              <a:rPr lang="en-US" sz="1812" b="1">
                <a:solidFill>
                  <a:srgbClr val="504C49"/>
                </a:solidFill>
                <a:latin typeface="Source Serif Pro Bold"/>
                <a:ea typeface="Source Serif Pro Bold"/>
                <a:cs typeface="Source Serif Pro Bold"/>
                <a:sym typeface="Source Serif Pro Bold"/>
              </a:rPr>
              <a:t>Tax Treaty (P3B):</a:t>
            </a:r>
            <a:r>
              <a:rPr lang="en-US" sz="1812">
                <a:solidFill>
                  <a:srgbClr val="504C49"/>
                </a:solidFill>
                <a:latin typeface="Source Serif Pro"/>
                <a:ea typeface="Source Serif Pro"/>
                <a:cs typeface="Source Serif Pro"/>
                <a:sym typeface="Source Serif Pro"/>
              </a:rPr>
              <a:t> Perjanjian bilateral antarnegara yang mengalokasikan hak pemajakan dan memberikan keringanan pajak untuk menghindari pajak berganda.</a:t>
            </a:r>
          </a:p>
        </p:txBody>
      </p:sp>
      <p:sp>
        <p:nvSpPr>
          <p:cNvPr id="12" name="TextBox 12"/>
          <p:cNvSpPr txBox="1"/>
          <p:nvPr/>
        </p:nvSpPr>
        <p:spPr>
          <a:xfrm>
            <a:off x="937622" y="7023497"/>
            <a:ext cx="9618907" cy="816769"/>
          </a:xfrm>
          <a:prstGeom prst="rect">
            <a:avLst/>
          </a:prstGeom>
        </p:spPr>
        <p:txBody>
          <a:bodyPr lIns="0" tIns="0" rIns="0" bIns="0" rtlCol="0" anchor="t">
            <a:spAutoFit/>
          </a:bodyPr>
          <a:lstStyle/>
          <a:p>
            <a:pPr marL="273348" lvl="1" indent="-136674" algn="l">
              <a:lnSpc>
                <a:spcPts val="2937"/>
              </a:lnSpc>
              <a:buFont typeface="Arial"/>
              <a:buChar char="•"/>
            </a:pPr>
            <a:r>
              <a:rPr lang="en-US" sz="1812" b="1">
                <a:solidFill>
                  <a:srgbClr val="504C49"/>
                </a:solidFill>
                <a:latin typeface="Source Serif Pro Bold"/>
                <a:ea typeface="Source Serif Pro Bold"/>
                <a:cs typeface="Source Serif Pro Bold"/>
                <a:sym typeface="Source Serif Pro Bold"/>
              </a:rPr>
              <a:t>Metode Kredit Pajak (Tax Credit):</a:t>
            </a:r>
            <a:r>
              <a:rPr lang="en-US" sz="1812">
                <a:solidFill>
                  <a:srgbClr val="504C49"/>
                </a:solidFill>
                <a:latin typeface="Source Serif Pro"/>
                <a:ea typeface="Source Serif Pro"/>
                <a:cs typeface="Source Serif Pro"/>
                <a:sym typeface="Source Serif Pro"/>
              </a:rPr>
              <a:t> Negara domisili memberikan kredit atas pajak yang telah dibayar di negara sumber.</a:t>
            </a:r>
          </a:p>
        </p:txBody>
      </p:sp>
      <p:sp>
        <p:nvSpPr>
          <p:cNvPr id="13" name="TextBox 13"/>
          <p:cNvSpPr txBox="1"/>
          <p:nvPr/>
        </p:nvSpPr>
        <p:spPr>
          <a:xfrm>
            <a:off x="937622" y="7855591"/>
            <a:ext cx="9618907" cy="816769"/>
          </a:xfrm>
          <a:prstGeom prst="rect">
            <a:avLst/>
          </a:prstGeom>
        </p:spPr>
        <p:txBody>
          <a:bodyPr lIns="0" tIns="0" rIns="0" bIns="0" rtlCol="0" anchor="t">
            <a:spAutoFit/>
          </a:bodyPr>
          <a:lstStyle/>
          <a:p>
            <a:pPr marL="273348" lvl="1" indent="-136674" algn="l">
              <a:lnSpc>
                <a:spcPts val="2937"/>
              </a:lnSpc>
              <a:buFont typeface="Arial"/>
              <a:buChar char="•"/>
            </a:pPr>
            <a:r>
              <a:rPr lang="en-US" sz="1812" b="1">
                <a:solidFill>
                  <a:srgbClr val="504C49"/>
                </a:solidFill>
                <a:latin typeface="Source Serif Pro Bold"/>
                <a:ea typeface="Source Serif Pro Bold"/>
                <a:cs typeface="Source Serif Pro Bold"/>
                <a:sym typeface="Source Serif Pro Bold"/>
              </a:rPr>
              <a:t>Metode Pembebasan (Exemption Method):</a:t>
            </a:r>
            <a:r>
              <a:rPr lang="en-US" sz="1812">
                <a:solidFill>
                  <a:srgbClr val="504C49"/>
                </a:solidFill>
                <a:latin typeface="Source Serif Pro"/>
                <a:ea typeface="Source Serif Pro"/>
                <a:cs typeface="Source Serif Pro"/>
                <a:sym typeface="Source Serif Pro"/>
              </a:rPr>
              <a:t> Negara domisili membebaskan pendapatan yang telah dikenakan pajak di negara sumber.</a:t>
            </a:r>
          </a:p>
        </p:txBody>
      </p:sp>
      <p:sp>
        <p:nvSpPr>
          <p:cNvPr id="14" name="Freeform 14" descr="preencoded.png"/>
          <p:cNvSpPr/>
          <p:nvPr/>
        </p:nvSpPr>
        <p:spPr>
          <a:xfrm>
            <a:off x="11137849" y="1845621"/>
            <a:ext cx="6221911" cy="6221911"/>
          </a:xfrm>
          <a:custGeom>
            <a:avLst/>
            <a:gdLst/>
            <a:ahLst/>
            <a:cxnLst/>
            <a:rect l="l" t="t" r="r" b="b"/>
            <a:pathLst>
              <a:path w="6221911" h="6221911">
                <a:moveTo>
                  <a:pt x="0" y="0"/>
                </a:moveTo>
                <a:lnTo>
                  <a:pt x="6221911" y="0"/>
                </a:lnTo>
                <a:lnTo>
                  <a:pt x="6221911" y="6221911"/>
                </a:lnTo>
                <a:lnTo>
                  <a:pt x="0" y="6221911"/>
                </a:lnTo>
                <a:lnTo>
                  <a:pt x="0" y="0"/>
                </a:lnTo>
                <a:close/>
              </a:path>
            </a:pathLst>
          </a:custGeom>
          <a:blipFill>
            <a:blip r:embed="rId3"/>
            <a:stretch>
              <a:fillRect/>
            </a:stretch>
          </a:blipFill>
        </p:spPr>
      </p:sp>
      <p:sp>
        <p:nvSpPr>
          <p:cNvPr id="15" name="TextBox 15"/>
          <p:cNvSpPr txBox="1"/>
          <p:nvPr/>
        </p:nvSpPr>
        <p:spPr>
          <a:xfrm>
            <a:off x="11137849" y="8264423"/>
            <a:ext cx="6221911" cy="1566863"/>
          </a:xfrm>
          <a:prstGeom prst="rect">
            <a:avLst/>
          </a:prstGeom>
        </p:spPr>
        <p:txBody>
          <a:bodyPr lIns="0" tIns="0" rIns="0" bIns="0" rtlCol="0" anchor="t">
            <a:spAutoFit/>
          </a:bodyPr>
          <a:lstStyle/>
          <a:p>
            <a:pPr algn="l">
              <a:lnSpc>
                <a:spcPts val="2937"/>
              </a:lnSpc>
            </a:pPr>
            <a:r>
              <a:rPr lang="en-US" sz="1812">
                <a:solidFill>
                  <a:srgbClr val="504C49"/>
                </a:solidFill>
                <a:latin typeface="Source Serif Pro"/>
                <a:ea typeface="Source Serif Pro"/>
                <a:cs typeface="Source Serif Pro"/>
                <a:sym typeface="Source Serif Pro"/>
              </a:rPr>
              <a:t>Tujuan utama dari semua metode ini adalah untuk mendorong investasi dan perdagangan internasional dengan menghilangkan hambatan pajak yang tidak perlu.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7F3F0"/>
            </a:solidFill>
            <a:ln w="12700">
              <a:solidFill>
                <a:srgbClr val="000000"/>
              </a:solidFill>
            </a:ln>
          </p:spPr>
        </p:sp>
      </p:grpSp>
      <p:grpSp>
        <p:nvGrpSpPr>
          <p:cNvPr id="4" name="Group 4"/>
          <p:cNvGrpSpPr/>
          <p:nvPr/>
        </p:nvGrpSpPr>
        <p:grpSpPr>
          <a:xfrm>
            <a:off x="102905" y="57884"/>
            <a:ext cx="18185095" cy="10229116"/>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a:ln w="12700">
              <a:solidFill>
                <a:srgbClr val="000000"/>
              </a:solidFill>
            </a:ln>
          </p:spPr>
        </p:sp>
      </p:grpSp>
      <p:sp>
        <p:nvSpPr>
          <p:cNvPr id="6" name="TextBox 6"/>
          <p:cNvSpPr txBox="1"/>
          <p:nvPr/>
        </p:nvSpPr>
        <p:spPr>
          <a:xfrm>
            <a:off x="652615" y="429520"/>
            <a:ext cx="7812586" cy="426987"/>
          </a:xfrm>
          <a:prstGeom prst="rect">
            <a:avLst/>
          </a:prstGeom>
        </p:spPr>
        <p:txBody>
          <a:bodyPr lIns="0" tIns="0" rIns="0" bIns="0" rtlCol="0" anchor="t">
            <a:spAutoFit/>
          </a:bodyPr>
          <a:lstStyle/>
          <a:p>
            <a:pPr algn="l">
              <a:lnSpc>
                <a:spcPts val="3187"/>
              </a:lnSpc>
            </a:pPr>
            <a:r>
              <a:rPr lang="en-US" sz="2562">
                <a:solidFill>
                  <a:srgbClr val="201B18"/>
                </a:solidFill>
                <a:latin typeface="Arimo"/>
                <a:ea typeface="Arimo"/>
                <a:cs typeface="Arimo"/>
                <a:sym typeface="Arimo"/>
              </a:rPr>
              <a:t>Perpajakan atas Sumber Pendapatan Luar Negeri</a:t>
            </a:r>
          </a:p>
        </p:txBody>
      </p:sp>
      <p:sp>
        <p:nvSpPr>
          <p:cNvPr id="7" name="Freeform 7" descr="preencoded.png"/>
          <p:cNvSpPr/>
          <p:nvPr/>
        </p:nvSpPr>
        <p:spPr>
          <a:xfrm>
            <a:off x="652615" y="1182738"/>
            <a:ext cx="5609604" cy="5609604"/>
          </a:xfrm>
          <a:custGeom>
            <a:avLst/>
            <a:gdLst/>
            <a:ahLst/>
            <a:cxnLst/>
            <a:rect l="l" t="t" r="r" b="b"/>
            <a:pathLst>
              <a:path w="5609604" h="5609604">
                <a:moveTo>
                  <a:pt x="0" y="0"/>
                </a:moveTo>
                <a:lnTo>
                  <a:pt x="5609604" y="0"/>
                </a:lnTo>
                <a:lnTo>
                  <a:pt x="5609604" y="5609604"/>
                </a:lnTo>
                <a:lnTo>
                  <a:pt x="0" y="5609604"/>
                </a:lnTo>
                <a:lnTo>
                  <a:pt x="0" y="0"/>
                </a:lnTo>
                <a:close/>
              </a:path>
            </a:pathLst>
          </a:custGeom>
          <a:blipFill>
            <a:blip r:embed="rId3"/>
            <a:stretch>
              <a:fillRect/>
            </a:stretch>
          </a:blipFill>
        </p:spPr>
      </p:sp>
      <p:sp>
        <p:nvSpPr>
          <p:cNvPr id="8" name="TextBox 8"/>
          <p:cNvSpPr txBox="1"/>
          <p:nvPr/>
        </p:nvSpPr>
        <p:spPr>
          <a:xfrm>
            <a:off x="652615" y="7287969"/>
            <a:ext cx="1883675" cy="287528"/>
          </a:xfrm>
          <a:prstGeom prst="rect">
            <a:avLst/>
          </a:prstGeom>
        </p:spPr>
        <p:txBody>
          <a:bodyPr lIns="0" tIns="0" rIns="0" bIns="0" rtlCol="0" anchor="t">
            <a:spAutoFit/>
          </a:bodyPr>
          <a:lstStyle/>
          <a:p>
            <a:pPr algn="l">
              <a:lnSpc>
                <a:spcPts val="2176"/>
              </a:lnSpc>
            </a:pPr>
            <a:r>
              <a:rPr lang="en-US" sz="1700">
                <a:solidFill>
                  <a:srgbClr val="504C49"/>
                </a:solidFill>
                <a:latin typeface="Arimo"/>
                <a:ea typeface="Arimo"/>
                <a:cs typeface="Arimo"/>
                <a:sym typeface="Arimo"/>
              </a:rPr>
              <a:t>World Wide Income</a:t>
            </a:r>
          </a:p>
        </p:txBody>
      </p:sp>
      <p:sp>
        <p:nvSpPr>
          <p:cNvPr id="9" name="TextBox 9"/>
          <p:cNvSpPr txBox="1"/>
          <p:nvPr/>
        </p:nvSpPr>
        <p:spPr>
          <a:xfrm>
            <a:off x="652615" y="7723910"/>
            <a:ext cx="6497405" cy="1200150"/>
          </a:xfrm>
          <a:prstGeom prst="rect">
            <a:avLst/>
          </a:prstGeom>
        </p:spPr>
        <p:txBody>
          <a:bodyPr lIns="0" tIns="0" rIns="0" bIns="0" rtlCol="0" anchor="t">
            <a:spAutoFit/>
          </a:bodyPr>
          <a:lstStyle/>
          <a:p>
            <a:pPr algn="l">
              <a:lnSpc>
                <a:spcPts val="2400"/>
              </a:lnSpc>
            </a:pPr>
            <a:r>
              <a:rPr lang="en-US" sz="1500">
                <a:solidFill>
                  <a:srgbClr val="504C49"/>
                </a:solidFill>
                <a:latin typeface="Source Serif Pro"/>
                <a:ea typeface="Source Serif Pro"/>
                <a:cs typeface="Source Serif Pro"/>
                <a:sym typeface="Source Serif Pro"/>
              </a:rPr>
              <a:t>Sistem ini mengenakan pajak atas seluruh penghasilan wajib pajak, baik yang diperoleh dari dalam negeri maupun luar negeri. Indonesia menganut sistem ini, memastikan bahwa semua pendapatan global wajib pajak residen dikenakan pajak.</a:t>
            </a:r>
          </a:p>
        </p:txBody>
      </p:sp>
      <p:sp>
        <p:nvSpPr>
          <p:cNvPr id="10" name="Freeform 10" descr="preencoded.png"/>
          <p:cNvSpPr/>
          <p:nvPr/>
        </p:nvSpPr>
        <p:spPr>
          <a:xfrm>
            <a:off x="9245946" y="1182738"/>
            <a:ext cx="5332605" cy="5332605"/>
          </a:xfrm>
          <a:custGeom>
            <a:avLst/>
            <a:gdLst/>
            <a:ahLst/>
            <a:cxnLst/>
            <a:rect l="l" t="t" r="r" b="b"/>
            <a:pathLst>
              <a:path w="5332605" h="5332605">
                <a:moveTo>
                  <a:pt x="0" y="0"/>
                </a:moveTo>
                <a:lnTo>
                  <a:pt x="5332605" y="0"/>
                </a:lnTo>
                <a:lnTo>
                  <a:pt x="5332605" y="5332605"/>
                </a:lnTo>
                <a:lnTo>
                  <a:pt x="0" y="5332605"/>
                </a:lnTo>
                <a:lnTo>
                  <a:pt x="0" y="0"/>
                </a:lnTo>
                <a:close/>
              </a:path>
            </a:pathLst>
          </a:custGeom>
          <a:blipFill>
            <a:blip r:embed="rId4"/>
            <a:stretch>
              <a:fillRect/>
            </a:stretch>
          </a:blipFill>
        </p:spPr>
      </p:sp>
      <p:sp>
        <p:nvSpPr>
          <p:cNvPr id="11" name="TextBox 11"/>
          <p:cNvSpPr txBox="1"/>
          <p:nvPr/>
        </p:nvSpPr>
        <p:spPr>
          <a:xfrm>
            <a:off x="9245956" y="7029016"/>
            <a:ext cx="1691481" cy="287528"/>
          </a:xfrm>
          <a:prstGeom prst="rect">
            <a:avLst/>
          </a:prstGeom>
        </p:spPr>
        <p:txBody>
          <a:bodyPr lIns="0" tIns="0" rIns="0" bIns="0" rtlCol="0" anchor="t">
            <a:spAutoFit/>
          </a:bodyPr>
          <a:lstStyle/>
          <a:p>
            <a:pPr algn="l">
              <a:lnSpc>
                <a:spcPts val="2176"/>
              </a:lnSpc>
            </a:pPr>
            <a:r>
              <a:rPr lang="en-US" sz="1700">
                <a:solidFill>
                  <a:srgbClr val="504C49"/>
                </a:solidFill>
                <a:latin typeface="Arimo"/>
                <a:ea typeface="Arimo"/>
                <a:cs typeface="Arimo"/>
                <a:sym typeface="Arimo"/>
              </a:rPr>
              <a:t>Territorial System</a:t>
            </a:r>
          </a:p>
        </p:txBody>
      </p:sp>
      <p:sp>
        <p:nvSpPr>
          <p:cNvPr id="12" name="TextBox 12"/>
          <p:cNvSpPr txBox="1"/>
          <p:nvPr/>
        </p:nvSpPr>
        <p:spPr>
          <a:xfrm>
            <a:off x="9195453" y="7518347"/>
            <a:ext cx="5973457" cy="895350"/>
          </a:xfrm>
          <a:prstGeom prst="rect">
            <a:avLst/>
          </a:prstGeom>
        </p:spPr>
        <p:txBody>
          <a:bodyPr lIns="0" tIns="0" rIns="0" bIns="0" rtlCol="0" anchor="t">
            <a:spAutoFit/>
          </a:bodyPr>
          <a:lstStyle/>
          <a:p>
            <a:pPr algn="l">
              <a:lnSpc>
                <a:spcPts val="2400"/>
              </a:lnSpc>
            </a:pPr>
            <a:r>
              <a:rPr lang="en-US" sz="1500">
                <a:solidFill>
                  <a:srgbClr val="504C49"/>
                </a:solidFill>
                <a:latin typeface="Source Serif Pro"/>
                <a:ea typeface="Source Serif Pro"/>
                <a:cs typeface="Source Serif Pro"/>
                <a:sym typeface="Source Serif Pro"/>
              </a:rPr>
              <a:t>Dalam sistem ini, hanya penghasilan yang diperoleh dari sumber di dalam negeri yang dikenakan pajak. Penghasilan dari luar negeri umumnya tidak dikenakan pajak oleh negara domisili.</a:t>
            </a:r>
          </a:p>
        </p:txBody>
      </p:sp>
      <p:sp>
        <p:nvSpPr>
          <p:cNvPr id="13" name="TextBox 13"/>
          <p:cNvSpPr txBox="1"/>
          <p:nvPr/>
        </p:nvSpPr>
        <p:spPr>
          <a:xfrm>
            <a:off x="652615" y="11006433"/>
            <a:ext cx="16982780" cy="569414"/>
          </a:xfrm>
          <a:prstGeom prst="rect">
            <a:avLst/>
          </a:prstGeom>
        </p:spPr>
        <p:txBody>
          <a:bodyPr lIns="0" tIns="0" rIns="0" bIns="0" rtlCol="0" anchor="t">
            <a:spAutoFit/>
          </a:bodyPr>
          <a:lstStyle/>
          <a:p>
            <a:pPr algn="l">
              <a:lnSpc>
                <a:spcPts val="2000"/>
              </a:lnSpc>
            </a:pPr>
            <a:r>
              <a:rPr lang="en-US" sz="1249">
                <a:solidFill>
                  <a:srgbClr val="504C49"/>
                </a:solidFill>
                <a:latin typeface="Source Serif Pro"/>
                <a:ea typeface="Source Serif Pro"/>
                <a:cs typeface="Source Serif Pro"/>
                <a:sym typeface="Source Serif Pro"/>
              </a:rPr>
              <a:t>Pendapatan luar negeri dapat berupa dividen, bunga, royalti, atau gaji ekspatriat. Penentuan hak pemajakan antara negara sumber (tempat pendapatan dihasilkan) dan negara domisili (tempat wajib pajak berdomisili) sangat krusial untuk menghindari konflik dan memastikan keadilan pajak.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7F3F0"/>
            </a:solidFill>
            <a:ln w="12700">
              <a:solidFill>
                <a:srgbClr val="000000"/>
              </a:solidFill>
            </a:ln>
          </p:spPr>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a:ln w="12700">
              <a:solidFill>
                <a:srgbClr val="000000"/>
              </a:solidFill>
            </a:ln>
          </p:spPr>
        </p:sp>
      </p:grpSp>
      <p:sp>
        <p:nvSpPr>
          <p:cNvPr id="6" name="TextBox 6"/>
          <p:cNvSpPr txBox="1"/>
          <p:nvPr/>
        </p:nvSpPr>
        <p:spPr>
          <a:xfrm>
            <a:off x="992238" y="677313"/>
            <a:ext cx="12577762" cy="658263"/>
          </a:xfrm>
          <a:prstGeom prst="rect">
            <a:avLst/>
          </a:prstGeom>
        </p:spPr>
        <p:txBody>
          <a:bodyPr lIns="0" tIns="0" rIns="0" bIns="0" rtlCol="0" anchor="t">
            <a:spAutoFit/>
          </a:bodyPr>
          <a:lstStyle/>
          <a:p>
            <a:pPr algn="l">
              <a:lnSpc>
                <a:spcPts val="4875"/>
              </a:lnSpc>
            </a:pPr>
            <a:r>
              <a:rPr lang="en-US" sz="3875">
                <a:solidFill>
                  <a:srgbClr val="201B18"/>
                </a:solidFill>
                <a:latin typeface="Arimo"/>
                <a:ea typeface="Arimo"/>
                <a:cs typeface="Arimo"/>
                <a:sym typeface="Arimo"/>
              </a:rPr>
              <a:t>Dampak Pajak dari Fluktuasi Kurs Mata Uang Asing</a:t>
            </a:r>
          </a:p>
        </p:txBody>
      </p:sp>
      <p:sp>
        <p:nvSpPr>
          <p:cNvPr id="7" name="Freeform 7" descr="preencoded.png"/>
          <p:cNvSpPr/>
          <p:nvPr/>
        </p:nvSpPr>
        <p:spPr>
          <a:xfrm>
            <a:off x="992238" y="1986705"/>
            <a:ext cx="6158208" cy="6158208"/>
          </a:xfrm>
          <a:custGeom>
            <a:avLst/>
            <a:gdLst/>
            <a:ahLst/>
            <a:cxnLst/>
            <a:rect l="l" t="t" r="r" b="b"/>
            <a:pathLst>
              <a:path w="6158208" h="6158208">
                <a:moveTo>
                  <a:pt x="0" y="0"/>
                </a:moveTo>
                <a:lnTo>
                  <a:pt x="6158208" y="0"/>
                </a:lnTo>
                <a:lnTo>
                  <a:pt x="6158208" y="6158208"/>
                </a:lnTo>
                <a:lnTo>
                  <a:pt x="0" y="6158208"/>
                </a:lnTo>
                <a:lnTo>
                  <a:pt x="0" y="0"/>
                </a:lnTo>
                <a:close/>
              </a:path>
            </a:pathLst>
          </a:custGeom>
          <a:blipFill>
            <a:blip r:embed="rId3"/>
            <a:stretch>
              <a:fillRect/>
            </a:stretch>
          </a:blipFill>
        </p:spPr>
      </p:sp>
      <p:sp>
        <p:nvSpPr>
          <p:cNvPr id="8" name="TextBox 8"/>
          <p:cNvSpPr txBox="1"/>
          <p:nvPr/>
        </p:nvSpPr>
        <p:spPr>
          <a:xfrm>
            <a:off x="7765104" y="1845173"/>
            <a:ext cx="9540030" cy="879577"/>
          </a:xfrm>
          <a:prstGeom prst="rect">
            <a:avLst/>
          </a:prstGeom>
        </p:spPr>
        <p:txBody>
          <a:bodyPr lIns="0" tIns="0" rIns="0" bIns="0" rtlCol="0" anchor="t">
            <a:spAutoFit/>
          </a:bodyPr>
          <a:lstStyle/>
          <a:p>
            <a:pPr algn="l">
              <a:lnSpc>
                <a:spcPts val="3125"/>
              </a:lnSpc>
            </a:pPr>
            <a:r>
              <a:rPr lang="en-US" sz="1937">
                <a:solidFill>
                  <a:srgbClr val="504C49"/>
                </a:solidFill>
                <a:latin typeface="Source Serif Pro"/>
                <a:ea typeface="Source Serif Pro"/>
                <a:cs typeface="Source Serif Pro"/>
                <a:sym typeface="Source Serif Pro"/>
              </a:rPr>
              <a:t>Fluktuasi nilai tukar mata uang asing adalah realitas tak terhindarkan dalam transaksi internasional. Perubahan ini dapat menimbulkan:</a:t>
            </a:r>
          </a:p>
        </p:txBody>
      </p:sp>
      <p:sp>
        <p:nvSpPr>
          <p:cNvPr id="9" name="TextBox 9"/>
          <p:cNvSpPr txBox="1"/>
          <p:nvPr/>
        </p:nvSpPr>
        <p:spPr>
          <a:xfrm>
            <a:off x="7765104" y="2862263"/>
            <a:ext cx="9540030" cy="1276502"/>
          </a:xfrm>
          <a:prstGeom prst="rect">
            <a:avLst/>
          </a:prstGeom>
        </p:spPr>
        <p:txBody>
          <a:bodyPr lIns="0" tIns="0" rIns="0" bIns="0" rtlCol="0" anchor="t">
            <a:spAutoFit/>
          </a:bodyPr>
          <a:lstStyle/>
          <a:p>
            <a:pPr marL="292199" lvl="1" indent="-146100" algn="l">
              <a:lnSpc>
                <a:spcPts val="3125"/>
              </a:lnSpc>
              <a:buFont typeface="Arial"/>
              <a:buChar char="•"/>
            </a:pPr>
            <a:r>
              <a:rPr lang="en-US" sz="1937" b="1">
                <a:solidFill>
                  <a:srgbClr val="504C49"/>
                </a:solidFill>
                <a:latin typeface="Source Serif Pro Bold"/>
                <a:ea typeface="Source Serif Pro Bold"/>
                <a:cs typeface="Source Serif Pro Bold"/>
                <a:sym typeface="Source Serif Pro Bold"/>
              </a:rPr>
              <a:t>Keuntungan Kurs (Foreign Exchange Gain):</a:t>
            </a:r>
            <a:r>
              <a:rPr lang="en-US" sz="1937">
                <a:solidFill>
                  <a:srgbClr val="504C49"/>
                </a:solidFill>
                <a:latin typeface="Source Serif Pro"/>
                <a:ea typeface="Source Serif Pro"/>
                <a:cs typeface="Source Serif Pro"/>
                <a:sym typeface="Source Serif Pro"/>
              </a:rPr>
              <a:t> Terjadi ketika nilai mata uang asing menguat relatif terhadap mata uang lokal, menghasilkan keuntungan saat dikonversi.</a:t>
            </a:r>
          </a:p>
        </p:txBody>
      </p:sp>
      <p:sp>
        <p:nvSpPr>
          <p:cNvPr id="10" name="TextBox 10"/>
          <p:cNvSpPr txBox="1"/>
          <p:nvPr/>
        </p:nvSpPr>
        <p:spPr>
          <a:xfrm>
            <a:off x="7765104" y="4139803"/>
            <a:ext cx="9540030" cy="879577"/>
          </a:xfrm>
          <a:prstGeom prst="rect">
            <a:avLst/>
          </a:prstGeom>
        </p:spPr>
        <p:txBody>
          <a:bodyPr lIns="0" tIns="0" rIns="0" bIns="0" rtlCol="0" anchor="t">
            <a:spAutoFit/>
          </a:bodyPr>
          <a:lstStyle/>
          <a:p>
            <a:pPr marL="292199" lvl="1" indent="-146100" algn="l">
              <a:lnSpc>
                <a:spcPts val="3125"/>
              </a:lnSpc>
              <a:buFont typeface="Arial"/>
              <a:buChar char="•"/>
            </a:pPr>
            <a:r>
              <a:rPr lang="en-US" sz="1937" b="1">
                <a:solidFill>
                  <a:srgbClr val="504C49"/>
                </a:solidFill>
                <a:latin typeface="Source Serif Pro Bold"/>
                <a:ea typeface="Source Serif Pro Bold"/>
                <a:cs typeface="Source Serif Pro Bold"/>
                <a:sym typeface="Source Serif Pro Bold"/>
              </a:rPr>
              <a:t>Kerugian Kurs (Foreign Exchange Loss):</a:t>
            </a:r>
            <a:r>
              <a:rPr lang="en-US" sz="1937">
                <a:solidFill>
                  <a:srgbClr val="504C49"/>
                </a:solidFill>
                <a:latin typeface="Source Serif Pro"/>
                <a:ea typeface="Source Serif Pro"/>
                <a:cs typeface="Source Serif Pro"/>
                <a:sym typeface="Source Serif Pro"/>
              </a:rPr>
              <a:t> Terjadi ketika nilai mata uang asing melemah, mengakibatkan kerugian saat dikonversi.</a:t>
            </a:r>
          </a:p>
        </p:txBody>
      </p:sp>
      <p:sp>
        <p:nvSpPr>
          <p:cNvPr id="11" name="TextBox 11"/>
          <p:cNvSpPr txBox="1"/>
          <p:nvPr/>
        </p:nvSpPr>
        <p:spPr>
          <a:xfrm>
            <a:off x="7765104" y="5156892"/>
            <a:ext cx="9540030" cy="482651"/>
          </a:xfrm>
          <a:prstGeom prst="rect">
            <a:avLst/>
          </a:prstGeom>
        </p:spPr>
        <p:txBody>
          <a:bodyPr lIns="0" tIns="0" rIns="0" bIns="0" rtlCol="0" anchor="t">
            <a:spAutoFit/>
          </a:bodyPr>
          <a:lstStyle/>
          <a:p>
            <a:pPr algn="l">
              <a:lnSpc>
                <a:spcPts val="3125"/>
              </a:lnSpc>
            </a:pPr>
            <a:r>
              <a:rPr lang="en-US" sz="1937">
                <a:solidFill>
                  <a:srgbClr val="504C49"/>
                </a:solidFill>
                <a:latin typeface="Source Serif Pro"/>
                <a:ea typeface="Source Serif Pro"/>
                <a:cs typeface="Source Serif Pro"/>
                <a:sym typeface="Source Serif Pro"/>
              </a:rPr>
              <a:t>Dari perspektif pajak:</a:t>
            </a:r>
          </a:p>
        </p:txBody>
      </p:sp>
      <p:sp>
        <p:nvSpPr>
          <p:cNvPr id="12" name="TextBox 12"/>
          <p:cNvSpPr txBox="1"/>
          <p:nvPr/>
        </p:nvSpPr>
        <p:spPr>
          <a:xfrm>
            <a:off x="7765104" y="5777065"/>
            <a:ext cx="9540030" cy="879577"/>
          </a:xfrm>
          <a:prstGeom prst="rect">
            <a:avLst/>
          </a:prstGeom>
        </p:spPr>
        <p:txBody>
          <a:bodyPr lIns="0" tIns="0" rIns="0" bIns="0" rtlCol="0" anchor="t">
            <a:spAutoFit/>
          </a:bodyPr>
          <a:lstStyle/>
          <a:p>
            <a:pPr marL="292199" lvl="1" indent="-146100" algn="l">
              <a:lnSpc>
                <a:spcPts val="3125"/>
              </a:lnSpc>
              <a:buFont typeface="Arial"/>
              <a:buChar char="•"/>
            </a:pPr>
            <a:r>
              <a:rPr lang="en-US" sz="1937">
                <a:solidFill>
                  <a:srgbClr val="504C49"/>
                </a:solidFill>
                <a:latin typeface="Source Serif Pro"/>
                <a:ea typeface="Source Serif Pro"/>
                <a:cs typeface="Source Serif Pro"/>
                <a:sym typeface="Source Serif Pro"/>
              </a:rPr>
              <a:t>Keuntungan kurs umumnya dianggap sebagai objek pajak dan harus dilaporkan sebagai penghasilan.</a:t>
            </a:r>
          </a:p>
        </p:txBody>
      </p:sp>
      <p:sp>
        <p:nvSpPr>
          <p:cNvPr id="13" name="TextBox 13"/>
          <p:cNvSpPr txBox="1"/>
          <p:nvPr/>
        </p:nvSpPr>
        <p:spPr>
          <a:xfrm>
            <a:off x="7765104" y="6657680"/>
            <a:ext cx="9540030" cy="1276502"/>
          </a:xfrm>
          <a:prstGeom prst="rect">
            <a:avLst/>
          </a:prstGeom>
        </p:spPr>
        <p:txBody>
          <a:bodyPr lIns="0" tIns="0" rIns="0" bIns="0" rtlCol="0" anchor="t">
            <a:spAutoFit/>
          </a:bodyPr>
          <a:lstStyle/>
          <a:p>
            <a:pPr marL="292199" lvl="1" indent="-146100" algn="l">
              <a:lnSpc>
                <a:spcPts val="3125"/>
              </a:lnSpc>
              <a:buFont typeface="Arial"/>
              <a:buChar char="•"/>
            </a:pPr>
            <a:r>
              <a:rPr lang="en-US" sz="1937">
                <a:solidFill>
                  <a:srgbClr val="504C49"/>
                </a:solidFill>
                <a:latin typeface="Source Serif Pro"/>
                <a:ea typeface="Source Serif Pro"/>
                <a:cs typeface="Source Serif Pro"/>
                <a:sym typeface="Source Serif Pro"/>
              </a:rPr>
              <a:t>Kerugian kurs, sepanjang memenuhi ketentuan pajak yang berlaku, dapat diakui sebagai biaya yang dapat dikurangkan, mengurangi beban pajak perusahaan.</a:t>
            </a:r>
          </a:p>
        </p:txBody>
      </p:sp>
      <p:sp>
        <p:nvSpPr>
          <p:cNvPr id="14" name="TextBox 14"/>
          <p:cNvSpPr txBox="1"/>
          <p:nvPr/>
        </p:nvSpPr>
        <p:spPr>
          <a:xfrm>
            <a:off x="7765104" y="8071695"/>
            <a:ext cx="9540030" cy="1276502"/>
          </a:xfrm>
          <a:prstGeom prst="rect">
            <a:avLst/>
          </a:prstGeom>
        </p:spPr>
        <p:txBody>
          <a:bodyPr lIns="0" tIns="0" rIns="0" bIns="0" rtlCol="0" anchor="t">
            <a:spAutoFit/>
          </a:bodyPr>
          <a:lstStyle/>
          <a:p>
            <a:pPr algn="l">
              <a:lnSpc>
                <a:spcPts val="3125"/>
              </a:lnSpc>
            </a:pPr>
            <a:r>
              <a:rPr lang="en-US" sz="1937">
                <a:solidFill>
                  <a:srgbClr val="504C49"/>
                </a:solidFill>
                <a:latin typeface="Source Serif Pro"/>
                <a:ea typeface="Source Serif Pro"/>
                <a:cs typeface="Source Serif Pro"/>
                <a:sym typeface="Source Serif Pro"/>
              </a:rPr>
              <a:t>Dampak ini sangat signifikan bagi perusahaan multinasional yang sering melakukan transaksi lintas negara, memerlukan manajemen risiko kurs dan perencanaan pajak yang cermat.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7F3F0"/>
            </a:solidFill>
            <a:ln w="12700">
              <a:solidFill>
                <a:srgbClr val="000000"/>
              </a:solidFill>
            </a:ln>
          </p:spPr>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a:ln w="12700">
              <a:solidFill>
                <a:srgbClr val="000000"/>
              </a:solidFill>
            </a:ln>
          </p:spPr>
        </p:sp>
      </p:grpSp>
      <p:sp>
        <p:nvSpPr>
          <p:cNvPr id="6" name="Freeform 6" descr="preencoded.png"/>
          <p:cNvSpPr/>
          <p:nvPr/>
        </p:nvSpPr>
        <p:spPr>
          <a:xfrm>
            <a:off x="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3"/>
            <a:stretch>
              <a:fillRect/>
            </a:stretch>
          </a:blipFill>
        </p:spPr>
      </p:sp>
      <p:sp>
        <p:nvSpPr>
          <p:cNvPr id="7" name="TextBox 7"/>
          <p:cNvSpPr txBox="1"/>
          <p:nvPr/>
        </p:nvSpPr>
        <p:spPr>
          <a:xfrm>
            <a:off x="7850238" y="686695"/>
            <a:ext cx="9445523" cy="1278436"/>
          </a:xfrm>
          <a:prstGeom prst="rect">
            <a:avLst/>
          </a:prstGeom>
        </p:spPr>
        <p:txBody>
          <a:bodyPr lIns="0" tIns="0" rIns="0" bIns="0" rtlCol="0" anchor="t">
            <a:spAutoFit/>
          </a:bodyPr>
          <a:lstStyle/>
          <a:p>
            <a:pPr algn="l">
              <a:lnSpc>
                <a:spcPts val="4875"/>
              </a:lnSpc>
            </a:pPr>
            <a:r>
              <a:rPr lang="en-US" sz="3875">
                <a:solidFill>
                  <a:srgbClr val="201B18"/>
                </a:solidFill>
                <a:latin typeface="Arimo"/>
                <a:ea typeface="Arimo"/>
                <a:cs typeface="Arimo"/>
                <a:sym typeface="Arimo"/>
              </a:rPr>
              <a:t>Insentif Pajak, Pajak Ekspatriat, dan Perencanaan Pajak Internasional</a:t>
            </a:r>
          </a:p>
        </p:txBody>
      </p:sp>
      <p:grpSp>
        <p:nvGrpSpPr>
          <p:cNvPr id="8" name="Group 8"/>
          <p:cNvGrpSpPr/>
          <p:nvPr/>
        </p:nvGrpSpPr>
        <p:grpSpPr>
          <a:xfrm>
            <a:off x="7850238" y="2337197"/>
            <a:ext cx="9445523" cy="7224865"/>
            <a:chOff x="0" y="0"/>
            <a:chExt cx="12594031" cy="9633153"/>
          </a:xfrm>
        </p:grpSpPr>
        <p:sp>
          <p:nvSpPr>
            <p:cNvPr id="9" name="Freeform 9"/>
            <p:cNvSpPr/>
            <p:nvPr/>
          </p:nvSpPr>
          <p:spPr>
            <a:xfrm>
              <a:off x="0" y="0"/>
              <a:ext cx="12594082" cy="9633204"/>
            </a:xfrm>
            <a:custGeom>
              <a:avLst/>
              <a:gdLst/>
              <a:ahLst/>
              <a:cxnLst/>
              <a:rect l="l" t="t" r="r" b="b"/>
              <a:pathLst>
                <a:path w="12594082" h="9633204">
                  <a:moveTo>
                    <a:pt x="0" y="49657"/>
                  </a:moveTo>
                  <a:cubicBezTo>
                    <a:pt x="0" y="22225"/>
                    <a:pt x="22225" y="0"/>
                    <a:pt x="49657" y="0"/>
                  </a:cubicBezTo>
                  <a:lnTo>
                    <a:pt x="12544425" y="0"/>
                  </a:lnTo>
                  <a:cubicBezTo>
                    <a:pt x="12571857" y="0"/>
                    <a:pt x="12594082" y="22225"/>
                    <a:pt x="12594082" y="49657"/>
                  </a:cubicBezTo>
                  <a:lnTo>
                    <a:pt x="12594082" y="9583547"/>
                  </a:lnTo>
                  <a:cubicBezTo>
                    <a:pt x="12594082" y="9610979"/>
                    <a:pt x="12571857" y="9633204"/>
                    <a:pt x="12544425" y="9633204"/>
                  </a:cubicBezTo>
                  <a:lnTo>
                    <a:pt x="49657" y="9633204"/>
                  </a:lnTo>
                  <a:cubicBezTo>
                    <a:pt x="22225" y="9633204"/>
                    <a:pt x="0" y="9610979"/>
                    <a:pt x="0" y="9583547"/>
                  </a:cubicBezTo>
                  <a:close/>
                </a:path>
              </a:pathLst>
            </a:custGeom>
            <a:solidFill>
              <a:srgbClr val="F9F7F7"/>
            </a:solidFill>
            <a:ln w="12700">
              <a:solidFill>
                <a:srgbClr val="000000"/>
              </a:solidFill>
            </a:ln>
          </p:spPr>
        </p:sp>
      </p:grpSp>
      <p:grpSp>
        <p:nvGrpSpPr>
          <p:cNvPr id="10" name="Group 10"/>
          <p:cNvGrpSpPr/>
          <p:nvPr/>
        </p:nvGrpSpPr>
        <p:grpSpPr>
          <a:xfrm>
            <a:off x="7850238" y="2337197"/>
            <a:ext cx="4722762" cy="4604747"/>
            <a:chOff x="0" y="0"/>
            <a:chExt cx="6297016" cy="6139663"/>
          </a:xfrm>
        </p:grpSpPr>
        <p:sp>
          <p:nvSpPr>
            <p:cNvPr id="11" name="Freeform 11"/>
            <p:cNvSpPr/>
            <p:nvPr/>
          </p:nvSpPr>
          <p:spPr>
            <a:xfrm>
              <a:off x="0" y="0"/>
              <a:ext cx="6297041" cy="6139688"/>
            </a:xfrm>
            <a:custGeom>
              <a:avLst/>
              <a:gdLst/>
              <a:ahLst/>
              <a:cxnLst/>
              <a:rect l="l" t="t" r="r" b="b"/>
              <a:pathLst>
                <a:path w="6297041" h="6139688">
                  <a:moveTo>
                    <a:pt x="0" y="49657"/>
                  </a:moveTo>
                  <a:cubicBezTo>
                    <a:pt x="0" y="22225"/>
                    <a:pt x="22225" y="0"/>
                    <a:pt x="49657" y="0"/>
                  </a:cubicBezTo>
                  <a:lnTo>
                    <a:pt x="6247384" y="0"/>
                  </a:lnTo>
                  <a:cubicBezTo>
                    <a:pt x="6274816" y="0"/>
                    <a:pt x="6297041" y="22225"/>
                    <a:pt x="6297041" y="49657"/>
                  </a:cubicBezTo>
                  <a:lnTo>
                    <a:pt x="6297041" y="6090031"/>
                  </a:lnTo>
                  <a:cubicBezTo>
                    <a:pt x="6297041" y="6117463"/>
                    <a:pt x="6274816" y="6139688"/>
                    <a:pt x="6247384" y="6139688"/>
                  </a:cubicBezTo>
                  <a:lnTo>
                    <a:pt x="49657" y="6139688"/>
                  </a:lnTo>
                  <a:cubicBezTo>
                    <a:pt x="22225" y="6139688"/>
                    <a:pt x="0" y="6117463"/>
                    <a:pt x="0" y="6090031"/>
                  </a:cubicBezTo>
                  <a:close/>
                </a:path>
              </a:pathLst>
            </a:custGeom>
            <a:solidFill>
              <a:srgbClr val="F9F7F7"/>
            </a:solidFill>
            <a:ln w="12700">
              <a:solidFill>
                <a:srgbClr val="000000"/>
              </a:solidFill>
            </a:ln>
          </p:spPr>
        </p:sp>
      </p:grpSp>
      <p:sp>
        <p:nvSpPr>
          <p:cNvPr id="12" name="TextBox 12"/>
          <p:cNvSpPr txBox="1"/>
          <p:nvPr/>
        </p:nvSpPr>
        <p:spPr>
          <a:xfrm>
            <a:off x="8098184" y="2575617"/>
            <a:ext cx="3101130" cy="397221"/>
          </a:xfrm>
          <a:prstGeom prst="rect">
            <a:avLst/>
          </a:prstGeom>
        </p:spPr>
        <p:txBody>
          <a:bodyPr lIns="0" tIns="0" rIns="0" bIns="0" rtlCol="0" anchor="t">
            <a:spAutoFit/>
          </a:bodyPr>
          <a:lstStyle/>
          <a:p>
            <a:pPr algn="l">
              <a:lnSpc>
                <a:spcPts val="2999"/>
              </a:lnSpc>
            </a:pPr>
            <a:r>
              <a:rPr lang="en-US" sz="2437">
                <a:solidFill>
                  <a:srgbClr val="504C49"/>
                </a:solidFill>
                <a:latin typeface="Arimo"/>
                <a:ea typeface="Arimo"/>
                <a:cs typeface="Arimo"/>
                <a:sym typeface="Arimo"/>
              </a:rPr>
              <a:t>Insentif Pajak</a:t>
            </a:r>
          </a:p>
        </p:txBody>
      </p:sp>
      <p:sp>
        <p:nvSpPr>
          <p:cNvPr id="13" name="TextBox 13"/>
          <p:cNvSpPr txBox="1"/>
          <p:nvPr/>
        </p:nvSpPr>
        <p:spPr>
          <a:xfrm>
            <a:off x="8098184" y="3035941"/>
            <a:ext cx="4226871" cy="3658048"/>
          </a:xfrm>
          <a:prstGeom prst="rect">
            <a:avLst/>
          </a:prstGeom>
        </p:spPr>
        <p:txBody>
          <a:bodyPr lIns="0" tIns="0" rIns="0" bIns="0" rtlCol="0" anchor="t">
            <a:spAutoFit/>
          </a:bodyPr>
          <a:lstStyle/>
          <a:p>
            <a:pPr algn="l">
              <a:lnSpc>
                <a:spcPts val="3125"/>
              </a:lnSpc>
            </a:pPr>
            <a:r>
              <a:rPr lang="en-US" sz="1937">
                <a:solidFill>
                  <a:srgbClr val="504C49"/>
                </a:solidFill>
                <a:latin typeface="Source Serif Pro"/>
                <a:ea typeface="Source Serif Pro"/>
                <a:cs typeface="Source Serif Pro"/>
                <a:sym typeface="Source Serif Pro"/>
              </a:rPr>
              <a:t>Pemerintah sering menawarkan insentif pajak seperti </a:t>
            </a:r>
            <a:r>
              <a:rPr lang="en-US" sz="1937" b="1">
                <a:solidFill>
                  <a:srgbClr val="504C49"/>
                </a:solidFill>
                <a:latin typeface="Source Serif Pro Bold"/>
                <a:ea typeface="Source Serif Pro Bold"/>
                <a:cs typeface="Source Serif Pro Bold"/>
                <a:sym typeface="Source Serif Pro Bold"/>
              </a:rPr>
              <a:t>tax holiday</a:t>
            </a:r>
            <a:r>
              <a:rPr lang="en-US" sz="1937">
                <a:solidFill>
                  <a:srgbClr val="504C49"/>
                </a:solidFill>
                <a:latin typeface="Source Serif Pro"/>
                <a:ea typeface="Source Serif Pro"/>
                <a:cs typeface="Source Serif Pro"/>
                <a:sym typeface="Source Serif Pro"/>
              </a:rPr>
              <a:t> (pembebasan pajak untuk periode tertentu), </a:t>
            </a:r>
            <a:r>
              <a:rPr lang="en-US" sz="1937" b="1">
                <a:solidFill>
                  <a:srgbClr val="504C49"/>
                </a:solidFill>
                <a:latin typeface="Source Serif Pro Bold"/>
                <a:ea typeface="Source Serif Pro Bold"/>
                <a:cs typeface="Source Serif Pro Bold"/>
                <a:sym typeface="Source Serif Pro Bold"/>
              </a:rPr>
              <a:t>tax allowance</a:t>
            </a:r>
            <a:r>
              <a:rPr lang="en-US" sz="1937">
                <a:solidFill>
                  <a:srgbClr val="504C49"/>
                </a:solidFill>
                <a:latin typeface="Source Serif Pro"/>
                <a:ea typeface="Source Serif Pro"/>
                <a:cs typeface="Source Serif Pro"/>
                <a:sym typeface="Source Serif Pro"/>
              </a:rPr>
              <a:t> (pengurangan penghasilan kena pajak), atau </a:t>
            </a:r>
            <a:r>
              <a:rPr lang="en-US" sz="1937" b="1">
                <a:solidFill>
                  <a:srgbClr val="504C49"/>
                </a:solidFill>
                <a:latin typeface="Source Serif Pro Bold"/>
                <a:ea typeface="Source Serif Pro Bold"/>
                <a:cs typeface="Source Serif Pro Bold"/>
                <a:sym typeface="Source Serif Pro Bold"/>
              </a:rPr>
              <a:t>pembebasan PPh</a:t>
            </a:r>
            <a:r>
              <a:rPr lang="en-US" sz="1937">
                <a:solidFill>
                  <a:srgbClr val="504C49"/>
                </a:solidFill>
                <a:latin typeface="Source Serif Pro"/>
                <a:ea typeface="Source Serif Pro"/>
                <a:cs typeface="Source Serif Pro"/>
                <a:sym typeface="Source Serif Pro"/>
              </a:rPr>
              <a:t> atas penghasilan tertentu untuk menarik investasi dan mendorong sektor ekonomi strategis.</a:t>
            </a:r>
          </a:p>
        </p:txBody>
      </p:sp>
      <p:grpSp>
        <p:nvGrpSpPr>
          <p:cNvPr id="14" name="Group 14"/>
          <p:cNvGrpSpPr/>
          <p:nvPr/>
        </p:nvGrpSpPr>
        <p:grpSpPr>
          <a:xfrm>
            <a:off x="12573000" y="2337197"/>
            <a:ext cx="4722762" cy="4604747"/>
            <a:chOff x="0" y="0"/>
            <a:chExt cx="6297016" cy="6139663"/>
          </a:xfrm>
        </p:grpSpPr>
        <p:sp>
          <p:nvSpPr>
            <p:cNvPr id="15" name="Freeform 15"/>
            <p:cNvSpPr/>
            <p:nvPr/>
          </p:nvSpPr>
          <p:spPr>
            <a:xfrm>
              <a:off x="0" y="0"/>
              <a:ext cx="6297041" cy="6139688"/>
            </a:xfrm>
            <a:custGeom>
              <a:avLst/>
              <a:gdLst/>
              <a:ahLst/>
              <a:cxnLst/>
              <a:rect l="l" t="t" r="r" b="b"/>
              <a:pathLst>
                <a:path w="6297041" h="6139688">
                  <a:moveTo>
                    <a:pt x="0" y="0"/>
                  </a:moveTo>
                  <a:lnTo>
                    <a:pt x="6297041" y="0"/>
                  </a:lnTo>
                  <a:lnTo>
                    <a:pt x="6297041" y="6139688"/>
                  </a:lnTo>
                  <a:lnTo>
                    <a:pt x="0" y="6139688"/>
                  </a:lnTo>
                  <a:close/>
                </a:path>
              </a:pathLst>
            </a:custGeom>
            <a:solidFill>
              <a:srgbClr val="F9F7F7"/>
            </a:solidFill>
            <a:ln w="12700">
              <a:solidFill>
                <a:srgbClr val="000000"/>
              </a:solidFill>
            </a:ln>
          </p:spPr>
        </p:sp>
      </p:grpSp>
      <p:grpSp>
        <p:nvGrpSpPr>
          <p:cNvPr id="16" name="Group 16"/>
          <p:cNvGrpSpPr/>
          <p:nvPr/>
        </p:nvGrpSpPr>
        <p:grpSpPr>
          <a:xfrm>
            <a:off x="12573000" y="2337197"/>
            <a:ext cx="28575" cy="4604747"/>
            <a:chOff x="0" y="0"/>
            <a:chExt cx="38100" cy="6139663"/>
          </a:xfrm>
        </p:grpSpPr>
        <p:sp>
          <p:nvSpPr>
            <p:cNvPr id="17" name="Freeform 17"/>
            <p:cNvSpPr/>
            <p:nvPr/>
          </p:nvSpPr>
          <p:spPr>
            <a:xfrm>
              <a:off x="0" y="0"/>
              <a:ext cx="38100" cy="6139688"/>
            </a:xfrm>
            <a:custGeom>
              <a:avLst/>
              <a:gdLst/>
              <a:ahLst/>
              <a:cxnLst/>
              <a:rect l="l" t="t" r="r" b="b"/>
              <a:pathLst>
                <a:path w="38100" h="6139688">
                  <a:moveTo>
                    <a:pt x="0" y="19050"/>
                  </a:moveTo>
                  <a:cubicBezTo>
                    <a:pt x="0" y="8509"/>
                    <a:pt x="8509" y="0"/>
                    <a:pt x="19050" y="0"/>
                  </a:cubicBezTo>
                  <a:cubicBezTo>
                    <a:pt x="29591" y="0"/>
                    <a:pt x="38100" y="8509"/>
                    <a:pt x="38100" y="19050"/>
                  </a:cubicBezTo>
                  <a:lnTo>
                    <a:pt x="38100" y="6120638"/>
                  </a:lnTo>
                  <a:cubicBezTo>
                    <a:pt x="38100" y="6131179"/>
                    <a:pt x="29591" y="6139688"/>
                    <a:pt x="19050" y="6139688"/>
                  </a:cubicBezTo>
                  <a:cubicBezTo>
                    <a:pt x="8509" y="6139688"/>
                    <a:pt x="0" y="6131179"/>
                    <a:pt x="0" y="6120638"/>
                  </a:cubicBezTo>
                  <a:close/>
                </a:path>
              </a:pathLst>
            </a:custGeom>
            <a:solidFill>
              <a:srgbClr val="D8D4D4"/>
            </a:solidFill>
            <a:ln w="12700">
              <a:solidFill>
                <a:srgbClr val="000000"/>
              </a:solidFill>
            </a:ln>
          </p:spPr>
        </p:sp>
      </p:grpSp>
      <p:sp>
        <p:nvSpPr>
          <p:cNvPr id="18" name="TextBox 18"/>
          <p:cNvSpPr txBox="1"/>
          <p:nvPr/>
        </p:nvSpPr>
        <p:spPr>
          <a:xfrm>
            <a:off x="12820945" y="2575617"/>
            <a:ext cx="3101130" cy="397221"/>
          </a:xfrm>
          <a:prstGeom prst="rect">
            <a:avLst/>
          </a:prstGeom>
        </p:spPr>
        <p:txBody>
          <a:bodyPr lIns="0" tIns="0" rIns="0" bIns="0" rtlCol="0" anchor="t">
            <a:spAutoFit/>
          </a:bodyPr>
          <a:lstStyle/>
          <a:p>
            <a:pPr algn="l">
              <a:lnSpc>
                <a:spcPts val="2999"/>
              </a:lnSpc>
            </a:pPr>
            <a:r>
              <a:rPr lang="en-US" sz="2437">
                <a:solidFill>
                  <a:srgbClr val="504C49"/>
                </a:solidFill>
                <a:latin typeface="Arimo"/>
                <a:ea typeface="Arimo"/>
                <a:cs typeface="Arimo"/>
                <a:sym typeface="Arimo"/>
              </a:rPr>
              <a:t>Pajak Ekspatriat</a:t>
            </a:r>
          </a:p>
        </p:txBody>
      </p:sp>
      <p:sp>
        <p:nvSpPr>
          <p:cNvPr id="19" name="TextBox 19"/>
          <p:cNvSpPr txBox="1"/>
          <p:nvPr/>
        </p:nvSpPr>
        <p:spPr>
          <a:xfrm>
            <a:off x="12820945" y="3035941"/>
            <a:ext cx="4226871" cy="2864196"/>
          </a:xfrm>
          <a:prstGeom prst="rect">
            <a:avLst/>
          </a:prstGeom>
        </p:spPr>
        <p:txBody>
          <a:bodyPr lIns="0" tIns="0" rIns="0" bIns="0" rtlCol="0" anchor="t">
            <a:spAutoFit/>
          </a:bodyPr>
          <a:lstStyle/>
          <a:p>
            <a:pPr algn="l">
              <a:lnSpc>
                <a:spcPts val="3125"/>
              </a:lnSpc>
            </a:pPr>
            <a:r>
              <a:rPr lang="en-US" sz="1937">
                <a:solidFill>
                  <a:srgbClr val="504C49"/>
                </a:solidFill>
                <a:latin typeface="Source Serif Pro"/>
                <a:ea typeface="Source Serif Pro"/>
                <a:cs typeface="Source Serif Pro"/>
                <a:sym typeface="Source Serif Pro"/>
              </a:rPr>
              <a:t>Ekspatriat menghadapi isu pajak unik, termasuk penentuan status subjek pajak (residen/non-residen), pemajakan gaji dan tunjangan, serta pemanfaatan </a:t>
            </a:r>
            <a:r>
              <a:rPr lang="en-US" sz="1937" b="1">
                <a:solidFill>
                  <a:srgbClr val="504C49"/>
                </a:solidFill>
                <a:latin typeface="Source Serif Pro Bold"/>
                <a:ea typeface="Source Serif Pro Bold"/>
                <a:cs typeface="Source Serif Pro Bold"/>
                <a:sym typeface="Source Serif Pro Bold"/>
              </a:rPr>
              <a:t>tax treaty</a:t>
            </a:r>
            <a:r>
              <a:rPr lang="en-US" sz="1937">
                <a:solidFill>
                  <a:srgbClr val="504C49"/>
                </a:solidFill>
                <a:latin typeface="Source Serif Pro"/>
                <a:ea typeface="Source Serif Pro"/>
                <a:cs typeface="Source Serif Pro"/>
                <a:sym typeface="Source Serif Pro"/>
              </a:rPr>
              <a:t> untuk mengurangi tarif pajak dan menghindari pajak berganda.</a:t>
            </a:r>
          </a:p>
        </p:txBody>
      </p:sp>
      <p:grpSp>
        <p:nvGrpSpPr>
          <p:cNvPr id="20" name="Group 20"/>
          <p:cNvGrpSpPr/>
          <p:nvPr/>
        </p:nvGrpSpPr>
        <p:grpSpPr>
          <a:xfrm>
            <a:off x="7850238" y="6941934"/>
            <a:ext cx="9445523" cy="2620118"/>
            <a:chOff x="0" y="0"/>
            <a:chExt cx="12594031" cy="3493491"/>
          </a:xfrm>
        </p:grpSpPr>
        <p:sp>
          <p:nvSpPr>
            <p:cNvPr id="21" name="Freeform 21"/>
            <p:cNvSpPr/>
            <p:nvPr/>
          </p:nvSpPr>
          <p:spPr>
            <a:xfrm>
              <a:off x="0" y="0"/>
              <a:ext cx="12594082" cy="3493516"/>
            </a:xfrm>
            <a:custGeom>
              <a:avLst/>
              <a:gdLst/>
              <a:ahLst/>
              <a:cxnLst/>
              <a:rect l="l" t="t" r="r" b="b"/>
              <a:pathLst>
                <a:path w="12594082" h="3493516">
                  <a:moveTo>
                    <a:pt x="0" y="0"/>
                  </a:moveTo>
                  <a:lnTo>
                    <a:pt x="12594082" y="0"/>
                  </a:lnTo>
                  <a:lnTo>
                    <a:pt x="12594082" y="3493516"/>
                  </a:lnTo>
                  <a:lnTo>
                    <a:pt x="0" y="3493516"/>
                  </a:lnTo>
                  <a:close/>
                </a:path>
              </a:pathLst>
            </a:custGeom>
            <a:solidFill>
              <a:srgbClr val="F9F7F7"/>
            </a:solidFill>
            <a:ln w="12700">
              <a:solidFill>
                <a:srgbClr val="000000"/>
              </a:solidFill>
            </a:ln>
          </p:spPr>
        </p:sp>
      </p:grpSp>
      <p:grpSp>
        <p:nvGrpSpPr>
          <p:cNvPr id="22" name="Group 22"/>
          <p:cNvGrpSpPr/>
          <p:nvPr/>
        </p:nvGrpSpPr>
        <p:grpSpPr>
          <a:xfrm>
            <a:off x="7850238" y="6941934"/>
            <a:ext cx="9445523" cy="28575"/>
            <a:chOff x="0" y="0"/>
            <a:chExt cx="12594031" cy="38100"/>
          </a:xfrm>
        </p:grpSpPr>
        <p:sp>
          <p:nvSpPr>
            <p:cNvPr id="23" name="Freeform 23"/>
            <p:cNvSpPr/>
            <p:nvPr/>
          </p:nvSpPr>
          <p:spPr>
            <a:xfrm>
              <a:off x="0" y="0"/>
              <a:ext cx="12594082" cy="38100"/>
            </a:xfrm>
            <a:custGeom>
              <a:avLst/>
              <a:gdLst/>
              <a:ahLst/>
              <a:cxnLst/>
              <a:rect l="l" t="t" r="r" b="b"/>
              <a:pathLst>
                <a:path w="12594082" h="38100">
                  <a:moveTo>
                    <a:pt x="0" y="19050"/>
                  </a:moveTo>
                  <a:cubicBezTo>
                    <a:pt x="0" y="8509"/>
                    <a:pt x="8509" y="0"/>
                    <a:pt x="19050" y="0"/>
                  </a:cubicBezTo>
                  <a:lnTo>
                    <a:pt x="12575032" y="0"/>
                  </a:lnTo>
                  <a:cubicBezTo>
                    <a:pt x="12585573" y="0"/>
                    <a:pt x="12594082" y="8509"/>
                    <a:pt x="12594082" y="19050"/>
                  </a:cubicBezTo>
                  <a:cubicBezTo>
                    <a:pt x="12594082" y="29591"/>
                    <a:pt x="12585573" y="38100"/>
                    <a:pt x="12575032" y="38100"/>
                  </a:cubicBezTo>
                  <a:lnTo>
                    <a:pt x="19050" y="38100"/>
                  </a:lnTo>
                  <a:cubicBezTo>
                    <a:pt x="8509" y="38100"/>
                    <a:pt x="0" y="29591"/>
                    <a:pt x="0" y="19050"/>
                  </a:cubicBezTo>
                  <a:close/>
                </a:path>
              </a:pathLst>
            </a:custGeom>
            <a:solidFill>
              <a:srgbClr val="D8D4D4"/>
            </a:solidFill>
            <a:ln w="12700">
              <a:solidFill>
                <a:srgbClr val="000000"/>
              </a:solidFill>
            </a:ln>
          </p:spPr>
        </p:sp>
      </p:grpSp>
      <p:sp>
        <p:nvSpPr>
          <p:cNvPr id="24" name="TextBox 24"/>
          <p:cNvSpPr txBox="1"/>
          <p:nvPr/>
        </p:nvSpPr>
        <p:spPr>
          <a:xfrm>
            <a:off x="8098184" y="7180364"/>
            <a:ext cx="4976965" cy="397221"/>
          </a:xfrm>
          <a:prstGeom prst="rect">
            <a:avLst/>
          </a:prstGeom>
        </p:spPr>
        <p:txBody>
          <a:bodyPr lIns="0" tIns="0" rIns="0" bIns="0" rtlCol="0" anchor="t">
            <a:spAutoFit/>
          </a:bodyPr>
          <a:lstStyle/>
          <a:p>
            <a:pPr algn="l">
              <a:lnSpc>
                <a:spcPts val="2999"/>
              </a:lnSpc>
            </a:pPr>
            <a:r>
              <a:rPr lang="en-US" sz="2437">
                <a:solidFill>
                  <a:srgbClr val="504C49"/>
                </a:solidFill>
                <a:latin typeface="Arimo"/>
                <a:ea typeface="Arimo"/>
                <a:cs typeface="Arimo"/>
                <a:sym typeface="Arimo"/>
              </a:rPr>
              <a:t>Perencanaan Pajak Internasional</a:t>
            </a:r>
          </a:p>
        </p:txBody>
      </p:sp>
      <p:sp>
        <p:nvSpPr>
          <p:cNvPr id="25" name="TextBox 25"/>
          <p:cNvSpPr txBox="1"/>
          <p:nvPr/>
        </p:nvSpPr>
        <p:spPr>
          <a:xfrm>
            <a:off x="8098184" y="7640688"/>
            <a:ext cx="8949633" cy="1673428"/>
          </a:xfrm>
          <a:prstGeom prst="rect">
            <a:avLst/>
          </a:prstGeom>
        </p:spPr>
        <p:txBody>
          <a:bodyPr lIns="0" tIns="0" rIns="0" bIns="0" rtlCol="0" anchor="t">
            <a:spAutoFit/>
          </a:bodyPr>
          <a:lstStyle/>
          <a:p>
            <a:pPr algn="l">
              <a:lnSpc>
                <a:spcPts val="3125"/>
              </a:lnSpc>
            </a:pPr>
            <a:r>
              <a:rPr lang="en-US" sz="1937">
                <a:solidFill>
                  <a:srgbClr val="504C49"/>
                </a:solidFill>
                <a:latin typeface="Source Serif Pro"/>
                <a:ea typeface="Source Serif Pro"/>
                <a:cs typeface="Source Serif Pro"/>
                <a:sym typeface="Source Serif Pro"/>
              </a:rPr>
              <a:t>Bertujuan meminimalkan beban pajak secara legal melalui pemilihan lokasi usaha, struktur perusahaan, dan strategi </a:t>
            </a:r>
            <a:r>
              <a:rPr lang="en-US" sz="1937" b="1">
                <a:solidFill>
                  <a:srgbClr val="504C49"/>
                </a:solidFill>
                <a:latin typeface="Source Serif Pro Bold"/>
                <a:ea typeface="Source Serif Pro Bold"/>
                <a:cs typeface="Source Serif Pro Bold"/>
                <a:sym typeface="Source Serif Pro Bold"/>
              </a:rPr>
              <a:t>transfer pricing</a:t>
            </a:r>
            <a:r>
              <a:rPr lang="en-US" sz="1937">
                <a:solidFill>
                  <a:srgbClr val="504C49"/>
                </a:solidFill>
                <a:latin typeface="Source Serif Pro"/>
                <a:ea typeface="Source Serif Pro"/>
                <a:cs typeface="Source Serif Pro"/>
                <a:sym typeface="Source Serif Pro"/>
              </a:rPr>
              <a:t>. Penting untuk mematuhi prinsip anti-penghindaran pajak untuk memastikan kepatuhan.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826</Words>
  <Application>Microsoft Office PowerPoint</Application>
  <PresentationFormat>Custom</PresentationFormat>
  <Paragraphs>68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Arimo</vt:lpstr>
      <vt:lpstr>Source Serif Pro Bold</vt:lpstr>
      <vt:lpstr>Source Serif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Perpajakan-Internasional-Fondasi-dan-Tantangan.pptx</dc:title>
  <cp:lastModifiedBy>organizer</cp:lastModifiedBy>
  <cp:revision>5</cp:revision>
  <dcterms:created xsi:type="dcterms:W3CDTF">2006-08-16T00:00:00Z</dcterms:created>
  <dcterms:modified xsi:type="dcterms:W3CDTF">2026-02-10T13:02:17Z</dcterms:modified>
  <dc:identifier>DAG9cStA0yg</dc:identifier>
</cp:coreProperties>
</file>