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ont" panose="020B0604020202020204" charset="0"/>
      <p:regular r:id="rId12"/>
    </p:embeddedFont>
    <p:embeddedFont>
      <p:font typeface="Mont Bold" panose="020B0604020202020204" charset="0"/>
      <p:regular r:id="rId13"/>
    </p:embeddedFont>
    <p:embeddedFont>
      <p:font typeface="Mont Heavy" panose="020B0604020202020204" charset="0"/>
      <p:regular r:id="rId14"/>
    </p:embeddedFont>
    <p:embeddedFont>
      <p:font typeface="Waffle Soft"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020" y="567444"/>
            <a:ext cx="16965959" cy="8615111"/>
            <a:chOff x="0" y="0"/>
            <a:chExt cx="4468401" cy="2410433"/>
          </a:xfrm>
        </p:grpSpPr>
        <p:sp>
          <p:nvSpPr>
            <p:cNvPr id="3" name="Freeform 3"/>
            <p:cNvSpPr/>
            <p:nvPr/>
          </p:nvSpPr>
          <p:spPr>
            <a:xfrm>
              <a:off x="0" y="0"/>
              <a:ext cx="4468401" cy="2410433"/>
            </a:xfrm>
            <a:custGeom>
              <a:avLst/>
              <a:gdLst/>
              <a:ahLst/>
              <a:cxnLst/>
              <a:rect l="l" t="t" r="r" b="b"/>
              <a:pathLst>
                <a:path w="4468401" h="2410433">
                  <a:moveTo>
                    <a:pt x="15971" y="0"/>
                  </a:moveTo>
                  <a:lnTo>
                    <a:pt x="4452430" y="0"/>
                  </a:lnTo>
                  <a:cubicBezTo>
                    <a:pt x="4461250" y="0"/>
                    <a:pt x="4468401" y="7151"/>
                    <a:pt x="4468401" y="15971"/>
                  </a:cubicBezTo>
                  <a:lnTo>
                    <a:pt x="4468401" y="2394462"/>
                  </a:lnTo>
                  <a:cubicBezTo>
                    <a:pt x="4468401" y="2403282"/>
                    <a:pt x="4461250" y="2410433"/>
                    <a:pt x="4452430" y="2410433"/>
                  </a:cubicBezTo>
                  <a:lnTo>
                    <a:pt x="15971" y="2410433"/>
                  </a:lnTo>
                  <a:cubicBezTo>
                    <a:pt x="7151" y="2410433"/>
                    <a:pt x="0" y="2403282"/>
                    <a:pt x="0" y="2394462"/>
                  </a:cubicBezTo>
                  <a:lnTo>
                    <a:pt x="0" y="15971"/>
                  </a:lnTo>
                  <a:cubicBezTo>
                    <a:pt x="0" y="7151"/>
                    <a:pt x="7151" y="0"/>
                    <a:pt x="15971" y="0"/>
                  </a:cubicBezTo>
                  <a:close/>
                </a:path>
              </a:pathLst>
            </a:custGeom>
            <a:solidFill>
              <a:srgbClr val="678949"/>
            </a:solidFill>
          </p:spPr>
        </p:sp>
        <p:sp>
          <p:nvSpPr>
            <p:cNvPr id="4" name="TextBox 4"/>
            <p:cNvSpPr txBox="1"/>
            <p:nvPr/>
          </p:nvSpPr>
          <p:spPr>
            <a:xfrm>
              <a:off x="0" y="-38100"/>
              <a:ext cx="4468401" cy="244853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752600" y="3368976"/>
            <a:ext cx="15011400" cy="4577920"/>
          </a:xfrm>
          <a:prstGeom prst="rect">
            <a:avLst/>
          </a:prstGeom>
        </p:spPr>
        <p:txBody>
          <a:bodyPr wrap="square" lIns="0" tIns="0" rIns="0" bIns="0" rtlCol="0" anchor="t">
            <a:spAutoFit/>
          </a:bodyPr>
          <a:lstStyle/>
          <a:p>
            <a:pPr algn="ctr">
              <a:lnSpc>
                <a:spcPts val="9236"/>
              </a:lnSpc>
            </a:pPr>
            <a:r>
              <a:rPr lang="en-US" sz="4400" spc="-419" dirty="0">
                <a:solidFill>
                  <a:srgbClr val="000000"/>
                </a:solidFill>
                <a:latin typeface="Waffle Soft"/>
                <a:ea typeface="Waffle Soft"/>
                <a:cs typeface="Waffle Soft"/>
                <a:sym typeface="Waffle Soft"/>
              </a:rPr>
              <a:t>PENERJEMAHAN LAPORAN KEUANGAN MATA UANG ASING</a:t>
            </a:r>
          </a:p>
          <a:p>
            <a:pPr algn="ctr">
              <a:lnSpc>
                <a:spcPts val="9236"/>
              </a:lnSpc>
            </a:pPr>
            <a:r>
              <a:rPr lang="en-US" sz="4400" spc="-419" dirty="0">
                <a:solidFill>
                  <a:srgbClr val="000000"/>
                </a:solidFill>
                <a:latin typeface="Waffle Soft"/>
                <a:ea typeface="Waffle Soft"/>
                <a:cs typeface="Waffle Soft"/>
                <a:sym typeface="Waffle Soft"/>
              </a:rPr>
              <a:t>Kezia Christina</a:t>
            </a:r>
          </a:p>
          <a:p>
            <a:pPr algn="ctr">
              <a:lnSpc>
                <a:spcPts val="9236"/>
              </a:lnSpc>
            </a:pPr>
            <a:r>
              <a:rPr lang="en-US" sz="4400" spc="-419" dirty="0">
                <a:solidFill>
                  <a:srgbClr val="000000"/>
                </a:solidFill>
                <a:latin typeface="Waffle Soft"/>
                <a:ea typeface="Waffle Soft"/>
                <a:cs typeface="Waffle Soft"/>
                <a:sym typeface="Waffle Soft"/>
              </a:rPr>
              <a:t>2022340350003</a:t>
            </a:r>
          </a:p>
          <a:p>
            <a:pPr algn="ctr">
              <a:lnSpc>
                <a:spcPts val="9236"/>
              </a:lnSpc>
            </a:pPr>
            <a:r>
              <a:rPr lang="en-US" sz="4400" spc="-419" dirty="0">
                <a:solidFill>
                  <a:srgbClr val="000000"/>
                </a:solidFill>
                <a:latin typeface="Waffle Soft"/>
                <a:ea typeface="Waffle Soft"/>
                <a:cs typeface="Waffle Soft"/>
                <a:sym typeface="Waffle Soft"/>
              </a:rPr>
              <a:t>Dosen </a:t>
            </a:r>
            <a:r>
              <a:rPr lang="en-US" sz="4400" spc="-419" dirty="0" err="1">
                <a:solidFill>
                  <a:srgbClr val="000000"/>
                </a:solidFill>
                <a:latin typeface="Waffle Soft"/>
                <a:ea typeface="Waffle Soft"/>
                <a:cs typeface="Waffle Soft"/>
                <a:sym typeface="Waffle Soft"/>
              </a:rPr>
              <a:t>Pengampu</a:t>
            </a:r>
            <a:r>
              <a:rPr lang="en-US" sz="4400" spc="-419" dirty="0">
                <a:solidFill>
                  <a:srgbClr val="000000"/>
                </a:solidFill>
                <a:latin typeface="Waffle Soft"/>
                <a:ea typeface="Waffle Soft"/>
                <a:cs typeface="Waffle Soft"/>
                <a:sym typeface="Waffle Soft"/>
              </a:rPr>
              <a:t> : Drs. Suyadi, Ak., </a:t>
            </a:r>
            <a:r>
              <a:rPr lang="en-US" sz="4400" spc="-419" dirty="0" err="1">
                <a:solidFill>
                  <a:srgbClr val="000000"/>
                </a:solidFill>
                <a:latin typeface="Waffle Soft"/>
                <a:ea typeface="Waffle Soft"/>
                <a:cs typeface="Waffle Soft"/>
                <a:sym typeface="Waffle Soft"/>
              </a:rPr>
              <a:t>M.Com</a:t>
            </a:r>
            <a:endParaRPr lang="en-US" sz="4400" spc="-419" dirty="0">
              <a:solidFill>
                <a:srgbClr val="000000"/>
              </a:solidFill>
              <a:latin typeface="Waffle Soft"/>
              <a:ea typeface="Waffle Soft"/>
              <a:cs typeface="Waffle Soft"/>
              <a:sym typeface="Waffle Soft"/>
            </a:endParaRPr>
          </a:p>
        </p:txBody>
      </p:sp>
      <p:sp>
        <p:nvSpPr>
          <p:cNvPr id="10" name="Freeform 10"/>
          <p:cNvSpPr/>
          <p:nvPr/>
        </p:nvSpPr>
        <p:spPr>
          <a:xfrm rot="1415723">
            <a:off x="-1135949" y="-130956"/>
            <a:ext cx="3060756" cy="4349209"/>
          </a:xfrm>
          <a:custGeom>
            <a:avLst/>
            <a:gdLst/>
            <a:ahLst/>
            <a:cxnLst/>
            <a:rect l="l" t="t" r="r" b="b"/>
            <a:pathLst>
              <a:path w="3060756" h="4349209">
                <a:moveTo>
                  <a:pt x="0" y="0"/>
                </a:moveTo>
                <a:lnTo>
                  <a:pt x="3060756" y="0"/>
                </a:lnTo>
                <a:lnTo>
                  <a:pt x="3060756" y="4349209"/>
                </a:lnTo>
                <a:lnTo>
                  <a:pt x="0" y="43492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7615" y="567444"/>
            <a:ext cx="17052770" cy="9152113"/>
            <a:chOff x="0" y="0"/>
            <a:chExt cx="4491264" cy="2410433"/>
          </a:xfrm>
        </p:grpSpPr>
        <p:sp>
          <p:nvSpPr>
            <p:cNvPr id="3" name="Freeform 3"/>
            <p:cNvSpPr/>
            <p:nvPr/>
          </p:nvSpPr>
          <p:spPr>
            <a:xfrm>
              <a:off x="0" y="0"/>
              <a:ext cx="4491264" cy="2410433"/>
            </a:xfrm>
            <a:custGeom>
              <a:avLst/>
              <a:gdLst/>
              <a:ahLst/>
              <a:cxnLst/>
              <a:rect l="l" t="t" r="r" b="b"/>
              <a:pathLst>
                <a:path w="4491264" h="2410433">
                  <a:moveTo>
                    <a:pt x="15890" y="0"/>
                  </a:moveTo>
                  <a:lnTo>
                    <a:pt x="4475375" y="0"/>
                  </a:lnTo>
                  <a:cubicBezTo>
                    <a:pt x="4484150" y="0"/>
                    <a:pt x="4491264" y="7114"/>
                    <a:pt x="4491264" y="15890"/>
                  </a:cubicBezTo>
                  <a:lnTo>
                    <a:pt x="4491264" y="2394543"/>
                  </a:lnTo>
                  <a:cubicBezTo>
                    <a:pt x="4491264" y="2398757"/>
                    <a:pt x="4489590" y="2402799"/>
                    <a:pt x="4486610" y="2405779"/>
                  </a:cubicBezTo>
                  <a:cubicBezTo>
                    <a:pt x="4483630" y="2408759"/>
                    <a:pt x="4479589" y="2410433"/>
                    <a:pt x="4475375" y="2410433"/>
                  </a:cubicBezTo>
                  <a:lnTo>
                    <a:pt x="15890" y="2410433"/>
                  </a:lnTo>
                  <a:cubicBezTo>
                    <a:pt x="11676" y="2410433"/>
                    <a:pt x="7634" y="2408759"/>
                    <a:pt x="4654" y="2405779"/>
                  </a:cubicBezTo>
                  <a:cubicBezTo>
                    <a:pt x="1674" y="2402799"/>
                    <a:pt x="0" y="2398757"/>
                    <a:pt x="0" y="2394543"/>
                  </a:cubicBezTo>
                  <a:lnTo>
                    <a:pt x="0" y="15890"/>
                  </a:lnTo>
                  <a:cubicBezTo>
                    <a:pt x="0" y="7114"/>
                    <a:pt x="7114" y="0"/>
                    <a:pt x="15890" y="0"/>
                  </a:cubicBezTo>
                  <a:close/>
                </a:path>
              </a:pathLst>
            </a:custGeom>
            <a:solidFill>
              <a:srgbClr val="EDFFDD"/>
            </a:solidFill>
          </p:spPr>
        </p:sp>
        <p:sp>
          <p:nvSpPr>
            <p:cNvPr id="4" name="TextBox 4"/>
            <p:cNvSpPr txBox="1"/>
            <p:nvPr/>
          </p:nvSpPr>
          <p:spPr>
            <a:xfrm>
              <a:off x="0" y="-38100"/>
              <a:ext cx="4491264" cy="24485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322466" y="3657706"/>
            <a:ext cx="7643067" cy="617562"/>
            <a:chOff x="0" y="0"/>
            <a:chExt cx="2012989" cy="162650"/>
          </a:xfrm>
        </p:grpSpPr>
        <p:sp>
          <p:nvSpPr>
            <p:cNvPr id="6" name="Freeform 6"/>
            <p:cNvSpPr/>
            <p:nvPr/>
          </p:nvSpPr>
          <p:spPr>
            <a:xfrm>
              <a:off x="0" y="0"/>
              <a:ext cx="2012989" cy="162650"/>
            </a:xfrm>
            <a:custGeom>
              <a:avLst/>
              <a:gdLst/>
              <a:ahLst/>
              <a:cxnLst/>
              <a:rect l="l" t="t" r="r" b="b"/>
              <a:pathLst>
                <a:path w="2012989" h="162650">
                  <a:moveTo>
                    <a:pt x="1006494" y="0"/>
                  </a:moveTo>
                  <a:cubicBezTo>
                    <a:pt x="450623" y="0"/>
                    <a:pt x="0" y="36410"/>
                    <a:pt x="0" y="81325"/>
                  </a:cubicBezTo>
                  <a:cubicBezTo>
                    <a:pt x="0" y="126240"/>
                    <a:pt x="450623" y="162650"/>
                    <a:pt x="1006494" y="162650"/>
                  </a:cubicBezTo>
                  <a:cubicBezTo>
                    <a:pt x="1562366" y="162650"/>
                    <a:pt x="2012989" y="126240"/>
                    <a:pt x="2012989" y="81325"/>
                  </a:cubicBezTo>
                  <a:cubicBezTo>
                    <a:pt x="2012989" y="36410"/>
                    <a:pt x="1562366" y="0"/>
                    <a:pt x="1006494" y="0"/>
                  </a:cubicBezTo>
                  <a:close/>
                </a:path>
              </a:pathLst>
            </a:custGeom>
            <a:solidFill>
              <a:srgbClr val="2B2B2B">
                <a:alpha val="14902"/>
              </a:srgbClr>
            </a:solidFill>
          </p:spPr>
        </p:sp>
        <p:sp>
          <p:nvSpPr>
            <p:cNvPr id="7" name="TextBox 7"/>
            <p:cNvSpPr txBox="1"/>
            <p:nvPr/>
          </p:nvSpPr>
          <p:spPr>
            <a:xfrm>
              <a:off x="188718" y="-22852"/>
              <a:ext cx="1635554" cy="17025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33598" y="5143500"/>
            <a:ext cx="14820805" cy="3754528"/>
            <a:chOff x="0" y="0"/>
            <a:chExt cx="3903422" cy="988847"/>
          </a:xfrm>
        </p:grpSpPr>
        <p:sp>
          <p:nvSpPr>
            <p:cNvPr id="9" name="Freeform 9"/>
            <p:cNvSpPr/>
            <p:nvPr/>
          </p:nvSpPr>
          <p:spPr>
            <a:xfrm>
              <a:off x="0" y="0"/>
              <a:ext cx="3903422" cy="988847"/>
            </a:xfrm>
            <a:custGeom>
              <a:avLst/>
              <a:gdLst/>
              <a:ahLst/>
              <a:cxnLst/>
              <a:rect l="l" t="t" r="r" b="b"/>
              <a:pathLst>
                <a:path w="3903422" h="988847">
                  <a:moveTo>
                    <a:pt x="18283" y="0"/>
                  </a:moveTo>
                  <a:lnTo>
                    <a:pt x="3885139" y="0"/>
                  </a:lnTo>
                  <a:cubicBezTo>
                    <a:pt x="3889988" y="0"/>
                    <a:pt x="3894638" y="1926"/>
                    <a:pt x="3898067" y="5355"/>
                  </a:cubicBezTo>
                  <a:cubicBezTo>
                    <a:pt x="3901496" y="8784"/>
                    <a:pt x="3903422" y="13434"/>
                    <a:pt x="3903422" y="18283"/>
                  </a:cubicBezTo>
                  <a:lnTo>
                    <a:pt x="3903422" y="970564"/>
                  </a:lnTo>
                  <a:cubicBezTo>
                    <a:pt x="3903422" y="975413"/>
                    <a:pt x="3901496" y="980063"/>
                    <a:pt x="3898067" y="983492"/>
                  </a:cubicBezTo>
                  <a:cubicBezTo>
                    <a:pt x="3894638" y="986921"/>
                    <a:pt x="3889988" y="988847"/>
                    <a:pt x="3885139" y="988847"/>
                  </a:cubicBezTo>
                  <a:lnTo>
                    <a:pt x="18283" y="988847"/>
                  </a:lnTo>
                  <a:cubicBezTo>
                    <a:pt x="13434" y="988847"/>
                    <a:pt x="8784" y="986921"/>
                    <a:pt x="5355" y="983492"/>
                  </a:cubicBezTo>
                  <a:cubicBezTo>
                    <a:pt x="1926" y="980063"/>
                    <a:pt x="0" y="975413"/>
                    <a:pt x="0" y="970564"/>
                  </a:cubicBezTo>
                  <a:lnTo>
                    <a:pt x="0" y="18283"/>
                  </a:lnTo>
                  <a:cubicBezTo>
                    <a:pt x="0" y="13434"/>
                    <a:pt x="1926" y="8784"/>
                    <a:pt x="5355" y="5355"/>
                  </a:cubicBezTo>
                  <a:cubicBezTo>
                    <a:pt x="8784" y="1926"/>
                    <a:pt x="13434" y="0"/>
                    <a:pt x="18283" y="0"/>
                  </a:cubicBezTo>
                  <a:close/>
                </a:path>
              </a:pathLst>
            </a:custGeom>
            <a:solidFill>
              <a:srgbClr val="678949"/>
            </a:solidFill>
          </p:spPr>
        </p:sp>
        <p:sp>
          <p:nvSpPr>
            <p:cNvPr id="10" name="TextBox 10"/>
            <p:cNvSpPr txBox="1"/>
            <p:nvPr/>
          </p:nvSpPr>
          <p:spPr>
            <a:xfrm>
              <a:off x="0" y="-38100"/>
              <a:ext cx="3903422" cy="102694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5322466" y="2013057"/>
            <a:ext cx="7004869" cy="940435"/>
          </a:xfrm>
          <a:prstGeom prst="rect">
            <a:avLst/>
          </a:prstGeom>
        </p:spPr>
        <p:txBody>
          <a:bodyPr lIns="0" tIns="0" rIns="0" bIns="0" rtlCol="0" anchor="t">
            <a:spAutoFit/>
          </a:bodyPr>
          <a:lstStyle/>
          <a:p>
            <a:pPr algn="ctr">
              <a:lnSpc>
                <a:spcPts val="6439"/>
              </a:lnSpc>
            </a:pPr>
            <a:r>
              <a:rPr lang="en-US" sz="4599" b="1">
                <a:solidFill>
                  <a:srgbClr val="2B2B2B"/>
                </a:solidFill>
                <a:latin typeface="Mont Bold"/>
                <a:ea typeface="Mont Bold"/>
                <a:cs typeface="Mont Bold"/>
                <a:sym typeface="Mont Bold"/>
              </a:rPr>
              <a:t>KESIMPULAN</a:t>
            </a:r>
          </a:p>
        </p:txBody>
      </p:sp>
      <p:sp>
        <p:nvSpPr>
          <p:cNvPr id="12" name="TextBox 12"/>
          <p:cNvSpPr txBox="1"/>
          <p:nvPr/>
        </p:nvSpPr>
        <p:spPr>
          <a:xfrm>
            <a:off x="2313311" y="5444059"/>
            <a:ext cx="13023180" cy="2567305"/>
          </a:xfrm>
          <a:prstGeom prst="rect">
            <a:avLst/>
          </a:prstGeom>
        </p:spPr>
        <p:txBody>
          <a:bodyPr lIns="0" tIns="0" rIns="0" bIns="0" rtlCol="0" anchor="t">
            <a:spAutoFit/>
          </a:bodyPr>
          <a:lstStyle/>
          <a:p>
            <a:pPr algn="ctr">
              <a:lnSpc>
                <a:spcPts val="3920"/>
              </a:lnSpc>
            </a:pPr>
            <a:r>
              <a:rPr lang="en-US" sz="2800">
                <a:solidFill>
                  <a:srgbClr val="FFFFFF"/>
                </a:solidFill>
                <a:latin typeface="Mont"/>
                <a:ea typeface="Mont"/>
                <a:cs typeface="Mont"/>
                <a:sym typeface="Mont"/>
              </a:rPr>
              <a:t>Penerjemahan laporan keuangan mata uang asing merupakan aspek penting dalam akuntansi keuangan internasional. Dengan adanya standar seperti FASB 52 dan IAS 21, perusahaan dapat menyajikan laporan keuangan yang konsisten, andal, dan relevan meskipun beroperasi lintas negara</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3931" y="3117875"/>
            <a:ext cx="16620138" cy="6450384"/>
            <a:chOff x="0" y="0"/>
            <a:chExt cx="4377320" cy="1698867"/>
          </a:xfrm>
        </p:grpSpPr>
        <p:sp>
          <p:nvSpPr>
            <p:cNvPr id="3" name="Freeform 3"/>
            <p:cNvSpPr/>
            <p:nvPr/>
          </p:nvSpPr>
          <p:spPr>
            <a:xfrm>
              <a:off x="0" y="0"/>
              <a:ext cx="4377320" cy="1698867"/>
            </a:xfrm>
            <a:custGeom>
              <a:avLst/>
              <a:gdLst/>
              <a:ahLst/>
              <a:cxnLst/>
              <a:rect l="l" t="t" r="r" b="b"/>
              <a:pathLst>
                <a:path w="4377320" h="1698867">
                  <a:moveTo>
                    <a:pt x="16304" y="0"/>
                  </a:moveTo>
                  <a:lnTo>
                    <a:pt x="4361017" y="0"/>
                  </a:lnTo>
                  <a:cubicBezTo>
                    <a:pt x="4370021" y="0"/>
                    <a:pt x="4377320" y="7299"/>
                    <a:pt x="4377320" y="16304"/>
                  </a:cubicBezTo>
                  <a:lnTo>
                    <a:pt x="4377320" y="1682563"/>
                  </a:lnTo>
                  <a:cubicBezTo>
                    <a:pt x="4377320" y="1691567"/>
                    <a:pt x="4370021" y="1698867"/>
                    <a:pt x="4361017" y="1698867"/>
                  </a:cubicBezTo>
                  <a:lnTo>
                    <a:pt x="16304" y="1698867"/>
                  </a:lnTo>
                  <a:cubicBezTo>
                    <a:pt x="7299" y="1698867"/>
                    <a:pt x="0" y="1691567"/>
                    <a:pt x="0" y="1682563"/>
                  </a:cubicBezTo>
                  <a:lnTo>
                    <a:pt x="0" y="16304"/>
                  </a:lnTo>
                  <a:cubicBezTo>
                    <a:pt x="0" y="7299"/>
                    <a:pt x="7299" y="0"/>
                    <a:pt x="16304" y="0"/>
                  </a:cubicBezTo>
                  <a:close/>
                </a:path>
              </a:pathLst>
            </a:custGeom>
            <a:solidFill>
              <a:srgbClr val="678949"/>
            </a:solidFill>
          </p:spPr>
        </p:sp>
        <p:sp>
          <p:nvSpPr>
            <p:cNvPr id="4" name="TextBox 4"/>
            <p:cNvSpPr txBox="1"/>
            <p:nvPr/>
          </p:nvSpPr>
          <p:spPr>
            <a:xfrm>
              <a:off x="0" y="-38100"/>
              <a:ext cx="4377320" cy="1736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459980" y="3673321"/>
            <a:ext cx="7288698" cy="5304864"/>
            <a:chOff x="0" y="0"/>
            <a:chExt cx="1919657" cy="1397166"/>
          </a:xfrm>
        </p:grpSpPr>
        <p:sp>
          <p:nvSpPr>
            <p:cNvPr id="6" name="Freeform 6"/>
            <p:cNvSpPr/>
            <p:nvPr/>
          </p:nvSpPr>
          <p:spPr>
            <a:xfrm>
              <a:off x="0" y="0"/>
              <a:ext cx="1919657" cy="1397166"/>
            </a:xfrm>
            <a:custGeom>
              <a:avLst/>
              <a:gdLst/>
              <a:ahLst/>
              <a:cxnLst/>
              <a:rect l="l" t="t" r="r" b="b"/>
              <a:pathLst>
                <a:path w="1919657" h="1397166">
                  <a:moveTo>
                    <a:pt x="37176" y="0"/>
                  </a:moveTo>
                  <a:lnTo>
                    <a:pt x="1882481" y="0"/>
                  </a:lnTo>
                  <a:cubicBezTo>
                    <a:pt x="1903013" y="0"/>
                    <a:pt x="1919657" y="16644"/>
                    <a:pt x="1919657" y="37176"/>
                  </a:cubicBezTo>
                  <a:lnTo>
                    <a:pt x="1919657" y="1359990"/>
                  </a:lnTo>
                  <a:cubicBezTo>
                    <a:pt x="1919657" y="1380521"/>
                    <a:pt x="1903013" y="1397166"/>
                    <a:pt x="1882481" y="1397166"/>
                  </a:cubicBezTo>
                  <a:lnTo>
                    <a:pt x="37176" y="1397166"/>
                  </a:lnTo>
                  <a:cubicBezTo>
                    <a:pt x="16644" y="1397166"/>
                    <a:pt x="0" y="1380521"/>
                    <a:pt x="0" y="1359990"/>
                  </a:cubicBezTo>
                  <a:lnTo>
                    <a:pt x="0" y="37176"/>
                  </a:lnTo>
                  <a:cubicBezTo>
                    <a:pt x="0" y="16644"/>
                    <a:pt x="16644" y="0"/>
                    <a:pt x="37176" y="0"/>
                  </a:cubicBezTo>
                  <a:close/>
                </a:path>
              </a:pathLst>
            </a:custGeom>
            <a:solidFill>
              <a:srgbClr val="FFFFFF"/>
            </a:solidFill>
          </p:spPr>
        </p:sp>
        <p:sp>
          <p:nvSpPr>
            <p:cNvPr id="7" name="TextBox 7"/>
            <p:cNvSpPr txBox="1"/>
            <p:nvPr/>
          </p:nvSpPr>
          <p:spPr>
            <a:xfrm>
              <a:off x="0" y="-38100"/>
              <a:ext cx="1919657" cy="1435266"/>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9872823" y="4114687"/>
            <a:ext cx="6463014" cy="4612976"/>
          </a:xfrm>
          <a:custGeom>
            <a:avLst/>
            <a:gdLst/>
            <a:ahLst/>
            <a:cxnLst/>
            <a:rect l="l" t="t" r="r" b="b"/>
            <a:pathLst>
              <a:path w="6463014" h="4612976">
                <a:moveTo>
                  <a:pt x="0" y="0"/>
                </a:moveTo>
                <a:lnTo>
                  <a:pt x="6463014" y="0"/>
                </a:lnTo>
                <a:lnTo>
                  <a:pt x="6463014" y="4612976"/>
                </a:lnTo>
                <a:lnTo>
                  <a:pt x="0" y="4612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028700" y="904875"/>
            <a:ext cx="16425369" cy="2157079"/>
          </a:xfrm>
          <a:prstGeom prst="rect">
            <a:avLst/>
          </a:prstGeom>
        </p:spPr>
        <p:txBody>
          <a:bodyPr lIns="0" tIns="0" rIns="0" bIns="0" rtlCol="0" anchor="t">
            <a:spAutoFit/>
          </a:bodyPr>
          <a:lstStyle/>
          <a:p>
            <a:pPr algn="l">
              <a:lnSpc>
                <a:spcPts val="8680"/>
              </a:lnSpc>
            </a:pPr>
            <a:r>
              <a:rPr lang="en-US" sz="6200" spc="-310">
                <a:solidFill>
                  <a:srgbClr val="2B2B2B"/>
                </a:solidFill>
                <a:latin typeface="Waffle Soft"/>
                <a:ea typeface="Waffle Soft"/>
                <a:cs typeface="Waffle Soft"/>
                <a:sym typeface="Waffle Soft"/>
              </a:rPr>
              <a:t>Pengertian penerjemahan Laporan Keuangan</a:t>
            </a:r>
          </a:p>
        </p:txBody>
      </p:sp>
      <p:sp>
        <p:nvSpPr>
          <p:cNvPr id="10" name="TextBox 10"/>
          <p:cNvSpPr txBox="1"/>
          <p:nvPr/>
        </p:nvSpPr>
        <p:spPr>
          <a:xfrm>
            <a:off x="1224996" y="3296364"/>
            <a:ext cx="7376492" cy="5709920"/>
          </a:xfrm>
          <a:prstGeom prst="rect">
            <a:avLst/>
          </a:prstGeom>
        </p:spPr>
        <p:txBody>
          <a:bodyPr lIns="0" tIns="0" rIns="0" bIns="0" rtlCol="0" anchor="t">
            <a:spAutoFit/>
          </a:bodyPr>
          <a:lstStyle/>
          <a:p>
            <a:pPr algn="l">
              <a:lnSpc>
                <a:spcPts val="4479"/>
              </a:lnSpc>
            </a:pPr>
            <a:r>
              <a:rPr lang="en-US" sz="3199">
                <a:solidFill>
                  <a:srgbClr val="FFFFFF"/>
                </a:solidFill>
                <a:latin typeface="Mont"/>
                <a:ea typeface="Mont"/>
                <a:cs typeface="Mont"/>
                <a:sym typeface="Mont"/>
              </a:rPr>
              <a:t>Penerjemahan laporan keuangan mata uang asing adalah proses mengonversi laporan keuangan suatu entitas yang menggunakan mata uang asing ke dalam mata uang pelaporan perusahaan induk. Tujuannya agar laporan keuangann dapat dipahami, dibandingkan, dan digabungkan (konsolidasi)</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737" y="2911143"/>
            <a:ext cx="6173327" cy="617562"/>
            <a:chOff x="0" y="0"/>
            <a:chExt cx="1625897" cy="162650"/>
          </a:xfrm>
        </p:grpSpPr>
        <p:sp>
          <p:nvSpPr>
            <p:cNvPr id="3" name="Freeform 3"/>
            <p:cNvSpPr/>
            <p:nvPr/>
          </p:nvSpPr>
          <p:spPr>
            <a:xfrm>
              <a:off x="0" y="0"/>
              <a:ext cx="1625897" cy="162650"/>
            </a:xfrm>
            <a:custGeom>
              <a:avLst/>
              <a:gdLst/>
              <a:ahLst/>
              <a:cxnLst/>
              <a:rect l="l" t="t" r="r" b="b"/>
              <a:pathLst>
                <a:path w="1625897" h="162650">
                  <a:moveTo>
                    <a:pt x="812948" y="0"/>
                  </a:moveTo>
                  <a:cubicBezTo>
                    <a:pt x="363969" y="0"/>
                    <a:pt x="0" y="36410"/>
                    <a:pt x="0" y="81325"/>
                  </a:cubicBezTo>
                  <a:cubicBezTo>
                    <a:pt x="0" y="126240"/>
                    <a:pt x="363969" y="162650"/>
                    <a:pt x="812948" y="162650"/>
                  </a:cubicBezTo>
                  <a:cubicBezTo>
                    <a:pt x="1261927" y="162650"/>
                    <a:pt x="1625897" y="126240"/>
                    <a:pt x="1625897" y="81325"/>
                  </a:cubicBezTo>
                  <a:cubicBezTo>
                    <a:pt x="1625897" y="36410"/>
                    <a:pt x="1261927" y="0"/>
                    <a:pt x="812948" y="0"/>
                  </a:cubicBezTo>
                  <a:close/>
                </a:path>
              </a:pathLst>
            </a:custGeom>
            <a:solidFill>
              <a:srgbClr val="2B2B2B">
                <a:alpha val="14902"/>
              </a:srgbClr>
            </a:solidFill>
          </p:spPr>
        </p:sp>
        <p:sp>
          <p:nvSpPr>
            <p:cNvPr id="4" name="TextBox 4"/>
            <p:cNvSpPr txBox="1"/>
            <p:nvPr/>
          </p:nvSpPr>
          <p:spPr>
            <a:xfrm>
              <a:off x="152428" y="-22852"/>
              <a:ext cx="1321041" cy="17025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505466" y="2911143"/>
            <a:ext cx="6173327" cy="617562"/>
            <a:chOff x="0" y="0"/>
            <a:chExt cx="1625897" cy="162650"/>
          </a:xfrm>
        </p:grpSpPr>
        <p:sp>
          <p:nvSpPr>
            <p:cNvPr id="6" name="Freeform 6"/>
            <p:cNvSpPr/>
            <p:nvPr/>
          </p:nvSpPr>
          <p:spPr>
            <a:xfrm>
              <a:off x="0" y="0"/>
              <a:ext cx="1625897" cy="162650"/>
            </a:xfrm>
            <a:custGeom>
              <a:avLst/>
              <a:gdLst/>
              <a:ahLst/>
              <a:cxnLst/>
              <a:rect l="l" t="t" r="r" b="b"/>
              <a:pathLst>
                <a:path w="1625897" h="162650">
                  <a:moveTo>
                    <a:pt x="812948" y="0"/>
                  </a:moveTo>
                  <a:cubicBezTo>
                    <a:pt x="363969" y="0"/>
                    <a:pt x="0" y="36410"/>
                    <a:pt x="0" y="81325"/>
                  </a:cubicBezTo>
                  <a:cubicBezTo>
                    <a:pt x="0" y="126240"/>
                    <a:pt x="363969" y="162650"/>
                    <a:pt x="812948" y="162650"/>
                  </a:cubicBezTo>
                  <a:cubicBezTo>
                    <a:pt x="1261927" y="162650"/>
                    <a:pt x="1625897" y="126240"/>
                    <a:pt x="1625897" y="81325"/>
                  </a:cubicBezTo>
                  <a:cubicBezTo>
                    <a:pt x="1625897" y="36410"/>
                    <a:pt x="1261927" y="0"/>
                    <a:pt x="812948" y="0"/>
                  </a:cubicBezTo>
                  <a:close/>
                </a:path>
              </a:pathLst>
            </a:custGeom>
            <a:solidFill>
              <a:srgbClr val="2B2B2B">
                <a:alpha val="14902"/>
              </a:srgbClr>
            </a:solidFill>
          </p:spPr>
        </p:sp>
        <p:sp>
          <p:nvSpPr>
            <p:cNvPr id="7" name="TextBox 7"/>
            <p:cNvSpPr txBox="1"/>
            <p:nvPr/>
          </p:nvSpPr>
          <p:spPr>
            <a:xfrm>
              <a:off x="152428" y="-22852"/>
              <a:ext cx="1321041" cy="1702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232112" y="1167611"/>
            <a:ext cx="1901830" cy="2113144"/>
          </a:xfrm>
          <a:custGeom>
            <a:avLst/>
            <a:gdLst/>
            <a:ahLst/>
            <a:cxnLst/>
            <a:rect l="l" t="t" r="r" b="b"/>
            <a:pathLst>
              <a:path w="1901830" h="2113144">
                <a:moveTo>
                  <a:pt x="0" y="0"/>
                </a:moveTo>
                <a:lnTo>
                  <a:pt x="1901830" y="0"/>
                </a:lnTo>
                <a:lnTo>
                  <a:pt x="1901830" y="2113144"/>
                </a:lnTo>
                <a:lnTo>
                  <a:pt x="0" y="2113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2118657" y="1167611"/>
            <a:ext cx="2960622" cy="2113144"/>
          </a:xfrm>
          <a:custGeom>
            <a:avLst/>
            <a:gdLst/>
            <a:ahLst/>
            <a:cxnLst/>
            <a:rect l="l" t="t" r="r" b="b"/>
            <a:pathLst>
              <a:path w="2960622" h="2113144">
                <a:moveTo>
                  <a:pt x="0" y="0"/>
                </a:moveTo>
                <a:lnTo>
                  <a:pt x="2960622" y="0"/>
                </a:lnTo>
                <a:lnTo>
                  <a:pt x="2960622" y="2113144"/>
                </a:lnTo>
                <a:lnTo>
                  <a:pt x="0" y="21131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1432552" y="1167611"/>
            <a:ext cx="2002204" cy="2113144"/>
          </a:xfrm>
          <a:custGeom>
            <a:avLst/>
            <a:gdLst/>
            <a:ahLst/>
            <a:cxnLst/>
            <a:rect l="l" t="t" r="r" b="b"/>
            <a:pathLst>
              <a:path w="2002204" h="2113144">
                <a:moveTo>
                  <a:pt x="0" y="0"/>
                </a:moveTo>
                <a:lnTo>
                  <a:pt x="2002203" y="0"/>
                </a:lnTo>
                <a:lnTo>
                  <a:pt x="2002203" y="2113144"/>
                </a:lnTo>
                <a:lnTo>
                  <a:pt x="0" y="21131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3592130" y="1167611"/>
            <a:ext cx="2027394" cy="1979244"/>
          </a:xfrm>
          <a:custGeom>
            <a:avLst/>
            <a:gdLst/>
            <a:ahLst/>
            <a:cxnLst/>
            <a:rect l="l" t="t" r="r" b="b"/>
            <a:pathLst>
              <a:path w="2027394" h="1979244">
                <a:moveTo>
                  <a:pt x="0" y="0"/>
                </a:moveTo>
                <a:lnTo>
                  <a:pt x="2027394" y="0"/>
                </a:lnTo>
                <a:lnTo>
                  <a:pt x="2027394" y="1979244"/>
                </a:lnTo>
                <a:lnTo>
                  <a:pt x="0" y="19792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833931" y="4081155"/>
            <a:ext cx="7932447" cy="5299411"/>
            <a:chOff x="0" y="0"/>
            <a:chExt cx="2089204" cy="1395730"/>
          </a:xfrm>
        </p:grpSpPr>
        <p:sp>
          <p:nvSpPr>
            <p:cNvPr id="13" name="Freeform 13"/>
            <p:cNvSpPr/>
            <p:nvPr/>
          </p:nvSpPr>
          <p:spPr>
            <a:xfrm>
              <a:off x="0" y="0"/>
              <a:ext cx="2089204" cy="1395730"/>
            </a:xfrm>
            <a:custGeom>
              <a:avLst/>
              <a:gdLst/>
              <a:ahLst/>
              <a:cxnLst/>
              <a:rect l="l" t="t" r="r" b="b"/>
              <a:pathLst>
                <a:path w="2089204" h="1395730">
                  <a:moveTo>
                    <a:pt x="34159" y="0"/>
                  </a:moveTo>
                  <a:lnTo>
                    <a:pt x="2055045" y="0"/>
                  </a:lnTo>
                  <a:cubicBezTo>
                    <a:pt x="2073910" y="0"/>
                    <a:pt x="2089204" y="15294"/>
                    <a:pt x="2089204" y="34159"/>
                  </a:cubicBezTo>
                  <a:lnTo>
                    <a:pt x="2089204" y="1361570"/>
                  </a:lnTo>
                  <a:cubicBezTo>
                    <a:pt x="2089204" y="1380436"/>
                    <a:pt x="2073910" y="1395730"/>
                    <a:pt x="2055045" y="1395730"/>
                  </a:cubicBezTo>
                  <a:lnTo>
                    <a:pt x="34159" y="1395730"/>
                  </a:lnTo>
                  <a:cubicBezTo>
                    <a:pt x="15294" y="1395730"/>
                    <a:pt x="0" y="1380436"/>
                    <a:pt x="0" y="1361570"/>
                  </a:cubicBezTo>
                  <a:lnTo>
                    <a:pt x="0" y="34159"/>
                  </a:lnTo>
                  <a:cubicBezTo>
                    <a:pt x="0" y="15294"/>
                    <a:pt x="15294" y="0"/>
                    <a:pt x="34159" y="0"/>
                  </a:cubicBezTo>
                  <a:close/>
                </a:path>
              </a:pathLst>
            </a:custGeom>
            <a:solidFill>
              <a:srgbClr val="678949"/>
            </a:solidFill>
          </p:spPr>
        </p:sp>
        <p:sp>
          <p:nvSpPr>
            <p:cNvPr id="14" name="TextBox 14"/>
            <p:cNvSpPr txBox="1"/>
            <p:nvPr/>
          </p:nvSpPr>
          <p:spPr>
            <a:xfrm>
              <a:off x="0" y="-38100"/>
              <a:ext cx="2089204" cy="143383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468532" y="4081155"/>
            <a:ext cx="7932447" cy="5299411"/>
            <a:chOff x="0" y="0"/>
            <a:chExt cx="2089204" cy="1395730"/>
          </a:xfrm>
        </p:grpSpPr>
        <p:sp>
          <p:nvSpPr>
            <p:cNvPr id="16" name="Freeform 16"/>
            <p:cNvSpPr/>
            <p:nvPr/>
          </p:nvSpPr>
          <p:spPr>
            <a:xfrm>
              <a:off x="0" y="0"/>
              <a:ext cx="2089204" cy="1395730"/>
            </a:xfrm>
            <a:custGeom>
              <a:avLst/>
              <a:gdLst/>
              <a:ahLst/>
              <a:cxnLst/>
              <a:rect l="l" t="t" r="r" b="b"/>
              <a:pathLst>
                <a:path w="2089204" h="1395730">
                  <a:moveTo>
                    <a:pt x="34159" y="0"/>
                  </a:moveTo>
                  <a:lnTo>
                    <a:pt x="2055045" y="0"/>
                  </a:lnTo>
                  <a:cubicBezTo>
                    <a:pt x="2073910" y="0"/>
                    <a:pt x="2089204" y="15294"/>
                    <a:pt x="2089204" y="34159"/>
                  </a:cubicBezTo>
                  <a:lnTo>
                    <a:pt x="2089204" y="1361570"/>
                  </a:lnTo>
                  <a:cubicBezTo>
                    <a:pt x="2089204" y="1380436"/>
                    <a:pt x="2073910" y="1395730"/>
                    <a:pt x="2055045" y="1395730"/>
                  </a:cubicBezTo>
                  <a:lnTo>
                    <a:pt x="34159" y="1395730"/>
                  </a:lnTo>
                  <a:cubicBezTo>
                    <a:pt x="15294" y="1395730"/>
                    <a:pt x="0" y="1380436"/>
                    <a:pt x="0" y="1361570"/>
                  </a:cubicBezTo>
                  <a:lnTo>
                    <a:pt x="0" y="34159"/>
                  </a:lnTo>
                  <a:cubicBezTo>
                    <a:pt x="0" y="15294"/>
                    <a:pt x="15294" y="0"/>
                    <a:pt x="34159" y="0"/>
                  </a:cubicBezTo>
                  <a:close/>
                </a:path>
              </a:pathLst>
            </a:custGeom>
            <a:solidFill>
              <a:srgbClr val="678949"/>
            </a:solidFill>
          </p:spPr>
        </p:sp>
        <p:sp>
          <p:nvSpPr>
            <p:cNvPr id="17" name="TextBox 17"/>
            <p:cNvSpPr txBox="1"/>
            <p:nvPr/>
          </p:nvSpPr>
          <p:spPr>
            <a:xfrm>
              <a:off x="0" y="-38100"/>
              <a:ext cx="2089204" cy="143383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441468" y="4487162"/>
            <a:ext cx="6609596" cy="1536700"/>
          </a:xfrm>
          <a:prstGeom prst="rect">
            <a:avLst/>
          </a:prstGeom>
        </p:spPr>
        <p:txBody>
          <a:bodyPr lIns="0" tIns="0" rIns="0" bIns="0" rtlCol="0" anchor="t">
            <a:spAutoFit/>
          </a:bodyPr>
          <a:lstStyle/>
          <a:p>
            <a:pPr algn="ctr">
              <a:lnSpc>
                <a:spcPts val="5599"/>
              </a:lnSpc>
            </a:pPr>
            <a:r>
              <a:rPr lang="en-US" sz="3999" b="1">
                <a:solidFill>
                  <a:srgbClr val="2B2B2B"/>
                </a:solidFill>
                <a:latin typeface="Mont Heavy"/>
                <a:ea typeface="Mont Heavy"/>
                <a:cs typeface="Mont Heavy"/>
                <a:sym typeface="Mont Heavy"/>
              </a:rPr>
              <a:t>Tujuan penerjemahan laporan keuangan</a:t>
            </a:r>
          </a:p>
        </p:txBody>
      </p:sp>
      <p:sp>
        <p:nvSpPr>
          <p:cNvPr id="19" name="TextBox 19"/>
          <p:cNvSpPr txBox="1"/>
          <p:nvPr/>
        </p:nvSpPr>
        <p:spPr>
          <a:xfrm>
            <a:off x="1464974" y="6558438"/>
            <a:ext cx="6998853" cy="1081405"/>
          </a:xfrm>
          <a:prstGeom prst="rect">
            <a:avLst/>
          </a:prstGeom>
        </p:spPr>
        <p:txBody>
          <a:bodyPr lIns="0" tIns="0" rIns="0" bIns="0" rtlCol="0" anchor="t">
            <a:spAutoFit/>
          </a:bodyPr>
          <a:lstStyle/>
          <a:p>
            <a:pPr algn="l">
              <a:lnSpc>
                <a:spcPts val="3920"/>
              </a:lnSpc>
            </a:pPr>
            <a:r>
              <a:rPr lang="en-US" sz="2800">
                <a:solidFill>
                  <a:srgbClr val="FFFFFF"/>
                </a:solidFill>
                <a:latin typeface="Mont"/>
                <a:ea typeface="Mont"/>
                <a:cs typeface="Mont"/>
                <a:sym typeface="Mont"/>
              </a:rPr>
              <a:t>Tujuan utama penerjemahan laporan keuangan mata uang asing adalah:</a:t>
            </a:r>
          </a:p>
        </p:txBody>
      </p:sp>
      <p:sp>
        <p:nvSpPr>
          <p:cNvPr id="20" name="TextBox 20"/>
          <p:cNvSpPr txBox="1"/>
          <p:nvPr/>
        </p:nvSpPr>
        <p:spPr>
          <a:xfrm>
            <a:off x="9679940" y="4214495"/>
            <a:ext cx="7579360" cy="5043805"/>
          </a:xfrm>
          <a:prstGeom prst="rect">
            <a:avLst/>
          </a:prstGeom>
        </p:spPr>
        <p:txBody>
          <a:bodyPr lIns="0" tIns="0" rIns="0" bIns="0" rtlCol="0" anchor="t">
            <a:spAutoFit/>
          </a:bodyPr>
          <a:lstStyle/>
          <a:p>
            <a:pPr marL="604521" lvl="1" indent="-302261" algn="l">
              <a:lnSpc>
                <a:spcPts val="3920"/>
              </a:lnSpc>
              <a:buFont typeface="Arial"/>
              <a:buChar char="•"/>
            </a:pPr>
            <a:r>
              <a:rPr lang="en-US" sz="2800">
                <a:solidFill>
                  <a:srgbClr val="FFFFFF"/>
                </a:solidFill>
                <a:latin typeface="Mont"/>
                <a:ea typeface="Mont"/>
                <a:cs typeface="Mont"/>
                <a:sym typeface="Mont"/>
              </a:rPr>
              <a:t>Menyajikan laporan keuangan yang seragam</a:t>
            </a:r>
          </a:p>
          <a:p>
            <a:pPr marL="604521" lvl="1" indent="-302261" algn="l">
              <a:lnSpc>
                <a:spcPts val="3920"/>
              </a:lnSpc>
              <a:buFont typeface="Arial"/>
              <a:buChar char="•"/>
            </a:pPr>
            <a:r>
              <a:rPr lang="en-US" sz="2800">
                <a:solidFill>
                  <a:srgbClr val="FFFFFF"/>
                </a:solidFill>
                <a:latin typeface="Mont"/>
                <a:ea typeface="Mont"/>
                <a:cs typeface="Mont"/>
                <a:sym typeface="Mont"/>
              </a:rPr>
              <a:t>memungkinkan perbandingan kinerja antar entitas</a:t>
            </a:r>
          </a:p>
          <a:p>
            <a:pPr marL="604521" lvl="1" indent="-302261" algn="l">
              <a:lnSpc>
                <a:spcPts val="3920"/>
              </a:lnSpc>
              <a:buFont typeface="Arial"/>
              <a:buChar char="•"/>
            </a:pPr>
            <a:r>
              <a:rPr lang="en-US" sz="2800">
                <a:solidFill>
                  <a:srgbClr val="FFFFFF"/>
                </a:solidFill>
                <a:latin typeface="Mont"/>
                <a:ea typeface="Mont"/>
                <a:cs typeface="Mont"/>
                <a:sym typeface="Mont"/>
              </a:rPr>
              <a:t>memenuhi ketentuan standar akuntansi</a:t>
            </a:r>
          </a:p>
          <a:p>
            <a:pPr marL="604521" lvl="1" indent="-302261" algn="l">
              <a:lnSpc>
                <a:spcPts val="3920"/>
              </a:lnSpc>
              <a:buFont typeface="Arial"/>
              <a:buChar char="•"/>
            </a:pPr>
            <a:r>
              <a:rPr lang="en-US" sz="2800">
                <a:solidFill>
                  <a:srgbClr val="FFFFFF"/>
                </a:solidFill>
                <a:latin typeface="Mont"/>
                <a:ea typeface="Mont"/>
                <a:cs typeface="Mont"/>
                <a:sym typeface="Mont"/>
              </a:rPr>
              <a:t>mendukung pengambilan keputusan ekonomi</a:t>
            </a:r>
          </a:p>
          <a:p>
            <a:pPr marL="604521" lvl="1" indent="-302261" algn="l">
              <a:lnSpc>
                <a:spcPts val="3920"/>
              </a:lnSpc>
              <a:buFont typeface="Arial"/>
              <a:buChar char="•"/>
            </a:pPr>
            <a:r>
              <a:rPr lang="en-US" sz="2800">
                <a:solidFill>
                  <a:srgbClr val="FFFFFF"/>
                </a:solidFill>
                <a:latin typeface="Mont"/>
                <a:ea typeface="Mont"/>
                <a:cs typeface="Mont"/>
                <a:sym typeface="Mont"/>
              </a:rPr>
              <a:t>mempermudah proses konsolidasi laporan keuangan</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020" y="567444"/>
            <a:ext cx="16965959" cy="9152113"/>
            <a:chOff x="0" y="0"/>
            <a:chExt cx="4468401" cy="2410433"/>
          </a:xfrm>
        </p:grpSpPr>
        <p:sp>
          <p:nvSpPr>
            <p:cNvPr id="3" name="Freeform 3"/>
            <p:cNvSpPr/>
            <p:nvPr/>
          </p:nvSpPr>
          <p:spPr>
            <a:xfrm>
              <a:off x="0" y="0"/>
              <a:ext cx="4468401" cy="2410433"/>
            </a:xfrm>
            <a:custGeom>
              <a:avLst/>
              <a:gdLst/>
              <a:ahLst/>
              <a:cxnLst/>
              <a:rect l="l" t="t" r="r" b="b"/>
              <a:pathLst>
                <a:path w="4468401" h="2410433">
                  <a:moveTo>
                    <a:pt x="15971" y="0"/>
                  </a:moveTo>
                  <a:lnTo>
                    <a:pt x="4452430" y="0"/>
                  </a:lnTo>
                  <a:cubicBezTo>
                    <a:pt x="4461250" y="0"/>
                    <a:pt x="4468401" y="7151"/>
                    <a:pt x="4468401" y="15971"/>
                  </a:cubicBezTo>
                  <a:lnTo>
                    <a:pt x="4468401" y="2394462"/>
                  </a:lnTo>
                  <a:cubicBezTo>
                    <a:pt x="4468401" y="2403282"/>
                    <a:pt x="4461250" y="2410433"/>
                    <a:pt x="4452430" y="2410433"/>
                  </a:cubicBezTo>
                  <a:lnTo>
                    <a:pt x="15971" y="2410433"/>
                  </a:lnTo>
                  <a:cubicBezTo>
                    <a:pt x="7151" y="2410433"/>
                    <a:pt x="0" y="2403282"/>
                    <a:pt x="0" y="2394462"/>
                  </a:cubicBezTo>
                  <a:lnTo>
                    <a:pt x="0" y="15971"/>
                  </a:lnTo>
                  <a:cubicBezTo>
                    <a:pt x="0" y="7151"/>
                    <a:pt x="7151" y="0"/>
                    <a:pt x="15971" y="0"/>
                  </a:cubicBezTo>
                  <a:close/>
                </a:path>
              </a:pathLst>
            </a:custGeom>
            <a:solidFill>
              <a:srgbClr val="EDFFDD"/>
            </a:solidFill>
          </p:spPr>
        </p:sp>
        <p:sp>
          <p:nvSpPr>
            <p:cNvPr id="4" name="TextBox 4"/>
            <p:cNvSpPr txBox="1"/>
            <p:nvPr/>
          </p:nvSpPr>
          <p:spPr>
            <a:xfrm>
              <a:off x="0" y="-38100"/>
              <a:ext cx="4468401" cy="24485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1020" y="567444"/>
            <a:ext cx="16965959" cy="2914196"/>
            <a:chOff x="0" y="0"/>
            <a:chExt cx="4468401" cy="767525"/>
          </a:xfrm>
        </p:grpSpPr>
        <p:sp>
          <p:nvSpPr>
            <p:cNvPr id="6" name="Freeform 6"/>
            <p:cNvSpPr/>
            <p:nvPr/>
          </p:nvSpPr>
          <p:spPr>
            <a:xfrm>
              <a:off x="0" y="0"/>
              <a:ext cx="4468401" cy="767525"/>
            </a:xfrm>
            <a:custGeom>
              <a:avLst/>
              <a:gdLst/>
              <a:ahLst/>
              <a:cxnLst/>
              <a:rect l="l" t="t" r="r" b="b"/>
              <a:pathLst>
                <a:path w="4468401" h="767525">
                  <a:moveTo>
                    <a:pt x="15971" y="0"/>
                  </a:moveTo>
                  <a:lnTo>
                    <a:pt x="4452430" y="0"/>
                  </a:lnTo>
                  <a:cubicBezTo>
                    <a:pt x="4461250" y="0"/>
                    <a:pt x="4468401" y="7151"/>
                    <a:pt x="4468401" y="15971"/>
                  </a:cubicBezTo>
                  <a:lnTo>
                    <a:pt x="4468401" y="751554"/>
                  </a:lnTo>
                  <a:cubicBezTo>
                    <a:pt x="4468401" y="760374"/>
                    <a:pt x="4461250" y="767525"/>
                    <a:pt x="4452430" y="767525"/>
                  </a:cubicBezTo>
                  <a:lnTo>
                    <a:pt x="15971" y="767525"/>
                  </a:lnTo>
                  <a:cubicBezTo>
                    <a:pt x="7151" y="767525"/>
                    <a:pt x="0" y="760374"/>
                    <a:pt x="0" y="751554"/>
                  </a:cubicBezTo>
                  <a:lnTo>
                    <a:pt x="0" y="15971"/>
                  </a:lnTo>
                  <a:cubicBezTo>
                    <a:pt x="0" y="7151"/>
                    <a:pt x="7151" y="0"/>
                    <a:pt x="15971" y="0"/>
                  </a:cubicBezTo>
                  <a:close/>
                </a:path>
              </a:pathLst>
            </a:custGeom>
            <a:solidFill>
              <a:srgbClr val="678949"/>
            </a:solidFill>
          </p:spPr>
        </p:sp>
        <p:sp>
          <p:nvSpPr>
            <p:cNvPr id="7" name="TextBox 7"/>
            <p:cNvSpPr txBox="1"/>
            <p:nvPr/>
          </p:nvSpPr>
          <p:spPr>
            <a:xfrm>
              <a:off x="0" y="-38100"/>
              <a:ext cx="4468401" cy="8056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82418" y="1190791"/>
            <a:ext cx="15123165" cy="1486527"/>
          </a:xfrm>
          <a:prstGeom prst="rect">
            <a:avLst/>
          </a:prstGeom>
        </p:spPr>
        <p:txBody>
          <a:bodyPr lIns="0" tIns="0" rIns="0" bIns="0" rtlCol="0" anchor="t">
            <a:spAutoFit/>
          </a:bodyPr>
          <a:lstStyle/>
          <a:p>
            <a:pPr algn="ctr">
              <a:lnSpc>
                <a:spcPts val="12040"/>
              </a:lnSpc>
            </a:pPr>
            <a:r>
              <a:rPr lang="en-US" sz="8600" spc="-430">
                <a:solidFill>
                  <a:srgbClr val="FFFFFF"/>
                </a:solidFill>
                <a:latin typeface="Waffle Soft"/>
                <a:ea typeface="Waffle Soft"/>
                <a:cs typeface="Waffle Soft"/>
                <a:sym typeface="Waffle Soft"/>
              </a:rPr>
              <a:t>Selintas metode terjemahan</a:t>
            </a:r>
          </a:p>
        </p:txBody>
      </p:sp>
      <p:sp>
        <p:nvSpPr>
          <p:cNvPr id="9" name="TextBox 9"/>
          <p:cNvSpPr txBox="1"/>
          <p:nvPr/>
        </p:nvSpPr>
        <p:spPr>
          <a:xfrm>
            <a:off x="1160856" y="3803650"/>
            <a:ext cx="16098444" cy="1339850"/>
          </a:xfrm>
          <a:prstGeom prst="rect">
            <a:avLst/>
          </a:prstGeom>
        </p:spPr>
        <p:txBody>
          <a:bodyPr lIns="0" tIns="0" rIns="0" bIns="0" rtlCol="0" anchor="t">
            <a:spAutoFit/>
          </a:bodyPr>
          <a:lstStyle/>
          <a:p>
            <a:pPr algn="ctr">
              <a:lnSpc>
                <a:spcPts val="4900"/>
              </a:lnSpc>
            </a:pPr>
            <a:r>
              <a:rPr lang="en-US" sz="3500" b="1">
                <a:solidFill>
                  <a:srgbClr val="8D5E3F"/>
                </a:solidFill>
                <a:latin typeface="Mont Bold"/>
                <a:ea typeface="Mont Bold"/>
                <a:cs typeface="Mont Bold"/>
                <a:sym typeface="Mont Bold"/>
              </a:rPr>
              <a:t>Beberapa metode yang digunakan dalam penerjamahan laporan keuangan, antara lain:</a:t>
            </a:r>
          </a:p>
        </p:txBody>
      </p:sp>
      <p:sp>
        <p:nvSpPr>
          <p:cNvPr id="10" name="TextBox 10"/>
          <p:cNvSpPr txBox="1"/>
          <p:nvPr/>
        </p:nvSpPr>
        <p:spPr>
          <a:xfrm>
            <a:off x="910938" y="5185112"/>
            <a:ext cx="16598280" cy="4362449"/>
          </a:xfrm>
          <a:prstGeom prst="rect">
            <a:avLst/>
          </a:prstGeom>
        </p:spPr>
        <p:txBody>
          <a:bodyPr lIns="0" tIns="0" rIns="0" bIns="0" rtlCol="0" anchor="t">
            <a:spAutoFit/>
          </a:bodyPr>
          <a:lstStyle/>
          <a:p>
            <a:pPr marL="647705" lvl="1" indent="-323852" algn="l">
              <a:lnSpc>
                <a:spcPts val="4200"/>
              </a:lnSpc>
              <a:buFont typeface="Arial"/>
              <a:buChar char="•"/>
            </a:pPr>
            <a:r>
              <a:rPr lang="en-US" sz="3000" b="1">
                <a:solidFill>
                  <a:srgbClr val="5E17EB"/>
                </a:solidFill>
                <a:latin typeface="Mont Bold"/>
                <a:ea typeface="Mont Bold"/>
                <a:cs typeface="Mont Bold"/>
                <a:sym typeface="Mont Bold"/>
              </a:rPr>
              <a:t>Metode kurs kini (current rate method)</a:t>
            </a:r>
          </a:p>
          <a:p>
            <a:pPr algn="l">
              <a:lnSpc>
                <a:spcPts val="4200"/>
              </a:lnSpc>
            </a:pPr>
            <a:r>
              <a:rPr lang="en-US" sz="3000" b="1">
                <a:solidFill>
                  <a:srgbClr val="5E17EB"/>
                </a:solidFill>
                <a:latin typeface="Mont Bold"/>
                <a:ea typeface="Mont Bold"/>
                <a:cs typeface="Mont Bold"/>
                <a:sym typeface="Mont Bold"/>
              </a:rPr>
              <a:t>Seluruh aset dan liabilitas diterjemahkan menggunakan kurs penutup, sedangkan pendapatan dan beban menggunakan kurs rata-rata</a:t>
            </a:r>
          </a:p>
          <a:p>
            <a:pPr marL="647705" lvl="1" indent="-323852" algn="l">
              <a:lnSpc>
                <a:spcPts val="4200"/>
              </a:lnSpc>
              <a:buFont typeface="Arial"/>
              <a:buChar char="•"/>
            </a:pPr>
            <a:r>
              <a:rPr lang="en-US" sz="3000" b="1">
                <a:solidFill>
                  <a:srgbClr val="5E17EB"/>
                </a:solidFill>
                <a:latin typeface="Mont Bold"/>
                <a:ea typeface="Mont Bold"/>
                <a:cs typeface="Mont Bold"/>
                <a:sym typeface="Mont Bold"/>
              </a:rPr>
              <a:t>Metode kurs historis</a:t>
            </a:r>
          </a:p>
          <a:p>
            <a:pPr algn="l">
              <a:lnSpc>
                <a:spcPts val="4200"/>
              </a:lnSpc>
            </a:pPr>
            <a:r>
              <a:rPr lang="en-US" sz="3000" b="1">
                <a:solidFill>
                  <a:srgbClr val="5E17EB"/>
                </a:solidFill>
                <a:latin typeface="Mont Bold"/>
                <a:ea typeface="Mont Bold"/>
                <a:cs typeface="Mont Bold"/>
                <a:sym typeface="Mont Bold"/>
              </a:rPr>
              <a:t>Aset dan liabilitas diterjemahkan menggunakan kurs ada saat transaksi terjadi</a:t>
            </a:r>
          </a:p>
          <a:p>
            <a:pPr marL="647705" lvl="1" indent="-323852" algn="l">
              <a:lnSpc>
                <a:spcPts val="4200"/>
              </a:lnSpc>
              <a:buFont typeface="Arial"/>
              <a:buChar char="•"/>
            </a:pPr>
            <a:r>
              <a:rPr lang="en-US" sz="3000" b="1">
                <a:solidFill>
                  <a:srgbClr val="5E17EB"/>
                </a:solidFill>
                <a:latin typeface="Mont Bold"/>
                <a:ea typeface="Mont Bold"/>
                <a:cs typeface="Mont Bold"/>
                <a:sym typeface="Mont Bold"/>
              </a:rPr>
              <a:t>Metode temporal</a:t>
            </a:r>
          </a:p>
          <a:p>
            <a:pPr algn="l">
              <a:lnSpc>
                <a:spcPts val="4200"/>
              </a:lnSpc>
            </a:pPr>
            <a:r>
              <a:rPr lang="en-US" sz="3000" b="1">
                <a:solidFill>
                  <a:srgbClr val="5E17EB"/>
                </a:solidFill>
                <a:latin typeface="Mont Bold"/>
                <a:ea typeface="Mont Bold"/>
                <a:cs typeface="Mont Bold"/>
                <a:sym typeface="Mont Bold"/>
              </a:rPr>
              <a:t>Menggabungkan kurs kini dan kurs historis, tergantung jenis akun yang diterjemahkan.</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7615" y="567444"/>
            <a:ext cx="17052770" cy="9152113"/>
            <a:chOff x="0" y="0"/>
            <a:chExt cx="4491264" cy="2410433"/>
          </a:xfrm>
        </p:grpSpPr>
        <p:sp>
          <p:nvSpPr>
            <p:cNvPr id="3" name="Freeform 3"/>
            <p:cNvSpPr/>
            <p:nvPr/>
          </p:nvSpPr>
          <p:spPr>
            <a:xfrm>
              <a:off x="0" y="0"/>
              <a:ext cx="4491264" cy="2410433"/>
            </a:xfrm>
            <a:custGeom>
              <a:avLst/>
              <a:gdLst/>
              <a:ahLst/>
              <a:cxnLst/>
              <a:rect l="l" t="t" r="r" b="b"/>
              <a:pathLst>
                <a:path w="4491264" h="2410433">
                  <a:moveTo>
                    <a:pt x="15890" y="0"/>
                  </a:moveTo>
                  <a:lnTo>
                    <a:pt x="4475375" y="0"/>
                  </a:lnTo>
                  <a:cubicBezTo>
                    <a:pt x="4484150" y="0"/>
                    <a:pt x="4491264" y="7114"/>
                    <a:pt x="4491264" y="15890"/>
                  </a:cubicBezTo>
                  <a:lnTo>
                    <a:pt x="4491264" y="2394543"/>
                  </a:lnTo>
                  <a:cubicBezTo>
                    <a:pt x="4491264" y="2398757"/>
                    <a:pt x="4489590" y="2402799"/>
                    <a:pt x="4486610" y="2405779"/>
                  </a:cubicBezTo>
                  <a:cubicBezTo>
                    <a:pt x="4483630" y="2408759"/>
                    <a:pt x="4479589" y="2410433"/>
                    <a:pt x="4475375" y="2410433"/>
                  </a:cubicBezTo>
                  <a:lnTo>
                    <a:pt x="15890" y="2410433"/>
                  </a:lnTo>
                  <a:cubicBezTo>
                    <a:pt x="11676" y="2410433"/>
                    <a:pt x="7634" y="2408759"/>
                    <a:pt x="4654" y="2405779"/>
                  </a:cubicBezTo>
                  <a:cubicBezTo>
                    <a:pt x="1674" y="2402799"/>
                    <a:pt x="0" y="2398757"/>
                    <a:pt x="0" y="2394543"/>
                  </a:cubicBezTo>
                  <a:lnTo>
                    <a:pt x="0" y="15890"/>
                  </a:lnTo>
                  <a:cubicBezTo>
                    <a:pt x="0" y="7114"/>
                    <a:pt x="7114" y="0"/>
                    <a:pt x="15890" y="0"/>
                  </a:cubicBezTo>
                  <a:close/>
                </a:path>
              </a:pathLst>
            </a:custGeom>
            <a:solidFill>
              <a:srgbClr val="EDFFDD"/>
            </a:solidFill>
          </p:spPr>
        </p:sp>
        <p:sp>
          <p:nvSpPr>
            <p:cNvPr id="4" name="TextBox 4"/>
            <p:cNvSpPr txBox="1"/>
            <p:nvPr/>
          </p:nvSpPr>
          <p:spPr>
            <a:xfrm>
              <a:off x="0" y="-38100"/>
              <a:ext cx="4491264" cy="24485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322466" y="3657706"/>
            <a:ext cx="7643067" cy="617562"/>
            <a:chOff x="0" y="0"/>
            <a:chExt cx="2012989" cy="162650"/>
          </a:xfrm>
        </p:grpSpPr>
        <p:sp>
          <p:nvSpPr>
            <p:cNvPr id="6" name="Freeform 6"/>
            <p:cNvSpPr/>
            <p:nvPr/>
          </p:nvSpPr>
          <p:spPr>
            <a:xfrm>
              <a:off x="0" y="0"/>
              <a:ext cx="2012989" cy="162650"/>
            </a:xfrm>
            <a:custGeom>
              <a:avLst/>
              <a:gdLst/>
              <a:ahLst/>
              <a:cxnLst/>
              <a:rect l="l" t="t" r="r" b="b"/>
              <a:pathLst>
                <a:path w="2012989" h="162650">
                  <a:moveTo>
                    <a:pt x="1006494" y="0"/>
                  </a:moveTo>
                  <a:cubicBezTo>
                    <a:pt x="450623" y="0"/>
                    <a:pt x="0" y="36410"/>
                    <a:pt x="0" y="81325"/>
                  </a:cubicBezTo>
                  <a:cubicBezTo>
                    <a:pt x="0" y="126240"/>
                    <a:pt x="450623" y="162650"/>
                    <a:pt x="1006494" y="162650"/>
                  </a:cubicBezTo>
                  <a:cubicBezTo>
                    <a:pt x="1562366" y="162650"/>
                    <a:pt x="2012989" y="126240"/>
                    <a:pt x="2012989" y="81325"/>
                  </a:cubicBezTo>
                  <a:cubicBezTo>
                    <a:pt x="2012989" y="36410"/>
                    <a:pt x="1562366" y="0"/>
                    <a:pt x="1006494" y="0"/>
                  </a:cubicBezTo>
                  <a:close/>
                </a:path>
              </a:pathLst>
            </a:custGeom>
            <a:solidFill>
              <a:srgbClr val="2B2B2B">
                <a:alpha val="14902"/>
              </a:srgbClr>
            </a:solidFill>
          </p:spPr>
        </p:sp>
        <p:sp>
          <p:nvSpPr>
            <p:cNvPr id="7" name="TextBox 7"/>
            <p:cNvSpPr txBox="1"/>
            <p:nvPr/>
          </p:nvSpPr>
          <p:spPr>
            <a:xfrm>
              <a:off x="188718" y="-22852"/>
              <a:ext cx="1635554" cy="17025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33598" y="5143500"/>
            <a:ext cx="14820805" cy="3754528"/>
            <a:chOff x="0" y="0"/>
            <a:chExt cx="3903422" cy="988847"/>
          </a:xfrm>
        </p:grpSpPr>
        <p:sp>
          <p:nvSpPr>
            <p:cNvPr id="9" name="Freeform 9"/>
            <p:cNvSpPr/>
            <p:nvPr/>
          </p:nvSpPr>
          <p:spPr>
            <a:xfrm>
              <a:off x="0" y="0"/>
              <a:ext cx="3903422" cy="988847"/>
            </a:xfrm>
            <a:custGeom>
              <a:avLst/>
              <a:gdLst/>
              <a:ahLst/>
              <a:cxnLst/>
              <a:rect l="l" t="t" r="r" b="b"/>
              <a:pathLst>
                <a:path w="3903422" h="988847">
                  <a:moveTo>
                    <a:pt x="18283" y="0"/>
                  </a:moveTo>
                  <a:lnTo>
                    <a:pt x="3885139" y="0"/>
                  </a:lnTo>
                  <a:cubicBezTo>
                    <a:pt x="3889988" y="0"/>
                    <a:pt x="3894638" y="1926"/>
                    <a:pt x="3898067" y="5355"/>
                  </a:cubicBezTo>
                  <a:cubicBezTo>
                    <a:pt x="3901496" y="8784"/>
                    <a:pt x="3903422" y="13434"/>
                    <a:pt x="3903422" y="18283"/>
                  </a:cubicBezTo>
                  <a:lnTo>
                    <a:pt x="3903422" y="970564"/>
                  </a:lnTo>
                  <a:cubicBezTo>
                    <a:pt x="3903422" y="975413"/>
                    <a:pt x="3901496" y="980063"/>
                    <a:pt x="3898067" y="983492"/>
                  </a:cubicBezTo>
                  <a:cubicBezTo>
                    <a:pt x="3894638" y="986921"/>
                    <a:pt x="3889988" y="988847"/>
                    <a:pt x="3885139" y="988847"/>
                  </a:cubicBezTo>
                  <a:lnTo>
                    <a:pt x="18283" y="988847"/>
                  </a:lnTo>
                  <a:cubicBezTo>
                    <a:pt x="13434" y="988847"/>
                    <a:pt x="8784" y="986921"/>
                    <a:pt x="5355" y="983492"/>
                  </a:cubicBezTo>
                  <a:cubicBezTo>
                    <a:pt x="1926" y="980063"/>
                    <a:pt x="0" y="975413"/>
                    <a:pt x="0" y="970564"/>
                  </a:cubicBezTo>
                  <a:lnTo>
                    <a:pt x="0" y="18283"/>
                  </a:lnTo>
                  <a:cubicBezTo>
                    <a:pt x="0" y="13434"/>
                    <a:pt x="1926" y="8784"/>
                    <a:pt x="5355" y="5355"/>
                  </a:cubicBezTo>
                  <a:cubicBezTo>
                    <a:pt x="8784" y="1926"/>
                    <a:pt x="13434" y="0"/>
                    <a:pt x="18283" y="0"/>
                  </a:cubicBezTo>
                  <a:close/>
                </a:path>
              </a:pathLst>
            </a:custGeom>
            <a:solidFill>
              <a:srgbClr val="678949"/>
            </a:solidFill>
          </p:spPr>
        </p:sp>
        <p:sp>
          <p:nvSpPr>
            <p:cNvPr id="10" name="TextBox 10"/>
            <p:cNvSpPr txBox="1"/>
            <p:nvPr/>
          </p:nvSpPr>
          <p:spPr>
            <a:xfrm>
              <a:off x="0" y="-38100"/>
              <a:ext cx="3903422" cy="102694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632410" y="5397500"/>
            <a:ext cx="12732407" cy="720725"/>
          </a:xfrm>
          <a:prstGeom prst="rect">
            <a:avLst/>
          </a:prstGeom>
        </p:spPr>
        <p:txBody>
          <a:bodyPr lIns="0" tIns="0" rIns="0" bIns="0" rtlCol="0" anchor="t">
            <a:spAutoFit/>
          </a:bodyPr>
          <a:lstStyle/>
          <a:p>
            <a:pPr algn="ctr">
              <a:lnSpc>
                <a:spcPts val="4900"/>
              </a:lnSpc>
            </a:pPr>
            <a:r>
              <a:rPr lang="en-US" sz="3500" b="1">
                <a:solidFill>
                  <a:srgbClr val="2B2B2B"/>
                </a:solidFill>
                <a:latin typeface="Mont Bold"/>
                <a:ea typeface="Mont Bold"/>
                <a:cs typeface="Mont Bold"/>
                <a:sym typeface="Mont Bold"/>
              </a:rPr>
              <a:t>Historis perkembangan di Amerikas Serikat</a:t>
            </a:r>
          </a:p>
        </p:txBody>
      </p:sp>
      <p:sp>
        <p:nvSpPr>
          <p:cNvPr id="12" name="TextBox 12"/>
          <p:cNvSpPr txBox="1"/>
          <p:nvPr/>
        </p:nvSpPr>
        <p:spPr>
          <a:xfrm>
            <a:off x="2203785" y="6222032"/>
            <a:ext cx="4879305" cy="2072005"/>
          </a:xfrm>
          <a:prstGeom prst="rect">
            <a:avLst/>
          </a:prstGeom>
        </p:spPr>
        <p:txBody>
          <a:bodyPr lIns="0" tIns="0" rIns="0" bIns="0" rtlCol="0" anchor="t">
            <a:spAutoFit/>
          </a:bodyPr>
          <a:lstStyle/>
          <a:p>
            <a:pPr algn="l">
              <a:lnSpc>
                <a:spcPts val="3920"/>
              </a:lnSpc>
            </a:pPr>
            <a:r>
              <a:rPr lang="en-US" sz="2800">
                <a:solidFill>
                  <a:srgbClr val="FFFFFF"/>
                </a:solidFill>
                <a:latin typeface="Mont"/>
                <a:ea typeface="Mont"/>
                <a:cs typeface="Mont"/>
                <a:sym typeface="Mont"/>
              </a:rPr>
              <a:t>Di Amerika Serikat, praktik penerjemahan laporan keuangan mengalami perkembangan:</a:t>
            </a:r>
          </a:p>
        </p:txBody>
      </p:sp>
      <p:sp>
        <p:nvSpPr>
          <p:cNvPr id="13" name="TextBox 13"/>
          <p:cNvSpPr txBox="1"/>
          <p:nvPr/>
        </p:nvSpPr>
        <p:spPr>
          <a:xfrm>
            <a:off x="7083090" y="6222032"/>
            <a:ext cx="9471312" cy="2567305"/>
          </a:xfrm>
          <a:prstGeom prst="rect">
            <a:avLst/>
          </a:prstGeom>
        </p:spPr>
        <p:txBody>
          <a:bodyPr lIns="0" tIns="0" rIns="0" bIns="0" rtlCol="0" anchor="t">
            <a:spAutoFit/>
          </a:bodyPr>
          <a:lstStyle/>
          <a:p>
            <a:pPr marL="604521" lvl="1" indent="-302261" algn="l">
              <a:lnSpc>
                <a:spcPts val="3920"/>
              </a:lnSpc>
              <a:buFont typeface="Arial"/>
              <a:buChar char="•"/>
            </a:pPr>
            <a:r>
              <a:rPr lang="en-US" sz="2800">
                <a:solidFill>
                  <a:srgbClr val="FFFFFF"/>
                </a:solidFill>
                <a:latin typeface="Mont"/>
                <a:ea typeface="Mont"/>
                <a:cs typeface="Mont"/>
                <a:sym typeface="Mont"/>
              </a:rPr>
              <a:t>Awalnya menggunakan metode kurs historis</a:t>
            </a:r>
          </a:p>
          <a:p>
            <a:pPr marL="604521" lvl="1" indent="-302261" algn="l">
              <a:lnSpc>
                <a:spcPts val="3920"/>
              </a:lnSpc>
              <a:buFont typeface="Arial"/>
              <a:buChar char="•"/>
            </a:pPr>
            <a:r>
              <a:rPr lang="en-US" sz="2800">
                <a:solidFill>
                  <a:srgbClr val="FFFFFF"/>
                </a:solidFill>
                <a:latin typeface="Mont"/>
                <a:ea typeface="Mont"/>
                <a:cs typeface="Mont"/>
                <a:sym typeface="Mont"/>
              </a:rPr>
              <a:t>Kemudian berkembang ke metode temporal</a:t>
            </a:r>
          </a:p>
          <a:p>
            <a:pPr marL="604521" lvl="1" indent="-302261" algn="l">
              <a:lnSpc>
                <a:spcPts val="3920"/>
              </a:lnSpc>
              <a:buFont typeface="Arial"/>
              <a:buChar char="•"/>
            </a:pPr>
            <a:r>
              <a:rPr lang="en-US" sz="2800">
                <a:solidFill>
                  <a:srgbClr val="FFFFFF"/>
                </a:solidFill>
                <a:latin typeface="Mont"/>
                <a:ea typeface="Mont"/>
                <a:cs typeface="Mont"/>
                <a:sym typeface="Mont"/>
              </a:rPr>
              <a:t>Untuk mengatasi fluktuasi laba akibat perubahan kurs, diterbitkan standar khusus oleh FASB</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020" y="567444"/>
            <a:ext cx="16965959" cy="9152113"/>
            <a:chOff x="0" y="0"/>
            <a:chExt cx="4468401" cy="2410433"/>
          </a:xfrm>
        </p:grpSpPr>
        <p:sp>
          <p:nvSpPr>
            <p:cNvPr id="3" name="Freeform 3"/>
            <p:cNvSpPr/>
            <p:nvPr/>
          </p:nvSpPr>
          <p:spPr>
            <a:xfrm>
              <a:off x="0" y="0"/>
              <a:ext cx="4468401" cy="2410433"/>
            </a:xfrm>
            <a:custGeom>
              <a:avLst/>
              <a:gdLst/>
              <a:ahLst/>
              <a:cxnLst/>
              <a:rect l="l" t="t" r="r" b="b"/>
              <a:pathLst>
                <a:path w="4468401" h="2410433">
                  <a:moveTo>
                    <a:pt x="15971" y="0"/>
                  </a:moveTo>
                  <a:lnTo>
                    <a:pt x="4452430" y="0"/>
                  </a:lnTo>
                  <a:cubicBezTo>
                    <a:pt x="4461250" y="0"/>
                    <a:pt x="4468401" y="7151"/>
                    <a:pt x="4468401" y="15971"/>
                  </a:cubicBezTo>
                  <a:lnTo>
                    <a:pt x="4468401" y="2394462"/>
                  </a:lnTo>
                  <a:cubicBezTo>
                    <a:pt x="4468401" y="2403282"/>
                    <a:pt x="4461250" y="2410433"/>
                    <a:pt x="4452430" y="2410433"/>
                  </a:cubicBezTo>
                  <a:lnTo>
                    <a:pt x="15971" y="2410433"/>
                  </a:lnTo>
                  <a:cubicBezTo>
                    <a:pt x="7151" y="2410433"/>
                    <a:pt x="0" y="2403282"/>
                    <a:pt x="0" y="2394462"/>
                  </a:cubicBezTo>
                  <a:lnTo>
                    <a:pt x="0" y="15971"/>
                  </a:lnTo>
                  <a:cubicBezTo>
                    <a:pt x="0" y="7151"/>
                    <a:pt x="7151" y="0"/>
                    <a:pt x="15971" y="0"/>
                  </a:cubicBezTo>
                  <a:close/>
                </a:path>
              </a:pathLst>
            </a:custGeom>
            <a:solidFill>
              <a:srgbClr val="EDFFDD"/>
            </a:solidFill>
          </p:spPr>
        </p:sp>
        <p:sp>
          <p:nvSpPr>
            <p:cNvPr id="4" name="TextBox 4"/>
            <p:cNvSpPr txBox="1"/>
            <p:nvPr/>
          </p:nvSpPr>
          <p:spPr>
            <a:xfrm>
              <a:off x="0" y="-38100"/>
              <a:ext cx="4468401" cy="24485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1020" y="1434858"/>
            <a:ext cx="16965959" cy="1059030"/>
            <a:chOff x="0" y="0"/>
            <a:chExt cx="4468401" cy="278922"/>
          </a:xfrm>
        </p:grpSpPr>
        <p:sp>
          <p:nvSpPr>
            <p:cNvPr id="6" name="Freeform 6"/>
            <p:cNvSpPr/>
            <p:nvPr/>
          </p:nvSpPr>
          <p:spPr>
            <a:xfrm>
              <a:off x="0" y="0"/>
              <a:ext cx="4468401" cy="278922"/>
            </a:xfrm>
            <a:custGeom>
              <a:avLst/>
              <a:gdLst/>
              <a:ahLst/>
              <a:cxnLst/>
              <a:rect l="l" t="t" r="r" b="b"/>
              <a:pathLst>
                <a:path w="4468401" h="278922">
                  <a:moveTo>
                    <a:pt x="9126" y="0"/>
                  </a:moveTo>
                  <a:lnTo>
                    <a:pt x="4459274" y="0"/>
                  </a:lnTo>
                  <a:cubicBezTo>
                    <a:pt x="4464315" y="0"/>
                    <a:pt x="4468401" y="4086"/>
                    <a:pt x="4468401" y="9126"/>
                  </a:cubicBezTo>
                  <a:lnTo>
                    <a:pt x="4468401" y="269795"/>
                  </a:lnTo>
                  <a:cubicBezTo>
                    <a:pt x="4468401" y="274836"/>
                    <a:pt x="4464315" y="278922"/>
                    <a:pt x="4459274" y="278922"/>
                  </a:cubicBezTo>
                  <a:lnTo>
                    <a:pt x="9126" y="278922"/>
                  </a:lnTo>
                  <a:cubicBezTo>
                    <a:pt x="4086" y="278922"/>
                    <a:pt x="0" y="274836"/>
                    <a:pt x="0" y="269795"/>
                  </a:cubicBezTo>
                  <a:lnTo>
                    <a:pt x="0" y="9126"/>
                  </a:lnTo>
                  <a:cubicBezTo>
                    <a:pt x="0" y="4086"/>
                    <a:pt x="4086" y="0"/>
                    <a:pt x="9126" y="0"/>
                  </a:cubicBezTo>
                  <a:close/>
                </a:path>
              </a:pathLst>
            </a:custGeom>
            <a:solidFill>
              <a:srgbClr val="678949"/>
            </a:solidFill>
          </p:spPr>
        </p:sp>
        <p:sp>
          <p:nvSpPr>
            <p:cNvPr id="7" name="TextBox 7"/>
            <p:cNvSpPr txBox="1"/>
            <p:nvPr/>
          </p:nvSpPr>
          <p:spPr>
            <a:xfrm>
              <a:off x="0" y="-38100"/>
              <a:ext cx="4468401" cy="31702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61020" y="1558625"/>
            <a:ext cx="16598280" cy="720725"/>
          </a:xfrm>
          <a:prstGeom prst="rect">
            <a:avLst/>
          </a:prstGeom>
        </p:spPr>
        <p:txBody>
          <a:bodyPr lIns="0" tIns="0" rIns="0" bIns="0" rtlCol="0" anchor="t">
            <a:spAutoFit/>
          </a:bodyPr>
          <a:lstStyle/>
          <a:p>
            <a:pPr algn="l">
              <a:lnSpc>
                <a:spcPts val="4900"/>
              </a:lnSpc>
            </a:pPr>
            <a:r>
              <a:rPr lang="en-US" sz="3500" b="1">
                <a:solidFill>
                  <a:srgbClr val="FFFFFF"/>
                </a:solidFill>
                <a:latin typeface="Mont Bold"/>
                <a:ea typeface="Mont Bold"/>
                <a:cs typeface="Mont Bold"/>
                <a:sym typeface="Mont Bold"/>
              </a:rPr>
              <a:t>Finalcial Accounting Standards Boards (FASB) Statement No. 52</a:t>
            </a:r>
          </a:p>
        </p:txBody>
      </p:sp>
      <p:sp>
        <p:nvSpPr>
          <p:cNvPr id="9" name="TextBox 9"/>
          <p:cNvSpPr txBox="1"/>
          <p:nvPr/>
        </p:nvSpPr>
        <p:spPr>
          <a:xfrm>
            <a:off x="2666797" y="2712665"/>
            <a:ext cx="12290434" cy="5709920"/>
          </a:xfrm>
          <a:prstGeom prst="rect">
            <a:avLst/>
          </a:prstGeom>
        </p:spPr>
        <p:txBody>
          <a:bodyPr lIns="0" tIns="0" rIns="0" bIns="0" rtlCol="0" anchor="t">
            <a:spAutoFit/>
          </a:bodyPr>
          <a:lstStyle/>
          <a:p>
            <a:pPr algn="l">
              <a:lnSpc>
                <a:spcPts val="4479"/>
              </a:lnSpc>
            </a:pPr>
            <a:r>
              <a:rPr lang="en-US" sz="3199">
                <a:solidFill>
                  <a:srgbClr val="2B2B2B"/>
                </a:solidFill>
                <a:latin typeface="Mont"/>
                <a:ea typeface="Mont"/>
                <a:cs typeface="Mont"/>
                <a:sym typeface="Mont"/>
              </a:rPr>
              <a:t>FASB Statement No. 52 mengatur penjabaran mata uang asing dengan pokok-pokok sebagai berikut:</a:t>
            </a:r>
          </a:p>
          <a:p>
            <a:pPr marL="690879" lvl="1" indent="-345439" algn="l">
              <a:lnSpc>
                <a:spcPts val="4479"/>
              </a:lnSpc>
              <a:buFont typeface="Arial"/>
              <a:buChar char="•"/>
            </a:pPr>
            <a:r>
              <a:rPr lang="en-US" sz="3199">
                <a:solidFill>
                  <a:srgbClr val="2B2B2B"/>
                </a:solidFill>
                <a:latin typeface="Mont"/>
                <a:ea typeface="Mont"/>
                <a:cs typeface="Mont"/>
                <a:sym typeface="Mont"/>
              </a:rPr>
              <a:t>Penentuan mata uang fungsional</a:t>
            </a:r>
          </a:p>
          <a:p>
            <a:pPr marL="690879" lvl="1" indent="-345439" algn="l">
              <a:lnSpc>
                <a:spcPts val="4479"/>
              </a:lnSpc>
              <a:buFont typeface="Arial"/>
              <a:buChar char="•"/>
            </a:pPr>
            <a:r>
              <a:rPr lang="en-US" sz="3199">
                <a:solidFill>
                  <a:srgbClr val="2B2B2B"/>
                </a:solidFill>
                <a:latin typeface="Mont"/>
                <a:ea typeface="Mont"/>
                <a:cs typeface="Mont"/>
                <a:sym typeface="Mont"/>
              </a:rPr>
              <a:t>Penggunaan metode kurs kini jika mata uang fungsional berbeda</a:t>
            </a:r>
          </a:p>
          <a:p>
            <a:pPr marL="690879" lvl="1" indent="-345439" algn="l">
              <a:lnSpc>
                <a:spcPts val="4479"/>
              </a:lnSpc>
              <a:buFont typeface="Arial"/>
              <a:buChar char="•"/>
            </a:pPr>
            <a:r>
              <a:rPr lang="en-US" sz="3199">
                <a:solidFill>
                  <a:srgbClr val="2B2B2B"/>
                </a:solidFill>
                <a:latin typeface="Mont"/>
                <a:ea typeface="Mont"/>
                <a:cs typeface="Mont"/>
                <a:sym typeface="Mont"/>
              </a:rPr>
              <a:t>Selisih kurs dicatat sebagai baguan dari ekuitas (bukan laba rugi)</a:t>
            </a:r>
          </a:p>
          <a:p>
            <a:pPr algn="l">
              <a:lnSpc>
                <a:spcPts val="4479"/>
              </a:lnSpc>
            </a:pPr>
            <a:endParaRPr lang="en-US" sz="3199">
              <a:solidFill>
                <a:srgbClr val="2B2B2B"/>
              </a:solidFill>
              <a:latin typeface="Mont"/>
              <a:ea typeface="Mont"/>
              <a:cs typeface="Mont"/>
              <a:sym typeface="Mont"/>
            </a:endParaRPr>
          </a:p>
          <a:p>
            <a:pPr algn="l">
              <a:lnSpc>
                <a:spcPts val="4479"/>
              </a:lnSpc>
            </a:pPr>
            <a:r>
              <a:rPr lang="en-US" sz="3199">
                <a:solidFill>
                  <a:srgbClr val="2B2B2B"/>
                </a:solidFill>
                <a:latin typeface="Mont"/>
                <a:ea typeface="Mont"/>
                <a:cs typeface="Mont"/>
                <a:sym typeface="Mont"/>
              </a:rPr>
              <a:t>Standar ini bertjuan mengurangi volatilitas laba akibat fluktuasi nilai tukar.</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020" y="567444"/>
            <a:ext cx="16965959" cy="9152113"/>
            <a:chOff x="0" y="0"/>
            <a:chExt cx="4468401" cy="2410433"/>
          </a:xfrm>
        </p:grpSpPr>
        <p:sp>
          <p:nvSpPr>
            <p:cNvPr id="3" name="Freeform 3"/>
            <p:cNvSpPr/>
            <p:nvPr/>
          </p:nvSpPr>
          <p:spPr>
            <a:xfrm>
              <a:off x="0" y="0"/>
              <a:ext cx="4468401" cy="2410433"/>
            </a:xfrm>
            <a:custGeom>
              <a:avLst/>
              <a:gdLst/>
              <a:ahLst/>
              <a:cxnLst/>
              <a:rect l="l" t="t" r="r" b="b"/>
              <a:pathLst>
                <a:path w="4468401" h="2410433">
                  <a:moveTo>
                    <a:pt x="15971" y="0"/>
                  </a:moveTo>
                  <a:lnTo>
                    <a:pt x="4452430" y="0"/>
                  </a:lnTo>
                  <a:cubicBezTo>
                    <a:pt x="4461250" y="0"/>
                    <a:pt x="4468401" y="7151"/>
                    <a:pt x="4468401" y="15971"/>
                  </a:cubicBezTo>
                  <a:lnTo>
                    <a:pt x="4468401" y="2394462"/>
                  </a:lnTo>
                  <a:cubicBezTo>
                    <a:pt x="4468401" y="2403282"/>
                    <a:pt x="4461250" y="2410433"/>
                    <a:pt x="4452430" y="2410433"/>
                  </a:cubicBezTo>
                  <a:lnTo>
                    <a:pt x="15971" y="2410433"/>
                  </a:lnTo>
                  <a:cubicBezTo>
                    <a:pt x="7151" y="2410433"/>
                    <a:pt x="0" y="2403282"/>
                    <a:pt x="0" y="2394462"/>
                  </a:cubicBezTo>
                  <a:lnTo>
                    <a:pt x="0" y="15971"/>
                  </a:lnTo>
                  <a:cubicBezTo>
                    <a:pt x="0" y="7151"/>
                    <a:pt x="7151" y="0"/>
                    <a:pt x="15971" y="0"/>
                  </a:cubicBezTo>
                  <a:close/>
                </a:path>
              </a:pathLst>
            </a:custGeom>
            <a:solidFill>
              <a:srgbClr val="EDFFDD"/>
            </a:solidFill>
          </p:spPr>
        </p:sp>
        <p:sp>
          <p:nvSpPr>
            <p:cNvPr id="4" name="TextBox 4"/>
            <p:cNvSpPr txBox="1"/>
            <p:nvPr/>
          </p:nvSpPr>
          <p:spPr>
            <a:xfrm>
              <a:off x="0" y="-38100"/>
              <a:ext cx="4468401" cy="24485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334003" y="-2696268"/>
            <a:ext cx="9850594" cy="985059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B6B"/>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396350" y="-198932"/>
            <a:ext cx="4185840" cy="41858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894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61020" y="1735406"/>
            <a:ext cx="11672983" cy="805441"/>
            <a:chOff x="0" y="0"/>
            <a:chExt cx="3074366" cy="212133"/>
          </a:xfrm>
        </p:grpSpPr>
        <p:sp>
          <p:nvSpPr>
            <p:cNvPr id="12" name="Freeform 12"/>
            <p:cNvSpPr/>
            <p:nvPr/>
          </p:nvSpPr>
          <p:spPr>
            <a:xfrm>
              <a:off x="0" y="0"/>
              <a:ext cx="3074366" cy="212133"/>
            </a:xfrm>
            <a:custGeom>
              <a:avLst/>
              <a:gdLst/>
              <a:ahLst/>
              <a:cxnLst/>
              <a:rect l="l" t="t" r="r" b="b"/>
              <a:pathLst>
                <a:path w="3074366" h="212133">
                  <a:moveTo>
                    <a:pt x="13265" y="0"/>
                  </a:moveTo>
                  <a:lnTo>
                    <a:pt x="3061101" y="0"/>
                  </a:lnTo>
                  <a:cubicBezTo>
                    <a:pt x="3068427" y="0"/>
                    <a:pt x="3074366" y="5939"/>
                    <a:pt x="3074366" y="13265"/>
                  </a:cubicBezTo>
                  <a:lnTo>
                    <a:pt x="3074366" y="198868"/>
                  </a:lnTo>
                  <a:cubicBezTo>
                    <a:pt x="3074366" y="202386"/>
                    <a:pt x="3072968" y="205760"/>
                    <a:pt x="3070481" y="208247"/>
                  </a:cubicBezTo>
                  <a:cubicBezTo>
                    <a:pt x="3067993" y="210735"/>
                    <a:pt x="3064619" y="212133"/>
                    <a:pt x="3061101" y="212133"/>
                  </a:cubicBezTo>
                  <a:lnTo>
                    <a:pt x="13265" y="212133"/>
                  </a:lnTo>
                  <a:cubicBezTo>
                    <a:pt x="9747" y="212133"/>
                    <a:pt x="6373" y="210735"/>
                    <a:pt x="3885" y="208247"/>
                  </a:cubicBezTo>
                  <a:cubicBezTo>
                    <a:pt x="1398" y="205760"/>
                    <a:pt x="0" y="202386"/>
                    <a:pt x="0" y="198868"/>
                  </a:cubicBezTo>
                  <a:lnTo>
                    <a:pt x="0" y="13265"/>
                  </a:lnTo>
                  <a:cubicBezTo>
                    <a:pt x="0" y="9747"/>
                    <a:pt x="1398" y="6373"/>
                    <a:pt x="3885" y="3885"/>
                  </a:cubicBezTo>
                  <a:cubicBezTo>
                    <a:pt x="6373" y="1398"/>
                    <a:pt x="9747" y="0"/>
                    <a:pt x="13265" y="0"/>
                  </a:cubicBezTo>
                  <a:close/>
                </a:path>
              </a:pathLst>
            </a:custGeom>
            <a:solidFill>
              <a:srgbClr val="678949"/>
            </a:solidFill>
          </p:spPr>
        </p:sp>
        <p:sp>
          <p:nvSpPr>
            <p:cNvPr id="13" name="TextBox 13"/>
            <p:cNvSpPr txBox="1"/>
            <p:nvPr/>
          </p:nvSpPr>
          <p:spPr>
            <a:xfrm>
              <a:off x="0" y="-38100"/>
              <a:ext cx="3074366" cy="250233"/>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682514"/>
            <a:ext cx="10962403" cy="720725"/>
          </a:xfrm>
          <a:prstGeom prst="rect">
            <a:avLst/>
          </a:prstGeom>
        </p:spPr>
        <p:txBody>
          <a:bodyPr lIns="0" tIns="0" rIns="0" bIns="0" rtlCol="0" anchor="t">
            <a:spAutoFit/>
          </a:bodyPr>
          <a:lstStyle/>
          <a:p>
            <a:pPr algn="l">
              <a:lnSpc>
                <a:spcPts val="4900"/>
              </a:lnSpc>
            </a:pPr>
            <a:r>
              <a:rPr lang="en-US" sz="3500" b="1">
                <a:solidFill>
                  <a:srgbClr val="FFFFFF"/>
                </a:solidFill>
                <a:latin typeface="Mont Bold"/>
                <a:ea typeface="Mont Bold"/>
                <a:cs typeface="Mont Bold"/>
                <a:sym typeface="Mont Bold"/>
              </a:rPr>
              <a:t>Praktik Terjemahan Non-Amerika</a:t>
            </a:r>
          </a:p>
        </p:txBody>
      </p:sp>
      <p:sp>
        <p:nvSpPr>
          <p:cNvPr id="15" name="TextBox 15"/>
          <p:cNvSpPr txBox="1"/>
          <p:nvPr/>
        </p:nvSpPr>
        <p:spPr>
          <a:xfrm>
            <a:off x="1803947" y="2973696"/>
            <a:ext cx="9038394" cy="5521960"/>
          </a:xfrm>
          <a:prstGeom prst="rect">
            <a:avLst/>
          </a:prstGeom>
        </p:spPr>
        <p:txBody>
          <a:bodyPr lIns="0" tIns="0" rIns="0" bIns="0" rtlCol="0" anchor="t">
            <a:spAutoFit/>
          </a:bodyPr>
          <a:lstStyle/>
          <a:p>
            <a:pPr algn="l">
              <a:lnSpc>
                <a:spcPts val="4339"/>
              </a:lnSpc>
            </a:pPr>
            <a:r>
              <a:rPr lang="en-US" sz="3099">
                <a:solidFill>
                  <a:srgbClr val="2B2B2B"/>
                </a:solidFill>
                <a:latin typeface="Mont"/>
                <a:ea typeface="Mont"/>
                <a:cs typeface="Mont"/>
                <a:sym typeface="Mont"/>
              </a:rPr>
              <a:t>Di luar Amerika Serikat, praktik penerjemahan:</a:t>
            </a:r>
          </a:p>
          <a:p>
            <a:pPr marL="669289" lvl="1" indent="-334645" algn="l">
              <a:lnSpc>
                <a:spcPts val="4339"/>
              </a:lnSpc>
              <a:buFont typeface="Arial"/>
              <a:buChar char="•"/>
            </a:pPr>
            <a:r>
              <a:rPr lang="en-US" sz="3099">
                <a:solidFill>
                  <a:srgbClr val="2B2B2B"/>
                </a:solidFill>
                <a:latin typeface="Mont"/>
                <a:ea typeface="Mont"/>
                <a:cs typeface="Mont"/>
                <a:sym typeface="Mont"/>
              </a:rPr>
              <a:t>Umumnya mengikuti standar internasional</a:t>
            </a:r>
          </a:p>
          <a:p>
            <a:pPr marL="669289" lvl="1" indent="-334645" algn="l">
              <a:lnSpc>
                <a:spcPts val="4339"/>
              </a:lnSpc>
              <a:buFont typeface="Arial"/>
              <a:buChar char="•"/>
            </a:pPr>
            <a:r>
              <a:rPr lang="en-US" sz="3099">
                <a:solidFill>
                  <a:srgbClr val="2B2B2B"/>
                </a:solidFill>
                <a:latin typeface="Mont"/>
                <a:ea typeface="Mont"/>
                <a:cs typeface="Mont"/>
                <a:sym typeface="Mont"/>
              </a:rPr>
              <a:t>Lebih menekankan konsep mata uang fungsional</a:t>
            </a:r>
          </a:p>
          <a:p>
            <a:pPr marL="669289" lvl="1" indent="-334645" algn="l">
              <a:lnSpc>
                <a:spcPts val="4339"/>
              </a:lnSpc>
              <a:buFont typeface="Arial"/>
              <a:buChar char="•"/>
            </a:pPr>
            <a:r>
              <a:rPr lang="en-US" sz="3099">
                <a:solidFill>
                  <a:srgbClr val="2B2B2B"/>
                </a:solidFill>
                <a:latin typeface="Mont"/>
                <a:ea typeface="Mont"/>
                <a:cs typeface="Mont"/>
                <a:sym typeface="Mont"/>
              </a:rPr>
              <a:t>Mengurangi dampak fluktuasi kurs terhadap laba bersih</a:t>
            </a:r>
          </a:p>
          <a:p>
            <a:pPr marL="669289" lvl="1" indent="-334645" algn="l">
              <a:lnSpc>
                <a:spcPts val="4339"/>
              </a:lnSpc>
              <a:buFont typeface="Arial"/>
              <a:buChar char="•"/>
            </a:pPr>
            <a:r>
              <a:rPr lang="en-US" sz="3099">
                <a:solidFill>
                  <a:srgbClr val="2B2B2B"/>
                </a:solidFill>
                <a:latin typeface="Mont"/>
                <a:ea typeface="Mont"/>
                <a:cs typeface="Mont"/>
                <a:sym typeface="Mont"/>
              </a:rPr>
              <a:t>Digunakan secara luas di negara-negara eropa dan Asia</a:t>
            </a:r>
          </a:p>
        </p:txBody>
      </p:sp>
      <p:sp>
        <p:nvSpPr>
          <p:cNvPr id="16" name="Freeform 16"/>
          <p:cNvSpPr/>
          <p:nvPr/>
        </p:nvSpPr>
        <p:spPr>
          <a:xfrm rot="357519">
            <a:off x="13007494" y="1120314"/>
            <a:ext cx="1905985" cy="2708326"/>
          </a:xfrm>
          <a:custGeom>
            <a:avLst/>
            <a:gdLst/>
            <a:ahLst/>
            <a:cxnLst/>
            <a:rect l="l" t="t" r="r" b="b"/>
            <a:pathLst>
              <a:path w="1905985" h="2708326">
                <a:moveTo>
                  <a:pt x="0" y="0"/>
                </a:moveTo>
                <a:lnTo>
                  <a:pt x="1905984" y="0"/>
                </a:lnTo>
                <a:lnTo>
                  <a:pt x="1905984" y="2708326"/>
                </a:lnTo>
                <a:lnTo>
                  <a:pt x="0" y="27083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rot="-3602149">
            <a:off x="15096968" y="4149842"/>
            <a:ext cx="1794512" cy="2416851"/>
          </a:xfrm>
          <a:custGeom>
            <a:avLst/>
            <a:gdLst/>
            <a:ahLst/>
            <a:cxnLst/>
            <a:rect l="l" t="t" r="r" b="b"/>
            <a:pathLst>
              <a:path w="1794512" h="2416851">
                <a:moveTo>
                  <a:pt x="0" y="0"/>
                </a:moveTo>
                <a:lnTo>
                  <a:pt x="1794511" y="0"/>
                </a:lnTo>
                <a:lnTo>
                  <a:pt x="1794511" y="2416851"/>
                </a:lnTo>
                <a:lnTo>
                  <a:pt x="0" y="241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rot="5400000" flipH="1" flipV="1">
            <a:off x="15429584" y="-234641"/>
            <a:ext cx="3923907" cy="4685262"/>
          </a:xfrm>
          <a:custGeom>
            <a:avLst/>
            <a:gdLst/>
            <a:ahLst/>
            <a:cxnLst/>
            <a:rect l="l" t="t" r="r" b="b"/>
            <a:pathLst>
              <a:path w="3923907" h="4685262">
                <a:moveTo>
                  <a:pt x="3923907" y="4685262"/>
                </a:moveTo>
                <a:lnTo>
                  <a:pt x="0" y="4685262"/>
                </a:lnTo>
                <a:lnTo>
                  <a:pt x="0" y="0"/>
                </a:lnTo>
                <a:lnTo>
                  <a:pt x="3923907" y="0"/>
                </a:lnTo>
                <a:lnTo>
                  <a:pt x="3923907" y="4685262"/>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3931" y="3117875"/>
            <a:ext cx="16620138" cy="6450384"/>
            <a:chOff x="0" y="0"/>
            <a:chExt cx="4377320" cy="1698867"/>
          </a:xfrm>
        </p:grpSpPr>
        <p:sp>
          <p:nvSpPr>
            <p:cNvPr id="3" name="Freeform 3"/>
            <p:cNvSpPr/>
            <p:nvPr/>
          </p:nvSpPr>
          <p:spPr>
            <a:xfrm>
              <a:off x="0" y="0"/>
              <a:ext cx="4377320" cy="1698867"/>
            </a:xfrm>
            <a:custGeom>
              <a:avLst/>
              <a:gdLst/>
              <a:ahLst/>
              <a:cxnLst/>
              <a:rect l="l" t="t" r="r" b="b"/>
              <a:pathLst>
                <a:path w="4377320" h="1698867">
                  <a:moveTo>
                    <a:pt x="16304" y="0"/>
                  </a:moveTo>
                  <a:lnTo>
                    <a:pt x="4361017" y="0"/>
                  </a:lnTo>
                  <a:cubicBezTo>
                    <a:pt x="4370021" y="0"/>
                    <a:pt x="4377320" y="7299"/>
                    <a:pt x="4377320" y="16304"/>
                  </a:cubicBezTo>
                  <a:lnTo>
                    <a:pt x="4377320" y="1682563"/>
                  </a:lnTo>
                  <a:cubicBezTo>
                    <a:pt x="4377320" y="1691567"/>
                    <a:pt x="4370021" y="1698867"/>
                    <a:pt x="4361017" y="1698867"/>
                  </a:cubicBezTo>
                  <a:lnTo>
                    <a:pt x="16304" y="1698867"/>
                  </a:lnTo>
                  <a:cubicBezTo>
                    <a:pt x="7299" y="1698867"/>
                    <a:pt x="0" y="1691567"/>
                    <a:pt x="0" y="1682563"/>
                  </a:cubicBezTo>
                  <a:lnTo>
                    <a:pt x="0" y="16304"/>
                  </a:lnTo>
                  <a:cubicBezTo>
                    <a:pt x="0" y="7299"/>
                    <a:pt x="7299" y="0"/>
                    <a:pt x="16304" y="0"/>
                  </a:cubicBezTo>
                  <a:close/>
                </a:path>
              </a:pathLst>
            </a:custGeom>
            <a:solidFill>
              <a:srgbClr val="678949"/>
            </a:solidFill>
          </p:spPr>
        </p:sp>
        <p:sp>
          <p:nvSpPr>
            <p:cNvPr id="4" name="TextBox 4"/>
            <p:cNvSpPr txBox="1"/>
            <p:nvPr/>
          </p:nvSpPr>
          <p:spPr>
            <a:xfrm>
              <a:off x="0" y="-38100"/>
              <a:ext cx="4377320" cy="1736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459980" y="3673321"/>
            <a:ext cx="7288698" cy="5304864"/>
            <a:chOff x="0" y="0"/>
            <a:chExt cx="1919657" cy="1397166"/>
          </a:xfrm>
        </p:grpSpPr>
        <p:sp>
          <p:nvSpPr>
            <p:cNvPr id="6" name="Freeform 6"/>
            <p:cNvSpPr/>
            <p:nvPr/>
          </p:nvSpPr>
          <p:spPr>
            <a:xfrm>
              <a:off x="0" y="0"/>
              <a:ext cx="1919657" cy="1397166"/>
            </a:xfrm>
            <a:custGeom>
              <a:avLst/>
              <a:gdLst/>
              <a:ahLst/>
              <a:cxnLst/>
              <a:rect l="l" t="t" r="r" b="b"/>
              <a:pathLst>
                <a:path w="1919657" h="1397166">
                  <a:moveTo>
                    <a:pt x="37176" y="0"/>
                  </a:moveTo>
                  <a:lnTo>
                    <a:pt x="1882481" y="0"/>
                  </a:lnTo>
                  <a:cubicBezTo>
                    <a:pt x="1903013" y="0"/>
                    <a:pt x="1919657" y="16644"/>
                    <a:pt x="1919657" y="37176"/>
                  </a:cubicBezTo>
                  <a:lnTo>
                    <a:pt x="1919657" y="1359990"/>
                  </a:lnTo>
                  <a:cubicBezTo>
                    <a:pt x="1919657" y="1380521"/>
                    <a:pt x="1903013" y="1397166"/>
                    <a:pt x="1882481" y="1397166"/>
                  </a:cubicBezTo>
                  <a:lnTo>
                    <a:pt x="37176" y="1397166"/>
                  </a:lnTo>
                  <a:cubicBezTo>
                    <a:pt x="16644" y="1397166"/>
                    <a:pt x="0" y="1380521"/>
                    <a:pt x="0" y="1359990"/>
                  </a:cubicBezTo>
                  <a:lnTo>
                    <a:pt x="0" y="37176"/>
                  </a:lnTo>
                  <a:cubicBezTo>
                    <a:pt x="0" y="16644"/>
                    <a:pt x="16644" y="0"/>
                    <a:pt x="37176" y="0"/>
                  </a:cubicBezTo>
                  <a:close/>
                </a:path>
              </a:pathLst>
            </a:custGeom>
            <a:solidFill>
              <a:srgbClr val="FFFFFF"/>
            </a:solidFill>
          </p:spPr>
        </p:sp>
        <p:sp>
          <p:nvSpPr>
            <p:cNvPr id="7" name="TextBox 7"/>
            <p:cNvSpPr txBox="1"/>
            <p:nvPr/>
          </p:nvSpPr>
          <p:spPr>
            <a:xfrm>
              <a:off x="0" y="-38100"/>
              <a:ext cx="1919657" cy="1435266"/>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9872823" y="4114687"/>
            <a:ext cx="6463014" cy="4612976"/>
          </a:xfrm>
          <a:custGeom>
            <a:avLst/>
            <a:gdLst/>
            <a:ahLst/>
            <a:cxnLst/>
            <a:rect l="l" t="t" r="r" b="b"/>
            <a:pathLst>
              <a:path w="6463014" h="4612976">
                <a:moveTo>
                  <a:pt x="0" y="0"/>
                </a:moveTo>
                <a:lnTo>
                  <a:pt x="6463014" y="0"/>
                </a:lnTo>
                <a:lnTo>
                  <a:pt x="6463014" y="4612976"/>
                </a:lnTo>
                <a:lnTo>
                  <a:pt x="0" y="4612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539321" y="866775"/>
            <a:ext cx="15209358" cy="1288400"/>
          </a:xfrm>
          <a:prstGeom prst="rect">
            <a:avLst/>
          </a:prstGeom>
        </p:spPr>
        <p:txBody>
          <a:bodyPr lIns="0" tIns="0" rIns="0" bIns="0" rtlCol="0" anchor="t">
            <a:spAutoFit/>
          </a:bodyPr>
          <a:lstStyle/>
          <a:p>
            <a:pPr algn="l">
              <a:lnSpc>
                <a:spcPts val="10360"/>
              </a:lnSpc>
            </a:pPr>
            <a:r>
              <a:rPr lang="en-US" sz="7400" spc="-370">
                <a:solidFill>
                  <a:srgbClr val="2B2B2B"/>
                </a:solidFill>
                <a:latin typeface="Waffle Soft"/>
                <a:ea typeface="Waffle Soft"/>
                <a:cs typeface="Waffle Soft"/>
                <a:sym typeface="Waffle Soft"/>
              </a:rPr>
              <a:t>Standar Akuntansi internasional</a:t>
            </a:r>
          </a:p>
        </p:txBody>
      </p:sp>
      <p:sp>
        <p:nvSpPr>
          <p:cNvPr id="10" name="TextBox 10"/>
          <p:cNvSpPr txBox="1"/>
          <p:nvPr/>
        </p:nvSpPr>
        <p:spPr>
          <a:xfrm>
            <a:off x="1028700" y="3511396"/>
            <a:ext cx="8115300" cy="5539105"/>
          </a:xfrm>
          <a:prstGeom prst="rect">
            <a:avLst/>
          </a:prstGeom>
        </p:spPr>
        <p:txBody>
          <a:bodyPr lIns="0" tIns="0" rIns="0" bIns="0" rtlCol="0" anchor="t">
            <a:spAutoFit/>
          </a:bodyPr>
          <a:lstStyle/>
          <a:p>
            <a:pPr algn="l">
              <a:lnSpc>
                <a:spcPts val="3920"/>
              </a:lnSpc>
            </a:pPr>
            <a:r>
              <a:rPr lang="en-US" sz="2800">
                <a:solidFill>
                  <a:srgbClr val="FFFFFF"/>
                </a:solidFill>
                <a:latin typeface="Mont"/>
                <a:ea typeface="Mont"/>
                <a:cs typeface="Mont"/>
                <a:sym typeface="Mont"/>
              </a:rPr>
              <a:t>Standar internasional yang mengatur pernerjemahan mata uang asing adalah IAS 21-The Effects of Changes in Foreign Exchange Rates</a:t>
            </a:r>
          </a:p>
          <a:p>
            <a:pPr algn="l">
              <a:lnSpc>
                <a:spcPts val="3920"/>
              </a:lnSpc>
            </a:pPr>
            <a:endParaRPr lang="en-US" sz="2800">
              <a:solidFill>
                <a:srgbClr val="FFFFFF"/>
              </a:solidFill>
              <a:latin typeface="Mont"/>
              <a:ea typeface="Mont"/>
              <a:cs typeface="Mont"/>
              <a:sym typeface="Mont"/>
            </a:endParaRPr>
          </a:p>
          <a:p>
            <a:pPr algn="l">
              <a:lnSpc>
                <a:spcPts val="3920"/>
              </a:lnSpc>
            </a:pPr>
            <a:r>
              <a:rPr lang="en-US" sz="2800">
                <a:solidFill>
                  <a:srgbClr val="FFFFFF"/>
                </a:solidFill>
                <a:latin typeface="Mont"/>
                <a:ea typeface="Mont"/>
                <a:cs typeface="Mont"/>
                <a:sym typeface="Mont"/>
              </a:rPr>
              <a:t>Pokok pengaturan IAS 21:</a:t>
            </a:r>
          </a:p>
          <a:p>
            <a:pPr marL="604521" lvl="1" indent="-302261" algn="l">
              <a:lnSpc>
                <a:spcPts val="3920"/>
              </a:lnSpc>
              <a:buFont typeface="Arial"/>
              <a:buChar char="•"/>
            </a:pPr>
            <a:r>
              <a:rPr lang="en-US" sz="2800">
                <a:solidFill>
                  <a:srgbClr val="FFFFFF"/>
                </a:solidFill>
                <a:latin typeface="Mont"/>
                <a:ea typeface="Mont"/>
                <a:cs typeface="Mont"/>
                <a:sym typeface="Mont"/>
              </a:rPr>
              <a:t>Penentuan mata uang fungsional </a:t>
            </a:r>
          </a:p>
          <a:p>
            <a:pPr marL="604521" lvl="1" indent="-302261" algn="l">
              <a:lnSpc>
                <a:spcPts val="3920"/>
              </a:lnSpc>
              <a:buFont typeface="Arial"/>
              <a:buChar char="•"/>
            </a:pPr>
            <a:r>
              <a:rPr lang="en-US" sz="2800">
                <a:solidFill>
                  <a:srgbClr val="FFFFFF"/>
                </a:solidFill>
                <a:latin typeface="Mont"/>
                <a:ea typeface="Mont"/>
                <a:cs typeface="Mont"/>
                <a:sym typeface="Mont"/>
              </a:rPr>
              <a:t>Penjabaran laporan keuangan ke mata uang pelaporan</a:t>
            </a:r>
          </a:p>
          <a:p>
            <a:pPr marL="604521" lvl="1" indent="-302261" algn="l">
              <a:lnSpc>
                <a:spcPts val="3920"/>
              </a:lnSpc>
              <a:buFont typeface="Arial"/>
              <a:buChar char="•"/>
            </a:pPr>
            <a:r>
              <a:rPr lang="en-US" sz="2800">
                <a:solidFill>
                  <a:srgbClr val="FFFFFF"/>
                </a:solidFill>
                <a:latin typeface="Mont"/>
                <a:ea typeface="Mont"/>
                <a:cs typeface="Mont"/>
                <a:sym typeface="Mont"/>
              </a:rPr>
              <a:t>pengakuan selisih kurs</a:t>
            </a:r>
          </a:p>
          <a:p>
            <a:pPr marL="604521" lvl="1" indent="-302261" algn="l">
              <a:lnSpc>
                <a:spcPts val="3920"/>
              </a:lnSpc>
              <a:buFont typeface="Arial"/>
              <a:buChar char="•"/>
            </a:pPr>
            <a:r>
              <a:rPr lang="en-US" sz="2800">
                <a:solidFill>
                  <a:srgbClr val="FFFFFF"/>
                </a:solidFill>
                <a:latin typeface="Mont"/>
                <a:ea typeface="Mont"/>
                <a:cs typeface="Mont"/>
                <a:sym typeface="Mont"/>
              </a:rPr>
              <a:t>Konsistensi metode penerjemahan</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737" y="2911143"/>
            <a:ext cx="6173327" cy="617562"/>
            <a:chOff x="0" y="0"/>
            <a:chExt cx="1625897" cy="162650"/>
          </a:xfrm>
        </p:grpSpPr>
        <p:sp>
          <p:nvSpPr>
            <p:cNvPr id="3" name="Freeform 3"/>
            <p:cNvSpPr/>
            <p:nvPr/>
          </p:nvSpPr>
          <p:spPr>
            <a:xfrm>
              <a:off x="0" y="0"/>
              <a:ext cx="1625897" cy="162650"/>
            </a:xfrm>
            <a:custGeom>
              <a:avLst/>
              <a:gdLst/>
              <a:ahLst/>
              <a:cxnLst/>
              <a:rect l="l" t="t" r="r" b="b"/>
              <a:pathLst>
                <a:path w="1625897" h="162650">
                  <a:moveTo>
                    <a:pt x="812948" y="0"/>
                  </a:moveTo>
                  <a:cubicBezTo>
                    <a:pt x="363969" y="0"/>
                    <a:pt x="0" y="36410"/>
                    <a:pt x="0" y="81325"/>
                  </a:cubicBezTo>
                  <a:cubicBezTo>
                    <a:pt x="0" y="126240"/>
                    <a:pt x="363969" y="162650"/>
                    <a:pt x="812948" y="162650"/>
                  </a:cubicBezTo>
                  <a:cubicBezTo>
                    <a:pt x="1261927" y="162650"/>
                    <a:pt x="1625897" y="126240"/>
                    <a:pt x="1625897" y="81325"/>
                  </a:cubicBezTo>
                  <a:cubicBezTo>
                    <a:pt x="1625897" y="36410"/>
                    <a:pt x="1261927" y="0"/>
                    <a:pt x="812948" y="0"/>
                  </a:cubicBezTo>
                  <a:close/>
                </a:path>
              </a:pathLst>
            </a:custGeom>
            <a:solidFill>
              <a:srgbClr val="2B2B2B">
                <a:alpha val="14902"/>
              </a:srgbClr>
            </a:solidFill>
          </p:spPr>
        </p:sp>
        <p:sp>
          <p:nvSpPr>
            <p:cNvPr id="4" name="TextBox 4"/>
            <p:cNvSpPr txBox="1"/>
            <p:nvPr/>
          </p:nvSpPr>
          <p:spPr>
            <a:xfrm>
              <a:off x="152428" y="-22852"/>
              <a:ext cx="1321041" cy="17025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505466" y="2911143"/>
            <a:ext cx="6173327" cy="617562"/>
            <a:chOff x="0" y="0"/>
            <a:chExt cx="1625897" cy="162650"/>
          </a:xfrm>
        </p:grpSpPr>
        <p:sp>
          <p:nvSpPr>
            <p:cNvPr id="6" name="Freeform 6"/>
            <p:cNvSpPr/>
            <p:nvPr/>
          </p:nvSpPr>
          <p:spPr>
            <a:xfrm>
              <a:off x="0" y="0"/>
              <a:ext cx="1625897" cy="162650"/>
            </a:xfrm>
            <a:custGeom>
              <a:avLst/>
              <a:gdLst/>
              <a:ahLst/>
              <a:cxnLst/>
              <a:rect l="l" t="t" r="r" b="b"/>
              <a:pathLst>
                <a:path w="1625897" h="162650">
                  <a:moveTo>
                    <a:pt x="812948" y="0"/>
                  </a:moveTo>
                  <a:cubicBezTo>
                    <a:pt x="363969" y="0"/>
                    <a:pt x="0" y="36410"/>
                    <a:pt x="0" y="81325"/>
                  </a:cubicBezTo>
                  <a:cubicBezTo>
                    <a:pt x="0" y="126240"/>
                    <a:pt x="363969" y="162650"/>
                    <a:pt x="812948" y="162650"/>
                  </a:cubicBezTo>
                  <a:cubicBezTo>
                    <a:pt x="1261927" y="162650"/>
                    <a:pt x="1625897" y="126240"/>
                    <a:pt x="1625897" y="81325"/>
                  </a:cubicBezTo>
                  <a:cubicBezTo>
                    <a:pt x="1625897" y="36410"/>
                    <a:pt x="1261927" y="0"/>
                    <a:pt x="812948" y="0"/>
                  </a:cubicBezTo>
                  <a:close/>
                </a:path>
              </a:pathLst>
            </a:custGeom>
            <a:solidFill>
              <a:srgbClr val="2B2B2B">
                <a:alpha val="14902"/>
              </a:srgbClr>
            </a:solidFill>
          </p:spPr>
        </p:sp>
        <p:sp>
          <p:nvSpPr>
            <p:cNvPr id="7" name="TextBox 7"/>
            <p:cNvSpPr txBox="1"/>
            <p:nvPr/>
          </p:nvSpPr>
          <p:spPr>
            <a:xfrm>
              <a:off x="152428" y="-22852"/>
              <a:ext cx="1321041" cy="17025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33931" y="4081155"/>
            <a:ext cx="7932447" cy="5299411"/>
            <a:chOff x="0" y="0"/>
            <a:chExt cx="2089204" cy="1395730"/>
          </a:xfrm>
        </p:grpSpPr>
        <p:sp>
          <p:nvSpPr>
            <p:cNvPr id="9" name="Freeform 9"/>
            <p:cNvSpPr/>
            <p:nvPr/>
          </p:nvSpPr>
          <p:spPr>
            <a:xfrm>
              <a:off x="0" y="0"/>
              <a:ext cx="2089204" cy="1395730"/>
            </a:xfrm>
            <a:custGeom>
              <a:avLst/>
              <a:gdLst/>
              <a:ahLst/>
              <a:cxnLst/>
              <a:rect l="l" t="t" r="r" b="b"/>
              <a:pathLst>
                <a:path w="2089204" h="1395730">
                  <a:moveTo>
                    <a:pt x="34159" y="0"/>
                  </a:moveTo>
                  <a:lnTo>
                    <a:pt x="2055045" y="0"/>
                  </a:lnTo>
                  <a:cubicBezTo>
                    <a:pt x="2073910" y="0"/>
                    <a:pt x="2089204" y="15294"/>
                    <a:pt x="2089204" y="34159"/>
                  </a:cubicBezTo>
                  <a:lnTo>
                    <a:pt x="2089204" y="1361570"/>
                  </a:lnTo>
                  <a:cubicBezTo>
                    <a:pt x="2089204" y="1380436"/>
                    <a:pt x="2073910" y="1395730"/>
                    <a:pt x="2055045" y="1395730"/>
                  </a:cubicBezTo>
                  <a:lnTo>
                    <a:pt x="34159" y="1395730"/>
                  </a:lnTo>
                  <a:cubicBezTo>
                    <a:pt x="15294" y="1395730"/>
                    <a:pt x="0" y="1380436"/>
                    <a:pt x="0" y="1361570"/>
                  </a:cubicBezTo>
                  <a:lnTo>
                    <a:pt x="0" y="34159"/>
                  </a:lnTo>
                  <a:cubicBezTo>
                    <a:pt x="0" y="15294"/>
                    <a:pt x="15294" y="0"/>
                    <a:pt x="34159" y="0"/>
                  </a:cubicBezTo>
                  <a:close/>
                </a:path>
              </a:pathLst>
            </a:custGeom>
            <a:solidFill>
              <a:srgbClr val="678949"/>
            </a:solidFill>
          </p:spPr>
        </p:sp>
        <p:sp>
          <p:nvSpPr>
            <p:cNvPr id="10" name="TextBox 10"/>
            <p:cNvSpPr txBox="1"/>
            <p:nvPr/>
          </p:nvSpPr>
          <p:spPr>
            <a:xfrm>
              <a:off x="0" y="-38100"/>
              <a:ext cx="2089204" cy="143383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468532" y="4081155"/>
            <a:ext cx="7932447" cy="5299411"/>
            <a:chOff x="0" y="0"/>
            <a:chExt cx="2089204" cy="1395730"/>
          </a:xfrm>
        </p:grpSpPr>
        <p:sp>
          <p:nvSpPr>
            <p:cNvPr id="12" name="Freeform 12"/>
            <p:cNvSpPr/>
            <p:nvPr/>
          </p:nvSpPr>
          <p:spPr>
            <a:xfrm>
              <a:off x="0" y="0"/>
              <a:ext cx="2089204" cy="1395730"/>
            </a:xfrm>
            <a:custGeom>
              <a:avLst/>
              <a:gdLst/>
              <a:ahLst/>
              <a:cxnLst/>
              <a:rect l="l" t="t" r="r" b="b"/>
              <a:pathLst>
                <a:path w="2089204" h="1395730">
                  <a:moveTo>
                    <a:pt x="34159" y="0"/>
                  </a:moveTo>
                  <a:lnTo>
                    <a:pt x="2055045" y="0"/>
                  </a:lnTo>
                  <a:cubicBezTo>
                    <a:pt x="2073910" y="0"/>
                    <a:pt x="2089204" y="15294"/>
                    <a:pt x="2089204" y="34159"/>
                  </a:cubicBezTo>
                  <a:lnTo>
                    <a:pt x="2089204" y="1361570"/>
                  </a:lnTo>
                  <a:cubicBezTo>
                    <a:pt x="2089204" y="1380436"/>
                    <a:pt x="2073910" y="1395730"/>
                    <a:pt x="2055045" y="1395730"/>
                  </a:cubicBezTo>
                  <a:lnTo>
                    <a:pt x="34159" y="1395730"/>
                  </a:lnTo>
                  <a:cubicBezTo>
                    <a:pt x="15294" y="1395730"/>
                    <a:pt x="0" y="1380436"/>
                    <a:pt x="0" y="1361570"/>
                  </a:cubicBezTo>
                  <a:lnTo>
                    <a:pt x="0" y="34159"/>
                  </a:lnTo>
                  <a:cubicBezTo>
                    <a:pt x="0" y="15294"/>
                    <a:pt x="15294" y="0"/>
                    <a:pt x="34159" y="0"/>
                  </a:cubicBezTo>
                  <a:close/>
                </a:path>
              </a:pathLst>
            </a:custGeom>
            <a:solidFill>
              <a:srgbClr val="678949"/>
            </a:solidFill>
          </p:spPr>
        </p:sp>
        <p:sp>
          <p:nvSpPr>
            <p:cNvPr id="13" name="TextBox 13"/>
            <p:cNvSpPr txBox="1"/>
            <p:nvPr/>
          </p:nvSpPr>
          <p:spPr>
            <a:xfrm>
              <a:off x="0" y="-38100"/>
              <a:ext cx="2089204" cy="14338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300728" y="4870945"/>
            <a:ext cx="6998853" cy="3557905"/>
          </a:xfrm>
          <a:prstGeom prst="rect">
            <a:avLst/>
          </a:prstGeom>
        </p:spPr>
        <p:txBody>
          <a:bodyPr lIns="0" tIns="0" rIns="0" bIns="0" rtlCol="0" anchor="t">
            <a:spAutoFit/>
          </a:bodyPr>
          <a:lstStyle/>
          <a:p>
            <a:pPr algn="l">
              <a:lnSpc>
                <a:spcPts val="3920"/>
              </a:lnSpc>
            </a:pPr>
            <a:r>
              <a:rPr lang="en-US" sz="2800">
                <a:solidFill>
                  <a:srgbClr val="FFFFFF"/>
                </a:solidFill>
                <a:latin typeface="Mont"/>
                <a:ea typeface="Mont"/>
                <a:cs typeface="Mont"/>
                <a:sym typeface="Mont"/>
              </a:rPr>
              <a:t>Derivatif instrumen keuangan digunakan untuk mengelola risiko nilai tukar, seperti :</a:t>
            </a:r>
          </a:p>
          <a:p>
            <a:pPr marL="604521" lvl="1" indent="-302261" algn="l">
              <a:lnSpc>
                <a:spcPts val="3920"/>
              </a:lnSpc>
              <a:buFont typeface="Arial"/>
              <a:buChar char="•"/>
            </a:pPr>
            <a:r>
              <a:rPr lang="en-US" sz="2800">
                <a:solidFill>
                  <a:srgbClr val="FFFFFF"/>
                </a:solidFill>
                <a:latin typeface="Mont"/>
                <a:ea typeface="Mont"/>
                <a:cs typeface="Mont"/>
                <a:sym typeface="Mont"/>
              </a:rPr>
              <a:t>Forward contract</a:t>
            </a:r>
          </a:p>
          <a:p>
            <a:pPr marL="604521" lvl="1" indent="-302261" algn="l">
              <a:lnSpc>
                <a:spcPts val="3920"/>
              </a:lnSpc>
              <a:buFont typeface="Arial"/>
              <a:buChar char="•"/>
            </a:pPr>
            <a:r>
              <a:rPr lang="en-US" sz="2800">
                <a:solidFill>
                  <a:srgbClr val="FFFFFF"/>
                </a:solidFill>
                <a:latin typeface="Mont"/>
                <a:ea typeface="Mont"/>
                <a:cs typeface="Mont"/>
                <a:sym typeface="Mont"/>
              </a:rPr>
              <a:t>Futures</a:t>
            </a:r>
          </a:p>
          <a:p>
            <a:pPr marL="604521" lvl="1" indent="-302261" algn="l">
              <a:lnSpc>
                <a:spcPts val="3920"/>
              </a:lnSpc>
              <a:buFont typeface="Arial"/>
              <a:buChar char="•"/>
            </a:pPr>
            <a:r>
              <a:rPr lang="en-US" sz="2800">
                <a:solidFill>
                  <a:srgbClr val="FFFFFF"/>
                </a:solidFill>
                <a:latin typeface="Mont"/>
                <a:ea typeface="Mont"/>
                <a:cs typeface="Mont"/>
                <a:sym typeface="Mont"/>
              </a:rPr>
              <a:t>Options</a:t>
            </a:r>
          </a:p>
          <a:p>
            <a:pPr marL="604521" lvl="1" indent="-302261" algn="l">
              <a:lnSpc>
                <a:spcPts val="3920"/>
              </a:lnSpc>
              <a:buFont typeface="Arial"/>
              <a:buChar char="•"/>
            </a:pPr>
            <a:r>
              <a:rPr lang="en-US" sz="2800">
                <a:solidFill>
                  <a:srgbClr val="FFFFFF"/>
                </a:solidFill>
                <a:latin typeface="Mont"/>
                <a:ea typeface="Mont"/>
                <a:cs typeface="Mont"/>
                <a:sym typeface="Mont"/>
              </a:rPr>
              <a:t>Swap</a:t>
            </a:r>
          </a:p>
        </p:txBody>
      </p:sp>
      <p:sp>
        <p:nvSpPr>
          <p:cNvPr id="15" name="TextBox 15"/>
          <p:cNvSpPr txBox="1"/>
          <p:nvPr/>
        </p:nvSpPr>
        <p:spPr>
          <a:xfrm>
            <a:off x="2656847" y="1352219"/>
            <a:ext cx="13469092" cy="1714500"/>
          </a:xfrm>
          <a:prstGeom prst="rect">
            <a:avLst/>
          </a:prstGeom>
        </p:spPr>
        <p:txBody>
          <a:bodyPr lIns="0" tIns="0" rIns="0" bIns="0" rtlCol="0" anchor="t">
            <a:spAutoFit/>
          </a:bodyPr>
          <a:lstStyle/>
          <a:p>
            <a:pPr algn="ctr">
              <a:lnSpc>
                <a:spcPts val="6299"/>
              </a:lnSpc>
            </a:pPr>
            <a:r>
              <a:rPr lang="en-US" sz="4499" b="1">
                <a:solidFill>
                  <a:srgbClr val="2B2B2B"/>
                </a:solidFill>
                <a:latin typeface="Mont Heavy"/>
                <a:ea typeface="Mont Heavy"/>
                <a:cs typeface="Mont Heavy"/>
                <a:sym typeface="Mont Heavy"/>
              </a:rPr>
              <a:t>Pengungkapan Derivatif Instrumen Keuangan</a:t>
            </a:r>
          </a:p>
        </p:txBody>
      </p:sp>
      <p:sp>
        <p:nvSpPr>
          <p:cNvPr id="16" name="TextBox 16"/>
          <p:cNvSpPr txBox="1"/>
          <p:nvPr/>
        </p:nvSpPr>
        <p:spPr>
          <a:xfrm>
            <a:off x="9935329" y="4520088"/>
            <a:ext cx="6998853" cy="3557905"/>
          </a:xfrm>
          <a:prstGeom prst="rect">
            <a:avLst/>
          </a:prstGeom>
        </p:spPr>
        <p:txBody>
          <a:bodyPr lIns="0" tIns="0" rIns="0" bIns="0" rtlCol="0" anchor="t">
            <a:spAutoFit/>
          </a:bodyPr>
          <a:lstStyle/>
          <a:p>
            <a:pPr algn="l">
              <a:lnSpc>
                <a:spcPts val="3920"/>
              </a:lnSpc>
            </a:pPr>
            <a:r>
              <a:rPr lang="en-US" sz="2800">
                <a:solidFill>
                  <a:srgbClr val="FFFFFF"/>
                </a:solidFill>
                <a:latin typeface="Mont"/>
                <a:ea typeface="Mont"/>
                <a:cs typeface="Mont"/>
                <a:sym typeface="Mont"/>
              </a:rPr>
              <a:t>Pengungkapan derivatif dalam laporan keuangan penting untuk:</a:t>
            </a:r>
          </a:p>
          <a:p>
            <a:pPr marL="604521" lvl="1" indent="-302261" algn="l">
              <a:lnSpc>
                <a:spcPts val="3920"/>
              </a:lnSpc>
              <a:buFont typeface="Arial"/>
              <a:buChar char="•"/>
            </a:pPr>
            <a:r>
              <a:rPr lang="en-US" sz="2800">
                <a:solidFill>
                  <a:srgbClr val="FFFFFF"/>
                </a:solidFill>
                <a:latin typeface="Mont"/>
                <a:ea typeface="Mont"/>
                <a:cs typeface="Mont"/>
                <a:sym typeface="Mont"/>
              </a:rPr>
              <a:t>Transparansi risiko keuangan</a:t>
            </a:r>
          </a:p>
          <a:p>
            <a:pPr marL="604521" lvl="1" indent="-302261" algn="l">
              <a:lnSpc>
                <a:spcPts val="3920"/>
              </a:lnSpc>
              <a:buFont typeface="Arial"/>
              <a:buChar char="•"/>
            </a:pPr>
            <a:r>
              <a:rPr lang="en-US" sz="2800">
                <a:solidFill>
                  <a:srgbClr val="FFFFFF"/>
                </a:solidFill>
                <a:latin typeface="Mont"/>
                <a:ea typeface="Mont"/>
                <a:cs typeface="Mont"/>
                <a:sym typeface="Mont"/>
              </a:rPr>
              <a:t>Menjelaskan strategi lindung nilai (hedging)</a:t>
            </a:r>
          </a:p>
          <a:p>
            <a:pPr marL="604521" lvl="1" indent="-302261" algn="l">
              <a:lnSpc>
                <a:spcPts val="3920"/>
              </a:lnSpc>
              <a:buFont typeface="Arial"/>
              <a:buChar char="•"/>
            </a:pPr>
            <a:r>
              <a:rPr lang="en-US" sz="2800">
                <a:solidFill>
                  <a:srgbClr val="FFFFFF"/>
                </a:solidFill>
                <a:latin typeface="Mont"/>
                <a:ea typeface="Mont"/>
                <a:cs typeface="Mont"/>
                <a:sym typeface="Mont"/>
              </a:rPr>
              <a:t>Memberikan infomasi bagi investor dan kreditur</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435</Words>
  <Application>Microsoft Office PowerPoint</Application>
  <PresentationFormat>Custom</PresentationFormat>
  <Paragraphs>59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Waffle Soft</vt:lpstr>
      <vt:lpstr>Arial</vt:lpstr>
      <vt:lpstr>Mont Heavy</vt:lpstr>
      <vt:lpstr>Mont</vt:lpstr>
      <vt:lpstr>Mont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PENERJEMAHAN LAPORAN KEUANGAN MATA UANG ASING</dc:title>
  <cp:lastModifiedBy>organizer</cp:lastModifiedBy>
  <cp:revision>5</cp:revision>
  <dcterms:created xsi:type="dcterms:W3CDTF">2006-08-16T00:00:00Z</dcterms:created>
  <dcterms:modified xsi:type="dcterms:W3CDTF">2025-12-20T12:37:08Z</dcterms:modified>
  <dc:identifier>DAG8JZ3R8Ag</dc:identifier>
</cp:coreProperties>
</file>