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
  </p:notesMasterIdLst>
  <p:sldIdLst>
    <p:sldId id="256" r:id="rId2"/>
    <p:sldId id="259" r:id="rId3"/>
    <p:sldId id="260" r:id="rId4"/>
    <p:sldId id="261" r:id="rId5"/>
    <p:sldId id="262" r:id="rId6"/>
    <p:sldId id="264" r:id="rId7"/>
  </p:sldIdLst>
  <p:sldSz cx="14630400" cy="8229600"/>
  <p:notesSz cx="8229600" cy="14630400"/>
  <p:embeddedFontLst>
    <p:embeddedFont>
      <p:font typeface="Barlow Bold" panose="020B0604020202020204" charset="0"/>
      <p:bold r:id="rId9"/>
    </p:embeddedFont>
    <p:embeddedFont>
      <p:font typeface="Barlow Light" panose="00000400000000000000" pitchFamily="2" charset="0"/>
      <p:regular r:id="rId10"/>
    </p:embeddedFont>
    <p:embeddedFont>
      <p:font typeface="Montserrat" panose="00000500000000000000" pitchFamily="2" charset="0"/>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52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25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7516892"/>
            <a:ext cx="14630400" cy="712708"/>
          </a:xfrm>
          <a:prstGeom prst="rect">
            <a:avLst/>
          </a:prstGeom>
          <a:solidFill>
            <a:srgbClr val="FFFFFF">
              <a:alpha val="70000"/>
            </a:srgbClr>
          </a:solidFill>
          <a:ln/>
        </p:spPr>
      </p:sp>
      <p:sp>
        <p:nvSpPr>
          <p:cNvPr id="4" name="Text 1"/>
          <p:cNvSpPr/>
          <p:nvPr/>
        </p:nvSpPr>
        <p:spPr>
          <a:xfrm>
            <a:off x="552893" y="3249216"/>
            <a:ext cx="12847473" cy="712708"/>
          </a:xfrm>
          <a:prstGeom prst="rect">
            <a:avLst/>
          </a:prstGeom>
          <a:noFill/>
          <a:ln/>
        </p:spPr>
        <p:txBody>
          <a:bodyPr wrap="none" lIns="0" tIns="0" rIns="0" bIns="0" rtlCol="0" anchor="t"/>
          <a:lstStyle/>
          <a:p>
            <a:pPr marL="0" indent="0" algn="ctr">
              <a:lnSpc>
                <a:spcPts val="5600"/>
              </a:lnSpc>
              <a:buNone/>
            </a:pPr>
            <a:r>
              <a:rPr lang="en-US" sz="4000" b="1" dirty="0">
                <a:solidFill>
                  <a:srgbClr val="2E3C4E"/>
                </a:solidFill>
                <a:latin typeface="Barlow Bold" pitchFamily="34" charset="0"/>
                <a:ea typeface="Barlow Bold" pitchFamily="34" charset="-122"/>
                <a:cs typeface="Barlow Bold" pitchFamily="34" charset="-120"/>
              </a:rPr>
              <a:t>K</a:t>
            </a:r>
            <a:r>
              <a:rPr lang="en-US" sz="4400" b="1" dirty="0">
                <a:solidFill>
                  <a:srgbClr val="2E3C4E"/>
                </a:solidFill>
                <a:latin typeface="Barlow Bold" pitchFamily="34" charset="0"/>
                <a:ea typeface="Barlow Bold" pitchFamily="34" charset="-122"/>
                <a:cs typeface="Barlow Bold" pitchFamily="34" charset="-120"/>
              </a:rPr>
              <a:t>ecurangan kebangkrutan, </a:t>
            </a:r>
            <a:r>
              <a:rPr lang="en-US" sz="4400" b="1" dirty="0" err="1">
                <a:solidFill>
                  <a:srgbClr val="2E3C4E"/>
                </a:solidFill>
                <a:latin typeface="Barlow Bold" pitchFamily="34" charset="0"/>
                <a:ea typeface="Barlow Bold" pitchFamily="34" charset="-122"/>
                <a:cs typeface="Barlow Bold" pitchFamily="34" charset="-120"/>
              </a:rPr>
              <a:t>perceraian</a:t>
            </a:r>
            <a:r>
              <a:rPr lang="en-US" sz="6000" b="1" dirty="0">
                <a:solidFill>
                  <a:srgbClr val="2E3C4E"/>
                </a:solidFill>
                <a:latin typeface="Barlow Bold" pitchFamily="34" charset="0"/>
                <a:ea typeface="Barlow Bold" pitchFamily="34" charset="-122"/>
                <a:cs typeface="Barlow Bold" pitchFamily="34" charset="-120"/>
              </a:rPr>
              <a:t> </a:t>
            </a:r>
          </a:p>
          <a:p>
            <a:pPr marL="0" indent="0" algn="ctr">
              <a:lnSpc>
                <a:spcPts val="5600"/>
              </a:lnSpc>
              <a:buNone/>
            </a:pPr>
            <a:r>
              <a:rPr lang="en-US" sz="4400" b="1" dirty="0">
                <a:solidFill>
                  <a:srgbClr val="2E3C4E"/>
                </a:solidFill>
                <a:latin typeface="Barlow Bold" pitchFamily="34" charset="0"/>
                <a:ea typeface="Barlow Bold" pitchFamily="34" charset="-122"/>
                <a:cs typeface="Barlow Bold" pitchFamily="34" charset="-120"/>
              </a:rPr>
              <a:t>dan pajak</a:t>
            </a:r>
            <a:endParaRPr lang="en-US" sz="4400" dirty="0"/>
          </a:p>
        </p:txBody>
      </p:sp>
      <p:sp>
        <p:nvSpPr>
          <p:cNvPr id="5" name="Text 2"/>
          <p:cNvSpPr/>
          <p:nvPr/>
        </p:nvSpPr>
        <p:spPr>
          <a:xfrm>
            <a:off x="758309" y="4286845"/>
            <a:ext cx="13113782" cy="693420"/>
          </a:xfrm>
          <a:prstGeom prst="rect">
            <a:avLst/>
          </a:prstGeom>
          <a:noFill/>
          <a:ln/>
        </p:spPr>
        <p:txBody>
          <a:bodyPr wrap="square" lIns="0" tIns="0" rIns="0" bIns="0" rtlCol="0" anchor="t"/>
          <a:lstStyle/>
          <a:p>
            <a:pPr marL="0" indent="0" algn="ctr">
              <a:lnSpc>
                <a:spcPts val="2700"/>
              </a:lnSpc>
              <a:buNone/>
            </a:pPr>
            <a:endParaRPr lang="en-US" sz="2400" b="1" dirty="0">
              <a:solidFill>
                <a:srgbClr val="384653"/>
              </a:solidFill>
              <a:latin typeface="Montserrat" pitchFamily="34" charset="0"/>
              <a:ea typeface="Montserrat" pitchFamily="34" charset="-122"/>
              <a:cs typeface="Montserrat" pitchFamily="34" charset="-120"/>
            </a:endParaRPr>
          </a:p>
          <a:p>
            <a:pPr marL="0" indent="0" algn="ctr">
              <a:lnSpc>
                <a:spcPts val="2700"/>
              </a:lnSpc>
              <a:buNone/>
            </a:pPr>
            <a:endParaRPr lang="en-US" sz="2400" b="1" dirty="0">
              <a:solidFill>
                <a:srgbClr val="384653"/>
              </a:solidFill>
              <a:latin typeface="Montserrat" pitchFamily="34" charset="0"/>
              <a:ea typeface="Montserrat" pitchFamily="34" charset="-122"/>
              <a:cs typeface="Montserrat" pitchFamily="34" charset="-120"/>
            </a:endParaRPr>
          </a:p>
          <a:p>
            <a:pPr marL="0" indent="0" algn="ctr">
              <a:lnSpc>
                <a:spcPts val="2700"/>
              </a:lnSpc>
              <a:buNone/>
            </a:pPr>
            <a:r>
              <a:rPr lang="en-US" sz="2400" b="1" dirty="0">
                <a:solidFill>
                  <a:srgbClr val="384653"/>
                </a:solidFill>
                <a:latin typeface="Montserrat" pitchFamily="34" charset="0"/>
                <a:ea typeface="Montserrat" pitchFamily="34" charset="-122"/>
                <a:cs typeface="Montserrat" pitchFamily="34" charset="-120"/>
              </a:rPr>
              <a:t>Oleh : Arjhu Wita Gulo</a:t>
            </a:r>
            <a:br>
              <a:rPr lang="en-US" sz="2400" b="1" dirty="0">
                <a:solidFill>
                  <a:srgbClr val="384653"/>
                </a:solidFill>
                <a:latin typeface="Montserrat" pitchFamily="34" charset="0"/>
                <a:ea typeface="Montserrat" pitchFamily="34" charset="-122"/>
                <a:cs typeface="Montserrat" pitchFamily="34" charset="-120"/>
              </a:rPr>
            </a:br>
            <a:r>
              <a:rPr lang="en-US" sz="2400" b="1" dirty="0">
                <a:solidFill>
                  <a:srgbClr val="384653"/>
                </a:solidFill>
                <a:latin typeface="Montserrat" pitchFamily="34" charset="0"/>
                <a:ea typeface="Montserrat" pitchFamily="34" charset="-122"/>
                <a:cs typeface="Montserrat" pitchFamily="34" charset="-120"/>
              </a:rPr>
              <a:t>NIM : 2022340350006</a:t>
            </a:r>
          </a:p>
          <a:p>
            <a:pPr marL="0" indent="0" algn="ctr">
              <a:lnSpc>
                <a:spcPts val="2700"/>
              </a:lnSpc>
              <a:buNone/>
            </a:pPr>
            <a:r>
              <a:rPr lang="en-US" sz="2400" b="1" dirty="0">
                <a:solidFill>
                  <a:srgbClr val="384653"/>
                </a:solidFill>
                <a:latin typeface="Montserrat" pitchFamily="34" charset="0"/>
              </a:rPr>
              <a:t>Dosen </a:t>
            </a:r>
            <a:r>
              <a:rPr lang="en-US" sz="2400" b="1" dirty="0" err="1">
                <a:solidFill>
                  <a:srgbClr val="384653"/>
                </a:solidFill>
                <a:latin typeface="Montserrat" pitchFamily="34" charset="0"/>
              </a:rPr>
              <a:t>Pengampu</a:t>
            </a:r>
            <a:r>
              <a:rPr lang="en-US" sz="2400" b="1" dirty="0">
                <a:solidFill>
                  <a:srgbClr val="384653"/>
                </a:solidFill>
                <a:latin typeface="Montserrat" pitchFamily="34" charset="0"/>
              </a:rPr>
              <a:t> : Drs. Suyadi, Ak., </a:t>
            </a:r>
            <a:r>
              <a:rPr lang="en-US" sz="2400" b="1" dirty="0" err="1">
                <a:solidFill>
                  <a:srgbClr val="384653"/>
                </a:solidFill>
                <a:latin typeface="Montserrat" pitchFamily="34" charset="0"/>
              </a:rPr>
              <a:t>M.Com</a:t>
            </a:r>
            <a:endParaRPr lang="en-US"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4" name="Text 1"/>
          <p:cNvSpPr/>
          <p:nvPr/>
        </p:nvSpPr>
        <p:spPr>
          <a:xfrm>
            <a:off x="758309" y="2426613"/>
            <a:ext cx="8459391" cy="712708"/>
          </a:xfrm>
          <a:prstGeom prst="rect">
            <a:avLst/>
          </a:prstGeom>
          <a:noFill/>
          <a:ln/>
        </p:spPr>
        <p:txBody>
          <a:bodyPr wrap="non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Bentuk-Bentuk Kecurangan Pajak</a:t>
            </a:r>
            <a:endParaRPr lang="en-US" sz="44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309" y="3464243"/>
            <a:ext cx="541615" cy="541615"/>
          </a:xfrm>
          <a:prstGeom prst="rect">
            <a:avLst/>
          </a:prstGeom>
        </p:spPr>
      </p:pic>
      <p:sp>
        <p:nvSpPr>
          <p:cNvPr id="6" name="Text 2"/>
          <p:cNvSpPr/>
          <p:nvPr/>
        </p:nvSpPr>
        <p:spPr>
          <a:xfrm>
            <a:off x="758309" y="4276606"/>
            <a:ext cx="292310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Manipulasi Penghasilan</a:t>
            </a:r>
            <a:endParaRPr lang="en-US" sz="2200" dirty="0"/>
          </a:p>
        </p:txBody>
      </p:sp>
      <p:sp>
        <p:nvSpPr>
          <p:cNvPr id="7" name="Text 3"/>
          <p:cNvSpPr/>
          <p:nvPr/>
        </p:nvSpPr>
        <p:spPr>
          <a:xfrm>
            <a:off x="758309" y="4762738"/>
            <a:ext cx="419076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Mengurangi pajak terutang melalui manipulasi penghasilan dan biaya secara tidak jujur.</a:t>
            </a:r>
            <a:endParaRPr lang="en-US" sz="17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9819" y="3464243"/>
            <a:ext cx="541615" cy="541615"/>
          </a:xfrm>
          <a:prstGeom prst="rect">
            <a:avLst/>
          </a:prstGeom>
        </p:spPr>
      </p:pic>
      <p:sp>
        <p:nvSpPr>
          <p:cNvPr id="9" name="Text 4"/>
          <p:cNvSpPr/>
          <p:nvPr/>
        </p:nvSpPr>
        <p:spPr>
          <a:xfrm>
            <a:off x="5219819" y="4276606"/>
            <a:ext cx="2932271"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Skema Transfer Pricing</a:t>
            </a:r>
            <a:endParaRPr lang="en-US" sz="2200" dirty="0"/>
          </a:p>
        </p:txBody>
      </p:sp>
      <p:sp>
        <p:nvSpPr>
          <p:cNvPr id="10" name="Text 5"/>
          <p:cNvSpPr/>
          <p:nvPr/>
        </p:nvSpPr>
        <p:spPr>
          <a:xfrm>
            <a:off x="5219819" y="4762738"/>
            <a:ext cx="419076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Perusahaan besar menggunakan skema transfer pricing yang kompleks untuk menghindari kewajiban pajak.</a:t>
            </a:r>
            <a:endParaRPr lang="en-US" sz="170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1329" y="3464243"/>
            <a:ext cx="541615" cy="541615"/>
          </a:xfrm>
          <a:prstGeom prst="rect">
            <a:avLst/>
          </a:prstGeom>
        </p:spPr>
      </p:pic>
      <p:sp>
        <p:nvSpPr>
          <p:cNvPr id="12" name="Text 6"/>
          <p:cNvSpPr/>
          <p:nvPr/>
        </p:nvSpPr>
        <p:spPr>
          <a:xfrm>
            <a:off x="9681329" y="4276606"/>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Pemalsuan Dokumen</a:t>
            </a:r>
            <a:endParaRPr lang="en-US" sz="2200" dirty="0"/>
          </a:p>
        </p:txBody>
      </p:sp>
      <p:sp>
        <p:nvSpPr>
          <p:cNvPr id="13" name="Text 7"/>
          <p:cNvSpPr/>
          <p:nvPr/>
        </p:nvSpPr>
        <p:spPr>
          <a:xfrm>
            <a:off x="9681329" y="4762738"/>
            <a:ext cx="419076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Pemalsuan dokumen dan pelaporan palsu dalam sistem e-Filing dan e-Billing untuk menipu otoritas pajak.</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flipV="1">
            <a:off x="0" y="8229600"/>
            <a:ext cx="14630400" cy="378976"/>
          </a:xfrm>
          <a:prstGeom prst="rect">
            <a:avLst/>
          </a:prstGeom>
          <a:solidFill>
            <a:srgbClr val="FFFFFF">
              <a:alpha val="70000"/>
            </a:srgbClr>
          </a:solidFill>
          <a:ln/>
        </p:spPr>
      </p:sp>
      <p:sp>
        <p:nvSpPr>
          <p:cNvPr id="4" name="Text 1"/>
          <p:cNvSpPr/>
          <p:nvPr/>
        </p:nvSpPr>
        <p:spPr>
          <a:xfrm>
            <a:off x="758309" y="1639014"/>
            <a:ext cx="12004596" cy="712708"/>
          </a:xfrm>
          <a:prstGeom prst="rect">
            <a:avLst/>
          </a:prstGeom>
          <a:noFill/>
          <a:ln/>
        </p:spPr>
        <p:txBody>
          <a:bodyPr wrap="non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Pencegahan dan Penanganan Kecurangan Pajak</a:t>
            </a:r>
            <a:endParaRPr lang="en-US" sz="4450" dirty="0"/>
          </a:p>
        </p:txBody>
      </p:sp>
      <p:sp>
        <p:nvSpPr>
          <p:cNvPr id="5" name="Text 2"/>
          <p:cNvSpPr/>
          <p:nvPr/>
        </p:nvSpPr>
        <p:spPr>
          <a:xfrm>
            <a:off x="758309" y="2676644"/>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01</a:t>
            </a:r>
            <a:endParaRPr lang="en-US" sz="1700" dirty="0"/>
          </a:p>
        </p:txBody>
      </p:sp>
      <p:pic>
        <p:nvPicPr>
          <p:cNvPr id="6" name="Image 1" descr="preencoded.png"/>
          <p:cNvPicPr>
            <a:picLocks noChangeAspect="1"/>
          </p:cNvPicPr>
          <p:nvPr/>
        </p:nvPicPr>
        <p:blipFill>
          <a:blip r:embed="rId4"/>
          <a:stretch>
            <a:fillRect/>
          </a:stretch>
        </p:blipFill>
        <p:spPr>
          <a:xfrm>
            <a:off x="758309" y="3014186"/>
            <a:ext cx="6448544" cy="30480"/>
          </a:xfrm>
          <a:prstGeom prst="rect">
            <a:avLst/>
          </a:prstGeom>
        </p:spPr>
      </p:pic>
      <p:sp>
        <p:nvSpPr>
          <p:cNvPr id="7" name="Text 3"/>
          <p:cNvSpPr/>
          <p:nvPr/>
        </p:nvSpPr>
        <p:spPr>
          <a:xfrm>
            <a:off x="758309" y="3183374"/>
            <a:ext cx="3083004"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Digitalisasi Sistem Pajak</a:t>
            </a:r>
            <a:endParaRPr lang="en-US" sz="2200" dirty="0"/>
          </a:p>
        </p:txBody>
      </p:sp>
      <p:sp>
        <p:nvSpPr>
          <p:cNvPr id="8" name="Text 4"/>
          <p:cNvSpPr/>
          <p:nvPr/>
        </p:nvSpPr>
        <p:spPr>
          <a:xfrm>
            <a:off x="758309" y="3669506"/>
            <a:ext cx="6448544"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Sistem e-Filing dan e-Billing meminimalkan manipulasi data dan meningkatkan transparansi.</a:t>
            </a:r>
            <a:endParaRPr lang="en-US" sz="1700" dirty="0"/>
          </a:p>
        </p:txBody>
      </p:sp>
      <p:sp>
        <p:nvSpPr>
          <p:cNvPr id="9" name="Text 5"/>
          <p:cNvSpPr/>
          <p:nvPr/>
        </p:nvSpPr>
        <p:spPr>
          <a:xfrm>
            <a:off x="7423428" y="2676644"/>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02</a:t>
            </a:r>
            <a:endParaRPr lang="en-US" sz="1700" dirty="0"/>
          </a:p>
        </p:txBody>
      </p:sp>
      <p:pic>
        <p:nvPicPr>
          <p:cNvPr id="10" name="Image 2" descr="preencoded.png"/>
          <p:cNvPicPr>
            <a:picLocks noChangeAspect="1"/>
          </p:cNvPicPr>
          <p:nvPr/>
        </p:nvPicPr>
        <p:blipFill>
          <a:blip r:embed="rId4"/>
          <a:stretch>
            <a:fillRect/>
          </a:stretch>
        </p:blipFill>
        <p:spPr>
          <a:xfrm>
            <a:off x="7423428" y="3014186"/>
            <a:ext cx="6448663" cy="30480"/>
          </a:xfrm>
          <a:prstGeom prst="rect">
            <a:avLst/>
          </a:prstGeom>
        </p:spPr>
      </p:pic>
      <p:sp>
        <p:nvSpPr>
          <p:cNvPr id="11" name="Text 6"/>
          <p:cNvSpPr/>
          <p:nvPr/>
        </p:nvSpPr>
        <p:spPr>
          <a:xfrm>
            <a:off x="7423428" y="3183374"/>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Audit Berbasis Data</a:t>
            </a:r>
            <a:endParaRPr lang="en-US" sz="2200" dirty="0"/>
          </a:p>
        </p:txBody>
      </p:sp>
      <p:sp>
        <p:nvSpPr>
          <p:cNvPr id="12" name="Text 7"/>
          <p:cNvSpPr/>
          <p:nvPr/>
        </p:nvSpPr>
        <p:spPr>
          <a:xfrm>
            <a:off x="7423428" y="3669506"/>
            <a:ext cx="6448663"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Penggunaan teknologi analitik canggih untuk deteksi dini kecurangan pajak.</a:t>
            </a:r>
            <a:endParaRPr lang="en-US" sz="1700" dirty="0"/>
          </a:p>
        </p:txBody>
      </p:sp>
      <p:sp>
        <p:nvSpPr>
          <p:cNvPr id="13" name="Text 8"/>
          <p:cNvSpPr/>
          <p:nvPr/>
        </p:nvSpPr>
        <p:spPr>
          <a:xfrm>
            <a:off x="758309" y="4741902"/>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03</a:t>
            </a:r>
            <a:endParaRPr lang="en-US" sz="1700" dirty="0"/>
          </a:p>
        </p:txBody>
      </p:sp>
      <p:pic>
        <p:nvPicPr>
          <p:cNvPr id="14" name="Image 3" descr="preencoded.png"/>
          <p:cNvPicPr>
            <a:picLocks noChangeAspect="1"/>
          </p:cNvPicPr>
          <p:nvPr/>
        </p:nvPicPr>
        <p:blipFill>
          <a:blip r:embed="rId4"/>
          <a:stretch>
            <a:fillRect/>
          </a:stretch>
        </p:blipFill>
        <p:spPr>
          <a:xfrm>
            <a:off x="758309" y="5057775"/>
            <a:ext cx="6448544" cy="30480"/>
          </a:xfrm>
          <a:prstGeom prst="rect">
            <a:avLst/>
          </a:prstGeom>
        </p:spPr>
      </p:pic>
      <p:sp>
        <p:nvSpPr>
          <p:cNvPr id="15" name="Text 9"/>
          <p:cNvSpPr/>
          <p:nvPr/>
        </p:nvSpPr>
        <p:spPr>
          <a:xfrm>
            <a:off x="758309" y="524863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Edukasi Wajib Pajak</a:t>
            </a:r>
            <a:endParaRPr lang="en-US" sz="2200" dirty="0"/>
          </a:p>
        </p:txBody>
      </p:sp>
      <p:sp>
        <p:nvSpPr>
          <p:cNvPr id="16" name="Text 10"/>
          <p:cNvSpPr/>
          <p:nvPr/>
        </p:nvSpPr>
        <p:spPr>
          <a:xfrm>
            <a:off x="758309" y="5734764"/>
            <a:ext cx="6448544"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Meningkatkan pemahaman wajib pajak tentang risiko dan konsekuensi kecurangan.</a:t>
            </a:r>
            <a:endParaRPr lang="en-US" sz="1700" dirty="0"/>
          </a:p>
        </p:txBody>
      </p:sp>
      <p:sp>
        <p:nvSpPr>
          <p:cNvPr id="17" name="Text 11"/>
          <p:cNvSpPr/>
          <p:nvPr/>
        </p:nvSpPr>
        <p:spPr>
          <a:xfrm>
            <a:off x="7423428" y="4741902"/>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04</a:t>
            </a:r>
            <a:endParaRPr lang="en-US" sz="1700" dirty="0"/>
          </a:p>
        </p:txBody>
      </p:sp>
      <p:pic>
        <p:nvPicPr>
          <p:cNvPr id="18" name="Image 4" descr="preencoded.png"/>
          <p:cNvPicPr>
            <a:picLocks noChangeAspect="1"/>
          </p:cNvPicPr>
          <p:nvPr/>
        </p:nvPicPr>
        <p:blipFill>
          <a:blip r:embed="rId4"/>
          <a:stretch>
            <a:fillRect/>
          </a:stretch>
        </p:blipFill>
        <p:spPr>
          <a:xfrm>
            <a:off x="7423428" y="5057775"/>
            <a:ext cx="6448663" cy="30480"/>
          </a:xfrm>
          <a:prstGeom prst="rect">
            <a:avLst/>
          </a:prstGeom>
        </p:spPr>
      </p:pic>
      <p:sp>
        <p:nvSpPr>
          <p:cNvPr id="19" name="Text 12"/>
          <p:cNvSpPr/>
          <p:nvPr/>
        </p:nvSpPr>
        <p:spPr>
          <a:xfrm>
            <a:off x="7423428" y="524863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Sanksi Tegas</a:t>
            </a:r>
            <a:endParaRPr lang="en-US" sz="2200" dirty="0"/>
          </a:p>
        </p:txBody>
      </p:sp>
      <p:sp>
        <p:nvSpPr>
          <p:cNvPr id="20" name="Text 13"/>
          <p:cNvSpPr/>
          <p:nvPr/>
        </p:nvSpPr>
        <p:spPr>
          <a:xfrm>
            <a:off x="7423428" y="5734764"/>
            <a:ext cx="6448663"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Penerapan sanksi yang adil dan publikasi nama pelaku sebagai efek jera.</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flipV="1">
            <a:off x="0" y="8229599"/>
            <a:ext cx="14630400" cy="45719"/>
          </a:xfrm>
          <a:prstGeom prst="rect">
            <a:avLst/>
          </a:prstGeom>
          <a:solidFill>
            <a:srgbClr val="FFFFFF">
              <a:alpha val="70000"/>
            </a:srgbClr>
          </a:solidFill>
          <a:ln/>
        </p:spPr>
      </p:sp>
      <p:sp>
        <p:nvSpPr>
          <p:cNvPr id="4" name="Text 1"/>
          <p:cNvSpPr/>
          <p:nvPr/>
        </p:nvSpPr>
        <p:spPr>
          <a:xfrm>
            <a:off x="695801" y="818198"/>
            <a:ext cx="13238798" cy="1307783"/>
          </a:xfrm>
          <a:prstGeom prst="rect">
            <a:avLst/>
          </a:prstGeom>
          <a:noFill/>
          <a:ln/>
        </p:spPr>
        <p:txBody>
          <a:bodyPr wrap="square" lIns="0" tIns="0" rIns="0" bIns="0" rtlCol="0" anchor="t"/>
          <a:lstStyle/>
          <a:p>
            <a:pPr marL="0" indent="0" algn="l">
              <a:lnSpc>
                <a:spcPts val="5100"/>
              </a:lnSpc>
              <a:buNone/>
            </a:pPr>
            <a:r>
              <a:rPr lang="en-US" sz="4100" b="1" dirty="0">
                <a:solidFill>
                  <a:srgbClr val="2E3C4E"/>
                </a:solidFill>
                <a:latin typeface="Barlow Bold" pitchFamily="34" charset="0"/>
                <a:ea typeface="Barlow Bold" pitchFamily="34" charset="-122"/>
                <a:cs typeface="Barlow Bold" pitchFamily="34" charset="-120"/>
              </a:rPr>
              <a:t>Kecurangan dalam Perceraian: Manipulasi Harta dan Fakta</a:t>
            </a:r>
            <a:endParaRPr lang="en-US" sz="4100" dirty="0"/>
          </a:p>
        </p:txBody>
      </p:sp>
      <p:sp>
        <p:nvSpPr>
          <p:cNvPr id="5" name="Text 2"/>
          <p:cNvSpPr/>
          <p:nvPr/>
        </p:nvSpPr>
        <p:spPr>
          <a:xfrm>
            <a:off x="695801" y="2602944"/>
            <a:ext cx="7749183" cy="1590675"/>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Kecurangan dalam proses perceraian sering terjadi, terutama terkait dengan pembagian harta gono-gini. Salah satu bentuk yang paling umum adalah penyembunyian aset. Pihak tertentu mungkin berusaha menyembunyikan kekayaan mereka agar tidak termasuk dalam perhitungan harta bersama yang akan dibagi, sehingga merugikan mantan pasangan.</a:t>
            </a:r>
            <a:endParaRPr lang="en-US" sz="1550" dirty="0"/>
          </a:p>
        </p:txBody>
      </p:sp>
      <p:sp>
        <p:nvSpPr>
          <p:cNvPr id="6" name="Text 3"/>
          <p:cNvSpPr/>
          <p:nvPr/>
        </p:nvSpPr>
        <p:spPr>
          <a:xfrm>
            <a:off x="695801" y="4372451"/>
            <a:ext cx="7749183" cy="1908810"/>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Selain itu, pemalsuan bukti dan keterangan palsu di pengadilan juga kerap terjadi. Dokumen-dokumen fiktif atau kesaksian palsu dapat digunakan untuk memengaruhi keputusan hakim, yang pada akhirnya mengakibatkan ketidakadilan finansial dan emosional bagi pihak yang dirugikan. Dampak dari kecurangan ini sangat besar, mulai dari kerugian finansial yang signifikan hingga trauma psikologis bagi korban.</a:t>
            </a:r>
            <a:endParaRPr lang="en-US" sz="1550" dirty="0"/>
          </a:p>
        </p:txBody>
      </p:sp>
      <p:sp>
        <p:nvSpPr>
          <p:cNvPr id="8" name="Text 4"/>
          <p:cNvSpPr/>
          <p:nvPr/>
        </p:nvSpPr>
        <p:spPr>
          <a:xfrm>
            <a:off x="695801" y="6775013"/>
            <a:ext cx="13238798" cy="636270"/>
          </a:xfrm>
          <a:prstGeom prst="rect">
            <a:avLst/>
          </a:prstGeom>
          <a:noFill/>
          <a:ln/>
        </p:spPr>
        <p:txBody>
          <a:bodyPr wrap="square" lIns="0" tIns="0" rIns="0" bIns="0" rtlCol="0" anchor="t"/>
          <a:lstStyle/>
          <a:p>
            <a:pPr marL="0" indent="0" algn="l">
              <a:lnSpc>
                <a:spcPts val="2500"/>
              </a:lnSpc>
              <a:buNone/>
            </a:pPr>
            <a:r>
              <a:rPr lang="en-US" sz="1550" dirty="0">
                <a:solidFill>
                  <a:srgbClr val="384653"/>
                </a:solidFill>
                <a:latin typeface="Montserrat" pitchFamily="34" charset="0"/>
                <a:ea typeface="Montserrat" pitchFamily="34" charset="-122"/>
                <a:cs typeface="Montserrat" pitchFamily="34" charset="-120"/>
              </a:rPr>
              <a:t>Memastikan transparansi dan keadilan dalam proses perceraian sangat penting untuk melindungi hak-hak semua pihak yang terlibat.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flipV="1">
            <a:off x="0" y="8229599"/>
            <a:ext cx="14630400" cy="45719"/>
          </a:xfrm>
          <a:prstGeom prst="rect">
            <a:avLst/>
          </a:prstGeom>
          <a:solidFill>
            <a:srgbClr val="FFFFFF">
              <a:alpha val="70000"/>
            </a:srgbClr>
          </a:solidFill>
          <a:ln/>
        </p:spPr>
      </p:sp>
      <p:sp>
        <p:nvSpPr>
          <p:cNvPr id="4" name="Text 1"/>
          <p:cNvSpPr/>
          <p:nvPr/>
        </p:nvSpPr>
        <p:spPr>
          <a:xfrm>
            <a:off x="758309" y="1601033"/>
            <a:ext cx="13113782" cy="1425416"/>
          </a:xfrm>
          <a:prstGeom prst="rect">
            <a:avLst/>
          </a:prstGeom>
          <a:noFill/>
          <a:ln/>
        </p:spPr>
        <p:txBody>
          <a:bodyPr wrap="squar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Kecurangan dalam Kebangkrutan: Menghindari Kewajiban Utang</a:t>
            </a:r>
            <a:endParaRPr lang="en-US" sz="4450" dirty="0"/>
          </a:p>
        </p:txBody>
      </p:sp>
      <p:sp>
        <p:nvSpPr>
          <p:cNvPr id="5" name="Shape 2"/>
          <p:cNvSpPr/>
          <p:nvPr/>
        </p:nvSpPr>
        <p:spPr>
          <a:xfrm>
            <a:off x="758309" y="3351371"/>
            <a:ext cx="4226838" cy="3277195"/>
          </a:xfrm>
          <a:prstGeom prst="roundRect">
            <a:avLst>
              <a:gd name="adj" fmla="val 9917"/>
            </a:avLst>
          </a:prstGeom>
          <a:solidFill>
            <a:srgbClr val="FFFFFF"/>
          </a:solidFill>
          <a:ln w="30480">
            <a:solidFill>
              <a:srgbClr val="BACFDD"/>
            </a:solidFill>
            <a:prstDash val="solid"/>
          </a:ln>
        </p:spPr>
      </p:sp>
      <p:pic>
        <p:nvPicPr>
          <p:cNvPr id="6" name="Image 1" descr="preencoded.png"/>
          <p:cNvPicPr>
            <a:picLocks noChangeAspect="1"/>
          </p:cNvPicPr>
          <p:nvPr/>
        </p:nvPicPr>
        <p:blipFill>
          <a:blip r:embed="rId4"/>
          <a:stretch>
            <a:fillRect/>
          </a:stretch>
        </p:blipFill>
        <p:spPr>
          <a:xfrm>
            <a:off x="658892" y="3251954"/>
            <a:ext cx="259913" cy="259913"/>
          </a:xfrm>
          <a:prstGeom prst="rect">
            <a:avLst/>
          </a:prstGeom>
        </p:spPr>
      </p:pic>
      <p:pic>
        <p:nvPicPr>
          <p:cNvPr id="7" name="Image 2" descr="preencoded.png"/>
          <p:cNvPicPr>
            <a:picLocks noChangeAspect="1"/>
          </p:cNvPicPr>
          <p:nvPr/>
        </p:nvPicPr>
        <p:blipFill>
          <a:blip r:embed="rId5"/>
          <a:stretch>
            <a:fillRect/>
          </a:stretch>
        </p:blipFill>
        <p:spPr>
          <a:xfrm>
            <a:off x="4824651" y="6468070"/>
            <a:ext cx="259913" cy="259913"/>
          </a:xfrm>
          <a:prstGeom prst="rect">
            <a:avLst/>
          </a:prstGeom>
        </p:spPr>
      </p:pic>
      <p:sp>
        <p:nvSpPr>
          <p:cNvPr id="8" name="Text 3"/>
          <p:cNvSpPr/>
          <p:nvPr/>
        </p:nvSpPr>
        <p:spPr>
          <a:xfrm>
            <a:off x="1113711" y="3706773"/>
            <a:ext cx="3460909"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Hak </a:t>
            </a:r>
            <a:r>
              <a:rPr lang="en-US" sz="2200" b="1" dirty="0" err="1">
                <a:solidFill>
                  <a:srgbClr val="384653"/>
                </a:solidFill>
                <a:latin typeface="Barlow Bold" pitchFamily="34" charset="0"/>
                <a:ea typeface="Barlow Bold" pitchFamily="34" charset="-122"/>
                <a:cs typeface="Barlow Bold" pitchFamily="34" charset="-120"/>
              </a:rPr>
              <a:t>Mendahulukan</a:t>
            </a:r>
            <a:r>
              <a:rPr lang="en-US" sz="2200" b="1" dirty="0">
                <a:solidFill>
                  <a:srgbClr val="384653"/>
                </a:solidFill>
                <a:latin typeface="Barlow Bold" pitchFamily="34" charset="0"/>
                <a:ea typeface="Barlow Bold" pitchFamily="34" charset="-122"/>
                <a:cs typeface="Barlow Bold" pitchFamily="34" charset="-120"/>
              </a:rPr>
              <a:t> Utang Pajak</a:t>
            </a:r>
            <a:endParaRPr lang="en-US" sz="2200" dirty="0"/>
          </a:p>
        </p:txBody>
      </p:sp>
      <p:sp>
        <p:nvSpPr>
          <p:cNvPr id="9" name="Text 4"/>
          <p:cNvSpPr/>
          <p:nvPr/>
        </p:nvSpPr>
        <p:spPr>
          <a:xfrm>
            <a:off x="1113711" y="4192905"/>
            <a:ext cx="3516035" cy="17335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Undang-Undang Kepailitan No. 37 Tahun 2004 memberikan hak istimewa bagi utang pajak, yang harus didahulukan dalam pembagian harta pailit.</a:t>
            </a:r>
            <a:endParaRPr lang="en-US" sz="1700" dirty="0"/>
          </a:p>
        </p:txBody>
      </p:sp>
      <p:sp>
        <p:nvSpPr>
          <p:cNvPr id="10" name="Shape 5"/>
          <p:cNvSpPr/>
          <p:nvPr/>
        </p:nvSpPr>
        <p:spPr>
          <a:xfrm>
            <a:off x="5201722" y="3351371"/>
            <a:ext cx="4226838" cy="3277195"/>
          </a:xfrm>
          <a:prstGeom prst="roundRect">
            <a:avLst>
              <a:gd name="adj" fmla="val 9917"/>
            </a:avLst>
          </a:prstGeom>
          <a:solidFill>
            <a:srgbClr val="FFFFFF"/>
          </a:solidFill>
          <a:ln w="30480">
            <a:solidFill>
              <a:srgbClr val="BACFDD"/>
            </a:solidFill>
            <a:prstDash val="solid"/>
          </a:ln>
        </p:spPr>
      </p:sp>
      <p:pic>
        <p:nvPicPr>
          <p:cNvPr id="11" name="Image 3" descr="preencoded.png"/>
          <p:cNvPicPr>
            <a:picLocks noChangeAspect="1"/>
          </p:cNvPicPr>
          <p:nvPr/>
        </p:nvPicPr>
        <p:blipFill>
          <a:blip r:embed="rId4"/>
          <a:stretch>
            <a:fillRect/>
          </a:stretch>
        </p:blipFill>
        <p:spPr>
          <a:xfrm>
            <a:off x="5102304" y="3251954"/>
            <a:ext cx="259913" cy="259913"/>
          </a:xfrm>
          <a:prstGeom prst="rect">
            <a:avLst/>
          </a:prstGeom>
        </p:spPr>
      </p:pic>
      <p:pic>
        <p:nvPicPr>
          <p:cNvPr id="12" name="Image 4" descr="preencoded.png"/>
          <p:cNvPicPr>
            <a:picLocks noChangeAspect="1"/>
          </p:cNvPicPr>
          <p:nvPr/>
        </p:nvPicPr>
        <p:blipFill>
          <a:blip r:embed="rId5"/>
          <a:stretch>
            <a:fillRect/>
          </a:stretch>
        </p:blipFill>
        <p:spPr>
          <a:xfrm>
            <a:off x="9268063" y="6468070"/>
            <a:ext cx="259913" cy="259913"/>
          </a:xfrm>
          <a:prstGeom prst="rect">
            <a:avLst/>
          </a:prstGeom>
        </p:spPr>
      </p:pic>
      <p:sp>
        <p:nvSpPr>
          <p:cNvPr id="13" name="Text 6"/>
          <p:cNvSpPr/>
          <p:nvPr/>
        </p:nvSpPr>
        <p:spPr>
          <a:xfrm>
            <a:off x="5557123" y="370677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Manipulasi Aset</a:t>
            </a:r>
            <a:endParaRPr lang="en-US" sz="2200" dirty="0"/>
          </a:p>
        </p:txBody>
      </p:sp>
      <p:sp>
        <p:nvSpPr>
          <p:cNvPr id="14" name="Text 7"/>
          <p:cNvSpPr/>
          <p:nvPr/>
        </p:nvSpPr>
        <p:spPr>
          <a:xfrm>
            <a:off x="5557123" y="4192905"/>
            <a:ext cx="3516035" cy="208026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Praktik kecurangan sering melibatkan manipulasi aset agar tidak terdaftar dalam daftar harta pailit, sehingga debitur dapat menghindari kewajiban utangnya.</a:t>
            </a:r>
            <a:endParaRPr lang="en-US" sz="1700" dirty="0"/>
          </a:p>
        </p:txBody>
      </p:sp>
      <p:sp>
        <p:nvSpPr>
          <p:cNvPr id="15" name="Shape 8"/>
          <p:cNvSpPr/>
          <p:nvPr/>
        </p:nvSpPr>
        <p:spPr>
          <a:xfrm>
            <a:off x="9645134" y="3351371"/>
            <a:ext cx="4226957" cy="3277195"/>
          </a:xfrm>
          <a:prstGeom prst="roundRect">
            <a:avLst>
              <a:gd name="adj" fmla="val 9917"/>
            </a:avLst>
          </a:prstGeom>
          <a:solidFill>
            <a:srgbClr val="FFFFFF"/>
          </a:solidFill>
          <a:ln w="30480">
            <a:solidFill>
              <a:srgbClr val="BACFDD"/>
            </a:solidFill>
            <a:prstDash val="solid"/>
          </a:ln>
        </p:spPr>
      </p:sp>
      <p:pic>
        <p:nvPicPr>
          <p:cNvPr id="16" name="Image 5" descr="preencoded.png"/>
          <p:cNvPicPr>
            <a:picLocks noChangeAspect="1"/>
          </p:cNvPicPr>
          <p:nvPr/>
        </p:nvPicPr>
        <p:blipFill>
          <a:blip r:embed="rId4"/>
          <a:stretch>
            <a:fillRect/>
          </a:stretch>
        </p:blipFill>
        <p:spPr>
          <a:xfrm>
            <a:off x="9545717" y="3251954"/>
            <a:ext cx="259913" cy="259913"/>
          </a:xfrm>
          <a:prstGeom prst="rect">
            <a:avLst/>
          </a:prstGeom>
        </p:spPr>
      </p:pic>
      <p:pic>
        <p:nvPicPr>
          <p:cNvPr id="17" name="Image 6" descr="preencoded.png"/>
          <p:cNvPicPr>
            <a:picLocks noChangeAspect="1"/>
          </p:cNvPicPr>
          <p:nvPr/>
        </p:nvPicPr>
        <p:blipFill>
          <a:blip r:embed="rId5"/>
          <a:stretch>
            <a:fillRect/>
          </a:stretch>
        </p:blipFill>
        <p:spPr>
          <a:xfrm>
            <a:off x="13711595" y="6468070"/>
            <a:ext cx="259913" cy="259913"/>
          </a:xfrm>
          <a:prstGeom prst="rect">
            <a:avLst/>
          </a:prstGeom>
        </p:spPr>
      </p:pic>
      <p:sp>
        <p:nvSpPr>
          <p:cNvPr id="18" name="Text 9"/>
          <p:cNvSpPr/>
          <p:nvPr/>
        </p:nvSpPr>
        <p:spPr>
          <a:xfrm>
            <a:off x="10000536" y="370677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Studi Kasus</a:t>
            </a:r>
            <a:endParaRPr lang="en-US" sz="2200" dirty="0"/>
          </a:p>
        </p:txBody>
      </p:sp>
      <p:sp>
        <p:nvSpPr>
          <p:cNvPr id="19" name="Text 10"/>
          <p:cNvSpPr/>
          <p:nvPr/>
        </p:nvSpPr>
        <p:spPr>
          <a:xfrm>
            <a:off x="10000536" y="4192905"/>
            <a:ext cx="3516154" cy="208026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Kasus PT Industries Badja Garuda menyoroti pentingnya penerapan hak mendahulu utang pajak dalam kepailitan untuk memastikan keadilan bagi negara.</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flipV="1">
            <a:off x="0" y="8229599"/>
            <a:ext cx="14630400" cy="186095"/>
          </a:xfrm>
          <a:prstGeom prst="rect">
            <a:avLst/>
          </a:prstGeom>
          <a:solidFill>
            <a:srgbClr val="FFFFFF">
              <a:alpha val="70000"/>
            </a:srgbClr>
          </a:solidFill>
          <a:ln/>
        </p:spPr>
      </p:sp>
      <p:sp>
        <p:nvSpPr>
          <p:cNvPr id="4" name="Text 1"/>
          <p:cNvSpPr/>
          <p:nvPr/>
        </p:nvSpPr>
        <p:spPr>
          <a:xfrm>
            <a:off x="758309" y="1445895"/>
            <a:ext cx="13113782" cy="1425416"/>
          </a:xfrm>
          <a:prstGeom prst="rect">
            <a:avLst/>
          </a:prstGeom>
          <a:noFill/>
          <a:ln/>
        </p:spPr>
        <p:txBody>
          <a:bodyPr wrap="square" lIns="0" tIns="0" rIns="0" bIns="0" rtlCol="0" anchor="t"/>
          <a:lstStyle/>
          <a:p>
            <a:pPr marL="0" indent="0" algn="l">
              <a:lnSpc>
                <a:spcPts val="5600"/>
              </a:lnSpc>
              <a:buNone/>
            </a:pPr>
            <a:r>
              <a:rPr lang="en-US" sz="4450" b="1" dirty="0">
                <a:solidFill>
                  <a:srgbClr val="2E3C4E"/>
                </a:solidFill>
                <a:latin typeface="Barlow Bold" pitchFamily="34" charset="0"/>
                <a:ea typeface="Barlow Bold" pitchFamily="34" charset="-122"/>
                <a:cs typeface="Barlow Bold" pitchFamily="34" charset="-120"/>
              </a:rPr>
              <a:t>Manajemen Risiko Fraud: Strategi Menghadapi Kecurangan</a:t>
            </a:r>
            <a:endParaRPr lang="en-US" sz="4450" dirty="0"/>
          </a:p>
        </p:txBody>
      </p:sp>
      <p:sp>
        <p:nvSpPr>
          <p:cNvPr id="5" name="Shape 2"/>
          <p:cNvSpPr/>
          <p:nvPr/>
        </p:nvSpPr>
        <p:spPr>
          <a:xfrm>
            <a:off x="758309" y="3196233"/>
            <a:ext cx="13113782" cy="3587353"/>
          </a:xfrm>
          <a:prstGeom prst="roundRect">
            <a:avLst>
              <a:gd name="adj" fmla="val 9059"/>
            </a:avLst>
          </a:prstGeom>
          <a:solidFill>
            <a:srgbClr val="D4E9F7"/>
          </a:solidFill>
          <a:ln w="7620">
            <a:solidFill>
              <a:srgbClr val="BACFDD"/>
            </a:solidFill>
            <a:prstDash val="solid"/>
          </a:ln>
        </p:spPr>
      </p:sp>
      <p:sp>
        <p:nvSpPr>
          <p:cNvPr id="6" name="Shape 3"/>
          <p:cNvSpPr/>
          <p:nvPr/>
        </p:nvSpPr>
        <p:spPr>
          <a:xfrm>
            <a:off x="765929" y="3203853"/>
            <a:ext cx="6549271" cy="1612702"/>
          </a:xfrm>
          <a:prstGeom prst="roundRect">
            <a:avLst>
              <a:gd name="adj" fmla="val 20152"/>
            </a:avLst>
          </a:prstGeom>
          <a:solidFill>
            <a:srgbClr val="D4E9F7"/>
          </a:solidFill>
          <a:ln/>
        </p:spPr>
      </p:sp>
      <p:sp>
        <p:nvSpPr>
          <p:cNvPr id="7" name="Text 4"/>
          <p:cNvSpPr/>
          <p:nvPr/>
        </p:nvSpPr>
        <p:spPr>
          <a:xfrm>
            <a:off x="982504" y="3420428"/>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Identifikasi Risiko</a:t>
            </a:r>
            <a:endParaRPr lang="en-US" sz="2200" dirty="0"/>
          </a:p>
        </p:txBody>
      </p:sp>
      <p:sp>
        <p:nvSpPr>
          <p:cNvPr id="8" name="Text 5"/>
          <p:cNvSpPr/>
          <p:nvPr/>
        </p:nvSpPr>
        <p:spPr>
          <a:xfrm>
            <a:off x="982504" y="3906560"/>
            <a:ext cx="5791081"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Penilaian risiko fraud secara sistematis untuk mengidentifikasi potensi kerentanan.</a:t>
            </a:r>
            <a:endParaRPr lang="en-US" sz="1700" dirty="0"/>
          </a:p>
        </p:txBody>
      </p:sp>
      <p:sp>
        <p:nvSpPr>
          <p:cNvPr id="9" name="Shape 6"/>
          <p:cNvSpPr/>
          <p:nvPr/>
        </p:nvSpPr>
        <p:spPr>
          <a:xfrm>
            <a:off x="7315200" y="3203853"/>
            <a:ext cx="6549271" cy="1612702"/>
          </a:xfrm>
          <a:prstGeom prst="rect">
            <a:avLst/>
          </a:prstGeom>
          <a:solidFill>
            <a:srgbClr val="D4E9F7"/>
          </a:solidFill>
          <a:ln/>
        </p:spPr>
      </p:sp>
      <p:sp>
        <p:nvSpPr>
          <p:cNvPr id="10" name="Shape 7"/>
          <p:cNvSpPr/>
          <p:nvPr/>
        </p:nvSpPr>
        <p:spPr>
          <a:xfrm>
            <a:off x="7315200" y="3203853"/>
            <a:ext cx="30480" cy="1612702"/>
          </a:xfrm>
          <a:prstGeom prst="roundRect">
            <a:avLst>
              <a:gd name="adj" fmla="val 1066251"/>
            </a:avLst>
          </a:prstGeom>
          <a:solidFill>
            <a:srgbClr val="BACFDD"/>
          </a:solidFill>
          <a:ln/>
        </p:spPr>
      </p:sp>
      <p:sp>
        <p:nvSpPr>
          <p:cNvPr id="11" name="Text 8"/>
          <p:cNvSpPr/>
          <p:nvPr/>
        </p:nvSpPr>
        <p:spPr>
          <a:xfrm>
            <a:off x="7856815" y="3420428"/>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Pengendalian Internal</a:t>
            </a:r>
            <a:endParaRPr lang="en-US" sz="2200" dirty="0"/>
          </a:p>
        </p:txBody>
      </p:sp>
      <p:sp>
        <p:nvSpPr>
          <p:cNvPr id="12" name="Text 9"/>
          <p:cNvSpPr/>
          <p:nvPr/>
        </p:nvSpPr>
        <p:spPr>
          <a:xfrm>
            <a:off x="7856815" y="3906560"/>
            <a:ext cx="5791081"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Menerapkan pengendalian internal yang ketat dan pemisahan tugas untuk mencegah kolusi.</a:t>
            </a:r>
            <a:endParaRPr lang="en-US" sz="1700" dirty="0"/>
          </a:p>
        </p:txBody>
      </p:sp>
      <p:sp>
        <p:nvSpPr>
          <p:cNvPr id="13" name="Shape 10"/>
          <p:cNvSpPr/>
          <p:nvPr/>
        </p:nvSpPr>
        <p:spPr>
          <a:xfrm>
            <a:off x="7044452" y="3739336"/>
            <a:ext cx="541615" cy="541615"/>
          </a:xfrm>
          <a:prstGeom prst="roundRect">
            <a:avLst>
              <a:gd name="adj" fmla="val 60004"/>
            </a:avLst>
          </a:prstGeom>
          <a:solidFill>
            <a:srgbClr val="FFFFFF"/>
          </a:solidFill>
          <a:ln w="30480">
            <a:solidFill>
              <a:srgbClr val="BACFDD"/>
            </a:solidFill>
            <a:prstDash val="solid"/>
          </a:ln>
        </p:spPr>
      </p:sp>
      <p:pic>
        <p:nvPicPr>
          <p:cNvPr id="1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9826" y="3874710"/>
            <a:ext cx="270748" cy="270748"/>
          </a:xfrm>
          <a:prstGeom prst="rect">
            <a:avLst/>
          </a:prstGeom>
        </p:spPr>
      </p:pic>
      <p:sp>
        <p:nvSpPr>
          <p:cNvPr id="15" name="Shape 11"/>
          <p:cNvSpPr/>
          <p:nvPr/>
        </p:nvSpPr>
        <p:spPr>
          <a:xfrm>
            <a:off x="765929" y="4816554"/>
            <a:ext cx="6549271" cy="1959412"/>
          </a:xfrm>
          <a:prstGeom prst="rect">
            <a:avLst/>
          </a:prstGeom>
          <a:solidFill>
            <a:srgbClr val="D4E9F7"/>
          </a:solidFill>
          <a:ln/>
        </p:spPr>
      </p:sp>
      <p:sp>
        <p:nvSpPr>
          <p:cNvPr id="16" name="Shape 12"/>
          <p:cNvSpPr/>
          <p:nvPr/>
        </p:nvSpPr>
        <p:spPr>
          <a:xfrm>
            <a:off x="765929" y="4816554"/>
            <a:ext cx="6549271" cy="30480"/>
          </a:xfrm>
          <a:prstGeom prst="roundRect">
            <a:avLst>
              <a:gd name="adj" fmla="val 1066251"/>
            </a:avLst>
          </a:prstGeom>
          <a:solidFill>
            <a:srgbClr val="BACFDD"/>
          </a:solidFill>
          <a:ln/>
        </p:spPr>
      </p:sp>
      <p:sp>
        <p:nvSpPr>
          <p:cNvPr id="17" name="Text 13"/>
          <p:cNvSpPr/>
          <p:nvPr/>
        </p:nvSpPr>
        <p:spPr>
          <a:xfrm>
            <a:off x="982504" y="5033129"/>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Edukasi &amp; Kesadaran</a:t>
            </a:r>
            <a:endParaRPr lang="en-US" sz="2200" dirty="0"/>
          </a:p>
        </p:txBody>
      </p:sp>
      <p:sp>
        <p:nvSpPr>
          <p:cNvPr id="18" name="Text 14"/>
          <p:cNvSpPr/>
          <p:nvPr/>
        </p:nvSpPr>
        <p:spPr>
          <a:xfrm>
            <a:off x="982504" y="5519261"/>
            <a:ext cx="5791081"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Pelatihan berkala bagi karyawan dan pemangku kepentingan untuk meningkatkan kesadaran akan fraud.</a:t>
            </a:r>
            <a:endParaRPr lang="en-US" sz="1700" dirty="0"/>
          </a:p>
        </p:txBody>
      </p:sp>
      <p:sp>
        <p:nvSpPr>
          <p:cNvPr id="19" name="Shape 15"/>
          <p:cNvSpPr/>
          <p:nvPr/>
        </p:nvSpPr>
        <p:spPr>
          <a:xfrm>
            <a:off x="7315200" y="4816554"/>
            <a:ext cx="6549271" cy="1959412"/>
          </a:xfrm>
          <a:prstGeom prst="rect">
            <a:avLst/>
          </a:prstGeom>
          <a:solidFill>
            <a:srgbClr val="D4E9F7"/>
          </a:solidFill>
          <a:ln/>
        </p:spPr>
      </p:sp>
      <p:sp>
        <p:nvSpPr>
          <p:cNvPr id="20" name="Shape 16"/>
          <p:cNvSpPr/>
          <p:nvPr/>
        </p:nvSpPr>
        <p:spPr>
          <a:xfrm>
            <a:off x="7315200" y="4816554"/>
            <a:ext cx="30480" cy="1959412"/>
          </a:xfrm>
          <a:prstGeom prst="roundRect">
            <a:avLst>
              <a:gd name="adj" fmla="val 1066251"/>
            </a:avLst>
          </a:prstGeom>
          <a:solidFill>
            <a:srgbClr val="BACFDD"/>
          </a:solidFill>
          <a:ln/>
        </p:spPr>
      </p:sp>
      <p:sp>
        <p:nvSpPr>
          <p:cNvPr id="21" name="Shape 17"/>
          <p:cNvSpPr/>
          <p:nvPr/>
        </p:nvSpPr>
        <p:spPr>
          <a:xfrm>
            <a:off x="7315200" y="4816554"/>
            <a:ext cx="6549271" cy="30480"/>
          </a:xfrm>
          <a:prstGeom prst="roundRect">
            <a:avLst>
              <a:gd name="adj" fmla="val 1066251"/>
            </a:avLst>
          </a:prstGeom>
          <a:solidFill>
            <a:srgbClr val="BACFDD"/>
          </a:solidFill>
          <a:ln/>
        </p:spPr>
      </p:sp>
      <p:sp>
        <p:nvSpPr>
          <p:cNvPr id="22" name="Text 18"/>
          <p:cNvSpPr/>
          <p:nvPr/>
        </p:nvSpPr>
        <p:spPr>
          <a:xfrm>
            <a:off x="7856815" y="5033129"/>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Teknologi Canggih</a:t>
            </a:r>
            <a:endParaRPr lang="en-US" sz="2200" dirty="0"/>
          </a:p>
        </p:txBody>
      </p:sp>
      <p:sp>
        <p:nvSpPr>
          <p:cNvPr id="23" name="Text 19"/>
          <p:cNvSpPr/>
          <p:nvPr/>
        </p:nvSpPr>
        <p:spPr>
          <a:xfrm>
            <a:off x="7856815" y="5519261"/>
            <a:ext cx="5791081"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Memanfaatkan analitik data dan AI untuk deteksi dini dan pencegahan fraud.</a:t>
            </a:r>
            <a:endParaRPr lang="en-US" sz="1700" dirty="0"/>
          </a:p>
        </p:txBody>
      </p:sp>
      <p:sp>
        <p:nvSpPr>
          <p:cNvPr id="24" name="Shape 20"/>
          <p:cNvSpPr/>
          <p:nvPr/>
        </p:nvSpPr>
        <p:spPr>
          <a:xfrm>
            <a:off x="7044452" y="5525393"/>
            <a:ext cx="541615" cy="541615"/>
          </a:xfrm>
          <a:prstGeom prst="roundRect">
            <a:avLst>
              <a:gd name="adj" fmla="val 60004"/>
            </a:avLst>
          </a:prstGeom>
          <a:solidFill>
            <a:srgbClr val="FFFFFF"/>
          </a:solidFill>
          <a:ln w="30480">
            <a:solidFill>
              <a:srgbClr val="BACFDD"/>
            </a:solidFill>
            <a:prstDash val="solid"/>
          </a:ln>
        </p:spPr>
      </p:sp>
      <p:pic>
        <p:nvPicPr>
          <p:cNvPr id="25"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9826" y="5660767"/>
            <a:ext cx="270748" cy="27074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417</Words>
  <Application>Microsoft Office PowerPoint</Application>
  <PresentationFormat>Custom</PresentationFormat>
  <Paragraphs>52</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Barlow Bold</vt:lpstr>
      <vt:lpstr>Barlow Light</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organizer</cp:lastModifiedBy>
  <cp:revision>12</cp:revision>
  <dcterms:created xsi:type="dcterms:W3CDTF">2025-11-23T16:32:28Z</dcterms:created>
  <dcterms:modified xsi:type="dcterms:W3CDTF">2026-02-10T12:43:32Z</dcterms:modified>
</cp:coreProperties>
</file>