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hewy" panose="020B0604020202020204" charset="0"/>
      <p:regular r:id="rId13"/>
    </p:embeddedFont>
    <p:embeddedFont>
      <p:font typeface="Childos Arabic" panose="020B0604020202020204" charset="-78"/>
      <p:regular r:id="rId14"/>
    </p:embeddedFont>
    <p:embeddedFont>
      <p:font typeface="Childos Arabic Bold" panose="020B0604020202020204" charset="-78"/>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5.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38.svg"/><Relationship Id="rId18" Type="http://schemas.openxmlformats.org/officeDocument/2006/relationships/image" Target="../media/image78.png"/><Relationship Id="rId3" Type="http://schemas.openxmlformats.org/officeDocument/2006/relationships/image" Target="../media/image22.svg"/><Relationship Id="rId7" Type="http://schemas.openxmlformats.org/officeDocument/2006/relationships/image" Target="../media/image10.svg"/><Relationship Id="rId12" Type="http://schemas.openxmlformats.org/officeDocument/2006/relationships/image" Target="../media/image37.png"/><Relationship Id="rId17" Type="http://schemas.openxmlformats.org/officeDocument/2006/relationships/image" Target="../media/image44.svg"/><Relationship Id="rId2" Type="http://schemas.openxmlformats.org/officeDocument/2006/relationships/image" Target="../media/image21.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40.svg"/><Relationship Id="rId10" Type="http://schemas.openxmlformats.org/officeDocument/2006/relationships/image" Target="../media/image13.png"/><Relationship Id="rId19" Type="http://schemas.openxmlformats.org/officeDocument/2006/relationships/image" Target="../media/image79.svg"/><Relationship Id="rId4" Type="http://schemas.openxmlformats.org/officeDocument/2006/relationships/image" Target="../media/image7.png"/><Relationship Id="rId9" Type="http://schemas.openxmlformats.org/officeDocument/2006/relationships/image" Target="../media/image77.sv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3.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6.svg"/><Relationship Id="rId5" Type="http://schemas.openxmlformats.org/officeDocument/2006/relationships/image" Target="../media/image22.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21.png"/><Relationship Id="rId9" Type="http://schemas.openxmlformats.org/officeDocument/2006/relationships/image" Target="../media/image24.sv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14.svg"/><Relationship Id="rId21" Type="http://schemas.openxmlformats.org/officeDocument/2006/relationships/image" Target="../media/image46.svg"/><Relationship Id="rId7" Type="http://schemas.openxmlformats.org/officeDocument/2006/relationships/image" Target="../media/image8.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13.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6.svg"/><Relationship Id="rId5" Type="http://schemas.openxmlformats.org/officeDocument/2006/relationships/image" Target="../media/image2.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svg"/><Relationship Id="rId7" Type="http://schemas.openxmlformats.org/officeDocument/2006/relationships/image" Target="../media/image14.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24.svg"/><Relationship Id="rId10"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0.svg"/><Relationship Id="rId18" Type="http://schemas.openxmlformats.org/officeDocument/2006/relationships/image" Target="../media/image35.pn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39.png"/><Relationship Id="rId17" Type="http://schemas.openxmlformats.org/officeDocument/2006/relationships/image" Target="../media/image54.svg"/><Relationship Id="rId2" Type="http://schemas.openxmlformats.org/officeDocument/2006/relationships/image" Target="../media/image13.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8.svg"/><Relationship Id="rId5" Type="http://schemas.openxmlformats.org/officeDocument/2006/relationships/image" Target="../media/image2.svg"/><Relationship Id="rId15" Type="http://schemas.openxmlformats.org/officeDocument/2006/relationships/image" Target="../media/image52.svg"/><Relationship Id="rId10" Type="http://schemas.openxmlformats.org/officeDocument/2006/relationships/image" Target="../media/image37.png"/><Relationship Id="rId19" Type="http://schemas.openxmlformats.org/officeDocument/2006/relationships/image" Target="../media/image36.svg"/><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4.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0.sv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58.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4.svg"/><Relationship Id="rId5" Type="http://schemas.openxmlformats.org/officeDocument/2006/relationships/image" Target="../media/image18.svg"/><Relationship Id="rId15" Type="http://schemas.openxmlformats.org/officeDocument/2006/relationships/image" Target="../media/image62.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6.svg"/><Relationship Id="rId1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0.svg"/><Relationship Id="rId3" Type="http://schemas.openxmlformats.org/officeDocument/2006/relationships/image" Target="../media/image14.svg"/><Relationship Id="rId7" Type="http://schemas.openxmlformats.org/officeDocument/2006/relationships/image" Target="../media/image56.svg"/><Relationship Id="rId12" Type="http://schemas.openxmlformats.org/officeDocument/2006/relationships/image" Target="../media/image5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8.svg"/><Relationship Id="rId5" Type="http://schemas.openxmlformats.org/officeDocument/2006/relationships/image" Target="../media/image22.svg"/><Relationship Id="rId10" Type="http://schemas.openxmlformats.org/officeDocument/2006/relationships/image" Target="../media/image57.png"/><Relationship Id="rId4" Type="http://schemas.openxmlformats.org/officeDocument/2006/relationships/image" Target="../media/image21.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FE5"/>
        </a:solidFill>
        <a:effectLst/>
      </p:bgPr>
    </p:bg>
    <p:spTree>
      <p:nvGrpSpPr>
        <p:cNvPr id="1" name=""/>
        <p:cNvGrpSpPr/>
        <p:nvPr/>
      </p:nvGrpSpPr>
      <p:grpSpPr>
        <a:xfrm>
          <a:off x="0" y="0"/>
          <a:ext cx="0" cy="0"/>
          <a:chOff x="0" y="0"/>
          <a:chExt cx="0" cy="0"/>
        </a:xfrm>
      </p:grpSpPr>
      <p:sp>
        <p:nvSpPr>
          <p:cNvPr id="2" name="Freeform 2"/>
          <p:cNvSpPr/>
          <p:nvPr/>
        </p:nvSpPr>
        <p:spPr>
          <a:xfrm>
            <a:off x="4063523" y="2292082"/>
            <a:ext cx="10160954" cy="5702835"/>
          </a:xfrm>
          <a:custGeom>
            <a:avLst/>
            <a:gdLst/>
            <a:ahLst/>
            <a:cxnLst/>
            <a:rect l="l" t="t" r="r" b="b"/>
            <a:pathLst>
              <a:path w="10160954" h="5702835">
                <a:moveTo>
                  <a:pt x="0" y="0"/>
                </a:moveTo>
                <a:lnTo>
                  <a:pt x="10160954" y="0"/>
                </a:lnTo>
                <a:lnTo>
                  <a:pt x="10160954" y="5702836"/>
                </a:lnTo>
                <a:lnTo>
                  <a:pt x="0" y="57028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162300" y="4191009"/>
            <a:ext cx="3629201" cy="2953262"/>
          </a:xfrm>
          <a:custGeom>
            <a:avLst/>
            <a:gdLst/>
            <a:ahLst/>
            <a:cxnLst/>
            <a:rect l="l" t="t" r="r" b="b"/>
            <a:pathLst>
              <a:path w="3629201" h="2953262">
                <a:moveTo>
                  <a:pt x="0" y="0"/>
                </a:moveTo>
                <a:lnTo>
                  <a:pt x="3629201" y="0"/>
                </a:lnTo>
                <a:lnTo>
                  <a:pt x="3629201" y="2953262"/>
                </a:lnTo>
                <a:lnTo>
                  <a:pt x="0" y="29532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46603" y="4414606"/>
            <a:ext cx="2942548" cy="2991154"/>
          </a:xfrm>
          <a:custGeom>
            <a:avLst/>
            <a:gdLst/>
            <a:ahLst/>
            <a:cxnLst/>
            <a:rect l="l" t="t" r="r" b="b"/>
            <a:pathLst>
              <a:path w="2942548" h="2991154">
                <a:moveTo>
                  <a:pt x="0" y="0"/>
                </a:moveTo>
                <a:lnTo>
                  <a:pt x="2942548" y="0"/>
                </a:lnTo>
                <a:lnTo>
                  <a:pt x="2942548" y="2991155"/>
                </a:lnTo>
                <a:lnTo>
                  <a:pt x="0" y="29911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506131" y="3779082"/>
            <a:ext cx="8656169" cy="4061587"/>
          </a:xfrm>
          <a:prstGeom prst="rect">
            <a:avLst/>
          </a:prstGeom>
        </p:spPr>
        <p:txBody>
          <a:bodyPr lIns="0" tIns="0" rIns="0" bIns="0" rtlCol="0" anchor="t">
            <a:spAutoFit/>
          </a:bodyPr>
          <a:lstStyle/>
          <a:p>
            <a:pPr algn="ctr">
              <a:lnSpc>
                <a:spcPts val="5264"/>
              </a:lnSpc>
            </a:pPr>
            <a:r>
              <a:rPr lang="en-US" sz="5600">
                <a:solidFill>
                  <a:srgbClr val="DB77B0"/>
                </a:solidFill>
                <a:latin typeface="Chewy"/>
                <a:ea typeface="Chewy"/>
                <a:cs typeface="Chewy"/>
                <a:sym typeface="Chewy"/>
              </a:rPr>
              <a:t>Mengidentifikasi dan Mendeteksi Indikator Aset yang Berlebihan serta Kecurangan Laporan Keuangan</a:t>
            </a:r>
          </a:p>
          <a:p>
            <a:pPr algn="ctr">
              <a:lnSpc>
                <a:spcPts val="5264"/>
              </a:lnSpc>
            </a:pPr>
            <a:endParaRPr lang="en-US" sz="5600">
              <a:solidFill>
                <a:srgbClr val="DB77B0"/>
              </a:solidFill>
              <a:latin typeface="Chewy"/>
              <a:ea typeface="Chewy"/>
              <a:cs typeface="Chewy"/>
              <a:sym typeface="Chewy"/>
            </a:endParaRPr>
          </a:p>
        </p:txBody>
      </p:sp>
      <p:sp>
        <p:nvSpPr>
          <p:cNvPr id="6" name="Freeform 6"/>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6199364">
            <a:off x="11582079" y="2177498"/>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3636434">
            <a:off x="14505263" y="-3227044"/>
            <a:ext cx="5856718" cy="5810184"/>
          </a:xfrm>
          <a:custGeom>
            <a:avLst/>
            <a:gdLst/>
            <a:ahLst/>
            <a:cxnLst/>
            <a:rect l="l" t="t" r="r" b="b"/>
            <a:pathLst>
              <a:path w="5856718" h="5810184">
                <a:moveTo>
                  <a:pt x="0" y="0"/>
                </a:moveTo>
                <a:lnTo>
                  <a:pt x="5856719" y="0"/>
                </a:lnTo>
                <a:lnTo>
                  <a:pt x="5856719" y="5810184"/>
                </a:lnTo>
                <a:lnTo>
                  <a:pt x="0" y="58101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rot="-8986628">
            <a:off x="-2105084" y="7835921"/>
            <a:ext cx="5856718" cy="5810184"/>
          </a:xfrm>
          <a:custGeom>
            <a:avLst/>
            <a:gdLst/>
            <a:ahLst/>
            <a:cxnLst/>
            <a:rect l="l" t="t" r="r" b="b"/>
            <a:pathLst>
              <a:path w="5856718" h="5810184">
                <a:moveTo>
                  <a:pt x="0" y="0"/>
                </a:moveTo>
                <a:lnTo>
                  <a:pt x="5856719" y="0"/>
                </a:lnTo>
                <a:lnTo>
                  <a:pt x="5856719" y="5810184"/>
                </a:lnTo>
                <a:lnTo>
                  <a:pt x="0" y="58101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4"/>
          <p:cNvSpPr/>
          <p:nvPr/>
        </p:nvSpPr>
        <p:spPr>
          <a:xfrm rot="209621">
            <a:off x="6064118" y="7170892"/>
            <a:ext cx="6034400" cy="1648050"/>
          </a:xfrm>
          <a:custGeom>
            <a:avLst/>
            <a:gdLst/>
            <a:ahLst/>
            <a:cxnLst/>
            <a:rect l="l" t="t" r="r" b="b"/>
            <a:pathLst>
              <a:path w="6034400" h="1648050">
                <a:moveTo>
                  <a:pt x="0" y="0"/>
                </a:moveTo>
                <a:lnTo>
                  <a:pt x="6034400" y="0"/>
                </a:lnTo>
                <a:lnTo>
                  <a:pt x="6034400" y="1648051"/>
                </a:lnTo>
                <a:lnTo>
                  <a:pt x="0" y="164805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Freeform 15"/>
          <p:cNvSpPr/>
          <p:nvPr/>
        </p:nvSpPr>
        <p:spPr>
          <a:xfrm rot="-352673">
            <a:off x="5244421" y="1919369"/>
            <a:ext cx="3284951" cy="943458"/>
          </a:xfrm>
          <a:custGeom>
            <a:avLst/>
            <a:gdLst/>
            <a:ahLst/>
            <a:cxnLst/>
            <a:rect l="l" t="t" r="r" b="b"/>
            <a:pathLst>
              <a:path w="3284951" h="943458">
                <a:moveTo>
                  <a:pt x="0" y="0"/>
                </a:moveTo>
                <a:lnTo>
                  <a:pt x="3284950" y="0"/>
                </a:lnTo>
                <a:lnTo>
                  <a:pt x="3284950" y="943459"/>
                </a:lnTo>
                <a:lnTo>
                  <a:pt x="0" y="94345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6" name="TextBox 16"/>
          <p:cNvSpPr txBox="1"/>
          <p:nvPr/>
        </p:nvSpPr>
        <p:spPr>
          <a:xfrm>
            <a:off x="4506130" y="7382786"/>
            <a:ext cx="10733869" cy="2926891"/>
          </a:xfrm>
          <a:prstGeom prst="rect">
            <a:avLst/>
          </a:prstGeom>
        </p:spPr>
        <p:txBody>
          <a:bodyPr wrap="square" lIns="0" tIns="0" rIns="0" bIns="0" rtlCol="0" anchor="t">
            <a:spAutoFit/>
          </a:bodyPr>
          <a:lstStyle/>
          <a:p>
            <a:pPr algn="ctr">
              <a:lnSpc>
                <a:spcPts val="7694"/>
              </a:lnSpc>
            </a:pPr>
            <a:r>
              <a:rPr lang="en-US" sz="5495" b="1" dirty="0">
                <a:solidFill>
                  <a:srgbClr val="FEFFFE"/>
                </a:solidFill>
                <a:latin typeface="Childos Arabic Bold"/>
                <a:ea typeface="Childos Arabic Bold"/>
                <a:cs typeface="Childos Arabic Bold"/>
                <a:sym typeface="Childos Arabic Bold"/>
              </a:rPr>
              <a:t>Nurul Dwi Latifah</a:t>
            </a:r>
          </a:p>
          <a:p>
            <a:pPr algn="ctr">
              <a:lnSpc>
                <a:spcPts val="7694"/>
              </a:lnSpc>
            </a:pPr>
            <a:r>
              <a:rPr lang="en-US" sz="5495" b="1" dirty="0">
                <a:solidFill>
                  <a:srgbClr val="FEFFFE"/>
                </a:solidFill>
                <a:latin typeface="Childos Arabic Bold"/>
                <a:ea typeface="Childos Arabic Bold"/>
                <a:cs typeface="Childos Arabic Bold"/>
                <a:sym typeface="Childos Arabic Bold"/>
              </a:rPr>
              <a:t>Dosen </a:t>
            </a:r>
            <a:r>
              <a:rPr lang="en-US" sz="5495" b="1" dirty="0" err="1">
                <a:solidFill>
                  <a:srgbClr val="FEFFFE"/>
                </a:solidFill>
                <a:latin typeface="Childos Arabic Bold"/>
                <a:ea typeface="Childos Arabic Bold"/>
                <a:cs typeface="Childos Arabic Bold"/>
                <a:sym typeface="Childos Arabic Bold"/>
              </a:rPr>
              <a:t>Pengampu</a:t>
            </a:r>
            <a:r>
              <a:rPr lang="en-US" sz="5495" b="1" dirty="0">
                <a:solidFill>
                  <a:srgbClr val="FEFFFE"/>
                </a:solidFill>
                <a:latin typeface="Childos Arabic Bold"/>
                <a:ea typeface="Childos Arabic Bold"/>
                <a:cs typeface="Childos Arabic Bold"/>
                <a:sym typeface="Childos Arabic Bold"/>
              </a:rPr>
              <a:t> </a:t>
            </a:r>
            <a:r>
              <a:rPr lang="en-US" sz="5495" b="1">
                <a:solidFill>
                  <a:srgbClr val="FEFFFE"/>
                </a:solidFill>
                <a:latin typeface="Childos Arabic Bold"/>
                <a:ea typeface="Childos Arabic Bold"/>
                <a:cs typeface="Childos Arabic Bold"/>
                <a:sym typeface="Childos Arabic Bold"/>
              </a:rPr>
              <a:t>: </a:t>
            </a:r>
          </a:p>
          <a:p>
            <a:pPr algn="ctr">
              <a:lnSpc>
                <a:spcPts val="7694"/>
              </a:lnSpc>
            </a:pPr>
            <a:r>
              <a:rPr lang="en-US" sz="5495" b="1">
                <a:solidFill>
                  <a:srgbClr val="FEFFFE"/>
                </a:solidFill>
                <a:latin typeface="Childos Arabic Bold"/>
                <a:ea typeface="Childos Arabic Bold"/>
                <a:cs typeface="Childos Arabic Bold"/>
                <a:sym typeface="Childos Arabic Bold"/>
              </a:rPr>
              <a:t>Drs</a:t>
            </a:r>
            <a:r>
              <a:rPr lang="en-US" sz="5495" b="1" dirty="0">
                <a:solidFill>
                  <a:srgbClr val="FEFFFE"/>
                </a:solidFill>
                <a:latin typeface="Childos Arabic Bold"/>
                <a:ea typeface="Childos Arabic Bold"/>
                <a:cs typeface="Childos Arabic Bold"/>
                <a:sym typeface="Childos Arabic Bold"/>
              </a:rPr>
              <a:t>. Suyadi, Ak., </a:t>
            </a:r>
            <a:r>
              <a:rPr lang="en-US" sz="5495" b="1" dirty="0" err="1">
                <a:solidFill>
                  <a:srgbClr val="FEFFFE"/>
                </a:solidFill>
                <a:latin typeface="Childos Arabic Bold"/>
                <a:ea typeface="Childos Arabic Bold"/>
                <a:cs typeface="Childos Arabic Bold"/>
                <a:sym typeface="Childos Arabic Bold"/>
              </a:rPr>
              <a:t>M.Com</a:t>
            </a:r>
            <a:r>
              <a:rPr lang="en-US" sz="5495" b="1" dirty="0">
                <a:solidFill>
                  <a:srgbClr val="FEFFFE"/>
                </a:solidFill>
                <a:latin typeface="Childos Arabic Bold"/>
                <a:ea typeface="Childos Arabic Bold"/>
                <a:cs typeface="Childos Arabic Bold"/>
                <a:sym typeface="Childos Arabic Bold"/>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FE5"/>
        </a:solidFill>
        <a:effectLst/>
      </p:bgPr>
    </p:bg>
    <p:spTree>
      <p:nvGrpSpPr>
        <p:cNvPr id="1" name=""/>
        <p:cNvGrpSpPr/>
        <p:nvPr/>
      </p:nvGrpSpPr>
      <p:grpSpPr>
        <a:xfrm>
          <a:off x="0" y="0"/>
          <a:ext cx="0" cy="0"/>
          <a:chOff x="0" y="0"/>
          <a:chExt cx="0" cy="0"/>
        </a:xfrm>
      </p:grpSpPr>
      <p:sp>
        <p:nvSpPr>
          <p:cNvPr id="2" name="Freeform 2"/>
          <p:cNvSpPr/>
          <p:nvPr/>
        </p:nvSpPr>
        <p:spPr>
          <a:xfrm>
            <a:off x="2707033" y="1963367"/>
            <a:ext cx="13471001" cy="7560599"/>
          </a:xfrm>
          <a:custGeom>
            <a:avLst/>
            <a:gdLst/>
            <a:ahLst/>
            <a:cxnLst/>
            <a:rect l="l" t="t" r="r" b="b"/>
            <a:pathLst>
              <a:path w="13471001" h="7560599">
                <a:moveTo>
                  <a:pt x="0" y="0"/>
                </a:moveTo>
                <a:lnTo>
                  <a:pt x="13471001" y="0"/>
                </a:lnTo>
                <a:lnTo>
                  <a:pt x="13471001" y="7560599"/>
                </a:lnTo>
                <a:lnTo>
                  <a:pt x="0" y="7560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000785" y="3179156"/>
            <a:ext cx="12653974" cy="4693031"/>
          </a:xfrm>
          <a:prstGeom prst="rect">
            <a:avLst/>
          </a:prstGeom>
        </p:spPr>
        <p:txBody>
          <a:bodyPr lIns="0" tIns="0" rIns="0" bIns="0" rtlCol="0" anchor="t">
            <a:spAutoFit/>
          </a:bodyPr>
          <a:lstStyle/>
          <a:p>
            <a:pPr algn="just">
              <a:lnSpc>
                <a:spcPts val="2631"/>
              </a:lnSpc>
            </a:pPr>
            <a:r>
              <a:rPr lang="en-US" sz="2799">
                <a:solidFill>
                  <a:srgbClr val="DB77B0"/>
                </a:solidFill>
                <a:latin typeface="Chewy"/>
                <a:ea typeface="Chewy"/>
                <a:cs typeface="Chewy"/>
                <a:sym typeface="Chewy"/>
              </a:rPr>
              <a:t>Indikator aset yang berlebihan dan kecurangan laporan keuangan merupakan ancaman serius yang mengikis nilai dan keberlanjutan perusahaan. Hanya melalui deteksi dini dan komitmen teguh terhadap kejujuran, perusahaan dapat menjaga integritasnya.</a:t>
            </a:r>
          </a:p>
          <a:p>
            <a:pPr algn="just">
              <a:lnSpc>
                <a:spcPts val="2631"/>
              </a:lnSpc>
            </a:pPr>
            <a:endParaRPr lang="en-US" sz="2799">
              <a:solidFill>
                <a:srgbClr val="DB77B0"/>
              </a:solidFill>
              <a:latin typeface="Chewy"/>
              <a:ea typeface="Chewy"/>
              <a:cs typeface="Chewy"/>
              <a:sym typeface="Chewy"/>
            </a:endParaRPr>
          </a:p>
          <a:p>
            <a:pPr marL="604519" lvl="1" indent="-302260" algn="just">
              <a:lnSpc>
                <a:spcPts val="2631"/>
              </a:lnSpc>
              <a:buFont typeface="Arial"/>
              <a:buChar char="•"/>
            </a:pPr>
            <a:r>
              <a:rPr lang="en-US" sz="2799">
                <a:solidFill>
                  <a:srgbClr val="DB77B0"/>
                </a:solidFill>
                <a:latin typeface="Chewy"/>
                <a:ea typeface="Chewy"/>
                <a:cs typeface="Chewy"/>
                <a:sym typeface="Chewy"/>
              </a:rPr>
              <a:t>Integritas Data: Pastikan bahwa setiap angka, terutama terkait penilaian aset, mencerminkan nilai yang paling saji.</a:t>
            </a:r>
          </a:p>
          <a:p>
            <a:pPr marL="604519" lvl="1" indent="-302260" algn="just">
              <a:lnSpc>
                <a:spcPts val="2631"/>
              </a:lnSpc>
              <a:buFont typeface="Arial"/>
              <a:buChar char="•"/>
            </a:pPr>
            <a:r>
              <a:rPr lang="en-US" sz="2799">
                <a:solidFill>
                  <a:srgbClr val="DB77B0"/>
                </a:solidFill>
                <a:latin typeface="Chewy"/>
                <a:ea typeface="Chewy"/>
                <a:cs typeface="Chewy"/>
                <a:sym typeface="Chewy"/>
              </a:rPr>
              <a:t>Pengawasan Ketat: Audit internal dan eksternal harus difokuskan pada area-area yang rentan terhadap manipulasi (misalnya, CALK dan pengakuan pendapatan).</a:t>
            </a:r>
          </a:p>
          <a:p>
            <a:pPr marL="604519" lvl="1" indent="-302260" algn="just">
              <a:lnSpc>
                <a:spcPts val="2631"/>
              </a:lnSpc>
              <a:buFont typeface="Arial"/>
              <a:buChar char="•"/>
            </a:pPr>
            <a:r>
              <a:rPr lang="en-US" sz="2799">
                <a:solidFill>
                  <a:srgbClr val="DB77B0"/>
                </a:solidFill>
                <a:latin typeface="Chewy"/>
                <a:ea typeface="Chewy"/>
                <a:cs typeface="Chewy"/>
                <a:sym typeface="Chewy"/>
              </a:rPr>
              <a:t>Tata Kelola Kuat: Tingkatkan tata kelola perusahaan untuk meminimalkan kesempatan dan tekanan yang memicu kecurangan.</a:t>
            </a:r>
          </a:p>
          <a:p>
            <a:pPr algn="ctr">
              <a:lnSpc>
                <a:spcPts val="2631"/>
              </a:lnSpc>
            </a:pPr>
            <a:endParaRPr lang="en-US" sz="2799">
              <a:solidFill>
                <a:srgbClr val="DB77B0"/>
              </a:solidFill>
              <a:latin typeface="Chewy"/>
              <a:ea typeface="Chewy"/>
              <a:cs typeface="Chewy"/>
              <a:sym typeface="Chewy"/>
            </a:endParaRPr>
          </a:p>
          <a:p>
            <a:pPr algn="ctr">
              <a:lnSpc>
                <a:spcPts val="2631"/>
              </a:lnSpc>
            </a:pPr>
            <a:r>
              <a:rPr lang="en-US" sz="2799">
                <a:solidFill>
                  <a:srgbClr val="DB77B0"/>
                </a:solidFill>
                <a:latin typeface="Chewy"/>
                <a:ea typeface="Chewy"/>
                <a:cs typeface="Chewy"/>
                <a:sym typeface="Chewy"/>
              </a:rPr>
              <a:t>Kepercayaan pasar adalah aset paling berharga perusahaan;</a:t>
            </a:r>
          </a:p>
          <a:p>
            <a:pPr algn="ctr">
              <a:lnSpc>
                <a:spcPts val="2631"/>
              </a:lnSpc>
            </a:pPr>
            <a:r>
              <a:rPr lang="en-US" sz="2799">
                <a:solidFill>
                  <a:srgbClr val="DB77B0"/>
                </a:solidFill>
                <a:latin typeface="Chewy"/>
                <a:ea typeface="Chewy"/>
                <a:cs typeface="Chewy"/>
                <a:sym typeface="Chewy"/>
              </a:rPr>
              <a:t> menjaganya membutuhkan pengawasan yang ketat dan budaya yang beretika.</a:t>
            </a:r>
          </a:p>
          <a:p>
            <a:pPr algn="ctr">
              <a:lnSpc>
                <a:spcPts val="2631"/>
              </a:lnSpc>
            </a:pPr>
            <a:endParaRPr lang="en-US" sz="2799">
              <a:solidFill>
                <a:srgbClr val="DB77B0"/>
              </a:solidFill>
              <a:latin typeface="Chewy"/>
              <a:ea typeface="Chewy"/>
              <a:cs typeface="Chewy"/>
              <a:sym typeface="Chewy"/>
            </a:endParaRPr>
          </a:p>
        </p:txBody>
      </p:sp>
      <p:sp>
        <p:nvSpPr>
          <p:cNvPr id="4" name="Freeform 4"/>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3636434">
            <a:off x="14505263" y="-3227044"/>
            <a:ext cx="5856718" cy="5810184"/>
          </a:xfrm>
          <a:custGeom>
            <a:avLst/>
            <a:gdLst/>
            <a:ahLst/>
            <a:cxnLst/>
            <a:rect l="l" t="t" r="r" b="b"/>
            <a:pathLst>
              <a:path w="5856718" h="5810184">
                <a:moveTo>
                  <a:pt x="0" y="0"/>
                </a:moveTo>
                <a:lnTo>
                  <a:pt x="5856719" y="0"/>
                </a:lnTo>
                <a:lnTo>
                  <a:pt x="5856719" y="5810184"/>
                </a:lnTo>
                <a:lnTo>
                  <a:pt x="0" y="5810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8986628">
            <a:off x="-2105084" y="7835921"/>
            <a:ext cx="5856718" cy="5810184"/>
          </a:xfrm>
          <a:custGeom>
            <a:avLst/>
            <a:gdLst/>
            <a:ahLst/>
            <a:cxnLst/>
            <a:rect l="l" t="t" r="r" b="b"/>
            <a:pathLst>
              <a:path w="5856718" h="5810184">
                <a:moveTo>
                  <a:pt x="0" y="0"/>
                </a:moveTo>
                <a:lnTo>
                  <a:pt x="5856719" y="0"/>
                </a:lnTo>
                <a:lnTo>
                  <a:pt x="5856719" y="5810184"/>
                </a:lnTo>
                <a:lnTo>
                  <a:pt x="0" y="5810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209621">
            <a:off x="5302662" y="364986"/>
            <a:ext cx="8550662" cy="2335265"/>
          </a:xfrm>
          <a:custGeom>
            <a:avLst/>
            <a:gdLst/>
            <a:ahLst/>
            <a:cxnLst/>
            <a:rect l="l" t="t" r="r" b="b"/>
            <a:pathLst>
              <a:path w="8550662" h="2335265">
                <a:moveTo>
                  <a:pt x="0" y="0"/>
                </a:moveTo>
                <a:lnTo>
                  <a:pt x="8550662" y="0"/>
                </a:lnTo>
                <a:lnTo>
                  <a:pt x="8550662" y="2335264"/>
                </a:lnTo>
                <a:lnTo>
                  <a:pt x="0" y="23352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5579409" y="775269"/>
            <a:ext cx="7997169" cy="1196721"/>
          </a:xfrm>
          <a:prstGeom prst="rect">
            <a:avLst/>
          </a:prstGeom>
        </p:spPr>
        <p:txBody>
          <a:bodyPr lIns="0" tIns="0" rIns="0" bIns="0" rtlCol="0" anchor="t">
            <a:spAutoFit/>
          </a:bodyPr>
          <a:lstStyle/>
          <a:p>
            <a:pPr algn="ctr">
              <a:lnSpc>
                <a:spcPts val="4512"/>
              </a:lnSpc>
            </a:pPr>
            <a:r>
              <a:rPr lang="en-US" sz="4800">
                <a:solidFill>
                  <a:srgbClr val="FFFFFF"/>
                </a:solidFill>
                <a:latin typeface="Chewy"/>
                <a:ea typeface="Chewy"/>
                <a:cs typeface="Chewy"/>
                <a:sym typeface="Chewy"/>
              </a:rPr>
              <a:t>Kesimpulan: Membangun Kepercayaan Melalui Integritas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rot="235099">
            <a:off x="3450130" y="3076460"/>
            <a:ext cx="11387741" cy="5031311"/>
          </a:xfrm>
          <a:custGeom>
            <a:avLst/>
            <a:gdLst/>
            <a:ahLst/>
            <a:cxnLst/>
            <a:rect l="l" t="t" r="r" b="b"/>
            <a:pathLst>
              <a:path w="11387741" h="5031311">
                <a:moveTo>
                  <a:pt x="0" y="0"/>
                </a:moveTo>
                <a:lnTo>
                  <a:pt x="11387740" y="0"/>
                </a:lnTo>
                <a:lnTo>
                  <a:pt x="11387740" y="5031311"/>
                </a:lnTo>
                <a:lnTo>
                  <a:pt x="0" y="5031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8427763" y="397019"/>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993808">
            <a:off x="14403850" y="-3328414"/>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rot="7631463">
            <a:off x="-2202494" y="7746229"/>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rot="8781015">
            <a:off x="1963669" y="3499504"/>
            <a:ext cx="4890029" cy="1404447"/>
          </a:xfrm>
          <a:custGeom>
            <a:avLst/>
            <a:gdLst/>
            <a:ahLst/>
            <a:cxnLst/>
            <a:rect l="l" t="t" r="r" b="b"/>
            <a:pathLst>
              <a:path w="4890029" h="1404447">
                <a:moveTo>
                  <a:pt x="0" y="0"/>
                </a:moveTo>
                <a:lnTo>
                  <a:pt x="4890029" y="0"/>
                </a:lnTo>
                <a:lnTo>
                  <a:pt x="4890029" y="1404447"/>
                </a:lnTo>
                <a:lnTo>
                  <a:pt x="0" y="140444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13366845" y="3864154"/>
            <a:ext cx="3086466" cy="3227294"/>
          </a:xfrm>
          <a:custGeom>
            <a:avLst/>
            <a:gdLst/>
            <a:ahLst/>
            <a:cxnLst/>
            <a:rect l="l" t="t" r="r" b="b"/>
            <a:pathLst>
              <a:path w="3086466" h="3227294">
                <a:moveTo>
                  <a:pt x="0" y="0"/>
                </a:moveTo>
                <a:lnTo>
                  <a:pt x="3086467" y="0"/>
                </a:lnTo>
                <a:lnTo>
                  <a:pt x="3086467" y="3227294"/>
                </a:lnTo>
                <a:lnTo>
                  <a:pt x="0" y="322729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rot="-5754453">
            <a:off x="8259600" y="7498166"/>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4635650" y="4092754"/>
            <a:ext cx="9016700" cy="2499183"/>
          </a:xfrm>
          <a:prstGeom prst="rect">
            <a:avLst/>
          </a:prstGeom>
        </p:spPr>
        <p:txBody>
          <a:bodyPr lIns="0" tIns="0" rIns="0" bIns="0" rtlCol="0" anchor="t">
            <a:spAutoFit/>
          </a:bodyPr>
          <a:lstStyle/>
          <a:p>
            <a:pPr algn="ctr">
              <a:lnSpc>
                <a:spcPts val="9450"/>
              </a:lnSpc>
            </a:pPr>
            <a:r>
              <a:rPr lang="en-US" sz="10053">
                <a:solidFill>
                  <a:srgbClr val="FF8796"/>
                </a:solidFill>
                <a:latin typeface="Chewy"/>
                <a:ea typeface="Chewy"/>
                <a:cs typeface="Chewy"/>
                <a:sym typeface="Chewy"/>
              </a:rPr>
              <a:t>Apa ada pertanyaan?</a:t>
            </a:r>
          </a:p>
        </p:txBody>
      </p:sp>
      <p:sp>
        <p:nvSpPr>
          <p:cNvPr id="15" name="Freeform 15"/>
          <p:cNvSpPr/>
          <p:nvPr/>
        </p:nvSpPr>
        <p:spPr>
          <a:xfrm rot="7631463">
            <a:off x="15827171" y="7483801"/>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D4FF"/>
        </a:solidFill>
        <a:effectLst/>
      </p:bgPr>
    </p:bg>
    <p:spTree>
      <p:nvGrpSpPr>
        <p:cNvPr id="1" name=""/>
        <p:cNvGrpSpPr/>
        <p:nvPr/>
      </p:nvGrpSpPr>
      <p:grpSpPr>
        <a:xfrm>
          <a:off x="0" y="0"/>
          <a:ext cx="0" cy="0"/>
          <a:chOff x="0" y="0"/>
          <a:chExt cx="0" cy="0"/>
        </a:xfrm>
      </p:grpSpPr>
      <p:sp>
        <p:nvSpPr>
          <p:cNvPr id="2" name="Freeform 2"/>
          <p:cNvSpPr/>
          <p:nvPr/>
        </p:nvSpPr>
        <p:spPr>
          <a:xfrm rot="7894123">
            <a:off x="15648775" y="7574934"/>
            <a:ext cx="5710900" cy="5665524"/>
          </a:xfrm>
          <a:custGeom>
            <a:avLst/>
            <a:gdLst/>
            <a:ahLst/>
            <a:cxnLst/>
            <a:rect l="l" t="t" r="r" b="b"/>
            <a:pathLst>
              <a:path w="5710900" h="5665524">
                <a:moveTo>
                  <a:pt x="0" y="0"/>
                </a:moveTo>
                <a:lnTo>
                  <a:pt x="5710900" y="0"/>
                </a:lnTo>
                <a:lnTo>
                  <a:pt x="5710900" y="5665523"/>
                </a:lnTo>
                <a:lnTo>
                  <a:pt x="0" y="5665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35099">
            <a:off x="2200250" y="2628361"/>
            <a:ext cx="13887499" cy="6135750"/>
          </a:xfrm>
          <a:custGeom>
            <a:avLst/>
            <a:gdLst/>
            <a:ahLst/>
            <a:cxnLst/>
            <a:rect l="l" t="t" r="r" b="b"/>
            <a:pathLst>
              <a:path w="13887499" h="6135750">
                <a:moveTo>
                  <a:pt x="0" y="0"/>
                </a:moveTo>
                <a:lnTo>
                  <a:pt x="13887500" y="0"/>
                </a:lnTo>
                <a:lnTo>
                  <a:pt x="13887500" y="6135749"/>
                </a:lnTo>
                <a:lnTo>
                  <a:pt x="0" y="6135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16990">
            <a:off x="4899999" y="792730"/>
            <a:ext cx="8623863" cy="2355257"/>
          </a:xfrm>
          <a:custGeom>
            <a:avLst/>
            <a:gdLst/>
            <a:ahLst/>
            <a:cxnLst/>
            <a:rect l="l" t="t" r="r" b="b"/>
            <a:pathLst>
              <a:path w="8623863" h="2355257">
                <a:moveTo>
                  <a:pt x="0" y="0"/>
                </a:moveTo>
                <a:lnTo>
                  <a:pt x="8623864" y="0"/>
                </a:lnTo>
                <a:lnTo>
                  <a:pt x="8623864" y="2355257"/>
                </a:lnTo>
                <a:lnTo>
                  <a:pt x="0" y="23552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2695185" y="2925123"/>
            <a:ext cx="12118887" cy="5947410"/>
          </a:xfrm>
          <a:prstGeom prst="rect">
            <a:avLst/>
          </a:prstGeom>
        </p:spPr>
        <p:txBody>
          <a:bodyPr lIns="0" tIns="0" rIns="0" bIns="0" rtlCol="0" anchor="t">
            <a:spAutoFit/>
          </a:bodyPr>
          <a:lstStyle/>
          <a:p>
            <a:pPr algn="ctr">
              <a:lnSpc>
                <a:spcPts val="2940"/>
              </a:lnSpc>
            </a:pPr>
            <a:r>
              <a:rPr lang="en-US" sz="2100" b="1">
                <a:solidFill>
                  <a:srgbClr val="225AC4"/>
                </a:solidFill>
                <a:latin typeface="Childos Arabic Bold"/>
                <a:ea typeface="Childos Arabic Bold"/>
                <a:cs typeface="Childos Arabic Bold"/>
                <a:sym typeface="Childos Arabic Bold"/>
              </a:rPr>
              <a:t>Penyajian aset yang berlebihan (overstated assets) adalah praktik yang menyesatkan dan berpotensi kriminal. Hal ini dapat membuat pemangku kepentingan, seperti investor dan kreditor, salah dalam menilai kondisi keuangan dan kinerja sejati perusahaan.</a:t>
            </a:r>
          </a:p>
          <a:p>
            <a:pPr marL="453390" lvl="1" indent="-226695" algn="l">
              <a:lnSpc>
                <a:spcPts val="2940"/>
              </a:lnSpc>
              <a:buFont typeface="Arial"/>
              <a:buChar char="•"/>
            </a:pPr>
            <a:r>
              <a:rPr lang="en-US" sz="2100">
                <a:solidFill>
                  <a:srgbClr val="225AC4"/>
                </a:solidFill>
                <a:latin typeface="Childos Arabic"/>
                <a:ea typeface="Childos Arabic"/>
                <a:cs typeface="Childos Arabic"/>
                <a:sym typeface="Childos Arabic"/>
              </a:rPr>
              <a:t>Manipulasi Aset Tetap</a:t>
            </a:r>
          </a:p>
          <a:p>
            <a:pPr algn="l">
              <a:lnSpc>
                <a:spcPts val="2940"/>
              </a:lnSpc>
            </a:pPr>
            <a:r>
              <a:rPr lang="en-US" sz="2100">
                <a:solidFill>
                  <a:srgbClr val="225AC4"/>
                </a:solidFill>
                <a:latin typeface="Childos Arabic"/>
                <a:ea typeface="Childos Arabic"/>
                <a:cs typeface="Childos Arabic"/>
                <a:sym typeface="Childos Arabic"/>
              </a:rPr>
              <a:t>Pencatatan nilai aset tetap di atas harga pasar wajar atau manipulasi umur ekonomis untuk mengurangi beban depresiasi.</a:t>
            </a:r>
          </a:p>
          <a:p>
            <a:pPr marL="453390" lvl="1" indent="-226695" algn="l">
              <a:lnSpc>
                <a:spcPts val="2940"/>
              </a:lnSpc>
              <a:buFont typeface="Arial"/>
              <a:buChar char="•"/>
            </a:pPr>
            <a:r>
              <a:rPr lang="en-US" sz="2100">
                <a:solidFill>
                  <a:srgbClr val="225AC4"/>
                </a:solidFill>
                <a:latin typeface="Childos Arabic"/>
                <a:ea typeface="Childos Arabic"/>
                <a:cs typeface="Childos Arabic"/>
                <a:sym typeface="Childos Arabic"/>
              </a:rPr>
              <a:t>Piutang Tidak Realistis</a:t>
            </a:r>
          </a:p>
          <a:p>
            <a:pPr algn="l">
              <a:lnSpc>
                <a:spcPts val="2940"/>
              </a:lnSpc>
            </a:pPr>
            <a:r>
              <a:rPr lang="en-US" sz="2100">
                <a:solidFill>
                  <a:srgbClr val="225AC4"/>
                </a:solidFill>
                <a:latin typeface="Childos Arabic"/>
                <a:ea typeface="Childos Arabic"/>
                <a:cs typeface="Childos Arabic"/>
                <a:sym typeface="Childos Arabic"/>
              </a:rPr>
              <a:t>Mencatat piutang fiktif atau gagal menghapus piutang tak tertagih, seolah-olah arus kas masa depan terjamin.</a:t>
            </a:r>
          </a:p>
          <a:p>
            <a:pPr marL="453390" lvl="1" indent="-226695" algn="l">
              <a:lnSpc>
                <a:spcPts val="2940"/>
              </a:lnSpc>
              <a:buFont typeface="Arial"/>
              <a:buChar char="•"/>
            </a:pPr>
            <a:r>
              <a:rPr lang="en-US" sz="2100">
                <a:solidFill>
                  <a:srgbClr val="225AC4"/>
                </a:solidFill>
                <a:latin typeface="Childos Arabic"/>
                <a:ea typeface="Childos Arabic"/>
                <a:cs typeface="Childos Arabic"/>
                <a:sym typeface="Childos Arabic"/>
              </a:rPr>
              <a:t>Tujuan Utama</a:t>
            </a:r>
          </a:p>
          <a:p>
            <a:pPr algn="l">
              <a:lnSpc>
                <a:spcPts val="2940"/>
              </a:lnSpc>
            </a:pPr>
            <a:r>
              <a:rPr lang="en-US" sz="2100">
                <a:solidFill>
                  <a:srgbClr val="225AC4"/>
                </a:solidFill>
                <a:latin typeface="Childos Arabic"/>
                <a:ea typeface="Childos Arabic"/>
                <a:cs typeface="Childos Arabic"/>
                <a:sym typeface="Childos Arabic"/>
              </a:rPr>
              <a:t>Menarik investor atau memenuhi perjanjian utang (covenants) dengan menciptakan ilusi stabilitas dan pertumbuhan finansial.</a:t>
            </a:r>
          </a:p>
          <a:p>
            <a:pPr algn="ctr">
              <a:lnSpc>
                <a:spcPts val="2940"/>
              </a:lnSpc>
            </a:pPr>
            <a:r>
              <a:rPr lang="en-US" sz="2100">
                <a:solidFill>
                  <a:srgbClr val="225AC4"/>
                </a:solidFill>
                <a:latin typeface="Childos Arabic"/>
                <a:ea typeface="Childos Arabic"/>
                <a:cs typeface="Childos Arabic"/>
                <a:sym typeface="Childos Arabic"/>
              </a:rPr>
              <a:t>Dampak akhirnya adalah keputusan investasi yang salah, gelembung nilai perusahaan yang palsu, dan potensi kerugian besar bagi pemangku kepentingan.</a:t>
            </a:r>
          </a:p>
          <a:p>
            <a:pPr algn="l">
              <a:lnSpc>
                <a:spcPts val="2940"/>
              </a:lnSpc>
            </a:pPr>
            <a:endParaRPr lang="en-US" sz="2100">
              <a:solidFill>
                <a:srgbClr val="225AC4"/>
              </a:solidFill>
              <a:latin typeface="Childos Arabic"/>
              <a:ea typeface="Childos Arabic"/>
              <a:cs typeface="Childos Arabic"/>
              <a:sym typeface="Childos Arabic"/>
            </a:endParaRPr>
          </a:p>
          <a:p>
            <a:pPr algn="l">
              <a:lnSpc>
                <a:spcPts val="2940"/>
              </a:lnSpc>
            </a:pPr>
            <a:endParaRPr lang="en-US" sz="2100">
              <a:solidFill>
                <a:srgbClr val="225AC4"/>
              </a:solidFill>
              <a:latin typeface="Childos Arabic"/>
              <a:ea typeface="Childos Arabic"/>
              <a:cs typeface="Childos Arabic"/>
              <a:sym typeface="Childos Arabic"/>
            </a:endParaRPr>
          </a:p>
          <a:p>
            <a:pPr algn="ctr">
              <a:lnSpc>
                <a:spcPts val="2940"/>
              </a:lnSpc>
            </a:pPr>
            <a:endParaRPr lang="en-US" sz="2100">
              <a:solidFill>
                <a:srgbClr val="225AC4"/>
              </a:solidFill>
              <a:latin typeface="Childos Arabic"/>
              <a:ea typeface="Childos Arabic"/>
              <a:cs typeface="Childos Arabic"/>
              <a:sym typeface="Childos Arabic"/>
            </a:endParaRPr>
          </a:p>
        </p:txBody>
      </p:sp>
      <p:sp>
        <p:nvSpPr>
          <p:cNvPr id="7" name="Freeform 7"/>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475638">
            <a:off x="209618" y="5510308"/>
            <a:ext cx="2447399" cy="723072"/>
          </a:xfrm>
          <a:custGeom>
            <a:avLst/>
            <a:gdLst/>
            <a:ahLst/>
            <a:cxnLst/>
            <a:rect l="l" t="t" r="r" b="b"/>
            <a:pathLst>
              <a:path w="2447399" h="723072">
                <a:moveTo>
                  <a:pt x="0" y="0"/>
                </a:moveTo>
                <a:lnTo>
                  <a:pt x="2447400" y="0"/>
                </a:lnTo>
                <a:lnTo>
                  <a:pt x="2447400" y="723072"/>
                </a:lnTo>
                <a:lnTo>
                  <a:pt x="0" y="723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7561511">
            <a:off x="-2683999" y="-2982049"/>
            <a:ext cx="5710900" cy="5665524"/>
          </a:xfrm>
          <a:custGeom>
            <a:avLst/>
            <a:gdLst/>
            <a:ahLst/>
            <a:cxnLst/>
            <a:rect l="l" t="t" r="r" b="b"/>
            <a:pathLst>
              <a:path w="5710900" h="5665524">
                <a:moveTo>
                  <a:pt x="0" y="0"/>
                </a:moveTo>
                <a:lnTo>
                  <a:pt x="5710899" y="0"/>
                </a:lnTo>
                <a:lnTo>
                  <a:pt x="5710899"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4814072" y="2826803"/>
            <a:ext cx="3347833" cy="2544353"/>
          </a:xfrm>
          <a:custGeom>
            <a:avLst/>
            <a:gdLst/>
            <a:ahLst/>
            <a:cxnLst/>
            <a:rect l="l" t="t" r="r" b="b"/>
            <a:pathLst>
              <a:path w="3347833" h="2544353">
                <a:moveTo>
                  <a:pt x="0" y="0"/>
                </a:moveTo>
                <a:lnTo>
                  <a:pt x="3347834" y="0"/>
                </a:lnTo>
                <a:lnTo>
                  <a:pt x="3347834" y="2544353"/>
                </a:lnTo>
                <a:lnTo>
                  <a:pt x="0" y="25443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rot="-4982535">
            <a:off x="13647156" y="7153577"/>
            <a:ext cx="2131230" cy="2302675"/>
          </a:xfrm>
          <a:custGeom>
            <a:avLst/>
            <a:gdLst/>
            <a:ahLst/>
            <a:cxnLst/>
            <a:rect l="l" t="t" r="r" b="b"/>
            <a:pathLst>
              <a:path w="2131230" h="2302675">
                <a:moveTo>
                  <a:pt x="0" y="0"/>
                </a:moveTo>
                <a:lnTo>
                  <a:pt x="2131231" y="0"/>
                </a:lnTo>
                <a:lnTo>
                  <a:pt x="2131231" y="2302675"/>
                </a:lnTo>
                <a:lnTo>
                  <a:pt x="0" y="230267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4"/>
          <p:cNvSpPr/>
          <p:nvPr/>
        </p:nvSpPr>
        <p:spPr>
          <a:xfrm rot="6948090">
            <a:off x="2300150" y="1391455"/>
            <a:ext cx="1843625" cy="1991933"/>
          </a:xfrm>
          <a:custGeom>
            <a:avLst/>
            <a:gdLst/>
            <a:ahLst/>
            <a:cxnLst/>
            <a:rect l="l" t="t" r="r" b="b"/>
            <a:pathLst>
              <a:path w="1843625" h="1991933">
                <a:moveTo>
                  <a:pt x="0" y="0"/>
                </a:moveTo>
                <a:lnTo>
                  <a:pt x="1843625" y="0"/>
                </a:lnTo>
                <a:lnTo>
                  <a:pt x="1843625" y="1991933"/>
                </a:lnTo>
                <a:lnTo>
                  <a:pt x="0" y="199193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TextBox 15"/>
          <p:cNvSpPr txBox="1"/>
          <p:nvPr/>
        </p:nvSpPr>
        <p:spPr>
          <a:xfrm>
            <a:off x="4809884" y="1500966"/>
            <a:ext cx="8593654" cy="1034034"/>
          </a:xfrm>
          <a:prstGeom prst="rect">
            <a:avLst/>
          </a:prstGeom>
        </p:spPr>
        <p:txBody>
          <a:bodyPr lIns="0" tIns="0" rIns="0" bIns="0" rtlCol="0" anchor="t">
            <a:spAutoFit/>
          </a:bodyPr>
          <a:lstStyle/>
          <a:p>
            <a:pPr algn="ctr">
              <a:lnSpc>
                <a:spcPts val="3947"/>
              </a:lnSpc>
            </a:pPr>
            <a:r>
              <a:rPr lang="en-US" sz="4200">
                <a:solidFill>
                  <a:srgbClr val="FFFFFF"/>
                </a:solidFill>
                <a:latin typeface="Chewy"/>
                <a:ea typeface="Chewy"/>
                <a:cs typeface="Chewy"/>
                <a:sym typeface="Chewy"/>
              </a:rPr>
              <a:t>Mengapa Penting Mengidentifikasi Indikator Aset Berlebihan?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8B8"/>
        </a:solidFill>
        <a:effectLst/>
      </p:bgPr>
    </p:bg>
    <p:spTree>
      <p:nvGrpSpPr>
        <p:cNvPr id="1" name=""/>
        <p:cNvGrpSpPr/>
        <p:nvPr/>
      </p:nvGrpSpPr>
      <p:grpSpPr>
        <a:xfrm>
          <a:off x="0" y="0"/>
          <a:ext cx="0" cy="0"/>
          <a:chOff x="0" y="0"/>
          <a:chExt cx="0" cy="0"/>
        </a:xfrm>
      </p:grpSpPr>
      <p:sp>
        <p:nvSpPr>
          <p:cNvPr id="2" name="Freeform 2"/>
          <p:cNvSpPr/>
          <p:nvPr/>
        </p:nvSpPr>
        <p:spPr>
          <a:xfrm rot="1812669">
            <a:off x="14517059" y="-3619471"/>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573881">
            <a:off x="-2334744" y="7938651"/>
            <a:ext cx="5710900" cy="5665524"/>
          </a:xfrm>
          <a:custGeom>
            <a:avLst/>
            <a:gdLst/>
            <a:ahLst/>
            <a:cxnLst/>
            <a:rect l="l" t="t" r="r" b="b"/>
            <a:pathLst>
              <a:path w="5710900" h="5665524">
                <a:moveTo>
                  <a:pt x="0" y="0"/>
                </a:moveTo>
                <a:lnTo>
                  <a:pt x="5710899" y="0"/>
                </a:lnTo>
                <a:lnTo>
                  <a:pt x="5710899"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6863025">
            <a:off x="14550822" y="1996397"/>
            <a:ext cx="1432474" cy="2695836"/>
          </a:xfrm>
          <a:custGeom>
            <a:avLst/>
            <a:gdLst/>
            <a:ahLst/>
            <a:cxnLst/>
            <a:rect l="l" t="t" r="r" b="b"/>
            <a:pathLst>
              <a:path w="1432474" h="2695836">
                <a:moveTo>
                  <a:pt x="0" y="0"/>
                </a:moveTo>
                <a:lnTo>
                  <a:pt x="1432474" y="0"/>
                </a:lnTo>
                <a:lnTo>
                  <a:pt x="1432474" y="2695835"/>
                </a:lnTo>
                <a:lnTo>
                  <a:pt x="0" y="26958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rot="-5400000">
            <a:off x="405847" y="5431034"/>
            <a:ext cx="3989886" cy="1145920"/>
          </a:xfrm>
          <a:custGeom>
            <a:avLst/>
            <a:gdLst/>
            <a:ahLst/>
            <a:cxnLst/>
            <a:rect l="l" t="t" r="r" b="b"/>
            <a:pathLst>
              <a:path w="3989886" h="1145920">
                <a:moveTo>
                  <a:pt x="0" y="0"/>
                </a:moveTo>
                <a:lnTo>
                  <a:pt x="3989886" y="0"/>
                </a:lnTo>
                <a:lnTo>
                  <a:pt x="3989886" y="1145921"/>
                </a:lnTo>
                <a:lnTo>
                  <a:pt x="0" y="114592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a:off x="14894510" y="5526249"/>
            <a:ext cx="2364790" cy="2472689"/>
          </a:xfrm>
          <a:custGeom>
            <a:avLst/>
            <a:gdLst/>
            <a:ahLst/>
            <a:cxnLst/>
            <a:rect l="l" t="t" r="r" b="b"/>
            <a:pathLst>
              <a:path w="2364790" h="2472689">
                <a:moveTo>
                  <a:pt x="0" y="0"/>
                </a:moveTo>
                <a:lnTo>
                  <a:pt x="2364790" y="0"/>
                </a:lnTo>
                <a:lnTo>
                  <a:pt x="2364790" y="2472689"/>
                </a:lnTo>
                <a:lnTo>
                  <a:pt x="0" y="247268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TextBox 14"/>
          <p:cNvSpPr txBox="1"/>
          <p:nvPr/>
        </p:nvSpPr>
        <p:spPr>
          <a:xfrm>
            <a:off x="5089266" y="1617900"/>
            <a:ext cx="8109468" cy="1034034"/>
          </a:xfrm>
          <a:prstGeom prst="rect">
            <a:avLst/>
          </a:prstGeom>
        </p:spPr>
        <p:txBody>
          <a:bodyPr lIns="0" tIns="0" rIns="0" bIns="0" rtlCol="0" anchor="t">
            <a:spAutoFit/>
          </a:bodyPr>
          <a:lstStyle/>
          <a:p>
            <a:pPr algn="ctr">
              <a:lnSpc>
                <a:spcPts val="3947"/>
              </a:lnSpc>
            </a:pPr>
            <a:r>
              <a:rPr lang="en-US" sz="4200">
                <a:solidFill>
                  <a:srgbClr val="FFFFFF"/>
                </a:solidFill>
                <a:latin typeface="Chewy"/>
                <a:ea typeface="Chewy"/>
                <a:cs typeface="Chewy"/>
                <a:sym typeface="Chewy"/>
              </a:rPr>
              <a:t>Indikator Kecurangan Laporan Keuangan: Model Analisis</a:t>
            </a:r>
          </a:p>
        </p:txBody>
      </p:sp>
      <p:sp>
        <p:nvSpPr>
          <p:cNvPr id="15" name="TextBox 15"/>
          <p:cNvSpPr txBox="1"/>
          <p:nvPr/>
        </p:nvSpPr>
        <p:spPr>
          <a:xfrm>
            <a:off x="3255722" y="3490804"/>
            <a:ext cx="11220983" cy="5339080"/>
          </a:xfrm>
          <a:prstGeom prst="rect">
            <a:avLst/>
          </a:prstGeom>
        </p:spPr>
        <p:txBody>
          <a:bodyPr lIns="0" tIns="0" rIns="0" bIns="0" rtlCol="0" anchor="t">
            <a:spAutoFit/>
          </a:bodyPr>
          <a:lstStyle/>
          <a:p>
            <a:pPr algn="ctr">
              <a:lnSpc>
                <a:spcPts val="3099"/>
              </a:lnSpc>
            </a:pPr>
            <a:r>
              <a:rPr lang="en-US" sz="2499" spc="27">
                <a:solidFill>
                  <a:srgbClr val="C43E5E"/>
                </a:solidFill>
                <a:latin typeface="Childos Arabic"/>
                <a:ea typeface="Childos Arabic"/>
                <a:cs typeface="Childos Arabic"/>
                <a:sym typeface="Childos Arabic"/>
              </a:rPr>
              <a:t>Untuk mendeteksi kecurangan, para analis sering menggunakan model perilaku dan struktural yang dikenal. Dua model utama adalah Fraud Triangle dan Fraud Pentagon.</a:t>
            </a:r>
          </a:p>
          <a:p>
            <a:pPr marL="539749" lvl="1" indent="-269875" algn="l">
              <a:lnSpc>
                <a:spcPts val="3099"/>
              </a:lnSpc>
              <a:buFont typeface="Arial"/>
              <a:buChar char="•"/>
            </a:pPr>
            <a:r>
              <a:rPr lang="en-US" sz="2499" spc="27">
                <a:solidFill>
                  <a:srgbClr val="C43E5E"/>
                </a:solidFill>
                <a:latin typeface="Childos Arabic"/>
                <a:ea typeface="Childos Arabic"/>
                <a:cs typeface="Childos Arabic"/>
                <a:sym typeface="Childos Arabic"/>
              </a:rPr>
              <a:t>Tekanan (Pressure)</a:t>
            </a:r>
          </a:p>
          <a:p>
            <a:pPr algn="l">
              <a:lnSpc>
                <a:spcPts val="3099"/>
              </a:lnSpc>
            </a:pPr>
            <a:r>
              <a:rPr lang="en-US" sz="2499" spc="27">
                <a:solidFill>
                  <a:srgbClr val="C43E5E"/>
                </a:solidFill>
                <a:latin typeface="Childos Arabic"/>
                <a:ea typeface="Childos Arabic"/>
                <a:cs typeface="Childos Arabic"/>
                <a:sym typeface="Childos Arabic"/>
              </a:rPr>
              <a:t>Motivasi atau kebutuhan yang dirasakan untuk melakukan kecurangan, seringkali berupa target kinerja yang tidak realistis atau tekanan finansial pribadi.</a:t>
            </a:r>
          </a:p>
          <a:p>
            <a:pPr marL="539749" lvl="1" indent="-269875" algn="l">
              <a:lnSpc>
                <a:spcPts val="3099"/>
              </a:lnSpc>
              <a:buFont typeface="Arial"/>
              <a:buChar char="•"/>
            </a:pPr>
            <a:r>
              <a:rPr lang="en-US" sz="2499" spc="27">
                <a:solidFill>
                  <a:srgbClr val="C43E5E"/>
                </a:solidFill>
                <a:latin typeface="Childos Arabic"/>
                <a:ea typeface="Childos Arabic"/>
                <a:cs typeface="Childos Arabic"/>
                <a:sym typeface="Childos Arabic"/>
              </a:rPr>
              <a:t>Kesempatan (Opportunity)</a:t>
            </a:r>
          </a:p>
          <a:p>
            <a:pPr algn="l">
              <a:lnSpc>
                <a:spcPts val="3099"/>
              </a:lnSpc>
            </a:pPr>
            <a:r>
              <a:rPr lang="en-US" sz="2499" spc="27">
                <a:solidFill>
                  <a:srgbClr val="C43E5E"/>
                </a:solidFill>
                <a:latin typeface="Childos Arabic"/>
                <a:ea typeface="Childos Arabic"/>
                <a:cs typeface="Childos Arabic"/>
                <a:sym typeface="Childos Arabic"/>
              </a:rPr>
              <a:t>Kelemahan dalam pengendalian internal yang memungkinkan seseorang melakukan dan menyembunyikan kecurangan tanpa terdeteksi.</a:t>
            </a:r>
          </a:p>
          <a:p>
            <a:pPr marL="539749" lvl="1" indent="-269875" algn="l">
              <a:lnSpc>
                <a:spcPts val="2499"/>
              </a:lnSpc>
              <a:buFont typeface="Arial"/>
              <a:buChar char="•"/>
            </a:pPr>
            <a:r>
              <a:rPr lang="en-US" sz="2499">
                <a:solidFill>
                  <a:srgbClr val="C43E5E"/>
                </a:solidFill>
                <a:latin typeface="Childos Arabic"/>
                <a:ea typeface="Childos Arabic"/>
                <a:cs typeface="Childos Arabic"/>
                <a:sym typeface="Childos Arabic"/>
              </a:rPr>
              <a:t>Rasionalisasi (Rationalization)</a:t>
            </a:r>
          </a:p>
          <a:p>
            <a:pPr algn="l">
              <a:lnSpc>
                <a:spcPts val="2499"/>
              </a:lnSpc>
            </a:pPr>
            <a:r>
              <a:rPr lang="en-US" sz="2499">
                <a:solidFill>
                  <a:srgbClr val="C43E5E"/>
                </a:solidFill>
                <a:latin typeface="Childos Arabic"/>
                <a:ea typeface="Childos Arabic"/>
                <a:cs typeface="Childos Arabic"/>
                <a:sym typeface="Childos Arabic"/>
              </a:rPr>
              <a:t>Pembenaran internal pelaku kecurangan terhadap tindakan mereka, misalnya "Saya hanya meminjam" atau "Perusahaan berutang pada saya."</a:t>
            </a:r>
          </a:p>
          <a:p>
            <a:pPr algn="ctr">
              <a:lnSpc>
                <a:spcPts val="2400"/>
              </a:lnSpc>
            </a:pPr>
            <a:r>
              <a:rPr lang="en-US" sz="2400">
                <a:solidFill>
                  <a:srgbClr val="C43E5E"/>
                </a:solidFill>
                <a:latin typeface="Childos Arabic"/>
                <a:ea typeface="Childos Arabic"/>
                <a:cs typeface="Childos Arabic"/>
                <a:sym typeface="Childos Arabic"/>
              </a:rPr>
              <a:t>Model yang lebih modern, Fraud Pentagon, menambahkan dua faktor penting lainnya: Kompetensi (kemampuan pelaku untuk memanipulasi) dan Arogansi (rasa superioritas yang membuat pelaku merasa tidak akan tertangkap).</a:t>
            </a:r>
          </a:p>
          <a:p>
            <a:pPr algn="ctr">
              <a:lnSpc>
                <a:spcPts val="2400"/>
              </a:lnSpc>
            </a:pPr>
            <a:endParaRPr lang="en-US" sz="2400">
              <a:solidFill>
                <a:srgbClr val="C43E5E"/>
              </a:solidFill>
              <a:latin typeface="Childos Arabic"/>
              <a:ea typeface="Childos Arabic"/>
              <a:cs typeface="Childos Arabic"/>
              <a:sym typeface="Childos Arab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B8FF"/>
        </a:solidFill>
        <a:effectLst/>
      </p:bgPr>
    </p:bg>
    <p:spTree>
      <p:nvGrpSpPr>
        <p:cNvPr id="1" name=""/>
        <p:cNvGrpSpPr/>
        <p:nvPr/>
      </p:nvGrpSpPr>
      <p:grpSpPr>
        <a:xfrm>
          <a:off x="0" y="0"/>
          <a:ext cx="0" cy="0"/>
          <a:chOff x="0" y="0"/>
          <a:chExt cx="0" cy="0"/>
        </a:xfrm>
      </p:grpSpPr>
      <p:sp>
        <p:nvSpPr>
          <p:cNvPr id="2" name="Freeform 2"/>
          <p:cNvSpPr/>
          <p:nvPr/>
        </p:nvSpPr>
        <p:spPr>
          <a:xfrm rot="316990">
            <a:off x="4839005" y="218799"/>
            <a:ext cx="8623863" cy="2355257"/>
          </a:xfrm>
          <a:custGeom>
            <a:avLst/>
            <a:gdLst/>
            <a:ahLst/>
            <a:cxnLst/>
            <a:rect l="l" t="t" r="r" b="b"/>
            <a:pathLst>
              <a:path w="8623863" h="2355257">
                <a:moveTo>
                  <a:pt x="0" y="0"/>
                </a:moveTo>
                <a:lnTo>
                  <a:pt x="8623863" y="0"/>
                </a:lnTo>
                <a:lnTo>
                  <a:pt x="8623863" y="2355256"/>
                </a:lnTo>
                <a:lnTo>
                  <a:pt x="0" y="23552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896180" y="685683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511476">
            <a:off x="14442857" y="-3764641"/>
            <a:ext cx="5710900" cy="5665524"/>
          </a:xfrm>
          <a:custGeom>
            <a:avLst/>
            <a:gdLst/>
            <a:ahLst/>
            <a:cxnLst/>
            <a:rect l="l" t="t" r="r" b="b"/>
            <a:pathLst>
              <a:path w="5710900" h="5665524">
                <a:moveTo>
                  <a:pt x="0" y="0"/>
                </a:moveTo>
                <a:lnTo>
                  <a:pt x="5710899" y="0"/>
                </a:lnTo>
                <a:lnTo>
                  <a:pt x="5710899" y="5665524"/>
                </a:lnTo>
                <a:lnTo>
                  <a:pt x="0" y="56655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315626">
            <a:off x="14902856" y="-3092140"/>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4419679">
            <a:off x="-1826750" y="-3005995"/>
            <a:ext cx="5710900" cy="5665524"/>
          </a:xfrm>
          <a:custGeom>
            <a:avLst/>
            <a:gdLst/>
            <a:ahLst/>
            <a:cxnLst/>
            <a:rect l="l" t="t" r="r" b="b"/>
            <a:pathLst>
              <a:path w="5710900" h="5665524">
                <a:moveTo>
                  <a:pt x="0" y="0"/>
                </a:moveTo>
                <a:lnTo>
                  <a:pt x="5710900" y="0"/>
                </a:lnTo>
                <a:lnTo>
                  <a:pt x="5710900" y="5665523"/>
                </a:lnTo>
                <a:lnTo>
                  <a:pt x="0" y="5665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948090">
            <a:off x="1253736" y="2013296"/>
            <a:ext cx="1961207" cy="2118974"/>
          </a:xfrm>
          <a:custGeom>
            <a:avLst/>
            <a:gdLst/>
            <a:ahLst/>
            <a:cxnLst/>
            <a:rect l="l" t="t" r="r" b="b"/>
            <a:pathLst>
              <a:path w="1961207" h="2118974">
                <a:moveTo>
                  <a:pt x="0" y="0"/>
                </a:moveTo>
                <a:lnTo>
                  <a:pt x="1961207" y="0"/>
                </a:lnTo>
                <a:lnTo>
                  <a:pt x="1961207" y="2118974"/>
                </a:lnTo>
                <a:lnTo>
                  <a:pt x="0" y="21189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9102672">
            <a:off x="15646405" y="2066981"/>
            <a:ext cx="1961207" cy="2118974"/>
          </a:xfrm>
          <a:custGeom>
            <a:avLst/>
            <a:gdLst/>
            <a:ahLst/>
            <a:cxnLst/>
            <a:rect l="l" t="t" r="r" b="b"/>
            <a:pathLst>
              <a:path w="1961207" h="2118974">
                <a:moveTo>
                  <a:pt x="0" y="0"/>
                </a:moveTo>
                <a:lnTo>
                  <a:pt x="1961207" y="0"/>
                </a:lnTo>
                <a:lnTo>
                  <a:pt x="1961207" y="2118974"/>
                </a:lnTo>
                <a:lnTo>
                  <a:pt x="0" y="21189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3508976" y="2710523"/>
            <a:ext cx="11283920" cy="7130415"/>
          </a:xfrm>
          <a:prstGeom prst="rect">
            <a:avLst/>
          </a:prstGeom>
        </p:spPr>
        <p:txBody>
          <a:bodyPr lIns="0" tIns="0" rIns="0" bIns="0" rtlCol="0" anchor="t">
            <a:spAutoFit/>
          </a:bodyPr>
          <a:lstStyle/>
          <a:p>
            <a:pPr algn="ctr">
              <a:lnSpc>
                <a:spcPts val="3359"/>
              </a:lnSpc>
            </a:pPr>
            <a:r>
              <a:rPr lang="en-US" sz="2400">
                <a:solidFill>
                  <a:srgbClr val="DB4E9E"/>
                </a:solidFill>
                <a:latin typeface="Childos Arabic"/>
                <a:ea typeface="Childos Arabic"/>
                <a:cs typeface="Childos Arabic"/>
                <a:sym typeface="Childos Arabic"/>
              </a:rPr>
              <a:t>Beneish M-Score adalah model kuantitatif yang dirancang untuk mengidentifikasi perusahaan yang mungkin memanipulasi laba mereka. Model ini didasarkan pada analisis 8 rasio akuntansi.</a:t>
            </a:r>
          </a:p>
          <a:p>
            <a:pPr marL="518160" lvl="1" indent="-259080" algn="l">
              <a:lnSpc>
                <a:spcPts val="3359"/>
              </a:lnSpc>
              <a:buFont typeface="Arial"/>
              <a:buChar char="•"/>
            </a:pPr>
            <a:r>
              <a:rPr lang="en-US" sz="2400">
                <a:solidFill>
                  <a:srgbClr val="DB4E9E"/>
                </a:solidFill>
                <a:latin typeface="Childos Arabic"/>
                <a:ea typeface="Childos Arabic"/>
                <a:cs typeface="Childos Arabic"/>
                <a:sym typeface="Childos Arabic"/>
              </a:rPr>
              <a:t> Tujuan Utama</a:t>
            </a:r>
          </a:p>
          <a:p>
            <a:pPr algn="l">
              <a:lnSpc>
                <a:spcPts val="3359"/>
              </a:lnSpc>
            </a:pPr>
            <a:r>
              <a:rPr lang="en-US" sz="2400">
                <a:solidFill>
                  <a:srgbClr val="DB4E9E"/>
                </a:solidFill>
                <a:latin typeface="Childos Arabic"/>
                <a:ea typeface="Childos Arabic"/>
                <a:cs typeface="Childos Arabic"/>
                <a:sym typeface="Childos Arabic"/>
              </a:rPr>
              <a:t>Mengukur probabilitas manipulasi laporan keuangan dengan menilai perubahan abnormal dalam rasio keuangan dari tahun ke tahun.</a:t>
            </a:r>
          </a:p>
          <a:p>
            <a:pPr marL="518160" lvl="1" indent="-259080" algn="l">
              <a:lnSpc>
                <a:spcPts val="3359"/>
              </a:lnSpc>
              <a:buFont typeface="Arial"/>
              <a:buChar char="•"/>
            </a:pPr>
            <a:r>
              <a:rPr lang="en-US" sz="2400">
                <a:solidFill>
                  <a:srgbClr val="DB4E9E"/>
                </a:solidFill>
                <a:latin typeface="Childos Arabic"/>
                <a:ea typeface="Childos Arabic"/>
                <a:cs typeface="Childos Arabic"/>
                <a:sym typeface="Childos Arabic"/>
              </a:rPr>
              <a:t>8 Indikator Rasio</a:t>
            </a:r>
          </a:p>
          <a:p>
            <a:pPr algn="l">
              <a:lnSpc>
                <a:spcPts val="3359"/>
              </a:lnSpc>
            </a:pPr>
            <a:r>
              <a:rPr lang="en-US" sz="2400">
                <a:solidFill>
                  <a:srgbClr val="DB4E9E"/>
                </a:solidFill>
                <a:latin typeface="Childos Arabic"/>
                <a:ea typeface="Childos Arabic"/>
                <a:cs typeface="Childos Arabic"/>
                <a:sym typeface="Childos Arabic"/>
              </a:rPr>
              <a:t>Termasuk Indeks Kualitas Piutang (DSRI), Indeks Kualitas Penjualan (SGI), Indeks Kualitas Aset (AQI), dan lainnya.</a:t>
            </a:r>
          </a:p>
          <a:p>
            <a:pPr marL="518160" lvl="1" indent="-259080" algn="l">
              <a:lnSpc>
                <a:spcPts val="3359"/>
              </a:lnSpc>
              <a:buFont typeface="Arial"/>
              <a:buChar char="•"/>
            </a:pPr>
            <a:r>
              <a:rPr lang="en-US" sz="2400">
                <a:solidFill>
                  <a:srgbClr val="DB4E9E"/>
                </a:solidFill>
                <a:latin typeface="Childos Arabic"/>
                <a:ea typeface="Childos Arabic"/>
                <a:cs typeface="Childos Arabic"/>
                <a:sym typeface="Childos Arabic"/>
              </a:rPr>
              <a:t>Studi Kasus Relevan</a:t>
            </a:r>
          </a:p>
          <a:p>
            <a:pPr algn="l">
              <a:lnSpc>
                <a:spcPts val="3359"/>
              </a:lnSpc>
            </a:pPr>
            <a:r>
              <a:rPr lang="en-US" sz="2400">
                <a:solidFill>
                  <a:srgbClr val="DB4E9E"/>
                </a:solidFill>
                <a:latin typeface="Childos Arabic"/>
                <a:ea typeface="Childos Arabic"/>
                <a:cs typeface="Childos Arabic"/>
                <a:sym typeface="Childos Arabic"/>
              </a:rPr>
              <a:t>Analisis terhadap PT Waskita Karya Tbk (2020-2022) menunjukkan bahwa beberapa indikator M-Score mengarah pada potensi manipulasi laba dan aset.</a:t>
            </a:r>
          </a:p>
          <a:p>
            <a:pPr algn="l">
              <a:lnSpc>
                <a:spcPts val="3359"/>
              </a:lnSpc>
            </a:pPr>
            <a:endParaRPr lang="en-US" sz="2400">
              <a:solidFill>
                <a:srgbClr val="DB4E9E"/>
              </a:solidFill>
              <a:latin typeface="Childos Arabic"/>
              <a:ea typeface="Childos Arabic"/>
              <a:cs typeface="Childos Arabic"/>
              <a:sym typeface="Childos Arabic"/>
            </a:endParaRPr>
          </a:p>
          <a:p>
            <a:pPr algn="ctr">
              <a:lnSpc>
                <a:spcPts val="3359"/>
              </a:lnSpc>
            </a:pPr>
            <a:r>
              <a:rPr lang="en-US" sz="2400">
                <a:solidFill>
                  <a:srgbClr val="DB4E9E"/>
                </a:solidFill>
                <a:latin typeface="Childos Arabic"/>
                <a:ea typeface="Childos Arabic"/>
                <a:cs typeface="Childos Arabic"/>
                <a:sym typeface="Childos Arabic"/>
              </a:rPr>
              <a:t>Meskipun M-Score adalah alat yang kuat, penting untuk diingat bahwa ia tidak 100% akurat. Temuan M-Score harus selalu dikombinasikan dengan prosedur audit yang mendalam dan pengawasan independen.</a:t>
            </a:r>
          </a:p>
          <a:p>
            <a:pPr algn="ctr">
              <a:lnSpc>
                <a:spcPts val="3359"/>
              </a:lnSpc>
            </a:pPr>
            <a:endParaRPr lang="en-US" sz="2400">
              <a:solidFill>
                <a:srgbClr val="DB4E9E"/>
              </a:solidFill>
              <a:latin typeface="Childos Arabic"/>
              <a:ea typeface="Childos Arabic"/>
              <a:cs typeface="Childos Arabic"/>
              <a:sym typeface="Childos Arabic"/>
            </a:endParaRPr>
          </a:p>
        </p:txBody>
      </p:sp>
      <p:sp>
        <p:nvSpPr>
          <p:cNvPr id="12" name="TextBox 12"/>
          <p:cNvSpPr txBox="1"/>
          <p:nvPr/>
        </p:nvSpPr>
        <p:spPr>
          <a:xfrm>
            <a:off x="4333348" y="745959"/>
            <a:ext cx="9635177" cy="1592453"/>
          </a:xfrm>
          <a:prstGeom prst="rect">
            <a:avLst/>
          </a:prstGeom>
        </p:spPr>
        <p:txBody>
          <a:bodyPr lIns="0" tIns="0" rIns="0" bIns="0" rtlCol="0" anchor="t">
            <a:spAutoFit/>
          </a:bodyPr>
          <a:lstStyle/>
          <a:p>
            <a:pPr algn="ctr">
              <a:lnSpc>
                <a:spcPts val="6016"/>
              </a:lnSpc>
            </a:pPr>
            <a:r>
              <a:rPr lang="en-US" sz="6400">
                <a:solidFill>
                  <a:srgbClr val="FFFFFF"/>
                </a:solidFill>
                <a:latin typeface="Chewy"/>
                <a:ea typeface="Chewy"/>
                <a:cs typeface="Chewy"/>
                <a:sym typeface="Chewy"/>
              </a:rPr>
              <a:t>Alat Deteksi Kecurangan: Beneish M-Score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79A"/>
        </a:solidFill>
        <a:effectLst/>
      </p:bgPr>
    </p:bg>
    <p:spTree>
      <p:nvGrpSpPr>
        <p:cNvPr id="1" name=""/>
        <p:cNvGrpSpPr/>
        <p:nvPr/>
      </p:nvGrpSpPr>
      <p:grpSpPr>
        <a:xfrm>
          <a:off x="0" y="0"/>
          <a:ext cx="0" cy="0"/>
          <a:chOff x="0" y="0"/>
          <a:chExt cx="0" cy="0"/>
        </a:xfrm>
      </p:grpSpPr>
      <p:sp>
        <p:nvSpPr>
          <p:cNvPr id="2" name="Freeform 2"/>
          <p:cNvSpPr/>
          <p:nvPr/>
        </p:nvSpPr>
        <p:spPr>
          <a:xfrm rot="8814104">
            <a:off x="15054486" y="-2832762"/>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503822">
            <a:off x="-2285619" y="8276118"/>
            <a:ext cx="5710900" cy="5665524"/>
          </a:xfrm>
          <a:custGeom>
            <a:avLst/>
            <a:gdLst/>
            <a:ahLst/>
            <a:cxnLst/>
            <a:rect l="l" t="t" r="r" b="b"/>
            <a:pathLst>
              <a:path w="5710900" h="5665524">
                <a:moveTo>
                  <a:pt x="0" y="0"/>
                </a:moveTo>
                <a:lnTo>
                  <a:pt x="5710899" y="0"/>
                </a:lnTo>
                <a:lnTo>
                  <a:pt x="5710899"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030291" y="1522650"/>
            <a:ext cx="14227417" cy="7985138"/>
          </a:xfrm>
          <a:custGeom>
            <a:avLst/>
            <a:gdLst/>
            <a:ahLst/>
            <a:cxnLst/>
            <a:rect l="l" t="t" r="r" b="b"/>
            <a:pathLst>
              <a:path w="14227417" h="7985138">
                <a:moveTo>
                  <a:pt x="0" y="0"/>
                </a:moveTo>
                <a:lnTo>
                  <a:pt x="14227418" y="0"/>
                </a:lnTo>
                <a:lnTo>
                  <a:pt x="14227418" y="7985138"/>
                </a:lnTo>
                <a:lnTo>
                  <a:pt x="0" y="7985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4421550" y="6880822"/>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4969536" y="731865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209621">
            <a:off x="4994885" y="1002321"/>
            <a:ext cx="8298229" cy="2266323"/>
          </a:xfrm>
          <a:custGeom>
            <a:avLst/>
            <a:gdLst/>
            <a:ahLst/>
            <a:cxnLst/>
            <a:rect l="l" t="t" r="r" b="b"/>
            <a:pathLst>
              <a:path w="8298229" h="2266323">
                <a:moveTo>
                  <a:pt x="0" y="0"/>
                </a:moveTo>
                <a:lnTo>
                  <a:pt x="8298230" y="0"/>
                </a:lnTo>
                <a:lnTo>
                  <a:pt x="8298230" y="2266323"/>
                </a:lnTo>
                <a:lnTo>
                  <a:pt x="0" y="226632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3318464" y="3255531"/>
            <a:ext cx="11651073" cy="7629369"/>
          </a:xfrm>
          <a:prstGeom prst="rect">
            <a:avLst/>
          </a:prstGeom>
        </p:spPr>
        <p:txBody>
          <a:bodyPr lIns="0" tIns="0" rIns="0" bIns="0" rtlCol="0" anchor="t">
            <a:spAutoFit/>
          </a:bodyPr>
          <a:lstStyle/>
          <a:p>
            <a:pPr algn="l">
              <a:lnSpc>
                <a:spcPts val="3099"/>
              </a:lnSpc>
            </a:pPr>
            <a:r>
              <a:rPr lang="en-US" sz="2499" spc="27">
                <a:solidFill>
                  <a:srgbClr val="C26815"/>
                </a:solidFill>
                <a:latin typeface="Childos Arabic"/>
                <a:ea typeface="Childos Arabic"/>
                <a:cs typeface="Childos Arabic"/>
                <a:sym typeface="Childos Arabic"/>
              </a:rPr>
              <a:t>Indikasi Manipulasi</a:t>
            </a:r>
          </a:p>
          <a:p>
            <a:pPr marL="539749" lvl="1" indent="-269875" algn="l">
              <a:lnSpc>
                <a:spcPts val="3099"/>
              </a:lnSpc>
              <a:buFont typeface="Arial"/>
              <a:buChar char="•"/>
            </a:pPr>
            <a:r>
              <a:rPr lang="en-US" sz="2499" spc="27">
                <a:solidFill>
                  <a:srgbClr val="C26815"/>
                </a:solidFill>
                <a:latin typeface="Childos Arabic"/>
                <a:ea typeface="Childos Arabic"/>
                <a:cs typeface="Childos Arabic"/>
                <a:sym typeface="Childos Arabic"/>
              </a:rPr>
              <a:t>Selama periode 2020 dan 2022, hasil analisis Beneish M-Score menunjukkan bahwa nilai M-Score berada di atas batas kritis, mengindikasikan adanya kemungkinan besar manipulasi laba.</a:t>
            </a:r>
          </a:p>
          <a:p>
            <a:pPr marL="539749" lvl="1" indent="-269875" algn="l">
              <a:lnSpc>
                <a:spcPts val="3099"/>
              </a:lnSpc>
              <a:buFont typeface="Arial"/>
              <a:buChar char="•"/>
            </a:pPr>
            <a:r>
              <a:rPr lang="en-US" sz="2499" spc="27">
                <a:solidFill>
                  <a:srgbClr val="C26815"/>
                </a:solidFill>
                <a:latin typeface="Childos Arabic"/>
                <a:ea typeface="Childos Arabic"/>
                <a:cs typeface="Childos Arabic"/>
                <a:sym typeface="Childos Arabic"/>
              </a:rPr>
              <a:t>Praktik yang terdeteksi termasuk pengakuan pendapatan yang dipercepat dan penyajian aset yang disajikan lebih saji.</a:t>
            </a:r>
          </a:p>
          <a:p>
            <a:pPr marL="539749" lvl="1" indent="-269875" algn="l">
              <a:lnSpc>
                <a:spcPts val="3099"/>
              </a:lnSpc>
              <a:buFont typeface="Arial"/>
              <a:buChar char="•"/>
            </a:pPr>
            <a:r>
              <a:rPr lang="en-US" sz="2499" spc="27">
                <a:solidFill>
                  <a:srgbClr val="C26815"/>
                </a:solidFill>
                <a:latin typeface="Childos Arabic"/>
                <a:ea typeface="Childos Arabic"/>
                <a:cs typeface="Childos Arabic"/>
                <a:sym typeface="Childos Arabic"/>
              </a:rPr>
              <a:t>Laporan keuangan tidak secara akurat mencerminkan kondisi keuangan sebenarnya, terutama terkait proyek konstruksi yang kompleks.</a:t>
            </a:r>
          </a:p>
          <a:p>
            <a:pPr algn="l">
              <a:lnSpc>
                <a:spcPts val="3099"/>
              </a:lnSpc>
            </a:pPr>
            <a:endParaRPr lang="en-US" sz="2499" spc="27">
              <a:solidFill>
                <a:srgbClr val="C26815"/>
              </a:solidFill>
              <a:latin typeface="Childos Arabic"/>
              <a:ea typeface="Childos Arabic"/>
              <a:cs typeface="Childos Arabic"/>
              <a:sym typeface="Childos Arabic"/>
            </a:endParaRPr>
          </a:p>
          <a:p>
            <a:pPr algn="ctr">
              <a:lnSpc>
                <a:spcPts val="3099"/>
              </a:lnSpc>
            </a:pPr>
            <a:r>
              <a:rPr lang="en-US" sz="2499" spc="27">
                <a:solidFill>
                  <a:srgbClr val="C26815"/>
                </a:solidFill>
                <a:latin typeface="Childos Arabic"/>
                <a:ea typeface="Childos Arabic"/>
                <a:cs typeface="Childos Arabic"/>
                <a:sym typeface="Childos Arabic"/>
              </a:rPr>
              <a:t>Dampak langsung dari praktik ini adalah penurunan kepercayaan investor dan intervensi yang ketat dari regulator pasar modal.</a:t>
            </a:r>
          </a:p>
          <a:p>
            <a:pPr algn="ctr">
              <a:lnSpc>
                <a:spcPts val="3099"/>
              </a:lnSpc>
            </a:pPr>
            <a:endParaRPr lang="en-US" sz="2499" spc="27">
              <a:solidFill>
                <a:srgbClr val="C26815"/>
              </a:solidFill>
              <a:latin typeface="Childos Arabic"/>
              <a:ea typeface="Childos Arabic"/>
              <a:cs typeface="Childos Arabic"/>
              <a:sym typeface="Childos Arabic"/>
            </a:endParaRPr>
          </a:p>
          <a:p>
            <a:pPr algn="ctr">
              <a:lnSpc>
                <a:spcPts val="3099"/>
              </a:lnSpc>
            </a:pPr>
            <a:r>
              <a:rPr lang="en-US" sz="2499" spc="27">
                <a:solidFill>
                  <a:srgbClr val="C26815"/>
                </a:solidFill>
                <a:latin typeface="Childos Arabic"/>
                <a:ea typeface="Childos Arabic"/>
                <a:cs typeface="Childos Arabic"/>
                <a:sym typeface="Childos Arabic"/>
              </a:rPr>
              <a:t>Kasus ini menyoroti urgensi transparansi dan perlunya audit independen yang memiliki integritas tinggi untuk memverifikasi keakuratan setiap pos, terutama di sektor padat modal seperti konstruksi.</a:t>
            </a:r>
          </a:p>
          <a:p>
            <a:pPr algn="ctr">
              <a:lnSpc>
                <a:spcPts val="3968"/>
              </a:lnSpc>
            </a:pPr>
            <a:endParaRPr lang="en-US" sz="2499" spc="27">
              <a:solidFill>
                <a:srgbClr val="C26815"/>
              </a:solidFill>
              <a:latin typeface="Childos Arabic"/>
              <a:ea typeface="Childos Arabic"/>
              <a:cs typeface="Childos Arabic"/>
              <a:sym typeface="Childos Arabic"/>
            </a:endParaRPr>
          </a:p>
          <a:p>
            <a:pPr algn="ctr">
              <a:lnSpc>
                <a:spcPts val="5254"/>
              </a:lnSpc>
            </a:pPr>
            <a:endParaRPr lang="en-US" sz="2499" spc="27">
              <a:solidFill>
                <a:srgbClr val="C26815"/>
              </a:solidFill>
              <a:latin typeface="Childos Arabic"/>
              <a:ea typeface="Childos Arabic"/>
              <a:cs typeface="Childos Arabic"/>
              <a:sym typeface="Childos Arabic"/>
            </a:endParaRPr>
          </a:p>
          <a:p>
            <a:pPr algn="ctr">
              <a:lnSpc>
                <a:spcPts val="4237"/>
              </a:lnSpc>
              <a:spcBef>
                <a:spcPct val="0"/>
              </a:spcBef>
            </a:pPr>
            <a:endParaRPr lang="en-US" sz="2499" spc="27">
              <a:solidFill>
                <a:srgbClr val="C26815"/>
              </a:solidFill>
              <a:latin typeface="Childos Arabic"/>
              <a:ea typeface="Childos Arabic"/>
              <a:cs typeface="Childos Arabic"/>
              <a:sym typeface="Childos Arabic"/>
            </a:endParaRPr>
          </a:p>
        </p:txBody>
      </p:sp>
      <p:sp>
        <p:nvSpPr>
          <p:cNvPr id="12" name="Freeform 12"/>
          <p:cNvSpPr/>
          <p:nvPr/>
        </p:nvSpPr>
        <p:spPr>
          <a:xfrm>
            <a:off x="14421550" y="6756766"/>
            <a:ext cx="3288380" cy="2675919"/>
          </a:xfrm>
          <a:custGeom>
            <a:avLst/>
            <a:gdLst/>
            <a:ahLst/>
            <a:cxnLst/>
            <a:rect l="l" t="t" r="r" b="b"/>
            <a:pathLst>
              <a:path w="3288380" h="2675919">
                <a:moveTo>
                  <a:pt x="0" y="0"/>
                </a:moveTo>
                <a:lnTo>
                  <a:pt x="3288380" y="0"/>
                </a:lnTo>
                <a:lnTo>
                  <a:pt x="3288380" y="2675919"/>
                </a:lnTo>
                <a:lnTo>
                  <a:pt x="0" y="26759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3" name="TextBox 13"/>
          <p:cNvSpPr txBox="1"/>
          <p:nvPr/>
        </p:nvSpPr>
        <p:spPr>
          <a:xfrm>
            <a:off x="5244989" y="1603261"/>
            <a:ext cx="8109468" cy="1680845"/>
          </a:xfrm>
          <a:prstGeom prst="rect">
            <a:avLst/>
          </a:prstGeom>
        </p:spPr>
        <p:txBody>
          <a:bodyPr lIns="0" tIns="0" rIns="0" bIns="0" rtlCol="0" anchor="t">
            <a:spAutoFit/>
          </a:bodyPr>
          <a:lstStyle/>
          <a:p>
            <a:pPr algn="ctr">
              <a:lnSpc>
                <a:spcPts val="3947"/>
              </a:lnSpc>
            </a:pPr>
            <a:r>
              <a:rPr lang="en-US" sz="4200">
                <a:solidFill>
                  <a:srgbClr val="FFFFFF"/>
                </a:solidFill>
                <a:latin typeface="Chewy"/>
                <a:ea typeface="Chewy"/>
                <a:cs typeface="Chewy"/>
                <a:sym typeface="Chewy"/>
              </a:rPr>
              <a:t>Studi Kasus Nyata: Manipulasi Laporan Keuangan PT Waskita Karya</a:t>
            </a:r>
          </a:p>
          <a:p>
            <a:pPr algn="ctr">
              <a:lnSpc>
                <a:spcPts val="4981"/>
              </a:lnSpc>
            </a:pPr>
            <a:endParaRPr lang="en-US" sz="4200">
              <a:solidFill>
                <a:srgbClr val="FFFFFF"/>
              </a:solidFill>
              <a:latin typeface="Chewy"/>
              <a:ea typeface="Chewy"/>
              <a:cs typeface="Chewy"/>
              <a:sym typeface="Chewy"/>
            </a:endParaRPr>
          </a:p>
        </p:txBody>
      </p:sp>
      <p:sp>
        <p:nvSpPr>
          <p:cNvPr id="14" name="Freeform 14"/>
          <p:cNvSpPr/>
          <p:nvPr/>
        </p:nvSpPr>
        <p:spPr>
          <a:xfrm rot="-323008">
            <a:off x="1662099" y="4387182"/>
            <a:ext cx="1432474" cy="2695836"/>
          </a:xfrm>
          <a:custGeom>
            <a:avLst/>
            <a:gdLst/>
            <a:ahLst/>
            <a:cxnLst/>
            <a:rect l="l" t="t" r="r" b="b"/>
            <a:pathLst>
              <a:path w="1432474" h="2695836">
                <a:moveTo>
                  <a:pt x="0" y="0"/>
                </a:moveTo>
                <a:lnTo>
                  <a:pt x="1432474" y="0"/>
                </a:lnTo>
                <a:lnTo>
                  <a:pt x="1432474" y="2695836"/>
                </a:lnTo>
                <a:lnTo>
                  <a:pt x="0" y="269583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5D8CC"/>
        </a:solidFill>
        <a:effectLst/>
      </p:bgPr>
    </p:bg>
    <p:spTree>
      <p:nvGrpSpPr>
        <p:cNvPr id="1" name=""/>
        <p:cNvGrpSpPr/>
        <p:nvPr/>
      </p:nvGrpSpPr>
      <p:grpSpPr>
        <a:xfrm>
          <a:off x="0" y="0"/>
          <a:ext cx="0" cy="0"/>
          <a:chOff x="0" y="0"/>
          <a:chExt cx="0" cy="0"/>
        </a:xfrm>
      </p:grpSpPr>
      <p:sp>
        <p:nvSpPr>
          <p:cNvPr id="2" name="Freeform 2"/>
          <p:cNvSpPr/>
          <p:nvPr/>
        </p:nvSpPr>
        <p:spPr>
          <a:xfrm rot="4372162">
            <a:off x="-1826750" y="-3194884"/>
            <a:ext cx="5710900" cy="5665524"/>
          </a:xfrm>
          <a:custGeom>
            <a:avLst/>
            <a:gdLst/>
            <a:ahLst/>
            <a:cxnLst/>
            <a:rect l="l" t="t" r="r" b="b"/>
            <a:pathLst>
              <a:path w="5710900" h="5665524">
                <a:moveTo>
                  <a:pt x="0" y="0"/>
                </a:moveTo>
                <a:lnTo>
                  <a:pt x="5710900" y="0"/>
                </a:lnTo>
                <a:lnTo>
                  <a:pt x="5710900" y="5665523"/>
                </a:lnTo>
                <a:lnTo>
                  <a:pt x="0" y="5665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78972">
            <a:off x="15669868" y="7931058"/>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316990">
            <a:off x="4832068" y="1147163"/>
            <a:ext cx="8623863"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669790" y="8813185"/>
            <a:ext cx="5396979" cy="1594511"/>
          </a:xfrm>
          <a:custGeom>
            <a:avLst/>
            <a:gdLst/>
            <a:ahLst/>
            <a:cxnLst/>
            <a:rect l="l" t="t" r="r" b="b"/>
            <a:pathLst>
              <a:path w="5396979" h="1594511">
                <a:moveTo>
                  <a:pt x="0" y="0"/>
                </a:moveTo>
                <a:lnTo>
                  <a:pt x="5396980" y="0"/>
                </a:lnTo>
                <a:lnTo>
                  <a:pt x="5396980" y="1594511"/>
                </a:lnTo>
                <a:lnTo>
                  <a:pt x="0" y="15945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5274970" y="1533133"/>
            <a:ext cx="7683786" cy="1529334"/>
          </a:xfrm>
          <a:prstGeom prst="rect">
            <a:avLst/>
          </a:prstGeom>
        </p:spPr>
        <p:txBody>
          <a:bodyPr lIns="0" tIns="0" rIns="0" bIns="0" rtlCol="0" anchor="t">
            <a:spAutoFit/>
          </a:bodyPr>
          <a:lstStyle/>
          <a:p>
            <a:pPr algn="ctr">
              <a:lnSpc>
                <a:spcPts val="3947"/>
              </a:lnSpc>
            </a:pPr>
            <a:r>
              <a:rPr lang="en-US" sz="4200">
                <a:solidFill>
                  <a:srgbClr val="FFFFFF"/>
                </a:solidFill>
                <a:latin typeface="Chewy"/>
                <a:ea typeface="Chewy"/>
                <a:cs typeface="Chewy"/>
                <a:sym typeface="Chewy"/>
              </a:rPr>
              <a:t>Kecurangan Pengungkapan pada Catatan Kaki Laporan Keuangan (CALK)</a:t>
            </a:r>
          </a:p>
        </p:txBody>
      </p:sp>
      <p:sp>
        <p:nvSpPr>
          <p:cNvPr id="12" name="Freeform 12"/>
          <p:cNvSpPr/>
          <p:nvPr/>
        </p:nvSpPr>
        <p:spPr>
          <a:xfrm rot="-10800000">
            <a:off x="15589510" y="-111892"/>
            <a:ext cx="5396979" cy="1594511"/>
          </a:xfrm>
          <a:custGeom>
            <a:avLst/>
            <a:gdLst/>
            <a:ahLst/>
            <a:cxnLst/>
            <a:rect l="l" t="t" r="r" b="b"/>
            <a:pathLst>
              <a:path w="5396979" h="1594511">
                <a:moveTo>
                  <a:pt x="0" y="0"/>
                </a:moveTo>
                <a:lnTo>
                  <a:pt x="5396980" y="0"/>
                </a:lnTo>
                <a:lnTo>
                  <a:pt x="5396980" y="1594511"/>
                </a:lnTo>
                <a:lnTo>
                  <a:pt x="0" y="15945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2341331" y="3359170"/>
            <a:ext cx="14281597" cy="5454015"/>
          </a:xfrm>
          <a:prstGeom prst="rect">
            <a:avLst/>
          </a:prstGeom>
        </p:spPr>
        <p:txBody>
          <a:bodyPr lIns="0" tIns="0" rIns="0" bIns="0" rtlCol="0" anchor="t">
            <a:spAutoFit/>
          </a:bodyPr>
          <a:lstStyle/>
          <a:p>
            <a:pPr algn="ctr">
              <a:lnSpc>
                <a:spcPts val="3359"/>
              </a:lnSpc>
            </a:pPr>
            <a:r>
              <a:rPr lang="en-US" sz="2400">
                <a:solidFill>
                  <a:srgbClr val="60827F"/>
                </a:solidFill>
                <a:latin typeface="Childos Arabic"/>
                <a:ea typeface="Childos Arabic"/>
                <a:cs typeface="Childos Arabic"/>
                <a:sym typeface="Childos Arabic"/>
              </a:rPr>
              <a:t>Catatan Kaki Laporan Keuangan (CALK) adalah bagian vital yang menyediakan detail dan konteks atas angka-angka dalam laporan keuangan utama. Sayangnya, bagian ini sering menjadi target manipulasi.</a:t>
            </a:r>
          </a:p>
          <a:p>
            <a:pPr algn="l">
              <a:lnSpc>
                <a:spcPts val="3359"/>
              </a:lnSpc>
            </a:pPr>
            <a:endParaRPr lang="en-US" sz="2400">
              <a:solidFill>
                <a:srgbClr val="60827F"/>
              </a:solidFill>
              <a:latin typeface="Childos Arabic"/>
              <a:ea typeface="Childos Arabic"/>
              <a:cs typeface="Childos Arabic"/>
              <a:sym typeface="Childos Arabic"/>
            </a:endParaRPr>
          </a:p>
          <a:p>
            <a:pPr marL="518160" lvl="1" indent="-259080" algn="l">
              <a:lnSpc>
                <a:spcPts val="3359"/>
              </a:lnSpc>
              <a:buFont typeface="Arial"/>
              <a:buChar char="•"/>
            </a:pPr>
            <a:r>
              <a:rPr lang="en-US" sz="2400">
                <a:solidFill>
                  <a:srgbClr val="60827F"/>
                </a:solidFill>
                <a:latin typeface="Childos Arabic"/>
                <a:ea typeface="Childos Arabic"/>
                <a:cs typeface="Childos Arabic"/>
                <a:sym typeface="Childos Arabic"/>
              </a:rPr>
              <a:t>Menyembunyikan Kewajiban</a:t>
            </a:r>
          </a:p>
          <a:p>
            <a:pPr algn="l">
              <a:lnSpc>
                <a:spcPts val="3359"/>
              </a:lnSpc>
            </a:pPr>
            <a:r>
              <a:rPr lang="en-US" sz="2400">
                <a:solidFill>
                  <a:srgbClr val="60827F"/>
                </a:solidFill>
                <a:latin typeface="Childos Arabic"/>
                <a:ea typeface="Childos Arabic"/>
                <a:cs typeface="Childos Arabic"/>
                <a:sym typeface="Childos Arabic"/>
              </a:rPr>
              <a:t>Gagal mengungkapkan atau mengecilkan nilai kewajiban kontinjensi, perjanjian sewa, atau utang di luar neraca (off-balance sheet financing), yang seharusnya diungkapkan secara jelas di CALK.</a:t>
            </a:r>
          </a:p>
          <a:p>
            <a:pPr marL="518160" lvl="1" indent="-259080" algn="l">
              <a:lnSpc>
                <a:spcPts val="3359"/>
              </a:lnSpc>
              <a:buFont typeface="Arial"/>
              <a:buChar char="•"/>
            </a:pPr>
            <a:r>
              <a:rPr lang="en-US" sz="2400">
                <a:solidFill>
                  <a:srgbClr val="60827F"/>
                </a:solidFill>
                <a:latin typeface="Childos Arabic"/>
                <a:ea typeface="Childos Arabic"/>
                <a:cs typeface="Childos Arabic"/>
                <a:sym typeface="Childos Arabic"/>
              </a:rPr>
              <a:t>Aset Dinilai Terlalu Tinggi</a:t>
            </a:r>
          </a:p>
          <a:p>
            <a:pPr algn="l">
              <a:lnSpc>
                <a:spcPts val="3359"/>
              </a:lnSpc>
            </a:pPr>
            <a:r>
              <a:rPr lang="en-US" sz="2400">
                <a:solidFill>
                  <a:srgbClr val="60827F"/>
                </a:solidFill>
                <a:latin typeface="Childos Arabic"/>
                <a:ea typeface="Childos Arabic"/>
                <a:cs typeface="Childos Arabic"/>
                <a:sym typeface="Childos Arabic"/>
              </a:rPr>
              <a:t>Pengungkapan yang ambigu atau minim tentang metode penilaian aset, terutama untuk aset tidak berwujud atau investasi yang tidak likuid, membuat nilainya terlihat lebih tinggi dari realitas.</a:t>
            </a:r>
          </a:p>
          <a:p>
            <a:pPr marL="518160" lvl="1" indent="-259080" algn="l">
              <a:lnSpc>
                <a:spcPts val="3359"/>
              </a:lnSpc>
              <a:buFont typeface="Arial"/>
              <a:buChar char="•"/>
            </a:pPr>
            <a:r>
              <a:rPr lang="en-US" sz="2400">
                <a:solidFill>
                  <a:srgbClr val="60827F"/>
                </a:solidFill>
                <a:latin typeface="Childos Arabic"/>
                <a:ea typeface="Childos Arabic"/>
                <a:cs typeface="Childos Arabic"/>
                <a:sym typeface="Childos Arabic"/>
              </a:rPr>
              <a:t>Risiko Hukum dan Akibat</a:t>
            </a:r>
          </a:p>
          <a:p>
            <a:pPr algn="l">
              <a:lnSpc>
                <a:spcPts val="3359"/>
              </a:lnSpc>
            </a:pPr>
            <a:r>
              <a:rPr lang="en-US" sz="2400">
                <a:solidFill>
                  <a:srgbClr val="60827F"/>
                </a:solidFill>
                <a:latin typeface="Childos Arabic"/>
                <a:ea typeface="Childos Arabic"/>
                <a:cs typeface="Childos Arabic"/>
                <a:sym typeface="Childos Arabic"/>
              </a:rPr>
              <a:t>Ketidakakuratan atau penyembunyian di CALK memberikan gambaran keuangan yang bias, yang dapat berujung pada gugatan hukum, sanksi regulasi, dan denda besar.</a:t>
            </a:r>
          </a:p>
          <a:p>
            <a:pPr algn="l">
              <a:lnSpc>
                <a:spcPts val="3359"/>
              </a:lnSpc>
            </a:pPr>
            <a:endParaRPr lang="en-US" sz="2400">
              <a:solidFill>
                <a:srgbClr val="60827F"/>
              </a:solidFill>
              <a:latin typeface="Childos Arabic"/>
              <a:ea typeface="Childos Arabic"/>
              <a:cs typeface="Childos Arabic"/>
              <a:sym typeface="Childos Arab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D4FF"/>
        </a:solidFill>
        <a:effectLst/>
      </p:bgPr>
    </p:bg>
    <p:spTree>
      <p:nvGrpSpPr>
        <p:cNvPr id="1" name=""/>
        <p:cNvGrpSpPr/>
        <p:nvPr/>
      </p:nvGrpSpPr>
      <p:grpSpPr>
        <a:xfrm>
          <a:off x="0" y="0"/>
          <a:ext cx="0" cy="0"/>
          <a:chOff x="0" y="0"/>
          <a:chExt cx="0" cy="0"/>
        </a:xfrm>
      </p:grpSpPr>
      <p:sp>
        <p:nvSpPr>
          <p:cNvPr id="2" name="Freeform 2"/>
          <p:cNvSpPr/>
          <p:nvPr/>
        </p:nvSpPr>
        <p:spPr>
          <a:xfrm rot="235099">
            <a:off x="777781" y="2483916"/>
            <a:ext cx="8251304" cy="3645576"/>
          </a:xfrm>
          <a:custGeom>
            <a:avLst/>
            <a:gdLst/>
            <a:ahLst/>
            <a:cxnLst/>
            <a:rect l="l" t="t" r="r" b="b"/>
            <a:pathLst>
              <a:path w="8251304" h="3645576">
                <a:moveTo>
                  <a:pt x="0" y="0"/>
                </a:moveTo>
                <a:lnTo>
                  <a:pt x="8251304" y="0"/>
                </a:lnTo>
                <a:lnTo>
                  <a:pt x="8251304" y="3645577"/>
                </a:lnTo>
                <a:lnTo>
                  <a:pt x="0" y="3645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16990">
            <a:off x="4683506" y="99696"/>
            <a:ext cx="8623863" cy="2355257"/>
          </a:xfrm>
          <a:custGeom>
            <a:avLst/>
            <a:gdLst/>
            <a:ahLst/>
            <a:cxnLst/>
            <a:rect l="l" t="t" r="r" b="b"/>
            <a:pathLst>
              <a:path w="8623863" h="2355257">
                <a:moveTo>
                  <a:pt x="0" y="0"/>
                </a:moveTo>
                <a:lnTo>
                  <a:pt x="8623864" y="0"/>
                </a:lnTo>
                <a:lnTo>
                  <a:pt x="8623864" y="2355256"/>
                </a:lnTo>
                <a:lnTo>
                  <a:pt x="0" y="2355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0654565">
            <a:off x="15892482" y="997234"/>
            <a:ext cx="5451871" cy="1610728"/>
          </a:xfrm>
          <a:custGeom>
            <a:avLst/>
            <a:gdLst/>
            <a:ahLst/>
            <a:cxnLst/>
            <a:rect l="l" t="t" r="r" b="b"/>
            <a:pathLst>
              <a:path w="5451871" h="1610728">
                <a:moveTo>
                  <a:pt x="0" y="0"/>
                </a:moveTo>
                <a:lnTo>
                  <a:pt x="5451871" y="0"/>
                </a:lnTo>
                <a:lnTo>
                  <a:pt x="5451871" y="1610728"/>
                </a:lnTo>
                <a:lnTo>
                  <a:pt x="0" y="1610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5079405">
            <a:off x="-1778553" y="-3276975"/>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rot="235099">
            <a:off x="9772073" y="2542526"/>
            <a:ext cx="8310653" cy="3671798"/>
          </a:xfrm>
          <a:custGeom>
            <a:avLst/>
            <a:gdLst/>
            <a:ahLst/>
            <a:cxnLst/>
            <a:rect l="l" t="t" r="r" b="b"/>
            <a:pathLst>
              <a:path w="8310653" h="3671798">
                <a:moveTo>
                  <a:pt x="0" y="0"/>
                </a:moveTo>
                <a:lnTo>
                  <a:pt x="8310652" y="0"/>
                </a:lnTo>
                <a:lnTo>
                  <a:pt x="8310652" y="3671797"/>
                </a:lnTo>
                <a:lnTo>
                  <a:pt x="0" y="36717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235099">
            <a:off x="526903" y="6110183"/>
            <a:ext cx="8371239" cy="3698566"/>
          </a:xfrm>
          <a:custGeom>
            <a:avLst/>
            <a:gdLst/>
            <a:ahLst/>
            <a:cxnLst/>
            <a:rect l="l" t="t" r="r" b="b"/>
            <a:pathLst>
              <a:path w="8371239" h="3698566">
                <a:moveTo>
                  <a:pt x="0" y="0"/>
                </a:moveTo>
                <a:lnTo>
                  <a:pt x="8371240" y="0"/>
                </a:lnTo>
                <a:lnTo>
                  <a:pt x="8371240" y="3698566"/>
                </a:lnTo>
                <a:lnTo>
                  <a:pt x="0" y="3698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076897" y="2662621"/>
            <a:ext cx="1341168" cy="1348780"/>
          </a:xfrm>
          <a:custGeom>
            <a:avLst/>
            <a:gdLst/>
            <a:ahLst/>
            <a:cxnLst/>
            <a:rect l="l" t="t" r="r" b="b"/>
            <a:pathLst>
              <a:path w="1341168" h="1348780">
                <a:moveTo>
                  <a:pt x="0" y="0"/>
                </a:moveTo>
                <a:lnTo>
                  <a:pt x="1341169" y="0"/>
                </a:lnTo>
                <a:lnTo>
                  <a:pt x="1341169" y="1348781"/>
                </a:lnTo>
                <a:lnTo>
                  <a:pt x="0" y="134878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2" name="TextBox 12"/>
          <p:cNvSpPr txBox="1"/>
          <p:nvPr/>
        </p:nvSpPr>
        <p:spPr>
          <a:xfrm>
            <a:off x="2559918" y="2750603"/>
            <a:ext cx="5500322" cy="3967480"/>
          </a:xfrm>
          <a:prstGeom prst="rect">
            <a:avLst/>
          </a:prstGeom>
        </p:spPr>
        <p:txBody>
          <a:bodyPr lIns="0" tIns="0" rIns="0" bIns="0" rtlCol="0" anchor="t">
            <a:spAutoFit/>
          </a:bodyPr>
          <a:lstStyle/>
          <a:p>
            <a:pPr algn="ctr">
              <a:lnSpc>
                <a:spcPts val="3919"/>
              </a:lnSpc>
            </a:pPr>
            <a:r>
              <a:rPr lang="en-US" sz="2799">
                <a:solidFill>
                  <a:srgbClr val="225AC4"/>
                </a:solidFill>
                <a:latin typeface="Childos Arabic"/>
                <a:ea typeface="Childos Arabic"/>
                <a:cs typeface="Childos Arabic"/>
                <a:sym typeface="Childos Arabic"/>
              </a:rPr>
              <a:t>Tekanan Eksternal</a:t>
            </a:r>
          </a:p>
          <a:p>
            <a:pPr algn="l">
              <a:lnSpc>
                <a:spcPts val="3919"/>
              </a:lnSpc>
            </a:pPr>
            <a:r>
              <a:rPr lang="en-US" sz="2799">
                <a:solidFill>
                  <a:srgbClr val="225AC4"/>
                </a:solidFill>
                <a:latin typeface="Childos Arabic"/>
                <a:ea typeface="Childos Arabic"/>
                <a:cs typeface="Childos Arabic"/>
                <a:sym typeface="Childos Arabic"/>
              </a:rPr>
              <a:t>Tuntutan pasar modal untuk pertumbuhan pendapatan yang konstan, ekspektasi investor yang tinggi, dan tekanan dari analis untuk memenuhi target laba kuartalan.</a:t>
            </a:r>
          </a:p>
          <a:p>
            <a:pPr algn="ctr">
              <a:lnSpc>
                <a:spcPts val="3919"/>
              </a:lnSpc>
            </a:pPr>
            <a:endParaRPr lang="en-US" sz="2799">
              <a:solidFill>
                <a:srgbClr val="225AC4"/>
              </a:solidFill>
              <a:latin typeface="Childos Arabic"/>
              <a:ea typeface="Childos Arabic"/>
              <a:cs typeface="Childos Arabic"/>
              <a:sym typeface="Childos Arabic"/>
            </a:endParaRPr>
          </a:p>
          <a:p>
            <a:pPr algn="ctr">
              <a:lnSpc>
                <a:spcPts val="3919"/>
              </a:lnSpc>
            </a:pPr>
            <a:endParaRPr lang="en-US" sz="2799">
              <a:solidFill>
                <a:srgbClr val="225AC4"/>
              </a:solidFill>
              <a:latin typeface="Childos Arabic"/>
              <a:ea typeface="Childos Arabic"/>
              <a:cs typeface="Childos Arabic"/>
              <a:sym typeface="Childos Arabic"/>
            </a:endParaRPr>
          </a:p>
        </p:txBody>
      </p:sp>
      <p:sp>
        <p:nvSpPr>
          <p:cNvPr id="13" name="TextBox 13"/>
          <p:cNvSpPr txBox="1"/>
          <p:nvPr/>
        </p:nvSpPr>
        <p:spPr>
          <a:xfrm>
            <a:off x="5697415" y="745798"/>
            <a:ext cx="6893169" cy="1034034"/>
          </a:xfrm>
          <a:prstGeom prst="rect">
            <a:avLst/>
          </a:prstGeom>
        </p:spPr>
        <p:txBody>
          <a:bodyPr lIns="0" tIns="0" rIns="0" bIns="0" rtlCol="0" anchor="t">
            <a:spAutoFit/>
          </a:bodyPr>
          <a:lstStyle/>
          <a:p>
            <a:pPr algn="ctr">
              <a:lnSpc>
                <a:spcPts val="3947"/>
              </a:lnSpc>
            </a:pPr>
            <a:r>
              <a:rPr lang="en-US" sz="4200">
                <a:solidFill>
                  <a:srgbClr val="FFFFFF"/>
                </a:solidFill>
                <a:latin typeface="Chewy"/>
                <a:ea typeface="Chewy"/>
                <a:cs typeface="Chewy"/>
                <a:sym typeface="Chewy"/>
              </a:rPr>
              <a:t>Faktor Pendorong Utama Kecurangan Laporan Keuangan</a:t>
            </a:r>
          </a:p>
        </p:txBody>
      </p:sp>
      <p:sp>
        <p:nvSpPr>
          <p:cNvPr id="14" name="TextBox 14"/>
          <p:cNvSpPr txBox="1"/>
          <p:nvPr/>
        </p:nvSpPr>
        <p:spPr>
          <a:xfrm>
            <a:off x="1040324" y="2967218"/>
            <a:ext cx="1317921" cy="891986"/>
          </a:xfrm>
          <a:prstGeom prst="rect">
            <a:avLst/>
          </a:prstGeom>
        </p:spPr>
        <p:txBody>
          <a:bodyPr lIns="0" tIns="0" rIns="0" bIns="0" rtlCol="0" anchor="t">
            <a:spAutoFit/>
          </a:bodyPr>
          <a:lstStyle/>
          <a:p>
            <a:pPr algn="ctr">
              <a:lnSpc>
                <a:spcPts val="6451"/>
              </a:lnSpc>
            </a:pPr>
            <a:r>
              <a:rPr lang="en-US" sz="6862">
                <a:solidFill>
                  <a:srgbClr val="FFFFFF"/>
                </a:solidFill>
                <a:latin typeface="Chewy"/>
                <a:ea typeface="Chewy"/>
                <a:cs typeface="Chewy"/>
                <a:sym typeface="Chewy"/>
              </a:rPr>
              <a:t>1</a:t>
            </a:r>
          </a:p>
        </p:txBody>
      </p:sp>
      <p:sp>
        <p:nvSpPr>
          <p:cNvPr id="15" name="Freeform 15"/>
          <p:cNvSpPr/>
          <p:nvPr/>
        </p:nvSpPr>
        <p:spPr>
          <a:xfrm>
            <a:off x="16556815" y="2865629"/>
            <a:ext cx="1341168" cy="1348780"/>
          </a:xfrm>
          <a:custGeom>
            <a:avLst/>
            <a:gdLst/>
            <a:ahLst/>
            <a:cxnLst/>
            <a:rect l="l" t="t" r="r" b="b"/>
            <a:pathLst>
              <a:path w="1341168" h="1348780">
                <a:moveTo>
                  <a:pt x="0" y="0"/>
                </a:moveTo>
                <a:lnTo>
                  <a:pt x="1341168" y="0"/>
                </a:lnTo>
                <a:lnTo>
                  <a:pt x="1341168" y="1348780"/>
                </a:lnTo>
                <a:lnTo>
                  <a:pt x="0" y="13487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TextBox 16"/>
          <p:cNvSpPr txBox="1"/>
          <p:nvPr/>
        </p:nvSpPr>
        <p:spPr>
          <a:xfrm>
            <a:off x="16724746" y="3182044"/>
            <a:ext cx="1005305" cy="891987"/>
          </a:xfrm>
          <a:prstGeom prst="rect">
            <a:avLst/>
          </a:prstGeom>
        </p:spPr>
        <p:txBody>
          <a:bodyPr lIns="0" tIns="0" rIns="0" bIns="0" rtlCol="0" anchor="t">
            <a:spAutoFit/>
          </a:bodyPr>
          <a:lstStyle/>
          <a:p>
            <a:pPr algn="ctr">
              <a:lnSpc>
                <a:spcPts val="6451"/>
              </a:lnSpc>
            </a:pPr>
            <a:r>
              <a:rPr lang="en-US" sz="6862">
                <a:solidFill>
                  <a:srgbClr val="FFFFFF"/>
                </a:solidFill>
                <a:latin typeface="Chewy"/>
                <a:ea typeface="Chewy"/>
                <a:cs typeface="Chewy"/>
                <a:sym typeface="Chewy"/>
              </a:rPr>
              <a:t>3</a:t>
            </a:r>
          </a:p>
        </p:txBody>
      </p:sp>
      <p:sp>
        <p:nvSpPr>
          <p:cNvPr id="17" name="Freeform 17"/>
          <p:cNvSpPr/>
          <p:nvPr/>
        </p:nvSpPr>
        <p:spPr>
          <a:xfrm>
            <a:off x="662865" y="6249676"/>
            <a:ext cx="1341168" cy="1348780"/>
          </a:xfrm>
          <a:custGeom>
            <a:avLst/>
            <a:gdLst/>
            <a:ahLst/>
            <a:cxnLst/>
            <a:rect l="l" t="t" r="r" b="b"/>
            <a:pathLst>
              <a:path w="1341168" h="1348780">
                <a:moveTo>
                  <a:pt x="0" y="0"/>
                </a:moveTo>
                <a:lnTo>
                  <a:pt x="1341169" y="0"/>
                </a:lnTo>
                <a:lnTo>
                  <a:pt x="1341169" y="1348780"/>
                </a:lnTo>
                <a:lnTo>
                  <a:pt x="0" y="13487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TextBox 18"/>
          <p:cNvSpPr txBox="1"/>
          <p:nvPr/>
        </p:nvSpPr>
        <p:spPr>
          <a:xfrm>
            <a:off x="686113" y="6559555"/>
            <a:ext cx="1317921" cy="891986"/>
          </a:xfrm>
          <a:prstGeom prst="rect">
            <a:avLst/>
          </a:prstGeom>
        </p:spPr>
        <p:txBody>
          <a:bodyPr lIns="0" tIns="0" rIns="0" bIns="0" rtlCol="0" anchor="t">
            <a:spAutoFit/>
          </a:bodyPr>
          <a:lstStyle/>
          <a:p>
            <a:pPr algn="ctr">
              <a:lnSpc>
                <a:spcPts val="6451"/>
              </a:lnSpc>
            </a:pPr>
            <a:r>
              <a:rPr lang="en-US" sz="6862">
                <a:solidFill>
                  <a:srgbClr val="FFFFFF"/>
                </a:solidFill>
                <a:latin typeface="Chewy"/>
                <a:ea typeface="Chewy"/>
                <a:cs typeface="Chewy"/>
                <a:sym typeface="Chewy"/>
              </a:rPr>
              <a:t>2</a:t>
            </a:r>
          </a:p>
        </p:txBody>
      </p:sp>
      <p:sp>
        <p:nvSpPr>
          <p:cNvPr id="19" name="TextBox 19"/>
          <p:cNvSpPr txBox="1"/>
          <p:nvPr/>
        </p:nvSpPr>
        <p:spPr>
          <a:xfrm>
            <a:off x="2358245" y="6173476"/>
            <a:ext cx="5701996" cy="4462780"/>
          </a:xfrm>
          <a:prstGeom prst="rect">
            <a:avLst/>
          </a:prstGeom>
        </p:spPr>
        <p:txBody>
          <a:bodyPr lIns="0" tIns="0" rIns="0" bIns="0" rtlCol="0" anchor="t">
            <a:spAutoFit/>
          </a:bodyPr>
          <a:lstStyle/>
          <a:p>
            <a:pPr algn="ctr">
              <a:lnSpc>
                <a:spcPts val="3919"/>
              </a:lnSpc>
            </a:pPr>
            <a:r>
              <a:rPr lang="en-US" sz="2799">
                <a:solidFill>
                  <a:srgbClr val="225AC4"/>
                </a:solidFill>
                <a:latin typeface="Childos Arabic"/>
                <a:ea typeface="Childos Arabic"/>
                <a:cs typeface="Childos Arabic"/>
                <a:sym typeface="Childos Arabic"/>
              </a:rPr>
              <a:t>Kelemahan Kontrol Internal</a:t>
            </a:r>
          </a:p>
          <a:p>
            <a:pPr algn="l">
              <a:lnSpc>
                <a:spcPts val="3919"/>
              </a:lnSpc>
            </a:pPr>
            <a:r>
              <a:rPr lang="en-US" sz="2799">
                <a:solidFill>
                  <a:srgbClr val="225AC4"/>
                </a:solidFill>
                <a:latin typeface="Childos Arabic"/>
                <a:ea typeface="Childos Arabic"/>
                <a:cs typeface="Childos Arabic"/>
                <a:sym typeface="Childos Arabic"/>
              </a:rPr>
              <a:t>Kurangnya pemisahan tugas yang memadai, pengawasan manajemen yang lemah, dan kebijakan akuntansi yang tidak jelas membuka peluang bagi karyawan atau manajemen untuk memanipulasi data.</a:t>
            </a:r>
          </a:p>
          <a:p>
            <a:pPr algn="ctr">
              <a:lnSpc>
                <a:spcPts val="3919"/>
              </a:lnSpc>
            </a:pPr>
            <a:endParaRPr lang="en-US" sz="2799">
              <a:solidFill>
                <a:srgbClr val="225AC4"/>
              </a:solidFill>
              <a:latin typeface="Childos Arabic"/>
              <a:ea typeface="Childos Arabic"/>
              <a:cs typeface="Childos Arabic"/>
              <a:sym typeface="Childos Arabic"/>
            </a:endParaRPr>
          </a:p>
          <a:p>
            <a:pPr algn="ctr">
              <a:lnSpc>
                <a:spcPts val="3919"/>
              </a:lnSpc>
            </a:pPr>
            <a:endParaRPr lang="en-US" sz="2799">
              <a:solidFill>
                <a:srgbClr val="225AC4"/>
              </a:solidFill>
              <a:latin typeface="Childos Arabic"/>
              <a:ea typeface="Childos Arabic"/>
              <a:cs typeface="Childos Arabic"/>
              <a:sym typeface="Childos Arabic"/>
            </a:endParaRPr>
          </a:p>
        </p:txBody>
      </p:sp>
      <p:sp>
        <p:nvSpPr>
          <p:cNvPr id="20" name="TextBox 20"/>
          <p:cNvSpPr txBox="1"/>
          <p:nvPr/>
        </p:nvSpPr>
        <p:spPr>
          <a:xfrm>
            <a:off x="10491071" y="2839089"/>
            <a:ext cx="5812829" cy="3967480"/>
          </a:xfrm>
          <a:prstGeom prst="rect">
            <a:avLst/>
          </a:prstGeom>
        </p:spPr>
        <p:txBody>
          <a:bodyPr lIns="0" tIns="0" rIns="0" bIns="0" rtlCol="0" anchor="t">
            <a:spAutoFit/>
          </a:bodyPr>
          <a:lstStyle/>
          <a:p>
            <a:pPr algn="ctr">
              <a:lnSpc>
                <a:spcPts val="3919"/>
              </a:lnSpc>
            </a:pPr>
            <a:r>
              <a:rPr lang="en-US" sz="2799">
                <a:solidFill>
                  <a:srgbClr val="225AC4"/>
                </a:solidFill>
                <a:latin typeface="Childos Arabic"/>
                <a:ea typeface="Childos Arabic"/>
                <a:cs typeface="Childos Arabic"/>
                <a:sym typeface="Childos Arabic"/>
              </a:rPr>
              <a:t>Perubahan Manajemen dan Auditor</a:t>
            </a:r>
          </a:p>
          <a:p>
            <a:pPr algn="l">
              <a:lnSpc>
                <a:spcPts val="3919"/>
              </a:lnSpc>
            </a:pPr>
            <a:r>
              <a:rPr lang="en-US" sz="2799">
                <a:solidFill>
                  <a:srgbClr val="225AC4"/>
                </a:solidFill>
                <a:latin typeface="Childos Arabic"/>
                <a:ea typeface="Childos Arabic"/>
                <a:cs typeface="Childos Arabic"/>
                <a:sym typeface="Childos Arabic"/>
              </a:rPr>
              <a:t>Pergantian auditor yang sering atau pengangkatan direksi baru yang tidak berpengalaman dapat mengganggu kontinuitas pengawasan dan meningkatkan risiko manipulasi.</a:t>
            </a:r>
          </a:p>
          <a:p>
            <a:pPr algn="ctr">
              <a:lnSpc>
                <a:spcPts val="3919"/>
              </a:lnSpc>
            </a:pPr>
            <a:endParaRPr lang="en-US" sz="2799">
              <a:solidFill>
                <a:srgbClr val="225AC4"/>
              </a:solidFill>
              <a:latin typeface="Childos Arabic"/>
              <a:ea typeface="Childos Arabic"/>
              <a:cs typeface="Childos Arabic"/>
              <a:sym typeface="Childos Arabic"/>
            </a:endParaRPr>
          </a:p>
          <a:p>
            <a:pPr algn="ctr">
              <a:lnSpc>
                <a:spcPts val="3919"/>
              </a:lnSpc>
            </a:pPr>
            <a:endParaRPr lang="en-US" sz="2799">
              <a:solidFill>
                <a:srgbClr val="225AC4"/>
              </a:solidFill>
              <a:latin typeface="Childos Arabic"/>
              <a:ea typeface="Childos Arabic"/>
              <a:cs typeface="Childos Arabic"/>
              <a:sym typeface="Childos Arab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1D1B"/>
        </a:solidFill>
        <a:effectLst/>
      </p:bgPr>
    </p:bg>
    <p:spTree>
      <p:nvGrpSpPr>
        <p:cNvPr id="1" name=""/>
        <p:cNvGrpSpPr/>
        <p:nvPr/>
      </p:nvGrpSpPr>
      <p:grpSpPr>
        <a:xfrm>
          <a:off x="0" y="0"/>
          <a:ext cx="0" cy="0"/>
          <a:chOff x="0" y="0"/>
          <a:chExt cx="0" cy="0"/>
        </a:xfrm>
      </p:grpSpPr>
      <p:sp>
        <p:nvSpPr>
          <p:cNvPr id="2" name="Freeform 2"/>
          <p:cNvSpPr/>
          <p:nvPr/>
        </p:nvSpPr>
        <p:spPr>
          <a:xfrm>
            <a:off x="14421550" y="6756766"/>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4758678" y="7144271"/>
            <a:ext cx="4063523" cy="4228058"/>
          </a:xfrm>
          <a:custGeom>
            <a:avLst/>
            <a:gdLst/>
            <a:ahLst/>
            <a:cxnLst/>
            <a:rect l="l" t="t" r="r" b="b"/>
            <a:pathLst>
              <a:path w="4063523" h="4228058">
                <a:moveTo>
                  <a:pt x="0" y="0"/>
                </a:moveTo>
                <a:lnTo>
                  <a:pt x="4063523" y="0"/>
                </a:lnTo>
                <a:lnTo>
                  <a:pt x="4063523" y="4228058"/>
                </a:lnTo>
                <a:lnTo>
                  <a:pt x="0" y="4228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647757">
            <a:off x="-875517" y="-796687"/>
            <a:ext cx="3808435" cy="4114800"/>
          </a:xfrm>
          <a:custGeom>
            <a:avLst/>
            <a:gdLst/>
            <a:ahLst/>
            <a:cxnLst/>
            <a:rect l="l" t="t" r="r" b="b"/>
            <a:pathLst>
              <a:path w="3808435" h="4114800">
                <a:moveTo>
                  <a:pt x="0" y="0"/>
                </a:moveTo>
                <a:lnTo>
                  <a:pt x="3808434" y="0"/>
                </a:lnTo>
                <a:lnTo>
                  <a:pt x="38084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993808">
            <a:off x="14403850" y="-3328414"/>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182119">
            <a:off x="15318729" y="-284410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631463">
            <a:off x="-2202494" y="7746229"/>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208018">
            <a:off x="-1461507" y="8782299"/>
            <a:ext cx="4562782" cy="4114800"/>
          </a:xfrm>
          <a:custGeom>
            <a:avLst/>
            <a:gdLst/>
            <a:ahLst/>
            <a:cxnLst/>
            <a:rect l="l" t="t" r="r" b="b"/>
            <a:pathLst>
              <a:path w="4562782" h="4114800">
                <a:moveTo>
                  <a:pt x="0" y="0"/>
                </a:moveTo>
                <a:lnTo>
                  <a:pt x="4562783" y="0"/>
                </a:lnTo>
                <a:lnTo>
                  <a:pt x="456278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7631463">
            <a:off x="15827171" y="7483801"/>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209621">
            <a:off x="5310064" y="682611"/>
            <a:ext cx="8298229" cy="2266323"/>
          </a:xfrm>
          <a:custGeom>
            <a:avLst/>
            <a:gdLst/>
            <a:ahLst/>
            <a:cxnLst/>
            <a:rect l="l" t="t" r="r" b="b"/>
            <a:pathLst>
              <a:path w="8298229" h="2266323">
                <a:moveTo>
                  <a:pt x="0" y="0"/>
                </a:moveTo>
                <a:lnTo>
                  <a:pt x="8298229" y="0"/>
                </a:lnTo>
                <a:lnTo>
                  <a:pt x="8298229" y="2266323"/>
                </a:lnTo>
                <a:lnTo>
                  <a:pt x="0" y="22663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4635650" y="2751978"/>
            <a:ext cx="9433807" cy="6316366"/>
          </a:xfrm>
          <a:custGeom>
            <a:avLst/>
            <a:gdLst/>
            <a:ahLst/>
            <a:cxnLst/>
            <a:rect l="l" t="t" r="r" b="b"/>
            <a:pathLst>
              <a:path w="9433807" h="6316366">
                <a:moveTo>
                  <a:pt x="0" y="0"/>
                </a:moveTo>
                <a:lnTo>
                  <a:pt x="9433807" y="0"/>
                </a:lnTo>
                <a:lnTo>
                  <a:pt x="9433807" y="6316367"/>
                </a:lnTo>
                <a:lnTo>
                  <a:pt x="0" y="6316367"/>
                </a:lnTo>
                <a:lnTo>
                  <a:pt x="0" y="0"/>
                </a:lnTo>
                <a:close/>
              </a:path>
            </a:pathLst>
          </a:custGeom>
          <a:blipFill>
            <a:blip r:embed="rId12"/>
            <a:stretch>
              <a:fillRect t="-17918" b="-31998"/>
            </a:stretch>
          </a:blipFill>
        </p:spPr>
      </p:sp>
      <p:sp>
        <p:nvSpPr>
          <p:cNvPr id="12" name="TextBox 12"/>
          <p:cNvSpPr txBox="1"/>
          <p:nvPr/>
        </p:nvSpPr>
        <p:spPr>
          <a:xfrm>
            <a:off x="5952106" y="1123950"/>
            <a:ext cx="7116472" cy="1034034"/>
          </a:xfrm>
          <a:prstGeom prst="rect">
            <a:avLst/>
          </a:prstGeom>
        </p:spPr>
        <p:txBody>
          <a:bodyPr lIns="0" tIns="0" rIns="0" bIns="0" rtlCol="0" anchor="t">
            <a:spAutoFit/>
          </a:bodyPr>
          <a:lstStyle/>
          <a:p>
            <a:pPr algn="ctr">
              <a:lnSpc>
                <a:spcPts val="3947"/>
              </a:lnSpc>
            </a:pPr>
            <a:r>
              <a:rPr lang="en-US" sz="4200">
                <a:solidFill>
                  <a:srgbClr val="1D1D1B"/>
                </a:solidFill>
                <a:latin typeface="Chewy"/>
                <a:ea typeface="Chewy"/>
                <a:cs typeface="Chewy"/>
                <a:sym typeface="Chewy"/>
              </a:rPr>
              <a:t>Konsekuensi dan Dampak Kecurangan Laporan Keuangan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5D8CC"/>
        </a:solidFill>
        <a:effectLst/>
      </p:bgPr>
    </p:bg>
    <p:spTree>
      <p:nvGrpSpPr>
        <p:cNvPr id="1" name=""/>
        <p:cNvGrpSpPr/>
        <p:nvPr/>
      </p:nvGrpSpPr>
      <p:grpSpPr>
        <a:xfrm>
          <a:off x="0" y="0"/>
          <a:ext cx="0" cy="0"/>
          <a:chOff x="0" y="0"/>
          <a:chExt cx="0" cy="0"/>
        </a:xfrm>
      </p:grpSpPr>
      <p:sp>
        <p:nvSpPr>
          <p:cNvPr id="2" name="Freeform 2"/>
          <p:cNvSpPr/>
          <p:nvPr/>
        </p:nvSpPr>
        <p:spPr>
          <a:xfrm rot="4372162">
            <a:off x="-1826750" y="-3194884"/>
            <a:ext cx="5710900" cy="5665524"/>
          </a:xfrm>
          <a:custGeom>
            <a:avLst/>
            <a:gdLst/>
            <a:ahLst/>
            <a:cxnLst/>
            <a:rect l="l" t="t" r="r" b="b"/>
            <a:pathLst>
              <a:path w="5710900" h="5665524">
                <a:moveTo>
                  <a:pt x="0" y="0"/>
                </a:moveTo>
                <a:lnTo>
                  <a:pt x="5710900" y="0"/>
                </a:lnTo>
                <a:lnTo>
                  <a:pt x="5710900" y="5665523"/>
                </a:lnTo>
                <a:lnTo>
                  <a:pt x="0" y="5665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78972">
            <a:off x="15669868" y="7931058"/>
            <a:ext cx="5710900" cy="5665524"/>
          </a:xfrm>
          <a:custGeom>
            <a:avLst/>
            <a:gdLst/>
            <a:ahLst/>
            <a:cxnLst/>
            <a:rect l="l" t="t" r="r" b="b"/>
            <a:pathLst>
              <a:path w="5710900" h="5665524">
                <a:moveTo>
                  <a:pt x="0" y="0"/>
                </a:moveTo>
                <a:lnTo>
                  <a:pt x="5710900" y="0"/>
                </a:lnTo>
                <a:lnTo>
                  <a:pt x="5710900" y="5665524"/>
                </a:lnTo>
                <a:lnTo>
                  <a:pt x="0" y="56655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35099">
            <a:off x="1172015" y="2381358"/>
            <a:ext cx="16880887" cy="7458283"/>
          </a:xfrm>
          <a:custGeom>
            <a:avLst/>
            <a:gdLst/>
            <a:ahLst/>
            <a:cxnLst/>
            <a:rect l="l" t="t" r="r" b="b"/>
            <a:pathLst>
              <a:path w="16880887" h="7458283">
                <a:moveTo>
                  <a:pt x="0" y="0"/>
                </a:moveTo>
                <a:lnTo>
                  <a:pt x="16880886" y="0"/>
                </a:lnTo>
                <a:lnTo>
                  <a:pt x="16880886" y="7458283"/>
                </a:lnTo>
                <a:lnTo>
                  <a:pt x="0" y="7458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316990">
            <a:off x="4426672" y="750812"/>
            <a:ext cx="9570518" cy="2613797"/>
          </a:xfrm>
          <a:custGeom>
            <a:avLst/>
            <a:gdLst/>
            <a:ahLst/>
            <a:cxnLst/>
            <a:rect l="l" t="t" r="r" b="b"/>
            <a:pathLst>
              <a:path w="9570518" h="2613797">
                <a:moveTo>
                  <a:pt x="0" y="0"/>
                </a:moveTo>
                <a:lnTo>
                  <a:pt x="9570518" y="0"/>
                </a:lnTo>
                <a:lnTo>
                  <a:pt x="9570518" y="2613797"/>
                </a:lnTo>
                <a:lnTo>
                  <a:pt x="0" y="26137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5201900" y="-5747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028700" y="664902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669790" y="9003140"/>
            <a:ext cx="5396979" cy="1594511"/>
          </a:xfrm>
          <a:custGeom>
            <a:avLst/>
            <a:gdLst/>
            <a:ahLst/>
            <a:cxnLst/>
            <a:rect l="l" t="t" r="r" b="b"/>
            <a:pathLst>
              <a:path w="5396979" h="1594511">
                <a:moveTo>
                  <a:pt x="0" y="0"/>
                </a:moveTo>
                <a:lnTo>
                  <a:pt x="5396980" y="0"/>
                </a:lnTo>
                <a:lnTo>
                  <a:pt x="5396980" y="1594511"/>
                </a:lnTo>
                <a:lnTo>
                  <a:pt x="0" y="15945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rot="1182119">
            <a:off x="16346547" y="8247435"/>
            <a:ext cx="4790900" cy="4320521"/>
          </a:xfrm>
          <a:custGeom>
            <a:avLst/>
            <a:gdLst/>
            <a:ahLst/>
            <a:cxnLst/>
            <a:rect l="l" t="t" r="r" b="b"/>
            <a:pathLst>
              <a:path w="4790900" h="4320521">
                <a:moveTo>
                  <a:pt x="0" y="0"/>
                </a:moveTo>
                <a:lnTo>
                  <a:pt x="4790901" y="0"/>
                </a:lnTo>
                <a:lnTo>
                  <a:pt x="4790901" y="4320521"/>
                </a:lnTo>
                <a:lnTo>
                  <a:pt x="0" y="43205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rot="2357976">
            <a:off x="-2395450" y="-2522383"/>
            <a:ext cx="4790900" cy="4320521"/>
          </a:xfrm>
          <a:custGeom>
            <a:avLst/>
            <a:gdLst/>
            <a:ahLst/>
            <a:cxnLst/>
            <a:rect l="l" t="t" r="r" b="b"/>
            <a:pathLst>
              <a:path w="4790900" h="4320521">
                <a:moveTo>
                  <a:pt x="0" y="0"/>
                </a:moveTo>
                <a:lnTo>
                  <a:pt x="4790900" y="0"/>
                </a:lnTo>
                <a:lnTo>
                  <a:pt x="4790900" y="4320521"/>
                </a:lnTo>
                <a:lnTo>
                  <a:pt x="0" y="43205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4576864" y="1133475"/>
            <a:ext cx="9060304" cy="1241425"/>
          </a:xfrm>
          <a:prstGeom prst="rect">
            <a:avLst/>
          </a:prstGeom>
        </p:spPr>
        <p:txBody>
          <a:bodyPr lIns="0" tIns="0" rIns="0" bIns="0" rtlCol="0" anchor="t">
            <a:spAutoFit/>
          </a:bodyPr>
          <a:lstStyle/>
          <a:p>
            <a:pPr algn="ctr">
              <a:lnSpc>
                <a:spcPts val="4700"/>
              </a:lnSpc>
            </a:pPr>
            <a:r>
              <a:rPr lang="en-US" sz="5000">
                <a:solidFill>
                  <a:srgbClr val="FFFFFF"/>
                </a:solidFill>
                <a:latin typeface="Chewy"/>
                <a:ea typeface="Chewy"/>
                <a:cs typeface="Chewy"/>
                <a:sym typeface="Chewy"/>
              </a:rPr>
              <a:t>Strategi Pencegahan dan Deteksi Dini yang Efektif</a:t>
            </a:r>
          </a:p>
        </p:txBody>
      </p:sp>
      <p:sp>
        <p:nvSpPr>
          <p:cNvPr id="12" name="Freeform 12"/>
          <p:cNvSpPr/>
          <p:nvPr/>
        </p:nvSpPr>
        <p:spPr>
          <a:xfrm rot="-10800000">
            <a:off x="15589510" y="-362123"/>
            <a:ext cx="5396979" cy="1594511"/>
          </a:xfrm>
          <a:custGeom>
            <a:avLst/>
            <a:gdLst/>
            <a:ahLst/>
            <a:cxnLst/>
            <a:rect l="l" t="t" r="r" b="b"/>
            <a:pathLst>
              <a:path w="5396979" h="1594511">
                <a:moveTo>
                  <a:pt x="0" y="0"/>
                </a:moveTo>
                <a:lnTo>
                  <a:pt x="5396980" y="0"/>
                </a:lnTo>
                <a:lnTo>
                  <a:pt x="5396980" y="1594511"/>
                </a:lnTo>
                <a:lnTo>
                  <a:pt x="0" y="15945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2013142" y="3143891"/>
            <a:ext cx="15544659" cy="6408598"/>
          </a:xfrm>
          <a:prstGeom prst="rect">
            <a:avLst/>
          </a:prstGeom>
        </p:spPr>
        <p:txBody>
          <a:bodyPr lIns="0" tIns="0" rIns="0" bIns="0" rtlCol="0" anchor="t">
            <a:spAutoFit/>
          </a:bodyPr>
          <a:lstStyle/>
          <a:p>
            <a:pPr marL="474979" lvl="1" indent="-237490" algn="just">
              <a:lnSpc>
                <a:spcPts val="3079"/>
              </a:lnSpc>
              <a:buFont typeface="Arial"/>
              <a:buChar char="•"/>
            </a:pPr>
            <a:r>
              <a:rPr lang="en-US" sz="2199">
                <a:solidFill>
                  <a:srgbClr val="60827F"/>
                </a:solidFill>
                <a:latin typeface="Childos Arabic"/>
                <a:ea typeface="Childos Arabic"/>
                <a:cs typeface="Childos Arabic"/>
                <a:sym typeface="Childos Arabic"/>
              </a:rPr>
              <a:t>Penerapan Model Prediktif</a:t>
            </a:r>
          </a:p>
          <a:p>
            <a:pPr algn="just">
              <a:lnSpc>
                <a:spcPts val="3079"/>
              </a:lnSpc>
            </a:pPr>
            <a:r>
              <a:rPr lang="en-US" sz="2199">
                <a:solidFill>
                  <a:srgbClr val="60827F"/>
                </a:solidFill>
                <a:latin typeface="Childos Arabic"/>
                <a:ea typeface="Childos Arabic"/>
                <a:cs typeface="Childos Arabic"/>
                <a:sym typeface="Childos Arabic"/>
              </a:rPr>
              <a:t>Secara rutin menggunakan model deteksi kecurangan seperti Beneish M-Score, Altman Z-Score, atau bahkan mengembangkan model Fraud Hexagon yang lebih komprehensif.</a:t>
            </a:r>
          </a:p>
          <a:p>
            <a:pPr marL="474979" lvl="1" indent="-237490" algn="just">
              <a:lnSpc>
                <a:spcPts val="3079"/>
              </a:lnSpc>
              <a:buFont typeface="Arial"/>
              <a:buChar char="•"/>
            </a:pPr>
            <a:r>
              <a:rPr lang="en-US" sz="2199">
                <a:solidFill>
                  <a:srgbClr val="60827F"/>
                </a:solidFill>
                <a:latin typeface="Childos Arabic"/>
                <a:ea typeface="Childos Arabic"/>
                <a:cs typeface="Childos Arabic"/>
                <a:sym typeface="Childos Arabic"/>
              </a:rPr>
              <a:t>Penguatan Pengendalian Internal</a:t>
            </a:r>
          </a:p>
          <a:p>
            <a:pPr algn="just">
              <a:lnSpc>
                <a:spcPts val="3079"/>
              </a:lnSpc>
            </a:pPr>
            <a:r>
              <a:rPr lang="en-US" sz="2199">
                <a:solidFill>
                  <a:srgbClr val="60827F"/>
                </a:solidFill>
                <a:latin typeface="Childos Arabic"/>
                <a:ea typeface="Childos Arabic"/>
                <a:cs typeface="Childos Arabic"/>
                <a:sym typeface="Childos Arabic"/>
              </a:rPr>
              <a:t>Restrukturisasi dan perbaikan kontrol internal yang ketat, termasuk pemisahan tugas kunci, otorisasi transaksi berlapis, dan sistem pelaporan anomali.</a:t>
            </a:r>
          </a:p>
          <a:p>
            <a:pPr marL="474979" lvl="1" indent="-237490" algn="just">
              <a:lnSpc>
                <a:spcPts val="3079"/>
              </a:lnSpc>
              <a:buFont typeface="Arial"/>
              <a:buChar char="•"/>
            </a:pPr>
            <a:r>
              <a:rPr lang="en-US" sz="2199">
                <a:solidFill>
                  <a:srgbClr val="60827F"/>
                </a:solidFill>
                <a:latin typeface="Childos Arabic"/>
                <a:ea typeface="Childos Arabic"/>
                <a:cs typeface="Childos Arabic"/>
                <a:sym typeface="Childos Arabic"/>
              </a:rPr>
              <a:t>Audit Berkala dan Independen</a:t>
            </a:r>
          </a:p>
          <a:p>
            <a:pPr algn="just">
              <a:lnSpc>
                <a:spcPts val="3079"/>
              </a:lnSpc>
            </a:pPr>
            <a:r>
              <a:rPr lang="en-US" sz="2199">
                <a:solidFill>
                  <a:srgbClr val="60827F"/>
                </a:solidFill>
                <a:latin typeface="Childos Arabic"/>
                <a:ea typeface="Childos Arabic"/>
                <a:cs typeface="Childos Arabic"/>
                <a:sym typeface="Childos Arabic"/>
              </a:rPr>
              <a:t>Melakukan audit keuangan dan operasional yang tidak terduga, melibatkan auditor eksternal yang benar-benar independen dan berkualitas tinggi.</a:t>
            </a:r>
          </a:p>
          <a:p>
            <a:pPr marL="474979" lvl="1" indent="-237490" algn="just">
              <a:lnSpc>
                <a:spcPts val="3079"/>
              </a:lnSpc>
              <a:buFont typeface="Arial"/>
              <a:buChar char="•"/>
            </a:pPr>
            <a:r>
              <a:rPr lang="en-US" sz="2199">
                <a:solidFill>
                  <a:srgbClr val="60827F"/>
                </a:solidFill>
                <a:latin typeface="Childos Arabic"/>
                <a:ea typeface="Childos Arabic"/>
                <a:cs typeface="Childos Arabic"/>
                <a:sym typeface="Childos Arabic"/>
              </a:rPr>
              <a:t>Transparansi Penuh</a:t>
            </a:r>
          </a:p>
          <a:p>
            <a:pPr algn="just">
              <a:lnSpc>
                <a:spcPts val="3079"/>
              </a:lnSpc>
            </a:pPr>
            <a:r>
              <a:rPr lang="en-US" sz="2199">
                <a:solidFill>
                  <a:srgbClr val="60827F"/>
                </a:solidFill>
                <a:latin typeface="Childos Arabic"/>
                <a:ea typeface="Childos Arabic"/>
                <a:cs typeface="Childos Arabic"/>
                <a:sym typeface="Childos Arabic"/>
              </a:rPr>
              <a:t>Memastikan pengungkapan yang jelas dan lengkap di laporan keuangan dan catatan kaki, terutama pada area-area berisiko tinggi seperti pengakuan pendapatan dan aset tidak berwujud.</a:t>
            </a:r>
          </a:p>
          <a:p>
            <a:pPr marL="474979" lvl="1" indent="-237490" algn="just">
              <a:lnSpc>
                <a:spcPts val="3079"/>
              </a:lnSpc>
              <a:buFont typeface="Arial"/>
              <a:buChar char="•"/>
            </a:pPr>
            <a:r>
              <a:rPr lang="en-US" sz="2199">
                <a:solidFill>
                  <a:srgbClr val="60827F"/>
                </a:solidFill>
                <a:latin typeface="Childos Arabic"/>
                <a:ea typeface="Childos Arabic"/>
                <a:cs typeface="Childos Arabic"/>
                <a:sym typeface="Childos Arabic"/>
              </a:rPr>
              <a:t>Budaya Etika dan Pelatihan</a:t>
            </a:r>
          </a:p>
          <a:p>
            <a:pPr algn="just">
              <a:lnSpc>
                <a:spcPts val="3079"/>
              </a:lnSpc>
            </a:pPr>
            <a:r>
              <a:rPr lang="en-US" sz="2199">
                <a:solidFill>
                  <a:srgbClr val="60827F"/>
                </a:solidFill>
                <a:latin typeface="Childos Arabic"/>
                <a:ea typeface="Childos Arabic"/>
                <a:cs typeface="Childos Arabic"/>
                <a:sym typeface="Childos Arabic"/>
              </a:rPr>
              <a:t>Menyediakan pelatihan etika yang berkelanjutan untuk manajemen dan staf keuangan, menekankan pentingnya integritas dan konsekuensi kecurangan.</a:t>
            </a:r>
          </a:p>
          <a:p>
            <a:pPr algn="just">
              <a:lnSpc>
                <a:spcPts val="4460"/>
              </a:lnSpc>
            </a:pPr>
            <a:endParaRPr lang="en-US" sz="2199">
              <a:solidFill>
                <a:srgbClr val="60827F"/>
              </a:solidFill>
              <a:latin typeface="Childos Arabic"/>
              <a:ea typeface="Childos Arabic"/>
              <a:cs typeface="Childos Arabic"/>
              <a:sym typeface="Childos Arab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1017</Words>
  <Application>Microsoft Office PowerPoint</Application>
  <PresentationFormat>Custom</PresentationFormat>
  <Paragraphs>84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Childos Arabic</vt:lpstr>
      <vt:lpstr>Childos Arabic Bold</vt:lpstr>
      <vt:lpstr>Calibri</vt:lpstr>
      <vt:lpstr>Arial</vt:lpstr>
      <vt:lpstr>Chewy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Penuh Warna Ceria Lucu Presentasi Tugas Kelompok</dc:title>
  <cp:lastModifiedBy>organizer</cp:lastModifiedBy>
  <cp:revision>4</cp:revision>
  <dcterms:created xsi:type="dcterms:W3CDTF">2006-08-16T00:00:00Z</dcterms:created>
  <dcterms:modified xsi:type="dcterms:W3CDTF">2025-11-20T14:34:33Z</dcterms:modified>
  <dc:identifier>DAGGn-D0JT4</dc:identifier>
</cp:coreProperties>
</file>