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ooper Hewitt Bold" panose="020B0604020202020204" charset="0"/>
      <p:regular r:id="rId12"/>
    </p:embeddedFont>
    <p:embeddedFont>
      <p:font typeface="DM Sans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5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1098">
                <a:alpha val="100000"/>
              </a:srgbClr>
            </a:gs>
            <a:gs pos="50000">
              <a:srgbClr val="331098">
                <a:alpha val="100000"/>
              </a:srgbClr>
            </a:gs>
            <a:gs pos="100000">
              <a:srgbClr val="8111B1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629595" y="5267325"/>
            <a:ext cx="18393141" cy="7892330"/>
          </a:xfrm>
          <a:custGeom>
            <a:avLst/>
            <a:gdLst/>
            <a:ahLst/>
            <a:cxnLst/>
            <a:rect l="l" t="t" r="r" b="b"/>
            <a:pathLst>
              <a:path w="18393141" h="7892330">
                <a:moveTo>
                  <a:pt x="18393141" y="0"/>
                </a:moveTo>
                <a:lnTo>
                  <a:pt x="0" y="0"/>
                </a:lnTo>
                <a:lnTo>
                  <a:pt x="0" y="7892330"/>
                </a:lnTo>
                <a:lnTo>
                  <a:pt x="18393141" y="7892330"/>
                </a:lnTo>
                <a:lnTo>
                  <a:pt x="183931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3510458" y="5267325"/>
            <a:ext cx="18393141" cy="7892330"/>
          </a:xfrm>
          <a:custGeom>
            <a:avLst/>
            <a:gdLst/>
            <a:ahLst/>
            <a:cxnLst/>
            <a:rect l="l" t="t" r="r" b="b"/>
            <a:pathLst>
              <a:path w="18393141" h="7892330">
                <a:moveTo>
                  <a:pt x="18393141" y="0"/>
                </a:moveTo>
                <a:lnTo>
                  <a:pt x="0" y="0"/>
                </a:lnTo>
                <a:lnTo>
                  <a:pt x="0" y="7892330"/>
                </a:lnTo>
                <a:lnTo>
                  <a:pt x="18393141" y="7892330"/>
                </a:lnTo>
                <a:lnTo>
                  <a:pt x="183931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45494" y="6833759"/>
            <a:ext cx="16095614" cy="6906482"/>
          </a:xfrm>
          <a:custGeom>
            <a:avLst/>
            <a:gdLst/>
            <a:ahLst/>
            <a:cxnLst/>
            <a:rect l="l" t="t" r="r" b="b"/>
            <a:pathLst>
              <a:path w="16095614" h="6906482">
                <a:moveTo>
                  <a:pt x="0" y="0"/>
                </a:moveTo>
                <a:lnTo>
                  <a:pt x="16095614" y="0"/>
                </a:lnTo>
                <a:lnTo>
                  <a:pt x="16095614" y="6906482"/>
                </a:lnTo>
                <a:lnTo>
                  <a:pt x="0" y="6906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40641" y="1937868"/>
            <a:ext cx="9657992" cy="7023994"/>
          </a:xfrm>
          <a:custGeom>
            <a:avLst/>
            <a:gdLst/>
            <a:ahLst/>
            <a:cxnLst/>
            <a:rect l="l" t="t" r="r" b="b"/>
            <a:pathLst>
              <a:path w="9657992" h="7023994">
                <a:moveTo>
                  <a:pt x="0" y="0"/>
                </a:moveTo>
                <a:lnTo>
                  <a:pt x="9657992" y="0"/>
                </a:lnTo>
                <a:lnTo>
                  <a:pt x="9657992" y="7023994"/>
                </a:lnTo>
                <a:lnTo>
                  <a:pt x="0" y="70239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91234" y="574116"/>
            <a:ext cx="2793531" cy="909168"/>
          </a:xfrm>
          <a:custGeom>
            <a:avLst/>
            <a:gdLst/>
            <a:ahLst/>
            <a:cxnLst/>
            <a:rect l="l" t="t" r="r" b="b"/>
            <a:pathLst>
              <a:path w="2793531" h="909168">
                <a:moveTo>
                  <a:pt x="0" y="0"/>
                </a:moveTo>
                <a:lnTo>
                  <a:pt x="2793532" y="0"/>
                </a:lnTo>
                <a:lnTo>
                  <a:pt x="2793532" y="909168"/>
                </a:lnTo>
                <a:lnTo>
                  <a:pt x="0" y="9091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396766" y="8052694"/>
            <a:ext cx="2793531" cy="909168"/>
          </a:xfrm>
          <a:custGeom>
            <a:avLst/>
            <a:gdLst/>
            <a:ahLst/>
            <a:cxnLst/>
            <a:rect l="l" t="t" r="r" b="b"/>
            <a:pathLst>
              <a:path w="2793531" h="909168">
                <a:moveTo>
                  <a:pt x="0" y="0"/>
                </a:moveTo>
                <a:lnTo>
                  <a:pt x="2793532" y="0"/>
                </a:lnTo>
                <a:lnTo>
                  <a:pt x="2793532" y="909168"/>
                </a:lnTo>
                <a:lnTo>
                  <a:pt x="0" y="9091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757692" y="-840397"/>
            <a:ext cx="3071217" cy="1680793"/>
          </a:xfrm>
          <a:custGeom>
            <a:avLst/>
            <a:gdLst/>
            <a:ahLst/>
            <a:cxnLst/>
            <a:rect l="l" t="t" r="r" b="b"/>
            <a:pathLst>
              <a:path w="3071217" h="1680793">
                <a:moveTo>
                  <a:pt x="0" y="0"/>
                </a:moveTo>
                <a:lnTo>
                  <a:pt x="3071217" y="0"/>
                </a:lnTo>
                <a:lnTo>
                  <a:pt x="3071217" y="1680794"/>
                </a:lnTo>
                <a:lnTo>
                  <a:pt x="0" y="16807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914400"/>
            <a:ext cx="6398888" cy="5557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53"/>
              </a:lnSpc>
            </a:pPr>
            <a:r>
              <a:rPr lang="en-US" sz="6412" b="1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KECURANGAN LAPORAN KEUANGAN (FINANCIAL STATETMENT FRAUD)</a:t>
            </a:r>
          </a:p>
        </p:txBody>
      </p:sp>
      <p:sp>
        <p:nvSpPr>
          <p:cNvPr id="10" name="Freeform 10"/>
          <p:cNvSpPr/>
          <p:nvPr/>
        </p:nvSpPr>
        <p:spPr>
          <a:xfrm flipV="1">
            <a:off x="-4062537" y="-565554"/>
            <a:ext cx="5834245" cy="2503422"/>
          </a:xfrm>
          <a:custGeom>
            <a:avLst/>
            <a:gdLst/>
            <a:ahLst/>
            <a:cxnLst/>
            <a:rect l="l" t="t" r="r" b="b"/>
            <a:pathLst>
              <a:path w="5834245" h="2503422">
                <a:moveTo>
                  <a:pt x="0" y="2503422"/>
                </a:moveTo>
                <a:lnTo>
                  <a:pt x="5834246" y="2503422"/>
                </a:lnTo>
                <a:lnTo>
                  <a:pt x="5834246" y="0"/>
                </a:lnTo>
                <a:lnTo>
                  <a:pt x="0" y="0"/>
                </a:lnTo>
                <a:lnTo>
                  <a:pt x="0" y="25034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7171535"/>
            <a:ext cx="8572500" cy="1178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46"/>
              </a:lnSpc>
              <a:spcBef>
                <a:spcPct val="0"/>
              </a:spcBef>
            </a:pPr>
            <a:r>
              <a:rPr lang="en-US" sz="339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Khairun </a:t>
            </a:r>
            <a:r>
              <a:rPr lang="en-US" sz="339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nisa</a:t>
            </a:r>
            <a:r>
              <a:rPr lang="en-US" sz="339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, NIM  : 2022340350002</a:t>
            </a:r>
          </a:p>
          <a:p>
            <a:pPr algn="l">
              <a:lnSpc>
                <a:spcPts val="4746"/>
              </a:lnSpc>
              <a:spcBef>
                <a:spcPct val="0"/>
              </a:spcBef>
            </a:pPr>
            <a:r>
              <a:rPr lang="en-US" sz="339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Dosen </a:t>
            </a:r>
            <a:r>
              <a:rPr lang="en-US" sz="339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Pengampu</a:t>
            </a:r>
            <a:r>
              <a:rPr lang="en-US" sz="339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: Drs. Suyadi, Ak., </a:t>
            </a:r>
            <a:r>
              <a:rPr lang="en-US" sz="339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M.Com</a:t>
            </a:r>
            <a:endParaRPr lang="en-US" sz="339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1098">
                <a:alpha val="100000"/>
              </a:srgbClr>
            </a:gs>
            <a:gs pos="50000">
              <a:srgbClr val="331098">
                <a:alpha val="100000"/>
              </a:srgbClr>
            </a:gs>
            <a:gs pos="100000">
              <a:srgbClr val="8111B1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5855" y="2017278"/>
            <a:ext cx="12856290" cy="1193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000" b="1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KESIMPULAN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15855" y="3952064"/>
            <a:ext cx="12856290" cy="4327103"/>
            <a:chOff x="0" y="0"/>
            <a:chExt cx="3386019" cy="11396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86019" cy="1139649"/>
            </a:xfrm>
            <a:custGeom>
              <a:avLst/>
              <a:gdLst/>
              <a:ahLst/>
              <a:cxnLst/>
              <a:rect l="l" t="t" r="r" b="b"/>
              <a:pathLst>
                <a:path w="3386019" h="1139649">
                  <a:moveTo>
                    <a:pt x="30109" y="0"/>
                  </a:moveTo>
                  <a:lnTo>
                    <a:pt x="3355909" y="0"/>
                  </a:lnTo>
                  <a:cubicBezTo>
                    <a:pt x="3372538" y="0"/>
                    <a:pt x="3386019" y="13480"/>
                    <a:pt x="3386019" y="30109"/>
                  </a:cubicBezTo>
                  <a:lnTo>
                    <a:pt x="3386019" y="1109539"/>
                  </a:lnTo>
                  <a:cubicBezTo>
                    <a:pt x="3386019" y="1126168"/>
                    <a:pt x="3372538" y="1139649"/>
                    <a:pt x="3355909" y="1139649"/>
                  </a:cubicBezTo>
                  <a:lnTo>
                    <a:pt x="30109" y="1139649"/>
                  </a:lnTo>
                  <a:cubicBezTo>
                    <a:pt x="22124" y="1139649"/>
                    <a:pt x="14465" y="1136476"/>
                    <a:pt x="8819" y="1130830"/>
                  </a:cubicBezTo>
                  <a:cubicBezTo>
                    <a:pt x="3172" y="1125183"/>
                    <a:pt x="0" y="1117525"/>
                    <a:pt x="0" y="1109539"/>
                  </a:cubicBezTo>
                  <a:lnTo>
                    <a:pt x="0" y="30109"/>
                  </a:lnTo>
                  <a:cubicBezTo>
                    <a:pt x="0" y="13480"/>
                    <a:pt x="13480" y="0"/>
                    <a:pt x="30109" y="0"/>
                  </a:cubicBezTo>
                  <a:close/>
                </a:path>
              </a:pathLst>
            </a:custGeom>
            <a:solidFill>
              <a:srgbClr val="E7BAF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86019" cy="1177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5331333" y="-937781"/>
            <a:ext cx="9165801" cy="3932962"/>
          </a:xfrm>
          <a:custGeom>
            <a:avLst/>
            <a:gdLst/>
            <a:ahLst/>
            <a:cxnLst/>
            <a:rect l="l" t="t" r="r" b="b"/>
            <a:pathLst>
              <a:path w="9165801" h="3932962">
                <a:moveTo>
                  <a:pt x="9165802" y="3932962"/>
                </a:moveTo>
                <a:lnTo>
                  <a:pt x="0" y="3932962"/>
                </a:lnTo>
                <a:lnTo>
                  <a:pt x="0" y="0"/>
                </a:lnTo>
                <a:lnTo>
                  <a:pt x="9165802" y="0"/>
                </a:lnTo>
                <a:lnTo>
                  <a:pt x="9165802" y="39329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-6209135" y="-937781"/>
            <a:ext cx="9165801" cy="3932962"/>
          </a:xfrm>
          <a:custGeom>
            <a:avLst/>
            <a:gdLst/>
            <a:ahLst/>
            <a:cxnLst/>
            <a:rect l="l" t="t" r="r" b="b"/>
            <a:pathLst>
              <a:path w="9165801" h="3932962">
                <a:moveTo>
                  <a:pt x="0" y="3932962"/>
                </a:moveTo>
                <a:lnTo>
                  <a:pt x="9165802" y="3932962"/>
                </a:lnTo>
                <a:lnTo>
                  <a:pt x="9165802" y="0"/>
                </a:lnTo>
                <a:lnTo>
                  <a:pt x="0" y="0"/>
                </a:lnTo>
                <a:lnTo>
                  <a:pt x="0" y="39329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1609254" y="9525143"/>
            <a:ext cx="21506508" cy="1542089"/>
            <a:chOff x="0" y="0"/>
            <a:chExt cx="5664265" cy="4061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664265" cy="406147"/>
            </a:xfrm>
            <a:custGeom>
              <a:avLst/>
              <a:gdLst/>
              <a:ahLst/>
              <a:cxnLst/>
              <a:rect l="l" t="t" r="r" b="b"/>
              <a:pathLst>
                <a:path w="5664265" h="406147">
                  <a:moveTo>
                    <a:pt x="0" y="0"/>
                  </a:moveTo>
                  <a:lnTo>
                    <a:pt x="5664265" y="0"/>
                  </a:lnTo>
                  <a:lnTo>
                    <a:pt x="5664265" y="406147"/>
                  </a:lnTo>
                  <a:lnTo>
                    <a:pt x="0" y="406147"/>
                  </a:lnTo>
                  <a:close/>
                </a:path>
              </a:pathLst>
            </a:custGeom>
            <a:solidFill>
              <a:srgbClr val="FE7FD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664265" cy="444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139253" y="4210615"/>
            <a:ext cx="12192081" cy="409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2F153B"/>
                </a:solidFill>
                <a:latin typeface="DM Sans"/>
                <a:ea typeface="DM Sans"/>
                <a:cs typeface="DM Sans"/>
                <a:sym typeface="DM Sans"/>
              </a:rPr>
              <a:t>kecurangan laporan keuangan adalah tindakan terencana untuk menyesatkan pengguna laporan demi kepentingan pribadi atau organisasi.</a:t>
            </a:r>
          </a:p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2F153B"/>
                </a:solidFill>
                <a:latin typeface="DM Sans"/>
                <a:ea typeface="DM Sans"/>
                <a:cs typeface="DM Sans"/>
                <a:sym typeface="DM Sans"/>
              </a:rPr>
              <a:t> Permasalahan ini muncul karena adanya tekanan, kesempatan, dan pembenaran diri.</a:t>
            </a:r>
          </a:p>
          <a:p>
            <a:pPr algn="just">
              <a:lnSpc>
                <a:spcPts val="3240"/>
              </a:lnSpc>
            </a:pPr>
            <a:endParaRPr lang="en-US" sz="2700">
              <a:solidFill>
                <a:srgbClr val="2F153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240"/>
              </a:lnSpc>
            </a:pPr>
            <a:r>
              <a:rPr lang="en-US" sz="2700">
                <a:solidFill>
                  <a:srgbClr val="2F153B"/>
                </a:solidFill>
                <a:latin typeface="DM Sans"/>
                <a:ea typeface="DM Sans"/>
                <a:cs typeface="DM Sans"/>
                <a:sym typeface="DM Sans"/>
              </a:rPr>
              <a:t>Melalui kerangka kerja deteksi, pengawasan manajemen, dan peran aktif dewan direksi, kecurangan dapat dicegah dan dikendalikan sejak dini, sehingga laporan keuangan dapat kembali menjadi alat informasi yang jujur dan andal.</a:t>
            </a:r>
          </a:p>
          <a:p>
            <a:pPr algn="just">
              <a:lnSpc>
                <a:spcPts val="3240"/>
              </a:lnSpc>
            </a:pPr>
            <a:endParaRPr lang="en-US" sz="2700">
              <a:solidFill>
                <a:srgbClr val="2F153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6752392" y="5418093"/>
            <a:ext cx="3071217" cy="1680793"/>
          </a:xfrm>
          <a:custGeom>
            <a:avLst/>
            <a:gdLst/>
            <a:ahLst/>
            <a:cxnLst/>
            <a:rect l="l" t="t" r="r" b="b"/>
            <a:pathLst>
              <a:path w="3071217" h="1680793">
                <a:moveTo>
                  <a:pt x="0" y="0"/>
                </a:moveTo>
                <a:lnTo>
                  <a:pt x="3071216" y="0"/>
                </a:lnTo>
                <a:lnTo>
                  <a:pt x="3071216" y="1680794"/>
                </a:lnTo>
                <a:lnTo>
                  <a:pt x="0" y="16807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1535608" y="5418093"/>
            <a:ext cx="3071217" cy="1680793"/>
          </a:xfrm>
          <a:custGeom>
            <a:avLst/>
            <a:gdLst/>
            <a:ahLst/>
            <a:cxnLst/>
            <a:rect l="l" t="t" r="r" b="b"/>
            <a:pathLst>
              <a:path w="3071217" h="1680793">
                <a:moveTo>
                  <a:pt x="0" y="0"/>
                </a:moveTo>
                <a:lnTo>
                  <a:pt x="3071216" y="0"/>
                </a:lnTo>
                <a:lnTo>
                  <a:pt x="3071216" y="1680794"/>
                </a:lnTo>
                <a:lnTo>
                  <a:pt x="0" y="16807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1098">
                <a:alpha val="100000"/>
              </a:srgbClr>
            </a:gs>
            <a:gs pos="50000">
              <a:srgbClr val="331098">
                <a:alpha val="100000"/>
              </a:srgbClr>
            </a:gs>
            <a:gs pos="100000">
              <a:srgbClr val="8111B1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251" y="278241"/>
            <a:ext cx="6771412" cy="287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5"/>
              </a:lnSpc>
            </a:pPr>
            <a:r>
              <a:rPr lang="en-US" sz="4895" b="1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KECURANGAN LAPORAN KEUANGAN (FINANCIAL STATEMENT FRAUD)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1609254" y="9753600"/>
            <a:ext cx="21506508" cy="1542089"/>
            <a:chOff x="0" y="0"/>
            <a:chExt cx="5664265" cy="4061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64265" cy="406147"/>
            </a:xfrm>
            <a:custGeom>
              <a:avLst/>
              <a:gdLst/>
              <a:ahLst/>
              <a:cxnLst/>
              <a:rect l="l" t="t" r="r" b="b"/>
              <a:pathLst>
                <a:path w="5664265" h="406147">
                  <a:moveTo>
                    <a:pt x="0" y="0"/>
                  </a:moveTo>
                  <a:lnTo>
                    <a:pt x="5664265" y="0"/>
                  </a:lnTo>
                  <a:lnTo>
                    <a:pt x="5664265" y="406147"/>
                  </a:lnTo>
                  <a:lnTo>
                    <a:pt x="0" y="406147"/>
                  </a:lnTo>
                  <a:close/>
                </a:path>
              </a:pathLst>
            </a:custGeom>
            <a:solidFill>
              <a:srgbClr val="FE7FD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664265" cy="444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857078" y="6069759"/>
            <a:ext cx="14861844" cy="6377082"/>
          </a:xfrm>
          <a:custGeom>
            <a:avLst/>
            <a:gdLst/>
            <a:ahLst/>
            <a:cxnLst/>
            <a:rect l="l" t="t" r="r" b="b"/>
            <a:pathLst>
              <a:path w="14861844" h="6377082">
                <a:moveTo>
                  <a:pt x="0" y="0"/>
                </a:moveTo>
                <a:lnTo>
                  <a:pt x="14861844" y="0"/>
                </a:lnTo>
                <a:lnTo>
                  <a:pt x="14861844" y="6377082"/>
                </a:lnTo>
                <a:lnTo>
                  <a:pt x="0" y="6377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350376" y="3062801"/>
            <a:ext cx="8296599" cy="6516601"/>
          </a:xfrm>
          <a:custGeom>
            <a:avLst/>
            <a:gdLst/>
            <a:ahLst/>
            <a:cxnLst/>
            <a:rect l="l" t="t" r="r" b="b"/>
            <a:pathLst>
              <a:path w="8296599" h="6516601">
                <a:moveTo>
                  <a:pt x="0" y="0"/>
                </a:moveTo>
                <a:lnTo>
                  <a:pt x="8296599" y="0"/>
                </a:lnTo>
                <a:lnTo>
                  <a:pt x="8296599" y="6516601"/>
                </a:lnTo>
                <a:lnTo>
                  <a:pt x="0" y="6516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6463604" y="1028700"/>
            <a:ext cx="2793531" cy="909168"/>
          </a:xfrm>
          <a:custGeom>
            <a:avLst/>
            <a:gdLst/>
            <a:ahLst/>
            <a:cxnLst/>
            <a:rect l="l" t="t" r="r" b="b"/>
            <a:pathLst>
              <a:path w="2793531" h="909168">
                <a:moveTo>
                  <a:pt x="0" y="0"/>
                </a:moveTo>
                <a:lnTo>
                  <a:pt x="2793532" y="0"/>
                </a:lnTo>
                <a:lnTo>
                  <a:pt x="2793532" y="909168"/>
                </a:lnTo>
                <a:lnTo>
                  <a:pt x="0" y="909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81251" y="3374377"/>
            <a:ext cx="9603920" cy="5883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54"/>
              </a:lnSpc>
            </a:pPr>
            <a:r>
              <a:rPr lang="en-US" sz="321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Kecurangan laporan keuangan adalah tindakan yang dilakukan secara sengaja oleh manajemen atau pihak tertentu untuk menyesatkan pengguna laporan keuangan, melalui:</a:t>
            </a:r>
          </a:p>
          <a:p>
            <a:pPr marL="693513" lvl="1" indent="-346756" algn="just">
              <a:lnSpc>
                <a:spcPts val="3854"/>
              </a:lnSpc>
              <a:buFont typeface="Arial"/>
              <a:buChar char="•"/>
            </a:pPr>
            <a:r>
              <a:rPr lang="en-US" sz="321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Penyajian yang salah,</a:t>
            </a:r>
          </a:p>
          <a:p>
            <a:pPr marL="693513" lvl="1" indent="-346756" algn="just">
              <a:lnSpc>
                <a:spcPts val="3854"/>
              </a:lnSpc>
              <a:buFont typeface="Arial"/>
              <a:buChar char="•"/>
            </a:pPr>
            <a:r>
              <a:rPr lang="en-US" sz="321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Manipulasi angka, atau</a:t>
            </a:r>
          </a:p>
          <a:p>
            <a:pPr marL="693513" lvl="1" indent="-346756" algn="just">
              <a:lnSpc>
                <a:spcPts val="3854"/>
              </a:lnSpc>
              <a:buFont typeface="Arial"/>
              <a:buChar char="•"/>
            </a:pPr>
            <a:r>
              <a:rPr lang="en-US" sz="321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Penghilangan informasi penting.</a:t>
            </a:r>
          </a:p>
          <a:p>
            <a:pPr algn="just">
              <a:lnSpc>
                <a:spcPts val="3854"/>
              </a:lnSpc>
            </a:pPr>
            <a:r>
              <a:rPr lang="en-US" sz="321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Tujuannya agar performa keuangan tampak lebih baik dari kondisi sebenarnya, sehingga dapat menarik investor, mempertahankan harga saham, atau memenuhi target tertentu.</a:t>
            </a:r>
          </a:p>
          <a:p>
            <a:pPr algn="just">
              <a:lnSpc>
                <a:spcPts val="3854"/>
              </a:lnSpc>
            </a:pPr>
            <a:endParaRPr lang="en-US" sz="3212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73099" y="-783247"/>
            <a:ext cx="3071217" cy="1680793"/>
          </a:xfrm>
          <a:custGeom>
            <a:avLst/>
            <a:gdLst/>
            <a:ahLst/>
            <a:cxnLst/>
            <a:rect l="l" t="t" r="r" b="b"/>
            <a:pathLst>
              <a:path w="3071217" h="1680793">
                <a:moveTo>
                  <a:pt x="0" y="0"/>
                </a:moveTo>
                <a:lnTo>
                  <a:pt x="3071217" y="0"/>
                </a:lnTo>
                <a:lnTo>
                  <a:pt x="3071217" y="1680794"/>
                </a:lnTo>
                <a:lnTo>
                  <a:pt x="0" y="16807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1098">
                <a:alpha val="100000"/>
              </a:srgbClr>
            </a:gs>
            <a:gs pos="50000">
              <a:srgbClr val="331098">
                <a:alpha val="100000"/>
              </a:srgbClr>
            </a:gs>
            <a:gs pos="100000">
              <a:srgbClr val="8111B1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228529" y="-659832"/>
            <a:ext cx="9165801" cy="3932962"/>
          </a:xfrm>
          <a:custGeom>
            <a:avLst/>
            <a:gdLst/>
            <a:ahLst/>
            <a:cxnLst/>
            <a:rect l="l" t="t" r="r" b="b"/>
            <a:pathLst>
              <a:path w="9165801" h="3932962">
                <a:moveTo>
                  <a:pt x="9165801" y="3932962"/>
                </a:moveTo>
                <a:lnTo>
                  <a:pt x="0" y="3932962"/>
                </a:lnTo>
                <a:lnTo>
                  <a:pt x="0" y="0"/>
                </a:lnTo>
                <a:lnTo>
                  <a:pt x="9165801" y="0"/>
                </a:lnTo>
                <a:lnTo>
                  <a:pt x="9165801" y="39329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120703" y="3730433"/>
            <a:ext cx="2793531" cy="909168"/>
          </a:xfrm>
          <a:custGeom>
            <a:avLst/>
            <a:gdLst/>
            <a:ahLst/>
            <a:cxnLst/>
            <a:rect l="l" t="t" r="r" b="b"/>
            <a:pathLst>
              <a:path w="2793531" h="909168">
                <a:moveTo>
                  <a:pt x="0" y="0"/>
                </a:moveTo>
                <a:lnTo>
                  <a:pt x="2793531" y="0"/>
                </a:lnTo>
                <a:lnTo>
                  <a:pt x="2793531" y="909168"/>
                </a:lnTo>
                <a:lnTo>
                  <a:pt x="0" y="909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2050" y="5143500"/>
            <a:ext cx="5964679" cy="4327103"/>
          </a:xfrm>
          <a:custGeom>
            <a:avLst/>
            <a:gdLst/>
            <a:ahLst/>
            <a:cxnLst/>
            <a:rect l="l" t="t" r="r" b="b"/>
            <a:pathLst>
              <a:path w="5964679" h="4327103">
                <a:moveTo>
                  <a:pt x="0" y="0"/>
                </a:moveTo>
                <a:lnTo>
                  <a:pt x="5964679" y="0"/>
                </a:lnTo>
                <a:lnTo>
                  <a:pt x="5964679" y="4327103"/>
                </a:lnTo>
                <a:lnTo>
                  <a:pt x="0" y="43271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1162050" y="904875"/>
            <a:ext cx="6550875" cy="3825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1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MASALAH KECURANGAN LAPORAN KEUANGAN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69030" y="3282655"/>
            <a:ext cx="10051672" cy="6208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13"/>
              </a:lnSpc>
            </a:pPr>
            <a:r>
              <a:rPr lang="en-US" sz="292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Kecurangan laporan keuangan merupakan masalah serius dalam dunia bisnis karena:</a:t>
            </a:r>
          </a:p>
          <a:p>
            <a:pPr marL="632178" lvl="1" indent="-316089" algn="just">
              <a:lnSpc>
                <a:spcPts val="3513"/>
              </a:lnSpc>
              <a:buFont typeface="Arial"/>
              <a:buChar char="•"/>
            </a:pPr>
            <a:r>
              <a:rPr lang="en-US" sz="292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Menyebabkan kehilangan kepercayaan publik terhadap laporan keuangan.</a:t>
            </a:r>
          </a:p>
          <a:p>
            <a:pPr marL="632178" lvl="1" indent="-316089" algn="just">
              <a:lnSpc>
                <a:spcPts val="3513"/>
              </a:lnSpc>
              <a:buFont typeface="Arial"/>
              <a:buChar char="•"/>
            </a:pPr>
            <a:r>
              <a:rPr lang="en-US" sz="292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Mengakibatkan kerugian finansial besar bagi investor dan kreditor.</a:t>
            </a:r>
          </a:p>
          <a:p>
            <a:pPr marL="632178" lvl="1" indent="-316089" algn="just">
              <a:lnSpc>
                <a:spcPts val="3513"/>
              </a:lnSpc>
              <a:buFont typeface="Arial"/>
              <a:buChar char="•"/>
            </a:pPr>
            <a:r>
              <a:rPr lang="en-US" sz="292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Dapat menghancurkan reputasi perusahaan serta menurunkan nilai saham.</a:t>
            </a:r>
          </a:p>
          <a:p>
            <a:pPr marL="632178" lvl="1" indent="-316089" algn="just">
              <a:lnSpc>
                <a:spcPts val="3513"/>
              </a:lnSpc>
              <a:buFont typeface="Arial"/>
              <a:buChar char="•"/>
            </a:pPr>
            <a:r>
              <a:rPr lang="en-US" sz="292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Mengganggu stabilitas pasar modal dan ekonomi secara keseluruhan.</a:t>
            </a:r>
          </a:p>
          <a:p>
            <a:pPr algn="just">
              <a:lnSpc>
                <a:spcPts val="3513"/>
              </a:lnSpc>
            </a:pPr>
            <a:r>
              <a:rPr lang="en-US" sz="292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Kasus-kasus besar seperti Enron dan WorldCom menjadi contoh nyata betapa berbahayanya kecurangan laporan keuangan.</a:t>
            </a:r>
          </a:p>
          <a:p>
            <a:pPr algn="just">
              <a:lnSpc>
                <a:spcPts val="3513"/>
              </a:lnSpc>
            </a:pPr>
            <a:endParaRPr lang="en-US" sz="2928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1609254" y="9753600"/>
            <a:ext cx="21506508" cy="1542089"/>
            <a:chOff x="0" y="0"/>
            <a:chExt cx="5664265" cy="40614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664265" cy="406147"/>
            </a:xfrm>
            <a:custGeom>
              <a:avLst/>
              <a:gdLst/>
              <a:ahLst/>
              <a:cxnLst/>
              <a:rect l="l" t="t" r="r" b="b"/>
              <a:pathLst>
                <a:path w="5664265" h="406147">
                  <a:moveTo>
                    <a:pt x="0" y="0"/>
                  </a:moveTo>
                  <a:lnTo>
                    <a:pt x="5664265" y="0"/>
                  </a:lnTo>
                  <a:lnTo>
                    <a:pt x="5664265" y="406147"/>
                  </a:lnTo>
                  <a:lnTo>
                    <a:pt x="0" y="406147"/>
                  </a:lnTo>
                  <a:close/>
                </a:path>
              </a:pathLst>
            </a:custGeom>
            <a:solidFill>
              <a:srgbClr val="FE7FD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664265" cy="444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7624084" y="6466655"/>
            <a:ext cx="3071217" cy="1680793"/>
          </a:xfrm>
          <a:custGeom>
            <a:avLst/>
            <a:gdLst/>
            <a:ahLst/>
            <a:cxnLst/>
            <a:rect l="l" t="t" r="r" b="b"/>
            <a:pathLst>
              <a:path w="3071217" h="1680793">
                <a:moveTo>
                  <a:pt x="0" y="0"/>
                </a:moveTo>
                <a:lnTo>
                  <a:pt x="3071217" y="0"/>
                </a:lnTo>
                <a:lnTo>
                  <a:pt x="3071217" y="1680793"/>
                </a:lnTo>
                <a:lnTo>
                  <a:pt x="0" y="16807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1098">
                <a:alpha val="100000"/>
              </a:srgbClr>
            </a:gs>
            <a:gs pos="50000">
              <a:srgbClr val="331098">
                <a:alpha val="100000"/>
              </a:srgbClr>
            </a:gs>
            <a:gs pos="100000">
              <a:srgbClr val="8111B1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331333" y="-937781"/>
            <a:ext cx="9165801" cy="3932962"/>
          </a:xfrm>
          <a:custGeom>
            <a:avLst/>
            <a:gdLst/>
            <a:ahLst/>
            <a:cxnLst/>
            <a:rect l="l" t="t" r="r" b="b"/>
            <a:pathLst>
              <a:path w="9165801" h="3932962">
                <a:moveTo>
                  <a:pt x="9165802" y="3932962"/>
                </a:moveTo>
                <a:lnTo>
                  <a:pt x="0" y="3932962"/>
                </a:lnTo>
                <a:lnTo>
                  <a:pt x="0" y="0"/>
                </a:lnTo>
                <a:lnTo>
                  <a:pt x="9165802" y="0"/>
                </a:lnTo>
                <a:lnTo>
                  <a:pt x="9165802" y="39329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720514" y="3917868"/>
            <a:ext cx="8165554" cy="6369132"/>
          </a:xfrm>
          <a:custGeom>
            <a:avLst/>
            <a:gdLst/>
            <a:ahLst/>
            <a:cxnLst/>
            <a:rect l="l" t="t" r="r" b="b"/>
            <a:pathLst>
              <a:path w="8165554" h="6369132">
                <a:moveTo>
                  <a:pt x="0" y="0"/>
                </a:moveTo>
                <a:lnTo>
                  <a:pt x="8165554" y="0"/>
                </a:lnTo>
                <a:lnTo>
                  <a:pt x="8165554" y="6369132"/>
                </a:lnTo>
                <a:lnTo>
                  <a:pt x="0" y="6369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5164421" y="-85725"/>
            <a:ext cx="6091782" cy="219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3"/>
              </a:lnSpc>
            </a:pPr>
            <a:r>
              <a:rPr lang="en-US" sz="4894" b="1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MENGAPA PERMASALAHAN INI TERJADI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3205" y="2245202"/>
            <a:ext cx="11012998" cy="796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40"/>
              </a:lnSpc>
            </a:pPr>
            <a:r>
              <a:rPr lang="en-US" sz="278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beberapa faktor utama penyebab terjadinya kecurangan laporan keuangan antara lain:</a:t>
            </a:r>
          </a:p>
          <a:p>
            <a:pPr algn="just">
              <a:lnSpc>
                <a:spcPts val="3340"/>
              </a:lnSpc>
            </a:pPr>
            <a:endParaRPr lang="en-US" sz="2783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340"/>
              </a:lnSpc>
            </a:pPr>
            <a:r>
              <a:rPr lang="en-US" sz="278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Tekanan (Pressure)</a:t>
            </a:r>
          </a:p>
          <a:p>
            <a:pPr marL="601043" lvl="1" indent="-300521" algn="just">
              <a:lnSpc>
                <a:spcPts val="3340"/>
              </a:lnSpc>
              <a:buFont typeface="Arial"/>
              <a:buChar char="•"/>
            </a:pPr>
            <a:r>
              <a:rPr lang="en-US" sz="278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Adanya target laba, tekanan dari pemegang saham, atau masalah keuangan pribadi.</a:t>
            </a:r>
          </a:p>
          <a:p>
            <a:pPr algn="just">
              <a:lnSpc>
                <a:spcPts val="3340"/>
              </a:lnSpc>
            </a:pPr>
            <a:endParaRPr lang="en-US" sz="2783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340"/>
              </a:lnSpc>
            </a:pPr>
            <a:r>
              <a:rPr lang="en-US" sz="278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Kesempatan (Opportunity)</a:t>
            </a:r>
          </a:p>
          <a:p>
            <a:pPr marL="601043" lvl="1" indent="-300521" algn="just">
              <a:lnSpc>
                <a:spcPts val="3340"/>
              </a:lnSpc>
              <a:buFont typeface="Arial"/>
              <a:buChar char="•"/>
            </a:pPr>
            <a:r>
              <a:rPr lang="en-US" sz="278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Pengendalian internal yang lemah memberi peluang bagi pelaku untuk berbuat curang.</a:t>
            </a:r>
          </a:p>
          <a:p>
            <a:pPr algn="just">
              <a:lnSpc>
                <a:spcPts val="3340"/>
              </a:lnSpc>
            </a:pPr>
            <a:endParaRPr lang="en-US" sz="2783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340"/>
              </a:lnSpc>
            </a:pPr>
            <a:r>
              <a:rPr lang="en-US" sz="278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Rasionalisasi (Rationalization)</a:t>
            </a:r>
          </a:p>
          <a:p>
            <a:pPr marL="601043" lvl="1" indent="-300521" algn="just">
              <a:lnSpc>
                <a:spcPts val="3340"/>
              </a:lnSpc>
              <a:buFont typeface="Arial"/>
              <a:buChar char="•"/>
            </a:pPr>
            <a:r>
              <a:rPr lang="en-US" sz="278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Pelaku meyakinkan diri bahwa tindakannya dapat dibenarkan, misalnya “hanya sementara” atau “demi kebaikan perusahaan.”</a:t>
            </a:r>
          </a:p>
          <a:p>
            <a:pPr algn="just">
              <a:lnSpc>
                <a:spcPts val="3340"/>
              </a:lnSpc>
            </a:pPr>
            <a:endParaRPr lang="en-US" sz="2783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340"/>
              </a:lnSpc>
            </a:pPr>
            <a:r>
              <a:rPr lang="en-US" sz="278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Budaya organisasi yang tidak etis</a:t>
            </a:r>
          </a:p>
          <a:p>
            <a:pPr marL="601043" lvl="1" indent="-300521" algn="just">
              <a:lnSpc>
                <a:spcPts val="3340"/>
              </a:lnSpc>
              <a:buFont typeface="Arial"/>
              <a:buChar char="•"/>
            </a:pPr>
            <a:r>
              <a:rPr lang="en-US" sz="278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Kurangnya pengawasan, transparansi, dan integritas dalam perusahaan.</a:t>
            </a:r>
          </a:p>
          <a:p>
            <a:pPr algn="just">
              <a:lnSpc>
                <a:spcPts val="3340"/>
              </a:lnSpc>
            </a:pPr>
            <a:endParaRPr lang="en-US" sz="2783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1098">
                <a:alpha val="100000"/>
              </a:srgbClr>
            </a:gs>
            <a:gs pos="50000">
              <a:srgbClr val="331098">
                <a:alpha val="100000"/>
              </a:srgbClr>
            </a:gs>
            <a:gs pos="100000">
              <a:srgbClr val="8111B1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331333" y="-937781"/>
            <a:ext cx="9165801" cy="3932962"/>
          </a:xfrm>
          <a:custGeom>
            <a:avLst/>
            <a:gdLst/>
            <a:ahLst/>
            <a:cxnLst/>
            <a:rect l="l" t="t" r="r" b="b"/>
            <a:pathLst>
              <a:path w="9165801" h="3932962">
                <a:moveTo>
                  <a:pt x="9165802" y="3932962"/>
                </a:moveTo>
                <a:lnTo>
                  <a:pt x="0" y="3932962"/>
                </a:lnTo>
                <a:lnTo>
                  <a:pt x="0" y="0"/>
                </a:lnTo>
                <a:lnTo>
                  <a:pt x="9165802" y="0"/>
                </a:lnTo>
                <a:lnTo>
                  <a:pt x="9165802" y="39329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331333" y="1355618"/>
            <a:ext cx="2793531" cy="909168"/>
          </a:xfrm>
          <a:custGeom>
            <a:avLst/>
            <a:gdLst/>
            <a:ahLst/>
            <a:cxnLst/>
            <a:rect l="l" t="t" r="r" b="b"/>
            <a:pathLst>
              <a:path w="2793531" h="909168">
                <a:moveTo>
                  <a:pt x="0" y="0"/>
                </a:moveTo>
                <a:lnTo>
                  <a:pt x="2793532" y="0"/>
                </a:lnTo>
                <a:lnTo>
                  <a:pt x="2793532" y="909167"/>
                </a:lnTo>
                <a:lnTo>
                  <a:pt x="0" y="909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838200"/>
            <a:ext cx="14208615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6500" b="1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SIFAT DASAR KECURANGAN LAPORAN KEUANGAN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268158"/>
            <a:ext cx="14693731" cy="5482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4"/>
              </a:lnSpc>
            </a:pPr>
            <a:r>
              <a:rPr lang="en-US" sz="327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Sifat dasar dari kecurangan laporan keuangan mencakup beberapa hal berikut:</a:t>
            </a:r>
          </a:p>
          <a:p>
            <a:pPr marL="706032" lvl="1" indent="-353016" algn="just">
              <a:lnSpc>
                <a:spcPts val="3924"/>
              </a:lnSpc>
              <a:buFont typeface="Arial"/>
              <a:buChar char="•"/>
            </a:pPr>
            <a:r>
              <a:rPr lang="en-US" sz="327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Sengaja dilakukan (intentional), bukan kesalahan karena kelalaian.</a:t>
            </a:r>
          </a:p>
          <a:p>
            <a:pPr marL="706032" lvl="1" indent="-353016" algn="just">
              <a:lnSpc>
                <a:spcPts val="3924"/>
              </a:lnSpc>
              <a:buFont typeface="Arial"/>
              <a:buChar char="•"/>
            </a:pPr>
            <a:r>
              <a:rPr lang="en-US" sz="327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Terencana dengan baik dan biasanya melibatkan beberapa pihak dalam organisasi.</a:t>
            </a:r>
          </a:p>
          <a:p>
            <a:pPr marL="706032" lvl="1" indent="-353016" algn="just">
              <a:lnSpc>
                <a:spcPts val="3924"/>
              </a:lnSpc>
              <a:buFont typeface="Arial"/>
              <a:buChar char="•"/>
            </a:pPr>
            <a:r>
              <a:rPr lang="en-US" sz="327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Sulit terdeteksi, karena dilakukan melalui manipulasi dokumen akuntansi.</a:t>
            </a:r>
          </a:p>
          <a:p>
            <a:pPr marL="706032" lvl="1" indent="-353016" algn="just">
              <a:lnSpc>
                <a:spcPts val="3924"/>
              </a:lnSpc>
              <a:buFont typeface="Arial"/>
              <a:buChar char="•"/>
            </a:pPr>
            <a:r>
              <a:rPr lang="en-US" sz="327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Menimbulkan dampak jangka panjang, baik secara finansial maupun reputasi.</a:t>
            </a:r>
          </a:p>
          <a:p>
            <a:pPr algn="just">
              <a:lnSpc>
                <a:spcPts val="3924"/>
              </a:lnSpc>
            </a:pPr>
            <a:r>
              <a:rPr lang="en-US" sz="327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Dengan kata lain, fraud bukan hanya kesalahan teknis, tetapi kejahatan yang merusak keandalan sistem pelaporan keuangan.</a:t>
            </a:r>
          </a:p>
          <a:p>
            <a:pPr algn="just">
              <a:lnSpc>
                <a:spcPts val="3924"/>
              </a:lnSpc>
            </a:pPr>
            <a:endParaRPr lang="en-US" sz="327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609254" y="9753600"/>
            <a:ext cx="21506508" cy="1542089"/>
            <a:chOff x="0" y="0"/>
            <a:chExt cx="5664265" cy="4061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64265" cy="406147"/>
            </a:xfrm>
            <a:custGeom>
              <a:avLst/>
              <a:gdLst/>
              <a:ahLst/>
              <a:cxnLst/>
              <a:rect l="l" t="t" r="r" b="b"/>
              <a:pathLst>
                <a:path w="5664265" h="406147">
                  <a:moveTo>
                    <a:pt x="0" y="0"/>
                  </a:moveTo>
                  <a:lnTo>
                    <a:pt x="5664265" y="0"/>
                  </a:lnTo>
                  <a:lnTo>
                    <a:pt x="5664265" y="406147"/>
                  </a:lnTo>
                  <a:lnTo>
                    <a:pt x="0" y="406147"/>
                  </a:lnTo>
                  <a:close/>
                </a:path>
              </a:pathLst>
            </a:custGeom>
            <a:solidFill>
              <a:srgbClr val="FE7FD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664265" cy="444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1098">
                <a:alpha val="100000"/>
              </a:srgbClr>
            </a:gs>
            <a:gs pos="50000">
              <a:srgbClr val="331098">
                <a:alpha val="100000"/>
              </a:srgbClr>
            </a:gs>
            <a:gs pos="100000">
              <a:srgbClr val="8111B1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54639" y="4383792"/>
            <a:ext cx="6633361" cy="5644387"/>
          </a:xfrm>
          <a:custGeom>
            <a:avLst/>
            <a:gdLst/>
            <a:ahLst/>
            <a:cxnLst/>
            <a:rect l="l" t="t" r="r" b="b"/>
            <a:pathLst>
              <a:path w="6633361" h="5644387">
                <a:moveTo>
                  <a:pt x="0" y="0"/>
                </a:moveTo>
                <a:lnTo>
                  <a:pt x="6633361" y="0"/>
                </a:lnTo>
                <a:lnTo>
                  <a:pt x="6633361" y="5644387"/>
                </a:lnTo>
                <a:lnTo>
                  <a:pt x="0" y="5644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1843474" y="693618"/>
            <a:ext cx="14601051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b="1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MOTIVASI KECURANGAN LAPORAN KEUANGAN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5678" y="3151733"/>
            <a:ext cx="11458962" cy="6445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90"/>
              </a:lnSpc>
            </a:pPr>
            <a:r>
              <a:rPr lang="en-US" sz="332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Motivasi yang mendorong terjadinya kecurangan biasanya meliputi:</a:t>
            </a:r>
          </a:p>
          <a:p>
            <a:pPr marL="717992" lvl="1" indent="-358996" algn="just">
              <a:lnSpc>
                <a:spcPts val="3990"/>
              </a:lnSpc>
              <a:buAutoNum type="arabicPeriod"/>
            </a:pPr>
            <a:r>
              <a:rPr lang="en-US" sz="332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Motivasi Ekonomi – dorongan untuk mendapatkan bonus, insentif, atau menjaga nilai saham.</a:t>
            </a:r>
          </a:p>
          <a:p>
            <a:pPr marL="717992" lvl="1" indent="-358996" algn="just">
              <a:lnSpc>
                <a:spcPts val="3990"/>
              </a:lnSpc>
              <a:buAutoNum type="arabicPeriod"/>
            </a:pPr>
            <a:r>
              <a:rPr lang="en-US" sz="332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Motivasi Organisasi – keinginan memenuhi ekspektasi pasar, target laba, atau menjaga posisi di jajaran manajemen.</a:t>
            </a:r>
          </a:p>
          <a:p>
            <a:pPr marL="717992" lvl="1" indent="-358996" algn="just">
              <a:lnSpc>
                <a:spcPts val="3990"/>
              </a:lnSpc>
              <a:buAutoNum type="arabicPeriod"/>
            </a:pPr>
            <a:r>
              <a:rPr lang="en-US" sz="332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Motivasi Pribadi – gaya hidup mewah, tekanan utang, atau rasa tidak puas dengan kompensasi yang diterima. </a:t>
            </a:r>
          </a:p>
          <a:p>
            <a:pPr algn="just">
              <a:lnSpc>
                <a:spcPts val="3990"/>
              </a:lnSpc>
            </a:pPr>
            <a:r>
              <a:rPr lang="en-US" sz="332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Motivasi ini sering kali diperkuat oleh lingkungan kerja yang permisif terhadap pelanggaran etika.</a:t>
            </a:r>
          </a:p>
          <a:p>
            <a:pPr algn="just">
              <a:lnSpc>
                <a:spcPts val="3990"/>
              </a:lnSpc>
            </a:pPr>
            <a:endParaRPr lang="en-US" sz="3325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15331333" y="-937781"/>
            <a:ext cx="9165801" cy="3932962"/>
          </a:xfrm>
          <a:custGeom>
            <a:avLst/>
            <a:gdLst/>
            <a:ahLst/>
            <a:cxnLst/>
            <a:rect l="l" t="t" r="r" b="b"/>
            <a:pathLst>
              <a:path w="9165801" h="3932962">
                <a:moveTo>
                  <a:pt x="9165802" y="3932962"/>
                </a:moveTo>
                <a:lnTo>
                  <a:pt x="0" y="3932962"/>
                </a:lnTo>
                <a:lnTo>
                  <a:pt x="0" y="0"/>
                </a:lnTo>
                <a:lnTo>
                  <a:pt x="9165802" y="0"/>
                </a:lnTo>
                <a:lnTo>
                  <a:pt x="9165802" y="393296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-6209135" y="-937781"/>
            <a:ext cx="9165801" cy="3932962"/>
          </a:xfrm>
          <a:custGeom>
            <a:avLst/>
            <a:gdLst/>
            <a:ahLst/>
            <a:cxnLst/>
            <a:rect l="l" t="t" r="r" b="b"/>
            <a:pathLst>
              <a:path w="9165801" h="3932962">
                <a:moveTo>
                  <a:pt x="0" y="3932962"/>
                </a:moveTo>
                <a:lnTo>
                  <a:pt x="9165802" y="3932962"/>
                </a:lnTo>
                <a:lnTo>
                  <a:pt x="9165802" y="0"/>
                </a:lnTo>
                <a:lnTo>
                  <a:pt x="0" y="0"/>
                </a:lnTo>
                <a:lnTo>
                  <a:pt x="0" y="393296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609254" y="9753600"/>
            <a:ext cx="21506508" cy="1542089"/>
            <a:chOff x="0" y="0"/>
            <a:chExt cx="5664265" cy="40614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664265" cy="406147"/>
            </a:xfrm>
            <a:custGeom>
              <a:avLst/>
              <a:gdLst/>
              <a:ahLst/>
              <a:cxnLst/>
              <a:rect l="l" t="t" r="r" b="b"/>
              <a:pathLst>
                <a:path w="5664265" h="406147">
                  <a:moveTo>
                    <a:pt x="0" y="0"/>
                  </a:moveTo>
                  <a:lnTo>
                    <a:pt x="5664265" y="0"/>
                  </a:lnTo>
                  <a:lnTo>
                    <a:pt x="5664265" y="406147"/>
                  </a:lnTo>
                  <a:lnTo>
                    <a:pt x="0" y="406147"/>
                  </a:lnTo>
                  <a:close/>
                </a:path>
              </a:pathLst>
            </a:custGeom>
            <a:solidFill>
              <a:srgbClr val="FE7FD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664265" cy="444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1098">
                <a:alpha val="100000"/>
              </a:srgbClr>
            </a:gs>
            <a:gs pos="50000">
              <a:srgbClr val="331098">
                <a:alpha val="100000"/>
              </a:srgbClr>
            </a:gs>
            <a:gs pos="100000">
              <a:srgbClr val="8111B1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56667" y="914400"/>
            <a:ext cx="11272052" cy="2662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3"/>
              </a:lnSpc>
            </a:pPr>
            <a:r>
              <a:rPr lang="en-US" sz="5921" b="1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KERANGKA KERJA UNTUK MENDETEKSI KECURANGAN LAPORAN KEUANGAN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3825882"/>
            <a:ext cx="16817410" cy="5877736"/>
            <a:chOff x="0" y="0"/>
            <a:chExt cx="4429277" cy="15480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29277" cy="1548046"/>
            </a:xfrm>
            <a:custGeom>
              <a:avLst/>
              <a:gdLst/>
              <a:ahLst/>
              <a:cxnLst/>
              <a:rect l="l" t="t" r="r" b="b"/>
              <a:pathLst>
                <a:path w="4429277" h="1548046">
                  <a:moveTo>
                    <a:pt x="23018" y="0"/>
                  </a:moveTo>
                  <a:lnTo>
                    <a:pt x="4406259" y="0"/>
                  </a:lnTo>
                  <a:cubicBezTo>
                    <a:pt x="4412364" y="0"/>
                    <a:pt x="4418218" y="2425"/>
                    <a:pt x="4422535" y="6742"/>
                  </a:cubicBezTo>
                  <a:cubicBezTo>
                    <a:pt x="4426851" y="11058"/>
                    <a:pt x="4429277" y="16913"/>
                    <a:pt x="4429277" y="23018"/>
                  </a:cubicBezTo>
                  <a:lnTo>
                    <a:pt x="4429277" y="1525028"/>
                  </a:lnTo>
                  <a:cubicBezTo>
                    <a:pt x="4429277" y="1531133"/>
                    <a:pt x="4426851" y="1536987"/>
                    <a:pt x="4422535" y="1541304"/>
                  </a:cubicBezTo>
                  <a:cubicBezTo>
                    <a:pt x="4418218" y="1545621"/>
                    <a:pt x="4412364" y="1548046"/>
                    <a:pt x="4406259" y="1548046"/>
                  </a:cubicBezTo>
                  <a:lnTo>
                    <a:pt x="23018" y="1548046"/>
                  </a:lnTo>
                  <a:cubicBezTo>
                    <a:pt x="16913" y="1548046"/>
                    <a:pt x="11058" y="1545621"/>
                    <a:pt x="6742" y="1541304"/>
                  </a:cubicBezTo>
                  <a:cubicBezTo>
                    <a:pt x="2425" y="1536987"/>
                    <a:pt x="0" y="1531133"/>
                    <a:pt x="0" y="1525028"/>
                  </a:cubicBezTo>
                  <a:lnTo>
                    <a:pt x="0" y="23018"/>
                  </a:lnTo>
                  <a:cubicBezTo>
                    <a:pt x="0" y="16913"/>
                    <a:pt x="2425" y="11058"/>
                    <a:pt x="6742" y="6742"/>
                  </a:cubicBezTo>
                  <a:cubicBezTo>
                    <a:pt x="11058" y="2425"/>
                    <a:pt x="16913" y="0"/>
                    <a:pt x="23018" y="0"/>
                  </a:cubicBezTo>
                  <a:close/>
                </a:path>
              </a:pathLst>
            </a:custGeom>
            <a:solidFill>
              <a:srgbClr val="E7BAF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29277" cy="1586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817410" y="5982827"/>
            <a:ext cx="2793531" cy="909168"/>
          </a:xfrm>
          <a:custGeom>
            <a:avLst/>
            <a:gdLst/>
            <a:ahLst/>
            <a:cxnLst/>
            <a:rect l="l" t="t" r="r" b="b"/>
            <a:pathLst>
              <a:path w="2793531" h="909168">
                <a:moveTo>
                  <a:pt x="0" y="0"/>
                </a:moveTo>
                <a:lnTo>
                  <a:pt x="2793531" y="0"/>
                </a:lnTo>
                <a:lnTo>
                  <a:pt x="2793531" y="909168"/>
                </a:lnTo>
                <a:lnTo>
                  <a:pt x="0" y="9091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72111" y="4292292"/>
            <a:ext cx="13841163" cy="4966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9"/>
              </a:lnSpc>
            </a:pPr>
            <a:r>
              <a:rPr lang="en-US" sz="2733">
                <a:solidFill>
                  <a:srgbClr val="2F153B"/>
                </a:solidFill>
                <a:latin typeface="DM Sans"/>
                <a:ea typeface="DM Sans"/>
                <a:cs typeface="DM Sans"/>
                <a:sym typeface="DM Sans"/>
              </a:rPr>
              <a:t>Deteksi kecurangan memerlukan pendekatan sistematis yang mencakup beberapa langkah utama:</a:t>
            </a:r>
          </a:p>
          <a:p>
            <a:pPr marL="590126" lvl="1" indent="-295063" algn="just">
              <a:lnSpc>
                <a:spcPts val="3279"/>
              </a:lnSpc>
              <a:buAutoNum type="arabicPeriod"/>
            </a:pPr>
            <a:r>
              <a:rPr lang="en-US" sz="2733">
                <a:solidFill>
                  <a:srgbClr val="2F153B"/>
                </a:solidFill>
                <a:latin typeface="DM Sans"/>
                <a:ea typeface="DM Sans"/>
                <a:cs typeface="DM Sans"/>
                <a:sym typeface="DM Sans"/>
              </a:rPr>
              <a:t>Analisis Laporan Keuangan</a:t>
            </a:r>
          </a:p>
          <a:p>
            <a:pPr marL="1180252" lvl="2" indent="-393417" algn="just">
              <a:lnSpc>
                <a:spcPts val="3279"/>
              </a:lnSpc>
              <a:buFont typeface="Arial"/>
              <a:buChar char="⚬"/>
            </a:pPr>
            <a:r>
              <a:rPr lang="en-US" sz="2733">
                <a:solidFill>
                  <a:srgbClr val="2F153B"/>
                </a:solidFill>
                <a:latin typeface="DM Sans"/>
                <a:ea typeface="DM Sans"/>
                <a:cs typeface="DM Sans"/>
                <a:sym typeface="DM Sans"/>
              </a:rPr>
              <a:t>Menganalisis rasio keuangan dan tren laba untuk mendeteksi penyimpangan.</a:t>
            </a:r>
          </a:p>
          <a:p>
            <a:pPr marL="590126" lvl="1" indent="-295063" algn="just">
              <a:lnSpc>
                <a:spcPts val="3279"/>
              </a:lnSpc>
              <a:buAutoNum type="arabicPeriod"/>
            </a:pPr>
            <a:r>
              <a:rPr lang="en-US" sz="2733">
                <a:solidFill>
                  <a:srgbClr val="2F153B"/>
                </a:solidFill>
                <a:latin typeface="DM Sans"/>
                <a:ea typeface="DM Sans"/>
                <a:cs typeface="DM Sans"/>
                <a:sym typeface="DM Sans"/>
              </a:rPr>
              <a:t>Analisis Perilaku (Behavioral Analysis)</a:t>
            </a:r>
          </a:p>
          <a:p>
            <a:pPr marL="1180252" lvl="2" indent="-393417" algn="just">
              <a:lnSpc>
                <a:spcPts val="3279"/>
              </a:lnSpc>
              <a:buFont typeface="Arial"/>
              <a:buChar char="⚬"/>
            </a:pPr>
            <a:r>
              <a:rPr lang="en-US" sz="2733">
                <a:solidFill>
                  <a:srgbClr val="2F153B"/>
                </a:solidFill>
                <a:latin typeface="DM Sans"/>
                <a:ea typeface="DM Sans"/>
                <a:cs typeface="DM Sans"/>
                <a:sym typeface="DM Sans"/>
              </a:rPr>
              <a:t>Mengamati perubahan perilaku manajemen atau karyawan yang mencurigakan.</a:t>
            </a:r>
          </a:p>
          <a:p>
            <a:pPr marL="590126" lvl="1" indent="-295063" algn="just">
              <a:lnSpc>
                <a:spcPts val="3279"/>
              </a:lnSpc>
              <a:buAutoNum type="arabicPeriod"/>
            </a:pPr>
            <a:r>
              <a:rPr lang="en-US" sz="2733">
                <a:solidFill>
                  <a:srgbClr val="2F153B"/>
                </a:solidFill>
                <a:latin typeface="DM Sans"/>
                <a:ea typeface="DM Sans"/>
                <a:cs typeface="DM Sans"/>
                <a:sym typeface="DM Sans"/>
              </a:rPr>
              <a:t>Evaluasi Sistem Pengendalian Internal</a:t>
            </a:r>
          </a:p>
          <a:p>
            <a:pPr marL="1180252" lvl="2" indent="-393417" algn="just">
              <a:lnSpc>
                <a:spcPts val="3279"/>
              </a:lnSpc>
              <a:buFont typeface="Arial"/>
              <a:buChar char="⚬"/>
            </a:pPr>
            <a:r>
              <a:rPr lang="en-US" sz="2733">
                <a:solidFill>
                  <a:srgbClr val="2F153B"/>
                </a:solidFill>
                <a:latin typeface="DM Sans"/>
                <a:ea typeface="DM Sans"/>
                <a:cs typeface="DM Sans"/>
                <a:sym typeface="DM Sans"/>
              </a:rPr>
              <a:t>Menilai efektivitas sistem pengawasan dan otorisasi transaksi.</a:t>
            </a:r>
          </a:p>
          <a:p>
            <a:pPr marL="590126" lvl="1" indent="-295063" algn="just">
              <a:lnSpc>
                <a:spcPts val="3279"/>
              </a:lnSpc>
              <a:buAutoNum type="arabicPeriod"/>
            </a:pPr>
            <a:r>
              <a:rPr lang="en-US" sz="2733">
                <a:solidFill>
                  <a:srgbClr val="2F153B"/>
                </a:solidFill>
                <a:latin typeface="DM Sans"/>
                <a:ea typeface="DM Sans"/>
                <a:cs typeface="DM Sans"/>
                <a:sym typeface="DM Sans"/>
              </a:rPr>
              <a:t>Investigasi Forensik</a:t>
            </a:r>
          </a:p>
          <a:p>
            <a:pPr marL="1180252" lvl="2" indent="-393417" algn="just">
              <a:lnSpc>
                <a:spcPts val="3279"/>
              </a:lnSpc>
              <a:buFont typeface="Arial"/>
              <a:buChar char="⚬"/>
            </a:pPr>
            <a:r>
              <a:rPr lang="en-US" sz="2733">
                <a:solidFill>
                  <a:srgbClr val="2F153B"/>
                </a:solidFill>
                <a:latin typeface="DM Sans"/>
                <a:ea typeface="DM Sans"/>
                <a:cs typeface="DM Sans"/>
                <a:sym typeface="DM Sans"/>
              </a:rPr>
              <a:t>Melakukan pemeriksaan dokumen, wawancara, dan penelusuran bukti secara mendalam.</a:t>
            </a:r>
          </a:p>
          <a:p>
            <a:pPr algn="just">
              <a:lnSpc>
                <a:spcPts val="3279"/>
              </a:lnSpc>
            </a:pPr>
            <a:endParaRPr lang="en-US" sz="2733">
              <a:solidFill>
                <a:srgbClr val="2F153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15331333" y="-937781"/>
            <a:ext cx="9165801" cy="3932962"/>
          </a:xfrm>
          <a:custGeom>
            <a:avLst/>
            <a:gdLst/>
            <a:ahLst/>
            <a:cxnLst/>
            <a:rect l="l" t="t" r="r" b="b"/>
            <a:pathLst>
              <a:path w="9165801" h="3932962">
                <a:moveTo>
                  <a:pt x="9165802" y="3932962"/>
                </a:moveTo>
                <a:lnTo>
                  <a:pt x="0" y="3932962"/>
                </a:lnTo>
                <a:lnTo>
                  <a:pt x="0" y="0"/>
                </a:lnTo>
                <a:lnTo>
                  <a:pt x="9165802" y="0"/>
                </a:lnTo>
                <a:lnTo>
                  <a:pt x="9165802" y="393296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-6209135" y="-937781"/>
            <a:ext cx="9165801" cy="3932962"/>
          </a:xfrm>
          <a:custGeom>
            <a:avLst/>
            <a:gdLst/>
            <a:ahLst/>
            <a:cxnLst/>
            <a:rect l="l" t="t" r="r" b="b"/>
            <a:pathLst>
              <a:path w="9165801" h="3932962">
                <a:moveTo>
                  <a:pt x="0" y="3932962"/>
                </a:moveTo>
                <a:lnTo>
                  <a:pt x="9165802" y="3932962"/>
                </a:lnTo>
                <a:lnTo>
                  <a:pt x="9165802" y="0"/>
                </a:lnTo>
                <a:lnTo>
                  <a:pt x="0" y="0"/>
                </a:lnTo>
                <a:lnTo>
                  <a:pt x="0" y="393296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1609254" y="9753600"/>
            <a:ext cx="21506508" cy="1542089"/>
            <a:chOff x="0" y="0"/>
            <a:chExt cx="5664265" cy="4061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664265" cy="406147"/>
            </a:xfrm>
            <a:custGeom>
              <a:avLst/>
              <a:gdLst/>
              <a:ahLst/>
              <a:cxnLst/>
              <a:rect l="l" t="t" r="r" b="b"/>
              <a:pathLst>
                <a:path w="5664265" h="406147">
                  <a:moveTo>
                    <a:pt x="0" y="0"/>
                  </a:moveTo>
                  <a:lnTo>
                    <a:pt x="5664265" y="0"/>
                  </a:lnTo>
                  <a:lnTo>
                    <a:pt x="5664265" y="406147"/>
                  </a:lnTo>
                  <a:lnTo>
                    <a:pt x="0" y="406147"/>
                  </a:lnTo>
                  <a:close/>
                </a:path>
              </a:pathLst>
            </a:custGeom>
            <a:solidFill>
              <a:srgbClr val="FE7FD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5664265" cy="444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608392" y="-859407"/>
            <a:ext cx="3071217" cy="1680793"/>
          </a:xfrm>
          <a:custGeom>
            <a:avLst/>
            <a:gdLst/>
            <a:ahLst/>
            <a:cxnLst/>
            <a:rect l="l" t="t" r="r" b="b"/>
            <a:pathLst>
              <a:path w="3071217" h="1680793">
                <a:moveTo>
                  <a:pt x="0" y="0"/>
                </a:moveTo>
                <a:lnTo>
                  <a:pt x="3071216" y="0"/>
                </a:lnTo>
                <a:lnTo>
                  <a:pt x="3071216" y="1680793"/>
                </a:lnTo>
                <a:lnTo>
                  <a:pt x="0" y="1680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1098">
                <a:alpha val="100000"/>
              </a:srgbClr>
            </a:gs>
            <a:gs pos="50000">
              <a:srgbClr val="331098">
                <a:alpha val="100000"/>
              </a:srgbClr>
            </a:gs>
            <a:gs pos="100000">
              <a:srgbClr val="8111B1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4939" y="1292657"/>
            <a:ext cx="16818123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b="1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PERAN MANAJEMEN</a:t>
            </a:r>
          </a:p>
        </p:txBody>
      </p:sp>
      <p:sp>
        <p:nvSpPr>
          <p:cNvPr id="3" name="Freeform 3"/>
          <p:cNvSpPr/>
          <p:nvPr/>
        </p:nvSpPr>
        <p:spPr>
          <a:xfrm flipH="1" flipV="1">
            <a:off x="15331333" y="-937781"/>
            <a:ext cx="9165801" cy="3932962"/>
          </a:xfrm>
          <a:custGeom>
            <a:avLst/>
            <a:gdLst/>
            <a:ahLst/>
            <a:cxnLst/>
            <a:rect l="l" t="t" r="r" b="b"/>
            <a:pathLst>
              <a:path w="9165801" h="3932962">
                <a:moveTo>
                  <a:pt x="9165802" y="3932962"/>
                </a:moveTo>
                <a:lnTo>
                  <a:pt x="0" y="3932962"/>
                </a:lnTo>
                <a:lnTo>
                  <a:pt x="0" y="0"/>
                </a:lnTo>
                <a:lnTo>
                  <a:pt x="9165802" y="0"/>
                </a:lnTo>
                <a:lnTo>
                  <a:pt x="9165802" y="39329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6209135" y="-937781"/>
            <a:ext cx="9165801" cy="3932962"/>
          </a:xfrm>
          <a:custGeom>
            <a:avLst/>
            <a:gdLst/>
            <a:ahLst/>
            <a:cxnLst/>
            <a:rect l="l" t="t" r="r" b="b"/>
            <a:pathLst>
              <a:path w="9165801" h="3932962">
                <a:moveTo>
                  <a:pt x="0" y="3932962"/>
                </a:moveTo>
                <a:lnTo>
                  <a:pt x="9165802" y="3932962"/>
                </a:lnTo>
                <a:lnTo>
                  <a:pt x="9165802" y="0"/>
                </a:lnTo>
                <a:lnTo>
                  <a:pt x="0" y="0"/>
                </a:lnTo>
                <a:lnTo>
                  <a:pt x="0" y="39329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11841" y="3902507"/>
            <a:ext cx="13064318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Manajemen memiliki peran penting dalam mencegah dan mengendalikan kecurangan laporan keuangan, antara lain:</a:t>
            </a:r>
          </a:p>
        </p:txBody>
      </p:sp>
      <p:sp>
        <p:nvSpPr>
          <p:cNvPr id="6" name="Freeform 6"/>
          <p:cNvSpPr/>
          <p:nvPr/>
        </p:nvSpPr>
        <p:spPr>
          <a:xfrm>
            <a:off x="16817410" y="4427964"/>
            <a:ext cx="2793531" cy="909168"/>
          </a:xfrm>
          <a:custGeom>
            <a:avLst/>
            <a:gdLst/>
            <a:ahLst/>
            <a:cxnLst/>
            <a:rect l="l" t="t" r="r" b="b"/>
            <a:pathLst>
              <a:path w="2793531" h="909168">
                <a:moveTo>
                  <a:pt x="0" y="0"/>
                </a:moveTo>
                <a:lnTo>
                  <a:pt x="2793531" y="0"/>
                </a:lnTo>
                <a:lnTo>
                  <a:pt x="2793531" y="909167"/>
                </a:lnTo>
                <a:lnTo>
                  <a:pt x="0" y="909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322941" y="4427964"/>
            <a:ext cx="2793531" cy="909168"/>
          </a:xfrm>
          <a:custGeom>
            <a:avLst/>
            <a:gdLst/>
            <a:ahLst/>
            <a:cxnLst/>
            <a:rect l="l" t="t" r="r" b="b"/>
            <a:pathLst>
              <a:path w="2793531" h="909168">
                <a:moveTo>
                  <a:pt x="0" y="0"/>
                </a:moveTo>
                <a:lnTo>
                  <a:pt x="2793531" y="0"/>
                </a:lnTo>
                <a:lnTo>
                  <a:pt x="2793531" y="909167"/>
                </a:lnTo>
                <a:lnTo>
                  <a:pt x="0" y="909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1609254" y="9890980"/>
            <a:ext cx="21506508" cy="1542089"/>
            <a:chOff x="0" y="0"/>
            <a:chExt cx="5664265" cy="4061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664265" cy="406147"/>
            </a:xfrm>
            <a:custGeom>
              <a:avLst/>
              <a:gdLst/>
              <a:ahLst/>
              <a:cxnLst/>
              <a:rect l="l" t="t" r="r" b="b"/>
              <a:pathLst>
                <a:path w="5664265" h="406147">
                  <a:moveTo>
                    <a:pt x="0" y="0"/>
                  </a:moveTo>
                  <a:lnTo>
                    <a:pt x="5664265" y="0"/>
                  </a:lnTo>
                  <a:lnTo>
                    <a:pt x="5664265" y="406147"/>
                  </a:lnTo>
                  <a:lnTo>
                    <a:pt x="0" y="406147"/>
                  </a:lnTo>
                  <a:close/>
                </a:path>
              </a:pathLst>
            </a:custGeom>
            <a:solidFill>
              <a:srgbClr val="FE7FD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664265" cy="444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608392" y="-859407"/>
            <a:ext cx="3071217" cy="1680793"/>
          </a:xfrm>
          <a:custGeom>
            <a:avLst/>
            <a:gdLst/>
            <a:ahLst/>
            <a:cxnLst/>
            <a:rect l="l" t="t" r="r" b="b"/>
            <a:pathLst>
              <a:path w="3071217" h="1680793">
                <a:moveTo>
                  <a:pt x="0" y="0"/>
                </a:moveTo>
                <a:lnTo>
                  <a:pt x="3071216" y="0"/>
                </a:lnTo>
                <a:lnTo>
                  <a:pt x="3071216" y="1680793"/>
                </a:lnTo>
                <a:lnTo>
                  <a:pt x="0" y="1680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11841" y="5493182"/>
            <a:ext cx="14647459" cy="307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6745" lvl="1" indent="-278373" algn="just">
              <a:lnSpc>
                <a:spcPts val="3094"/>
              </a:lnSpc>
              <a:buFont typeface="Arial"/>
              <a:buChar char="•"/>
            </a:pPr>
            <a:r>
              <a:rPr lang="en-US" sz="25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Membangun budaya integritas dan transparansi.</a:t>
            </a:r>
          </a:p>
          <a:p>
            <a:pPr marL="556745" lvl="1" indent="-278373" algn="just">
              <a:lnSpc>
                <a:spcPts val="3094"/>
              </a:lnSpc>
              <a:buFont typeface="Arial"/>
              <a:buChar char="•"/>
            </a:pPr>
            <a:r>
              <a:rPr lang="en-US" sz="25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Menetapkan sistem pengendalian internal yang efektif.</a:t>
            </a:r>
          </a:p>
          <a:p>
            <a:pPr marL="556745" lvl="1" indent="-278373" algn="just">
              <a:lnSpc>
                <a:spcPts val="3094"/>
              </a:lnSpc>
              <a:buFont typeface="Arial"/>
              <a:buChar char="•"/>
            </a:pPr>
            <a:r>
              <a:rPr lang="en-US" sz="25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Mengkomunikasikan nilai-nilai etika kepada seluruh karyawan.</a:t>
            </a:r>
          </a:p>
          <a:p>
            <a:pPr marL="556745" lvl="1" indent="-278373" algn="just">
              <a:lnSpc>
                <a:spcPts val="3094"/>
              </a:lnSpc>
              <a:buFont typeface="Arial"/>
              <a:buChar char="•"/>
            </a:pPr>
            <a:r>
              <a:rPr lang="en-US" sz="25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Melakukan pengawasan rutin terhadap pelaporan keuangan.</a:t>
            </a:r>
          </a:p>
          <a:p>
            <a:pPr marL="556745" lvl="1" indent="-278373" algn="just">
              <a:lnSpc>
                <a:spcPts val="3094"/>
              </a:lnSpc>
              <a:buFont typeface="Arial"/>
              <a:buChar char="•"/>
            </a:pPr>
            <a:r>
              <a:rPr lang="en-US" sz="25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Menjadi teladan dalam perilaku etis.</a:t>
            </a:r>
          </a:p>
          <a:p>
            <a:pPr algn="just">
              <a:lnSpc>
                <a:spcPts val="3094"/>
              </a:lnSpc>
            </a:pPr>
            <a:endParaRPr lang="en-US" sz="2578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094"/>
              </a:lnSpc>
            </a:pPr>
            <a:r>
              <a:rPr lang="en-US" sz="25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Namun, dalam banyak kasus, justru manajemen yang menjadi pelaku utama, sehingga penting adanya pengawasan independen dari luar.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1098">
                <a:alpha val="100000"/>
              </a:srgbClr>
            </a:gs>
            <a:gs pos="50000">
              <a:srgbClr val="331098">
                <a:alpha val="100000"/>
              </a:srgbClr>
            </a:gs>
            <a:gs pos="100000">
              <a:srgbClr val="8111B1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4939" y="1292657"/>
            <a:ext cx="16818123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b="1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PERAN DEWAN DIREKSI DAN KOMITE AUDIT</a:t>
            </a:r>
          </a:p>
        </p:txBody>
      </p:sp>
      <p:sp>
        <p:nvSpPr>
          <p:cNvPr id="3" name="Freeform 3"/>
          <p:cNvSpPr/>
          <p:nvPr/>
        </p:nvSpPr>
        <p:spPr>
          <a:xfrm flipH="1" flipV="1">
            <a:off x="15331333" y="-937781"/>
            <a:ext cx="9165801" cy="3932962"/>
          </a:xfrm>
          <a:custGeom>
            <a:avLst/>
            <a:gdLst/>
            <a:ahLst/>
            <a:cxnLst/>
            <a:rect l="l" t="t" r="r" b="b"/>
            <a:pathLst>
              <a:path w="9165801" h="3932962">
                <a:moveTo>
                  <a:pt x="9165802" y="3932962"/>
                </a:moveTo>
                <a:lnTo>
                  <a:pt x="0" y="3932962"/>
                </a:lnTo>
                <a:lnTo>
                  <a:pt x="0" y="0"/>
                </a:lnTo>
                <a:lnTo>
                  <a:pt x="9165802" y="0"/>
                </a:lnTo>
                <a:lnTo>
                  <a:pt x="9165802" y="39329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6209135" y="-937781"/>
            <a:ext cx="9165801" cy="3932962"/>
          </a:xfrm>
          <a:custGeom>
            <a:avLst/>
            <a:gdLst/>
            <a:ahLst/>
            <a:cxnLst/>
            <a:rect l="l" t="t" r="r" b="b"/>
            <a:pathLst>
              <a:path w="9165801" h="3932962">
                <a:moveTo>
                  <a:pt x="0" y="3932962"/>
                </a:moveTo>
                <a:lnTo>
                  <a:pt x="9165802" y="3932962"/>
                </a:lnTo>
                <a:lnTo>
                  <a:pt x="9165802" y="0"/>
                </a:lnTo>
                <a:lnTo>
                  <a:pt x="0" y="0"/>
                </a:lnTo>
                <a:lnTo>
                  <a:pt x="0" y="39329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85038" y="3273857"/>
            <a:ext cx="13064318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29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Dewan direksi memiliki tanggung jawab dalam menjaga keandalan pelaporan keuangan dengan cara:</a:t>
            </a:r>
          </a:p>
        </p:txBody>
      </p:sp>
      <p:sp>
        <p:nvSpPr>
          <p:cNvPr id="6" name="Freeform 6"/>
          <p:cNvSpPr/>
          <p:nvPr/>
        </p:nvSpPr>
        <p:spPr>
          <a:xfrm>
            <a:off x="16817410" y="4427964"/>
            <a:ext cx="2793531" cy="909168"/>
          </a:xfrm>
          <a:custGeom>
            <a:avLst/>
            <a:gdLst/>
            <a:ahLst/>
            <a:cxnLst/>
            <a:rect l="l" t="t" r="r" b="b"/>
            <a:pathLst>
              <a:path w="2793531" h="909168">
                <a:moveTo>
                  <a:pt x="0" y="0"/>
                </a:moveTo>
                <a:lnTo>
                  <a:pt x="2793531" y="0"/>
                </a:lnTo>
                <a:lnTo>
                  <a:pt x="2793531" y="909167"/>
                </a:lnTo>
                <a:lnTo>
                  <a:pt x="0" y="909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322941" y="4427964"/>
            <a:ext cx="2793531" cy="909168"/>
          </a:xfrm>
          <a:custGeom>
            <a:avLst/>
            <a:gdLst/>
            <a:ahLst/>
            <a:cxnLst/>
            <a:rect l="l" t="t" r="r" b="b"/>
            <a:pathLst>
              <a:path w="2793531" h="909168">
                <a:moveTo>
                  <a:pt x="0" y="0"/>
                </a:moveTo>
                <a:lnTo>
                  <a:pt x="2793531" y="0"/>
                </a:lnTo>
                <a:lnTo>
                  <a:pt x="2793531" y="909167"/>
                </a:lnTo>
                <a:lnTo>
                  <a:pt x="0" y="909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1609254" y="9890980"/>
            <a:ext cx="21506508" cy="1542089"/>
            <a:chOff x="0" y="0"/>
            <a:chExt cx="5664265" cy="4061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664265" cy="406147"/>
            </a:xfrm>
            <a:custGeom>
              <a:avLst/>
              <a:gdLst/>
              <a:ahLst/>
              <a:cxnLst/>
              <a:rect l="l" t="t" r="r" b="b"/>
              <a:pathLst>
                <a:path w="5664265" h="406147">
                  <a:moveTo>
                    <a:pt x="0" y="0"/>
                  </a:moveTo>
                  <a:lnTo>
                    <a:pt x="5664265" y="0"/>
                  </a:lnTo>
                  <a:lnTo>
                    <a:pt x="5664265" y="406147"/>
                  </a:lnTo>
                  <a:lnTo>
                    <a:pt x="0" y="406147"/>
                  </a:lnTo>
                  <a:close/>
                </a:path>
              </a:pathLst>
            </a:custGeom>
            <a:solidFill>
              <a:srgbClr val="FE7FD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664265" cy="444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608392" y="-859407"/>
            <a:ext cx="3071217" cy="1680793"/>
          </a:xfrm>
          <a:custGeom>
            <a:avLst/>
            <a:gdLst/>
            <a:ahLst/>
            <a:cxnLst/>
            <a:rect l="l" t="t" r="r" b="b"/>
            <a:pathLst>
              <a:path w="3071217" h="1680793">
                <a:moveTo>
                  <a:pt x="0" y="0"/>
                </a:moveTo>
                <a:lnTo>
                  <a:pt x="3071216" y="0"/>
                </a:lnTo>
                <a:lnTo>
                  <a:pt x="3071216" y="1680793"/>
                </a:lnTo>
                <a:lnTo>
                  <a:pt x="0" y="1680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70590" y="4826432"/>
            <a:ext cx="16205758" cy="4253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5976" lvl="1" indent="-307988" algn="just">
              <a:lnSpc>
                <a:spcPts val="3423"/>
              </a:lnSpc>
              <a:buFont typeface="Arial"/>
              <a:buChar char="•"/>
            </a:pPr>
            <a:r>
              <a:rPr lang="en-US" sz="285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Melakukan pengawasan terhadap kinerja manajemen.</a:t>
            </a:r>
          </a:p>
          <a:p>
            <a:pPr marL="615976" lvl="1" indent="-307988" algn="just">
              <a:lnSpc>
                <a:spcPts val="3423"/>
              </a:lnSpc>
              <a:buFont typeface="Arial"/>
              <a:buChar char="•"/>
            </a:pPr>
            <a:r>
              <a:rPr lang="en-US" sz="285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Memastikan audit internal dan eksternal berjalan efektif.</a:t>
            </a:r>
          </a:p>
          <a:p>
            <a:pPr marL="615976" lvl="1" indent="-307988" algn="just">
              <a:lnSpc>
                <a:spcPts val="3423"/>
              </a:lnSpc>
              <a:buFont typeface="Arial"/>
              <a:buChar char="•"/>
            </a:pPr>
            <a:r>
              <a:rPr lang="en-US" sz="285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Meninjau laporan keuangan secara kritis sebelum dipublikasikan.</a:t>
            </a:r>
          </a:p>
          <a:p>
            <a:pPr marL="615976" lvl="1" indent="-307988" algn="just">
              <a:lnSpc>
                <a:spcPts val="3423"/>
              </a:lnSpc>
              <a:buFont typeface="Arial"/>
              <a:buChar char="•"/>
            </a:pPr>
            <a:r>
              <a:rPr lang="en-US" sz="285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Mendorong transparansi dan kepatuhan terhadap peraturan.</a:t>
            </a:r>
          </a:p>
          <a:p>
            <a:pPr marL="615976" lvl="1" indent="-307988" algn="just">
              <a:lnSpc>
                <a:spcPts val="3423"/>
              </a:lnSpc>
              <a:buFont typeface="Arial"/>
              <a:buChar char="•"/>
            </a:pPr>
            <a:r>
              <a:rPr lang="en-US" sz="285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Membentuk komite audit yang berfungsi mengawasi proses pelaporan keuangan dan pengendalian internal.</a:t>
            </a:r>
          </a:p>
          <a:p>
            <a:pPr algn="just">
              <a:lnSpc>
                <a:spcPts val="3423"/>
              </a:lnSpc>
            </a:pPr>
            <a:endParaRPr lang="en-US" sz="2853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423"/>
              </a:lnSpc>
            </a:pPr>
            <a:r>
              <a:rPr lang="en-US" sz="285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Dengan peran yang kuat, dewan direksi dapat meminimalkan risiko terjadinya fraud di dalam perusahaan.</a:t>
            </a:r>
          </a:p>
          <a:p>
            <a:pPr algn="just">
              <a:lnSpc>
                <a:spcPts val="3423"/>
              </a:lnSpc>
            </a:pPr>
            <a:endParaRPr lang="en-US" sz="2853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687</Words>
  <Application>Microsoft Office PowerPoint</Application>
  <PresentationFormat>Custom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Cooper Hewitt Bold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Ungu Merah Muda dan Kuning Ilustrasi Manajemen Keuangan Presentation</dc:title>
  <dc:creator>User</dc:creator>
  <cp:lastModifiedBy>organizer</cp:lastModifiedBy>
  <cp:revision>5</cp:revision>
  <dcterms:created xsi:type="dcterms:W3CDTF">2006-08-16T00:00:00Z</dcterms:created>
  <dcterms:modified xsi:type="dcterms:W3CDTF">2025-11-19T10:29:10Z</dcterms:modified>
  <dc:identifier>DAG1wPU9j9s</dc:identifier>
</cp:coreProperties>
</file>