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rimo" panose="020B0604020202020204" charset="0"/>
      <p:regular r:id="rId13"/>
    </p:embeddedFont>
    <p:embeddedFont>
      <p:font typeface="Arimo Bold" panose="020B0604020202020204" charset="0"/>
      <p:regular r:id="rId14"/>
    </p:embeddedFont>
    <p:embeddedFont>
      <p:font typeface="Martel" panose="020B0604020202020204" charset="0"/>
      <p:regular r:id="rId15"/>
    </p:embeddedFont>
    <p:embeddedFont>
      <p:font typeface="Martel Bold" panose="020B0604020202020204" charset="0"/>
      <p:regular r:id="rId16"/>
    </p:embeddedFont>
    <p:embeddedFont>
      <p:font typeface="Martel Light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19.11.2025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71C4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00C35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6049019" y="9686925"/>
            <a:ext cx="2153256" cy="514350"/>
            <a:chOff x="0" y="0"/>
            <a:chExt cx="2871008" cy="685800"/>
          </a:xfrm>
        </p:grpSpPr>
        <p:sp>
          <p:nvSpPr>
            <p:cNvPr id="7" name="Freeform 7" descr="preencoded.png">
              <a:hlinkClick r:id="rId3" tooltip="https://gamma.app/?utm_source=made-with-gamma"/>
            </p:cNvPr>
            <p:cNvSpPr/>
            <p:nvPr/>
          </p:nvSpPr>
          <p:spPr>
            <a:xfrm>
              <a:off x="0" y="0"/>
              <a:ext cx="2870962" cy="685800"/>
            </a:xfrm>
            <a:custGeom>
              <a:avLst/>
              <a:gdLst/>
              <a:ahLst/>
              <a:cxnLst/>
              <a:rect l="l" t="t" r="r" b="b"/>
              <a:pathLst>
                <a:path w="2870962" h="685800">
                  <a:moveTo>
                    <a:pt x="0" y="0"/>
                  </a:moveTo>
                  <a:lnTo>
                    <a:pt x="2870962" y="0"/>
                  </a:lnTo>
                  <a:lnTo>
                    <a:pt x="2870962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"/>
              </a:stretch>
            </a:blip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430000" y="0"/>
            <a:ext cx="6858000" cy="10287000"/>
            <a:chOff x="0" y="0"/>
            <a:chExt cx="9144000" cy="13716000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047155" y="2604231"/>
            <a:ext cx="9335691" cy="1916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9"/>
              </a:lnSpc>
            </a:pPr>
            <a:r>
              <a:rPr lang="en-US" sz="6012" b="1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Akuntansi</a:t>
            </a:r>
            <a:r>
              <a:rPr lang="en-US" sz="6012" b="1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6012" b="1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Forensik</a:t>
            </a:r>
            <a:r>
              <a:rPr lang="en-US" sz="6012" b="1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 </a:t>
            </a:r>
          </a:p>
          <a:p>
            <a:pPr algn="ctr">
              <a:lnSpc>
                <a:spcPts val="7574"/>
              </a:lnSpc>
            </a:pPr>
            <a:r>
              <a:rPr lang="en-US" sz="6012" b="1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Fraud/</a:t>
            </a:r>
            <a:r>
              <a:rPr lang="en-US" sz="6012" b="1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Kecurangan</a:t>
            </a:r>
            <a:endParaRPr lang="en-US" sz="6012" b="1" dirty="0">
              <a:solidFill>
                <a:srgbClr val="FFFFFF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95400" y="7860273"/>
            <a:ext cx="9402499" cy="1843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74"/>
              </a:lnSpc>
            </a:pPr>
            <a:r>
              <a:rPr lang="en-US" sz="2999" b="1" dirty="0">
                <a:solidFill>
                  <a:srgbClr val="D9E1FF"/>
                </a:solidFill>
                <a:latin typeface="Martel Bold"/>
                <a:ea typeface="Martel Bold"/>
                <a:cs typeface="Martel Bold"/>
                <a:sym typeface="Martel Bold"/>
              </a:rPr>
              <a:t>Niken Wulandari</a:t>
            </a:r>
          </a:p>
          <a:p>
            <a:pPr algn="ctr">
              <a:lnSpc>
                <a:spcPts val="4874"/>
              </a:lnSpc>
            </a:pPr>
            <a:r>
              <a:rPr lang="en-US" sz="2999" b="1" dirty="0">
                <a:solidFill>
                  <a:srgbClr val="D9E1FF"/>
                </a:solidFill>
                <a:latin typeface="Martel Bold"/>
                <a:ea typeface="Martel Bold"/>
                <a:cs typeface="Martel Bold"/>
                <a:sym typeface="Martel Bold"/>
              </a:rPr>
              <a:t>2022340350001</a:t>
            </a:r>
          </a:p>
          <a:p>
            <a:pPr algn="ctr">
              <a:lnSpc>
                <a:spcPts val="4874"/>
              </a:lnSpc>
            </a:pPr>
            <a:r>
              <a:rPr lang="en-US" sz="2999" b="1" dirty="0">
                <a:solidFill>
                  <a:srgbClr val="D9E1FF"/>
                </a:solidFill>
                <a:latin typeface="Martel Bold"/>
                <a:ea typeface="Martel Bold"/>
                <a:cs typeface="Martel Bold"/>
                <a:sym typeface="Martel Bold"/>
              </a:rPr>
              <a:t>Dosen </a:t>
            </a:r>
            <a:r>
              <a:rPr lang="en-US" sz="2999" b="1" dirty="0" err="1">
                <a:solidFill>
                  <a:srgbClr val="D9E1FF"/>
                </a:solidFill>
                <a:latin typeface="Martel Bold"/>
                <a:ea typeface="Martel Bold"/>
                <a:cs typeface="Martel Bold"/>
                <a:sym typeface="Martel Bold"/>
              </a:rPr>
              <a:t>Pengampu</a:t>
            </a:r>
            <a:r>
              <a:rPr lang="en-US" sz="2999" b="1" dirty="0">
                <a:solidFill>
                  <a:srgbClr val="D9E1FF"/>
                </a:solidFill>
                <a:latin typeface="Martel Bold"/>
                <a:ea typeface="Martel Bold"/>
                <a:cs typeface="Martel Bold"/>
                <a:sym typeface="Martel Bold"/>
              </a:rPr>
              <a:t> : Drs. Suyadi, Ak.,</a:t>
            </a:r>
            <a:r>
              <a:rPr lang="en-US" sz="2999" b="1" dirty="0" err="1">
                <a:solidFill>
                  <a:srgbClr val="D9E1FF"/>
                </a:solidFill>
                <a:latin typeface="Martel Bold"/>
                <a:ea typeface="Martel Bold"/>
                <a:cs typeface="Martel Bold"/>
                <a:sym typeface="Martel Bold"/>
              </a:rPr>
              <a:t>M.Com</a:t>
            </a:r>
            <a:endParaRPr lang="en-US" sz="2999" b="1" dirty="0">
              <a:solidFill>
                <a:srgbClr val="D9E1FF"/>
              </a:solidFill>
              <a:latin typeface="Martel Bold"/>
              <a:ea typeface="Martel Bold"/>
              <a:cs typeface="Martel Bold"/>
              <a:sym typeface="Martel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71C4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00C35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22287" y="697855"/>
            <a:ext cx="12482736" cy="677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2"/>
              </a:lnSpc>
            </a:pPr>
            <a:r>
              <a:rPr lang="en-US" sz="4250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Jalur Karier dan Sertifikasi Profesional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22288" y="1817935"/>
            <a:ext cx="16443424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5"/>
              </a:lnSpc>
            </a:pPr>
            <a:r>
              <a:rPr lang="en-US" sz="1812" b="1">
                <a:solidFill>
                  <a:srgbClr val="D9E1FF"/>
                </a:solidFill>
                <a:latin typeface="Martel Bold"/>
                <a:ea typeface="Martel Bold"/>
                <a:cs typeface="Martel Bold"/>
                <a:sym typeface="Martel Bold"/>
              </a:rPr>
              <a:t>Raih sertifikasi untuk memvalidasi kompetensi Anda dan membuka peluang karier di bidang pemberantasan kecurangan.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2287" y="2714625"/>
            <a:ext cx="3255169" cy="425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256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Sertifikasi Utama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878140" y="3399681"/>
            <a:ext cx="28575" cy="5892105"/>
            <a:chOff x="0" y="0"/>
            <a:chExt cx="38100" cy="78561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8100" cy="7856093"/>
            </a:xfrm>
            <a:custGeom>
              <a:avLst/>
              <a:gdLst/>
              <a:ahLst/>
              <a:cxnLst/>
              <a:rect l="l" t="t" r="r" b="b"/>
              <a:pathLst>
                <a:path w="38100" h="7856093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cubicBezTo>
                    <a:pt x="29591" y="0"/>
                    <a:pt x="38100" y="8509"/>
                    <a:pt x="38100" y="19050"/>
                  </a:cubicBezTo>
                  <a:lnTo>
                    <a:pt x="38100" y="7837043"/>
                  </a:lnTo>
                  <a:cubicBezTo>
                    <a:pt x="38100" y="7847585"/>
                    <a:pt x="29591" y="7856093"/>
                    <a:pt x="19050" y="7856093"/>
                  </a:cubicBezTo>
                  <a:cubicBezTo>
                    <a:pt x="8509" y="7856093"/>
                    <a:pt x="0" y="7847585"/>
                    <a:pt x="0" y="7837043"/>
                  </a:cubicBezTo>
                  <a:close/>
                </a:path>
              </a:pathLst>
            </a:custGeom>
            <a:solidFill>
              <a:srgbClr val="48446D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4459932" y="3644652"/>
            <a:ext cx="461070" cy="28575"/>
            <a:chOff x="0" y="0"/>
            <a:chExt cx="614760" cy="381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14807" cy="38100"/>
            </a:xfrm>
            <a:custGeom>
              <a:avLst/>
              <a:gdLst/>
              <a:ahLst/>
              <a:cxnLst/>
              <a:rect l="l" t="t" r="r" b="b"/>
              <a:pathLst>
                <a:path w="614807" h="38100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595757" y="0"/>
                  </a:lnTo>
                  <a:cubicBezTo>
                    <a:pt x="606298" y="0"/>
                    <a:pt x="614807" y="8509"/>
                    <a:pt x="614807" y="19050"/>
                  </a:cubicBezTo>
                  <a:cubicBezTo>
                    <a:pt x="614807" y="29591"/>
                    <a:pt x="606171" y="38100"/>
                    <a:pt x="595757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48446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4806032" y="3572545"/>
            <a:ext cx="172790" cy="172790"/>
            <a:chOff x="0" y="0"/>
            <a:chExt cx="230387" cy="230387"/>
          </a:xfrm>
        </p:grpSpPr>
        <p:sp>
          <p:nvSpPr>
            <p:cNvPr id="14" name="Freeform 14" descr="preencoded.png"/>
            <p:cNvSpPr/>
            <p:nvPr/>
          </p:nvSpPr>
          <p:spPr>
            <a:xfrm>
              <a:off x="0" y="0"/>
              <a:ext cx="230378" cy="230378"/>
            </a:xfrm>
            <a:custGeom>
              <a:avLst/>
              <a:gdLst/>
              <a:ahLst/>
              <a:cxnLst/>
              <a:rect l="l" t="t" r="r" b="b"/>
              <a:pathLst>
                <a:path w="230378" h="230378">
                  <a:moveTo>
                    <a:pt x="0" y="0"/>
                  </a:moveTo>
                  <a:lnTo>
                    <a:pt x="230378" y="0"/>
                  </a:lnTo>
                  <a:lnTo>
                    <a:pt x="230378" y="230378"/>
                  </a:lnTo>
                  <a:lnTo>
                    <a:pt x="0" y="230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3" b="-3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1257597" y="3459807"/>
            <a:ext cx="2712541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25"/>
              </a:lnSpc>
            </a:pPr>
            <a:r>
              <a:rPr lang="en-US" sz="2125" b="1">
                <a:solidFill>
                  <a:srgbClr val="D9E1FF"/>
                </a:solidFill>
                <a:latin typeface="Arimo Bold"/>
                <a:ea typeface="Arimo Bold"/>
                <a:cs typeface="Arimo Bold"/>
                <a:sym typeface="Arimo Bold"/>
              </a:rPr>
              <a:t>CFE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22287" y="3991272"/>
            <a:ext cx="3047851" cy="1163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5"/>
              </a:lnSpc>
            </a:pPr>
            <a:r>
              <a:rPr lang="en-US" sz="1812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Certified Fraud Examiner: Fokus pada investigasi kecurangan.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4863852" y="5028010"/>
            <a:ext cx="461070" cy="28575"/>
            <a:chOff x="0" y="0"/>
            <a:chExt cx="614760" cy="381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14807" cy="38100"/>
            </a:xfrm>
            <a:custGeom>
              <a:avLst/>
              <a:gdLst/>
              <a:ahLst/>
              <a:cxnLst/>
              <a:rect l="l" t="t" r="r" b="b"/>
              <a:pathLst>
                <a:path w="614807" h="38100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595757" y="0"/>
                  </a:lnTo>
                  <a:cubicBezTo>
                    <a:pt x="606298" y="0"/>
                    <a:pt x="614807" y="8509"/>
                    <a:pt x="614807" y="19050"/>
                  </a:cubicBezTo>
                  <a:cubicBezTo>
                    <a:pt x="614807" y="29591"/>
                    <a:pt x="606171" y="38100"/>
                    <a:pt x="595757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48446D"/>
            </a:solidFill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4806032" y="4955902"/>
            <a:ext cx="172790" cy="172790"/>
            <a:chOff x="0" y="0"/>
            <a:chExt cx="230387" cy="230387"/>
          </a:xfrm>
        </p:grpSpPr>
        <p:sp>
          <p:nvSpPr>
            <p:cNvPr id="20" name="Freeform 20" descr="preencoded.png"/>
            <p:cNvSpPr/>
            <p:nvPr/>
          </p:nvSpPr>
          <p:spPr>
            <a:xfrm>
              <a:off x="0" y="0"/>
              <a:ext cx="230378" cy="230378"/>
            </a:xfrm>
            <a:custGeom>
              <a:avLst/>
              <a:gdLst/>
              <a:ahLst/>
              <a:cxnLst/>
              <a:rect l="l" t="t" r="r" b="b"/>
              <a:pathLst>
                <a:path w="230378" h="230378">
                  <a:moveTo>
                    <a:pt x="0" y="0"/>
                  </a:moveTo>
                  <a:lnTo>
                    <a:pt x="230378" y="0"/>
                  </a:lnTo>
                  <a:lnTo>
                    <a:pt x="230378" y="230378"/>
                  </a:lnTo>
                  <a:lnTo>
                    <a:pt x="0" y="230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3" b="-3"/>
              </a:stretch>
            </a:blipFill>
          </p:spPr>
        </p:sp>
      </p:grpSp>
      <p:sp>
        <p:nvSpPr>
          <p:cNvPr id="21" name="TextBox 21"/>
          <p:cNvSpPr txBox="1"/>
          <p:nvPr/>
        </p:nvSpPr>
        <p:spPr>
          <a:xfrm>
            <a:off x="5814715" y="4843165"/>
            <a:ext cx="2712541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5"/>
              </a:lnSpc>
            </a:pPr>
            <a:r>
              <a:rPr lang="en-US" sz="2125" b="1">
                <a:solidFill>
                  <a:srgbClr val="D9E1FF"/>
                </a:solidFill>
                <a:latin typeface="Arimo Bold"/>
                <a:ea typeface="Arimo Bold"/>
                <a:cs typeface="Arimo Bold"/>
                <a:sym typeface="Arimo Bold"/>
              </a:rPr>
              <a:t>CPA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814715" y="5374630"/>
            <a:ext cx="3048000" cy="1163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5"/>
              </a:lnSpc>
            </a:pPr>
            <a:r>
              <a:rPr lang="en-US" sz="1812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Certified Public Accountant: Kompetensi akuntansi publik dan audit.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4459932" y="6220420"/>
            <a:ext cx="461070" cy="28575"/>
            <a:chOff x="0" y="0"/>
            <a:chExt cx="614760" cy="381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14807" cy="38100"/>
            </a:xfrm>
            <a:custGeom>
              <a:avLst/>
              <a:gdLst/>
              <a:ahLst/>
              <a:cxnLst/>
              <a:rect l="l" t="t" r="r" b="b"/>
              <a:pathLst>
                <a:path w="614807" h="38100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595757" y="0"/>
                  </a:lnTo>
                  <a:cubicBezTo>
                    <a:pt x="606298" y="0"/>
                    <a:pt x="614807" y="8509"/>
                    <a:pt x="614807" y="19050"/>
                  </a:cubicBezTo>
                  <a:cubicBezTo>
                    <a:pt x="614807" y="29591"/>
                    <a:pt x="606171" y="38100"/>
                    <a:pt x="595757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48446D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4806032" y="6148312"/>
            <a:ext cx="172790" cy="172790"/>
            <a:chOff x="0" y="0"/>
            <a:chExt cx="230387" cy="230387"/>
          </a:xfrm>
        </p:grpSpPr>
        <p:sp>
          <p:nvSpPr>
            <p:cNvPr id="26" name="Freeform 26" descr="preencoded.png"/>
            <p:cNvSpPr/>
            <p:nvPr/>
          </p:nvSpPr>
          <p:spPr>
            <a:xfrm>
              <a:off x="0" y="0"/>
              <a:ext cx="230378" cy="230378"/>
            </a:xfrm>
            <a:custGeom>
              <a:avLst/>
              <a:gdLst/>
              <a:ahLst/>
              <a:cxnLst/>
              <a:rect l="l" t="t" r="r" b="b"/>
              <a:pathLst>
                <a:path w="230378" h="230378">
                  <a:moveTo>
                    <a:pt x="0" y="0"/>
                  </a:moveTo>
                  <a:lnTo>
                    <a:pt x="230378" y="0"/>
                  </a:lnTo>
                  <a:lnTo>
                    <a:pt x="230378" y="230378"/>
                  </a:lnTo>
                  <a:lnTo>
                    <a:pt x="0" y="230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3" b="-3"/>
              </a:stretch>
            </a:blipFill>
          </p:spPr>
        </p:sp>
      </p:grpSp>
      <p:sp>
        <p:nvSpPr>
          <p:cNvPr id="27" name="TextBox 27"/>
          <p:cNvSpPr txBox="1"/>
          <p:nvPr/>
        </p:nvSpPr>
        <p:spPr>
          <a:xfrm>
            <a:off x="1257597" y="6035576"/>
            <a:ext cx="2712541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25"/>
              </a:lnSpc>
            </a:pPr>
            <a:r>
              <a:rPr lang="en-US" sz="2125" b="1">
                <a:solidFill>
                  <a:srgbClr val="D9E1FF"/>
                </a:solidFill>
                <a:latin typeface="Arimo Bold"/>
                <a:ea typeface="Arimo Bold"/>
                <a:cs typeface="Arimo Bold"/>
                <a:sym typeface="Arimo Bold"/>
              </a:rPr>
              <a:t>CIA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22287" y="6567041"/>
            <a:ext cx="3047851" cy="1163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5"/>
              </a:lnSpc>
            </a:pPr>
            <a:r>
              <a:rPr lang="en-US" sz="1812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Certified Internal Auditor: Audit internal dan kontrol risiko.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4863852" y="7412831"/>
            <a:ext cx="461070" cy="28575"/>
            <a:chOff x="0" y="0"/>
            <a:chExt cx="614760" cy="381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14807" cy="38100"/>
            </a:xfrm>
            <a:custGeom>
              <a:avLst/>
              <a:gdLst/>
              <a:ahLst/>
              <a:cxnLst/>
              <a:rect l="l" t="t" r="r" b="b"/>
              <a:pathLst>
                <a:path w="614807" h="38100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595757" y="0"/>
                  </a:lnTo>
                  <a:cubicBezTo>
                    <a:pt x="606298" y="0"/>
                    <a:pt x="614807" y="8509"/>
                    <a:pt x="614807" y="19050"/>
                  </a:cubicBezTo>
                  <a:cubicBezTo>
                    <a:pt x="614807" y="29591"/>
                    <a:pt x="606171" y="38100"/>
                    <a:pt x="595757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48446D"/>
            </a:solidFill>
          </p:spPr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4806032" y="7340724"/>
            <a:ext cx="172790" cy="172790"/>
            <a:chOff x="0" y="0"/>
            <a:chExt cx="230387" cy="230387"/>
          </a:xfrm>
        </p:grpSpPr>
        <p:sp>
          <p:nvSpPr>
            <p:cNvPr id="32" name="Freeform 32" descr="preencoded.png"/>
            <p:cNvSpPr/>
            <p:nvPr/>
          </p:nvSpPr>
          <p:spPr>
            <a:xfrm>
              <a:off x="0" y="0"/>
              <a:ext cx="230378" cy="230378"/>
            </a:xfrm>
            <a:custGeom>
              <a:avLst/>
              <a:gdLst/>
              <a:ahLst/>
              <a:cxnLst/>
              <a:rect l="l" t="t" r="r" b="b"/>
              <a:pathLst>
                <a:path w="230378" h="230378">
                  <a:moveTo>
                    <a:pt x="0" y="0"/>
                  </a:moveTo>
                  <a:lnTo>
                    <a:pt x="230378" y="0"/>
                  </a:lnTo>
                  <a:lnTo>
                    <a:pt x="230378" y="230378"/>
                  </a:lnTo>
                  <a:lnTo>
                    <a:pt x="0" y="230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3" b="-3"/>
              </a:stretch>
            </a:blipFill>
          </p:spPr>
        </p:sp>
      </p:grpSp>
      <p:sp>
        <p:nvSpPr>
          <p:cNvPr id="33" name="TextBox 33"/>
          <p:cNvSpPr txBox="1"/>
          <p:nvPr/>
        </p:nvSpPr>
        <p:spPr>
          <a:xfrm>
            <a:off x="5814715" y="7227986"/>
            <a:ext cx="2712541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5"/>
              </a:lnSpc>
            </a:pPr>
            <a:r>
              <a:rPr lang="en-US" sz="2125" b="1">
                <a:solidFill>
                  <a:srgbClr val="D9E1FF"/>
                </a:solidFill>
                <a:latin typeface="Arimo Bold"/>
                <a:ea typeface="Arimo Bold"/>
                <a:cs typeface="Arimo Bold"/>
                <a:sym typeface="Arimo Bold"/>
              </a:rPr>
              <a:t>CISA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814715" y="7759452"/>
            <a:ext cx="3048000" cy="1532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5"/>
              </a:lnSpc>
            </a:pPr>
            <a:r>
              <a:rPr lang="en-US" sz="1812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Certified Information Systems Auditor: Audit sistem informasi dan keamanan data.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434810" y="2714625"/>
            <a:ext cx="3255169" cy="404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2562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Karier Terkait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434810" y="3313807"/>
            <a:ext cx="7940427" cy="425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3348" lvl="1" indent="-136674" algn="l">
              <a:lnSpc>
                <a:spcPts val="2875"/>
              </a:lnSpc>
              <a:buFont typeface="Arial"/>
              <a:buChar char="•"/>
            </a:pPr>
            <a:r>
              <a:rPr lang="en-US" sz="1812" b="1">
                <a:solidFill>
                  <a:srgbClr val="D9E1FF"/>
                </a:solidFill>
                <a:latin typeface="Martel Bold"/>
                <a:ea typeface="Martel Bold"/>
                <a:cs typeface="Martel Bold"/>
                <a:sym typeface="Martel Bold"/>
              </a:rPr>
              <a:t>Akuntan Forensik:</a:t>
            </a:r>
            <a:r>
              <a:rPr lang="en-US" sz="1812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 Menyelidiki laporan keuangan yang curang.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434810" y="3763267"/>
            <a:ext cx="7940427" cy="425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3348" lvl="1" indent="-136674" algn="l">
              <a:lnSpc>
                <a:spcPts val="2875"/>
              </a:lnSpc>
              <a:buFont typeface="Arial"/>
              <a:buChar char="•"/>
            </a:pPr>
            <a:r>
              <a:rPr lang="en-US" sz="1812" b="1">
                <a:solidFill>
                  <a:srgbClr val="D9E1FF"/>
                </a:solidFill>
                <a:latin typeface="Martel Bold"/>
                <a:ea typeface="Martel Bold"/>
                <a:cs typeface="Martel Bold"/>
                <a:sym typeface="Martel Bold"/>
              </a:rPr>
              <a:t>Investigator Keuangan:</a:t>
            </a:r>
            <a:r>
              <a:rPr lang="en-US" sz="1812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 Menganalisis kasus kriminal keuangan.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434810" y="4212729"/>
            <a:ext cx="7940427" cy="425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3348" lvl="1" indent="-136674" algn="l">
              <a:lnSpc>
                <a:spcPts val="2875"/>
              </a:lnSpc>
              <a:buFont typeface="Arial"/>
              <a:buChar char="•"/>
            </a:pPr>
            <a:r>
              <a:rPr lang="en-US" sz="1812" b="1">
                <a:solidFill>
                  <a:srgbClr val="D9E1FF"/>
                </a:solidFill>
                <a:latin typeface="Martel Bold"/>
                <a:ea typeface="Martel Bold"/>
                <a:cs typeface="Martel Bold"/>
                <a:sym typeface="Martel Bold"/>
              </a:rPr>
              <a:t>Compliance Officer:</a:t>
            </a:r>
            <a:r>
              <a:rPr lang="en-US" sz="1812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 Memastikan kepatuhan terhadap hukum.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434810" y="4662190"/>
            <a:ext cx="7940427" cy="794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3348" lvl="1" indent="-136674" algn="l">
              <a:lnSpc>
                <a:spcPts val="2875"/>
              </a:lnSpc>
              <a:buFont typeface="Arial"/>
              <a:buChar char="•"/>
            </a:pPr>
            <a:r>
              <a:rPr lang="en-US" sz="1812" b="1">
                <a:solidFill>
                  <a:srgbClr val="D9E1FF"/>
                </a:solidFill>
                <a:latin typeface="Martel Bold"/>
                <a:ea typeface="Martel Bold"/>
                <a:cs typeface="Martel Bold"/>
                <a:sym typeface="Martel Bold"/>
              </a:rPr>
              <a:t>Konsultan Forensik:</a:t>
            </a:r>
            <a:r>
              <a:rPr lang="en-US" sz="1812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 Membantu perusahaan mendesain sistem anti-fraud.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780537" y="5659041"/>
            <a:ext cx="7594699" cy="794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5"/>
              </a:lnSpc>
            </a:pPr>
            <a:r>
              <a:rPr lang="en-US" sz="1812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"Berpikir seperti auditor, bertindak seperti detektif, dan beretika seperti hakim."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9434810" y="5716191"/>
            <a:ext cx="28575" cy="737592"/>
            <a:chOff x="0" y="0"/>
            <a:chExt cx="38100" cy="983457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8100" cy="983488"/>
            </a:xfrm>
            <a:custGeom>
              <a:avLst/>
              <a:gdLst/>
              <a:ahLst/>
              <a:cxnLst/>
              <a:rect l="l" t="t" r="r" b="b"/>
              <a:pathLst>
                <a:path w="38100" h="983488">
                  <a:moveTo>
                    <a:pt x="0" y="0"/>
                  </a:moveTo>
                  <a:lnTo>
                    <a:pt x="38100" y="0"/>
                  </a:lnTo>
                  <a:lnTo>
                    <a:pt x="38100" y="983488"/>
                  </a:lnTo>
                  <a:lnTo>
                    <a:pt x="0" y="983488"/>
                  </a:lnTo>
                  <a:close/>
                </a:path>
              </a:pathLst>
            </a:custGeom>
            <a:solidFill>
              <a:srgbClr val="FD505F"/>
            </a:solid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71C4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00C35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47155" y="1791741"/>
            <a:ext cx="15903326" cy="773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62"/>
              </a:lnSpc>
            </a:pPr>
            <a:r>
              <a:rPr lang="en-US" sz="4812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Sifat Dasar Kecurangan (The Nature of Fraud)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47155" y="3056632"/>
            <a:ext cx="16193690" cy="913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000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Kecurangan adalah tindakan </a:t>
            </a:r>
            <a:r>
              <a:rPr lang="en-US" sz="2000" b="1">
                <a:solidFill>
                  <a:srgbClr val="D9E1FF"/>
                </a:solidFill>
                <a:latin typeface="Martel Bold"/>
                <a:ea typeface="Martel Bold"/>
                <a:cs typeface="Martel Bold"/>
                <a:sym typeface="Martel Bold"/>
              </a:rPr>
              <a:t>sengaja dan terencana</a:t>
            </a:r>
            <a:r>
              <a:rPr lang="en-US" sz="2000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 untuk menipu pihak lain demi mendapatkan keuntungan tidak sah. Tindakan ini melibatkan unsur niat jahat (</a:t>
            </a:r>
            <a:r>
              <a:rPr lang="en-US" sz="2000" i="1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mens rea</a:t>
            </a:r>
            <a:r>
              <a:rPr lang="en-US" sz="2000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) dan perbuatan nyata (</a:t>
            </a:r>
            <a:r>
              <a:rPr lang="en-US" sz="2000" i="1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actus reus</a:t>
            </a:r>
            <a:r>
              <a:rPr lang="en-US" sz="2000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).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32867" y="4250680"/>
            <a:ext cx="7994451" cy="1988939"/>
            <a:chOff x="0" y="0"/>
            <a:chExt cx="10659268" cy="2651918"/>
          </a:xfrm>
        </p:grpSpPr>
        <p:sp>
          <p:nvSpPr>
            <p:cNvPr id="9" name="Freeform 9"/>
            <p:cNvSpPr/>
            <p:nvPr/>
          </p:nvSpPr>
          <p:spPr>
            <a:xfrm>
              <a:off x="19050" y="19050"/>
              <a:ext cx="10621264" cy="2613787"/>
            </a:xfrm>
            <a:custGeom>
              <a:avLst/>
              <a:gdLst/>
              <a:ahLst/>
              <a:cxnLst/>
              <a:rect l="l" t="t" r="r" b="b"/>
              <a:pathLst>
                <a:path w="10621264" h="2613787">
                  <a:moveTo>
                    <a:pt x="0" y="182880"/>
                  </a:moveTo>
                  <a:cubicBezTo>
                    <a:pt x="0" y="81915"/>
                    <a:pt x="82804" y="0"/>
                    <a:pt x="184912" y="0"/>
                  </a:cubicBezTo>
                  <a:lnTo>
                    <a:pt x="10436352" y="0"/>
                  </a:lnTo>
                  <a:cubicBezTo>
                    <a:pt x="10538460" y="0"/>
                    <a:pt x="10621264" y="81915"/>
                    <a:pt x="10621264" y="182880"/>
                  </a:cubicBezTo>
                  <a:lnTo>
                    <a:pt x="10621264" y="2430907"/>
                  </a:lnTo>
                  <a:cubicBezTo>
                    <a:pt x="10621264" y="2531872"/>
                    <a:pt x="10538460" y="2613787"/>
                    <a:pt x="10436352" y="2613787"/>
                  </a:cubicBezTo>
                  <a:lnTo>
                    <a:pt x="184912" y="2613787"/>
                  </a:lnTo>
                  <a:cubicBezTo>
                    <a:pt x="82804" y="2613787"/>
                    <a:pt x="0" y="2531872"/>
                    <a:pt x="0" y="2430907"/>
                  </a:cubicBezTo>
                  <a:close/>
                </a:path>
              </a:pathLst>
            </a:custGeom>
            <a:solidFill>
              <a:srgbClr val="100C35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10659364" cy="2651887"/>
            </a:xfrm>
            <a:custGeom>
              <a:avLst/>
              <a:gdLst/>
              <a:ahLst/>
              <a:cxnLst/>
              <a:rect l="l" t="t" r="r" b="b"/>
              <a:pathLst>
                <a:path w="10659364" h="2651887">
                  <a:moveTo>
                    <a:pt x="0" y="201930"/>
                  </a:moveTo>
                  <a:cubicBezTo>
                    <a:pt x="0" y="90170"/>
                    <a:pt x="91567" y="0"/>
                    <a:pt x="203962" y="0"/>
                  </a:cubicBezTo>
                  <a:lnTo>
                    <a:pt x="10455402" y="0"/>
                  </a:lnTo>
                  <a:lnTo>
                    <a:pt x="10455402" y="19050"/>
                  </a:lnTo>
                  <a:lnTo>
                    <a:pt x="10455402" y="0"/>
                  </a:lnTo>
                  <a:cubicBezTo>
                    <a:pt x="10567797" y="0"/>
                    <a:pt x="10659364" y="90170"/>
                    <a:pt x="10659364" y="201930"/>
                  </a:cubicBezTo>
                  <a:lnTo>
                    <a:pt x="10640314" y="201930"/>
                  </a:lnTo>
                  <a:lnTo>
                    <a:pt x="10659364" y="201930"/>
                  </a:lnTo>
                  <a:lnTo>
                    <a:pt x="10659364" y="2449957"/>
                  </a:lnTo>
                  <a:lnTo>
                    <a:pt x="10640314" y="2449957"/>
                  </a:lnTo>
                  <a:lnTo>
                    <a:pt x="10659364" y="2449957"/>
                  </a:lnTo>
                  <a:cubicBezTo>
                    <a:pt x="10659364" y="2561717"/>
                    <a:pt x="10567797" y="2651887"/>
                    <a:pt x="10455402" y="2651887"/>
                  </a:cubicBezTo>
                  <a:lnTo>
                    <a:pt x="10455402" y="2632837"/>
                  </a:lnTo>
                  <a:lnTo>
                    <a:pt x="10455402" y="2651887"/>
                  </a:lnTo>
                  <a:lnTo>
                    <a:pt x="203962" y="2651887"/>
                  </a:lnTo>
                  <a:lnTo>
                    <a:pt x="203962" y="2632837"/>
                  </a:lnTo>
                  <a:lnTo>
                    <a:pt x="203962" y="2651887"/>
                  </a:lnTo>
                  <a:cubicBezTo>
                    <a:pt x="91567" y="2651887"/>
                    <a:pt x="0" y="2561717"/>
                    <a:pt x="0" y="2449957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2449957"/>
                  </a:lnTo>
                  <a:lnTo>
                    <a:pt x="19050" y="2449957"/>
                  </a:lnTo>
                  <a:lnTo>
                    <a:pt x="38100" y="2449957"/>
                  </a:lnTo>
                  <a:cubicBezTo>
                    <a:pt x="38100" y="2540254"/>
                    <a:pt x="112141" y="2613787"/>
                    <a:pt x="203962" y="2613787"/>
                  </a:cubicBezTo>
                  <a:lnTo>
                    <a:pt x="10455402" y="2613787"/>
                  </a:lnTo>
                  <a:cubicBezTo>
                    <a:pt x="10547223" y="2613787"/>
                    <a:pt x="10621264" y="2540254"/>
                    <a:pt x="10621264" y="2449957"/>
                  </a:cubicBezTo>
                  <a:lnTo>
                    <a:pt x="10621264" y="201930"/>
                  </a:lnTo>
                  <a:cubicBezTo>
                    <a:pt x="10621264" y="111633"/>
                    <a:pt x="10547223" y="38100"/>
                    <a:pt x="10455402" y="38100"/>
                  </a:cubicBezTo>
                  <a:lnTo>
                    <a:pt x="203962" y="38100"/>
                  </a:lnTo>
                  <a:lnTo>
                    <a:pt x="203962" y="19050"/>
                  </a:lnTo>
                  <a:lnTo>
                    <a:pt x="203962" y="38100"/>
                  </a:lnTo>
                  <a:cubicBezTo>
                    <a:pt x="112141" y="38100"/>
                    <a:pt x="38100" y="111633"/>
                    <a:pt x="38100" y="201930"/>
                  </a:cubicBezTo>
                  <a:close/>
                </a:path>
              </a:pathLst>
            </a:custGeom>
            <a:solidFill>
              <a:srgbClr val="48446D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018580" y="4264968"/>
            <a:ext cx="114300" cy="1960364"/>
            <a:chOff x="0" y="0"/>
            <a:chExt cx="152400" cy="2613818"/>
          </a:xfrm>
        </p:grpSpPr>
        <p:sp>
          <p:nvSpPr>
            <p:cNvPr id="12" name="Freeform 12" descr="preencoded.png"/>
            <p:cNvSpPr/>
            <p:nvPr/>
          </p:nvSpPr>
          <p:spPr>
            <a:xfrm>
              <a:off x="0" y="0"/>
              <a:ext cx="152400" cy="2613787"/>
            </a:xfrm>
            <a:custGeom>
              <a:avLst/>
              <a:gdLst/>
              <a:ahLst/>
              <a:cxnLst/>
              <a:rect l="l" t="t" r="r" b="b"/>
              <a:pathLst>
                <a:path w="152400" h="2613787">
                  <a:moveTo>
                    <a:pt x="0" y="0"/>
                  </a:moveTo>
                  <a:lnTo>
                    <a:pt x="152400" y="0"/>
                  </a:lnTo>
                  <a:lnTo>
                    <a:pt x="152400" y="2613787"/>
                  </a:lnTo>
                  <a:lnTo>
                    <a:pt x="0" y="26137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5" b="-46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423244" y="4526756"/>
            <a:ext cx="3080148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375" b="1">
                <a:solidFill>
                  <a:srgbClr val="D9E1FF"/>
                </a:solidFill>
                <a:latin typeface="Arimo Bold"/>
                <a:ea typeface="Arimo Bold"/>
                <a:cs typeface="Arimo Bold"/>
                <a:sym typeface="Arimo Bold"/>
              </a:rPr>
              <a:t>Kesengajaan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23244" y="5021164"/>
            <a:ext cx="7299424" cy="913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000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Dilakukan secara sadar, bukan karena salah hitung atau kelalaian.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260532" y="4250680"/>
            <a:ext cx="7994600" cy="1988939"/>
            <a:chOff x="0" y="0"/>
            <a:chExt cx="10659467" cy="2651918"/>
          </a:xfrm>
        </p:grpSpPr>
        <p:sp>
          <p:nvSpPr>
            <p:cNvPr id="16" name="Freeform 16"/>
            <p:cNvSpPr/>
            <p:nvPr/>
          </p:nvSpPr>
          <p:spPr>
            <a:xfrm>
              <a:off x="19050" y="19050"/>
              <a:ext cx="10621391" cy="2613787"/>
            </a:xfrm>
            <a:custGeom>
              <a:avLst/>
              <a:gdLst/>
              <a:ahLst/>
              <a:cxnLst/>
              <a:rect l="l" t="t" r="r" b="b"/>
              <a:pathLst>
                <a:path w="10621391" h="2613787">
                  <a:moveTo>
                    <a:pt x="0" y="182880"/>
                  </a:moveTo>
                  <a:cubicBezTo>
                    <a:pt x="0" y="81915"/>
                    <a:pt x="82804" y="0"/>
                    <a:pt x="184912" y="0"/>
                  </a:cubicBezTo>
                  <a:lnTo>
                    <a:pt x="10436479" y="0"/>
                  </a:lnTo>
                  <a:cubicBezTo>
                    <a:pt x="10538587" y="0"/>
                    <a:pt x="10621391" y="81915"/>
                    <a:pt x="10621391" y="182880"/>
                  </a:cubicBezTo>
                  <a:lnTo>
                    <a:pt x="10621391" y="2430907"/>
                  </a:lnTo>
                  <a:cubicBezTo>
                    <a:pt x="10621391" y="2531872"/>
                    <a:pt x="10538587" y="2613787"/>
                    <a:pt x="10436479" y="2613787"/>
                  </a:cubicBezTo>
                  <a:lnTo>
                    <a:pt x="184912" y="2613787"/>
                  </a:lnTo>
                  <a:cubicBezTo>
                    <a:pt x="82804" y="2613787"/>
                    <a:pt x="0" y="2531872"/>
                    <a:pt x="0" y="2430907"/>
                  </a:cubicBezTo>
                  <a:close/>
                </a:path>
              </a:pathLst>
            </a:custGeom>
            <a:solidFill>
              <a:srgbClr val="100C35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10659491" cy="2651887"/>
            </a:xfrm>
            <a:custGeom>
              <a:avLst/>
              <a:gdLst/>
              <a:ahLst/>
              <a:cxnLst/>
              <a:rect l="l" t="t" r="r" b="b"/>
              <a:pathLst>
                <a:path w="10659491" h="2651887">
                  <a:moveTo>
                    <a:pt x="0" y="201930"/>
                  </a:moveTo>
                  <a:cubicBezTo>
                    <a:pt x="0" y="90170"/>
                    <a:pt x="91567" y="0"/>
                    <a:pt x="203962" y="0"/>
                  </a:cubicBezTo>
                  <a:lnTo>
                    <a:pt x="10455529" y="0"/>
                  </a:lnTo>
                  <a:lnTo>
                    <a:pt x="10455529" y="19050"/>
                  </a:lnTo>
                  <a:lnTo>
                    <a:pt x="10455529" y="0"/>
                  </a:lnTo>
                  <a:cubicBezTo>
                    <a:pt x="10567924" y="0"/>
                    <a:pt x="10659491" y="90170"/>
                    <a:pt x="10659491" y="201930"/>
                  </a:cubicBezTo>
                  <a:lnTo>
                    <a:pt x="10640441" y="201930"/>
                  </a:lnTo>
                  <a:lnTo>
                    <a:pt x="10659491" y="201930"/>
                  </a:lnTo>
                  <a:lnTo>
                    <a:pt x="10659491" y="2449957"/>
                  </a:lnTo>
                  <a:lnTo>
                    <a:pt x="10640441" y="2449957"/>
                  </a:lnTo>
                  <a:lnTo>
                    <a:pt x="10659491" y="2449957"/>
                  </a:lnTo>
                  <a:cubicBezTo>
                    <a:pt x="10659491" y="2561717"/>
                    <a:pt x="10567924" y="2651887"/>
                    <a:pt x="10455529" y="2651887"/>
                  </a:cubicBezTo>
                  <a:lnTo>
                    <a:pt x="10455529" y="2632837"/>
                  </a:lnTo>
                  <a:lnTo>
                    <a:pt x="10455529" y="2651887"/>
                  </a:lnTo>
                  <a:lnTo>
                    <a:pt x="203962" y="2651887"/>
                  </a:lnTo>
                  <a:lnTo>
                    <a:pt x="203962" y="2632837"/>
                  </a:lnTo>
                  <a:lnTo>
                    <a:pt x="203962" y="2651887"/>
                  </a:lnTo>
                  <a:cubicBezTo>
                    <a:pt x="91567" y="2651887"/>
                    <a:pt x="0" y="2561717"/>
                    <a:pt x="0" y="2449957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2449957"/>
                  </a:lnTo>
                  <a:lnTo>
                    <a:pt x="19050" y="2449957"/>
                  </a:lnTo>
                  <a:lnTo>
                    <a:pt x="38100" y="2449957"/>
                  </a:lnTo>
                  <a:cubicBezTo>
                    <a:pt x="38100" y="2540254"/>
                    <a:pt x="112141" y="2613787"/>
                    <a:pt x="203962" y="2613787"/>
                  </a:cubicBezTo>
                  <a:lnTo>
                    <a:pt x="10455529" y="2613787"/>
                  </a:lnTo>
                  <a:cubicBezTo>
                    <a:pt x="10547350" y="2613787"/>
                    <a:pt x="10621391" y="2540254"/>
                    <a:pt x="10621391" y="2449957"/>
                  </a:cubicBezTo>
                  <a:lnTo>
                    <a:pt x="10621391" y="201930"/>
                  </a:lnTo>
                  <a:cubicBezTo>
                    <a:pt x="10621391" y="111633"/>
                    <a:pt x="10547350" y="38100"/>
                    <a:pt x="10455529" y="38100"/>
                  </a:cubicBezTo>
                  <a:lnTo>
                    <a:pt x="203962" y="38100"/>
                  </a:lnTo>
                  <a:lnTo>
                    <a:pt x="203962" y="19050"/>
                  </a:lnTo>
                  <a:lnTo>
                    <a:pt x="203962" y="38100"/>
                  </a:lnTo>
                  <a:cubicBezTo>
                    <a:pt x="112141" y="38100"/>
                    <a:pt x="38100" y="111633"/>
                    <a:pt x="38100" y="201930"/>
                  </a:cubicBezTo>
                  <a:close/>
                </a:path>
              </a:pathLst>
            </a:custGeom>
            <a:solidFill>
              <a:srgbClr val="48446D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9246245" y="4264968"/>
            <a:ext cx="114300" cy="1960364"/>
            <a:chOff x="0" y="0"/>
            <a:chExt cx="152400" cy="2613818"/>
          </a:xfrm>
        </p:grpSpPr>
        <p:sp>
          <p:nvSpPr>
            <p:cNvPr id="19" name="Freeform 19" descr="preencoded.png"/>
            <p:cNvSpPr/>
            <p:nvPr/>
          </p:nvSpPr>
          <p:spPr>
            <a:xfrm>
              <a:off x="0" y="0"/>
              <a:ext cx="152400" cy="2613787"/>
            </a:xfrm>
            <a:custGeom>
              <a:avLst/>
              <a:gdLst/>
              <a:ahLst/>
              <a:cxnLst/>
              <a:rect l="l" t="t" r="r" b="b"/>
              <a:pathLst>
                <a:path w="152400" h="2613787">
                  <a:moveTo>
                    <a:pt x="0" y="0"/>
                  </a:moveTo>
                  <a:lnTo>
                    <a:pt x="152400" y="0"/>
                  </a:lnTo>
                  <a:lnTo>
                    <a:pt x="152400" y="2613787"/>
                  </a:lnTo>
                  <a:lnTo>
                    <a:pt x="0" y="26137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5" b="-46"/>
              </a:stretch>
            </a:blipFill>
          </p:spPr>
        </p:sp>
      </p:grpSp>
      <p:sp>
        <p:nvSpPr>
          <p:cNvPr id="20" name="TextBox 20"/>
          <p:cNvSpPr txBox="1"/>
          <p:nvPr/>
        </p:nvSpPr>
        <p:spPr>
          <a:xfrm>
            <a:off x="9650909" y="4526756"/>
            <a:ext cx="3080148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375" b="1">
                <a:solidFill>
                  <a:srgbClr val="D9E1FF"/>
                </a:solidFill>
                <a:latin typeface="Arimo Bold"/>
                <a:ea typeface="Arimo Bold"/>
                <a:cs typeface="Arimo Bold"/>
                <a:sym typeface="Arimo Bold"/>
              </a:rPr>
              <a:t>Penipuan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650909" y="5021164"/>
            <a:ext cx="7299572" cy="913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000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Pelaku menyembunyikan fakta atau memanipulasi informasi yang ada.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032867" y="6472832"/>
            <a:ext cx="7994451" cy="1988939"/>
            <a:chOff x="0" y="0"/>
            <a:chExt cx="10659268" cy="2651918"/>
          </a:xfrm>
        </p:grpSpPr>
        <p:sp>
          <p:nvSpPr>
            <p:cNvPr id="23" name="Freeform 23"/>
            <p:cNvSpPr/>
            <p:nvPr/>
          </p:nvSpPr>
          <p:spPr>
            <a:xfrm>
              <a:off x="19050" y="19050"/>
              <a:ext cx="10621264" cy="2613787"/>
            </a:xfrm>
            <a:custGeom>
              <a:avLst/>
              <a:gdLst/>
              <a:ahLst/>
              <a:cxnLst/>
              <a:rect l="l" t="t" r="r" b="b"/>
              <a:pathLst>
                <a:path w="10621264" h="2613787">
                  <a:moveTo>
                    <a:pt x="0" y="182880"/>
                  </a:moveTo>
                  <a:cubicBezTo>
                    <a:pt x="0" y="81915"/>
                    <a:pt x="82804" y="0"/>
                    <a:pt x="184912" y="0"/>
                  </a:cubicBezTo>
                  <a:lnTo>
                    <a:pt x="10436352" y="0"/>
                  </a:lnTo>
                  <a:cubicBezTo>
                    <a:pt x="10538460" y="0"/>
                    <a:pt x="10621264" y="81915"/>
                    <a:pt x="10621264" y="182880"/>
                  </a:cubicBezTo>
                  <a:lnTo>
                    <a:pt x="10621264" y="2430907"/>
                  </a:lnTo>
                  <a:cubicBezTo>
                    <a:pt x="10621264" y="2531872"/>
                    <a:pt x="10538460" y="2613787"/>
                    <a:pt x="10436352" y="2613787"/>
                  </a:cubicBezTo>
                  <a:lnTo>
                    <a:pt x="184912" y="2613787"/>
                  </a:lnTo>
                  <a:cubicBezTo>
                    <a:pt x="82804" y="2613787"/>
                    <a:pt x="0" y="2531872"/>
                    <a:pt x="0" y="2430907"/>
                  </a:cubicBezTo>
                  <a:close/>
                </a:path>
              </a:pathLst>
            </a:custGeom>
            <a:solidFill>
              <a:srgbClr val="100C35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10659364" cy="2651887"/>
            </a:xfrm>
            <a:custGeom>
              <a:avLst/>
              <a:gdLst/>
              <a:ahLst/>
              <a:cxnLst/>
              <a:rect l="l" t="t" r="r" b="b"/>
              <a:pathLst>
                <a:path w="10659364" h="2651887">
                  <a:moveTo>
                    <a:pt x="0" y="201930"/>
                  </a:moveTo>
                  <a:cubicBezTo>
                    <a:pt x="0" y="90170"/>
                    <a:pt x="91567" y="0"/>
                    <a:pt x="203962" y="0"/>
                  </a:cubicBezTo>
                  <a:lnTo>
                    <a:pt x="10455402" y="0"/>
                  </a:lnTo>
                  <a:lnTo>
                    <a:pt x="10455402" y="19050"/>
                  </a:lnTo>
                  <a:lnTo>
                    <a:pt x="10455402" y="0"/>
                  </a:lnTo>
                  <a:cubicBezTo>
                    <a:pt x="10567797" y="0"/>
                    <a:pt x="10659364" y="90170"/>
                    <a:pt x="10659364" y="201930"/>
                  </a:cubicBezTo>
                  <a:lnTo>
                    <a:pt x="10640314" y="201930"/>
                  </a:lnTo>
                  <a:lnTo>
                    <a:pt x="10659364" y="201930"/>
                  </a:lnTo>
                  <a:lnTo>
                    <a:pt x="10659364" y="2449957"/>
                  </a:lnTo>
                  <a:lnTo>
                    <a:pt x="10640314" y="2449957"/>
                  </a:lnTo>
                  <a:lnTo>
                    <a:pt x="10659364" y="2449957"/>
                  </a:lnTo>
                  <a:cubicBezTo>
                    <a:pt x="10659364" y="2561717"/>
                    <a:pt x="10567797" y="2651887"/>
                    <a:pt x="10455402" y="2651887"/>
                  </a:cubicBezTo>
                  <a:lnTo>
                    <a:pt x="10455402" y="2632837"/>
                  </a:lnTo>
                  <a:lnTo>
                    <a:pt x="10455402" y="2651887"/>
                  </a:lnTo>
                  <a:lnTo>
                    <a:pt x="203962" y="2651887"/>
                  </a:lnTo>
                  <a:lnTo>
                    <a:pt x="203962" y="2632837"/>
                  </a:lnTo>
                  <a:lnTo>
                    <a:pt x="203962" y="2651887"/>
                  </a:lnTo>
                  <a:cubicBezTo>
                    <a:pt x="91567" y="2651887"/>
                    <a:pt x="0" y="2561717"/>
                    <a:pt x="0" y="2449957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2449957"/>
                  </a:lnTo>
                  <a:lnTo>
                    <a:pt x="19050" y="2449957"/>
                  </a:lnTo>
                  <a:lnTo>
                    <a:pt x="38100" y="2449957"/>
                  </a:lnTo>
                  <a:cubicBezTo>
                    <a:pt x="38100" y="2540254"/>
                    <a:pt x="112141" y="2613787"/>
                    <a:pt x="203962" y="2613787"/>
                  </a:cubicBezTo>
                  <a:lnTo>
                    <a:pt x="10455402" y="2613787"/>
                  </a:lnTo>
                  <a:cubicBezTo>
                    <a:pt x="10547223" y="2613787"/>
                    <a:pt x="10621264" y="2540254"/>
                    <a:pt x="10621264" y="2449957"/>
                  </a:cubicBezTo>
                  <a:lnTo>
                    <a:pt x="10621264" y="201930"/>
                  </a:lnTo>
                  <a:cubicBezTo>
                    <a:pt x="10621264" y="111633"/>
                    <a:pt x="10547223" y="38100"/>
                    <a:pt x="10455402" y="38100"/>
                  </a:cubicBezTo>
                  <a:lnTo>
                    <a:pt x="203962" y="38100"/>
                  </a:lnTo>
                  <a:lnTo>
                    <a:pt x="203962" y="19050"/>
                  </a:lnTo>
                  <a:lnTo>
                    <a:pt x="203962" y="38100"/>
                  </a:lnTo>
                  <a:cubicBezTo>
                    <a:pt x="112141" y="38100"/>
                    <a:pt x="38100" y="111633"/>
                    <a:pt x="38100" y="201930"/>
                  </a:cubicBezTo>
                  <a:close/>
                </a:path>
              </a:pathLst>
            </a:custGeom>
            <a:solidFill>
              <a:srgbClr val="48446D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1018580" y="6487120"/>
            <a:ext cx="114300" cy="1960364"/>
            <a:chOff x="0" y="0"/>
            <a:chExt cx="152400" cy="2613818"/>
          </a:xfrm>
        </p:grpSpPr>
        <p:sp>
          <p:nvSpPr>
            <p:cNvPr id="26" name="Freeform 26" descr="preencoded.png"/>
            <p:cNvSpPr/>
            <p:nvPr/>
          </p:nvSpPr>
          <p:spPr>
            <a:xfrm>
              <a:off x="0" y="0"/>
              <a:ext cx="152400" cy="2613787"/>
            </a:xfrm>
            <a:custGeom>
              <a:avLst/>
              <a:gdLst/>
              <a:ahLst/>
              <a:cxnLst/>
              <a:rect l="l" t="t" r="r" b="b"/>
              <a:pathLst>
                <a:path w="152400" h="2613787">
                  <a:moveTo>
                    <a:pt x="0" y="0"/>
                  </a:moveTo>
                  <a:lnTo>
                    <a:pt x="152400" y="0"/>
                  </a:lnTo>
                  <a:lnTo>
                    <a:pt x="152400" y="2613787"/>
                  </a:lnTo>
                  <a:lnTo>
                    <a:pt x="0" y="26137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5" b="-46"/>
              </a:stretch>
            </a:blipFill>
          </p:spPr>
        </p:sp>
      </p:grpSp>
      <p:sp>
        <p:nvSpPr>
          <p:cNvPr id="27" name="TextBox 27"/>
          <p:cNvSpPr txBox="1"/>
          <p:nvPr/>
        </p:nvSpPr>
        <p:spPr>
          <a:xfrm>
            <a:off x="1423244" y="6748909"/>
            <a:ext cx="3080148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375" b="1">
                <a:solidFill>
                  <a:srgbClr val="D9E1FF"/>
                </a:solidFill>
                <a:latin typeface="Arimo Bold"/>
                <a:ea typeface="Arimo Bold"/>
                <a:cs typeface="Arimo Bold"/>
                <a:sym typeface="Arimo Bold"/>
              </a:rPr>
              <a:t>Adanya Korban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23244" y="7243316"/>
            <a:ext cx="7299424" cy="913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000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Pihak lain mengalami kerugian keuangan, reputasi, atau hukum.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9260532" y="6472832"/>
            <a:ext cx="7994600" cy="1988939"/>
            <a:chOff x="0" y="0"/>
            <a:chExt cx="10659467" cy="2651918"/>
          </a:xfrm>
        </p:grpSpPr>
        <p:sp>
          <p:nvSpPr>
            <p:cNvPr id="30" name="Freeform 30"/>
            <p:cNvSpPr/>
            <p:nvPr/>
          </p:nvSpPr>
          <p:spPr>
            <a:xfrm>
              <a:off x="19050" y="19050"/>
              <a:ext cx="10621391" cy="2613787"/>
            </a:xfrm>
            <a:custGeom>
              <a:avLst/>
              <a:gdLst/>
              <a:ahLst/>
              <a:cxnLst/>
              <a:rect l="l" t="t" r="r" b="b"/>
              <a:pathLst>
                <a:path w="10621391" h="2613787">
                  <a:moveTo>
                    <a:pt x="0" y="182880"/>
                  </a:moveTo>
                  <a:cubicBezTo>
                    <a:pt x="0" y="81915"/>
                    <a:pt x="82804" y="0"/>
                    <a:pt x="184912" y="0"/>
                  </a:cubicBezTo>
                  <a:lnTo>
                    <a:pt x="10436479" y="0"/>
                  </a:lnTo>
                  <a:cubicBezTo>
                    <a:pt x="10538587" y="0"/>
                    <a:pt x="10621391" y="81915"/>
                    <a:pt x="10621391" y="182880"/>
                  </a:cubicBezTo>
                  <a:lnTo>
                    <a:pt x="10621391" y="2430907"/>
                  </a:lnTo>
                  <a:cubicBezTo>
                    <a:pt x="10621391" y="2531872"/>
                    <a:pt x="10538587" y="2613787"/>
                    <a:pt x="10436479" y="2613787"/>
                  </a:cubicBezTo>
                  <a:lnTo>
                    <a:pt x="184912" y="2613787"/>
                  </a:lnTo>
                  <a:cubicBezTo>
                    <a:pt x="82804" y="2613787"/>
                    <a:pt x="0" y="2531872"/>
                    <a:pt x="0" y="2430907"/>
                  </a:cubicBezTo>
                  <a:close/>
                </a:path>
              </a:pathLst>
            </a:custGeom>
            <a:solidFill>
              <a:srgbClr val="100C35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0" y="0"/>
              <a:ext cx="10659491" cy="2651887"/>
            </a:xfrm>
            <a:custGeom>
              <a:avLst/>
              <a:gdLst/>
              <a:ahLst/>
              <a:cxnLst/>
              <a:rect l="l" t="t" r="r" b="b"/>
              <a:pathLst>
                <a:path w="10659491" h="2651887">
                  <a:moveTo>
                    <a:pt x="0" y="201930"/>
                  </a:moveTo>
                  <a:cubicBezTo>
                    <a:pt x="0" y="90170"/>
                    <a:pt x="91567" y="0"/>
                    <a:pt x="203962" y="0"/>
                  </a:cubicBezTo>
                  <a:lnTo>
                    <a:pt x="10455529" y="0"/>
                  </a:lnTo>
                  <a:lnTo>
                    <a:pt x="10455529" y="19050"/>
                  </a:lnTo>
                  <a:lnTo>
                    <a:pt x="10455529" y="0"/>
                  </a:lnTo>
                  <a:cubicBezTo>
                    <a:pt x="10567924" y="0"/>
                    <a:pt x="10659491" y="90170"/>
                    <a:pt x="10659491" y="201930"/>
                  </a:cubicBezTo>
                  <a:lnTo>
                    <a:pt x="10640441" y="201930"/>
                  </a:lnTo>
                  <a:lnTo>
                    <a:pt x="10659491" y="201930"/>
                  </a:lnTo>
                  <a:lnTo>
                    <a:pt x="10659491" y="2449957"/>
                  </a:lnTo>
                  <a:lnTo>
                    <a:pt x="10640441" y="2449957"/>
                  </a:lnTo>
                  <a:lnTo>
                    <a:pt x="10659491" y="2449957"/>
                  </a:lnTo>
                  <a:cubicBezTo>
                    <a:pt x="10659491" y="2561717"/>
                    <a:pt x="10567924" y="2651887"/>
                    <a:pt x="10455529" y="2651887"/>
                  </a:cubicBezTo>
                  <a:lnTo>
                    <a:pt x="10455529" y="2632837"/>
                  </a:lnTo>
                  <a:lnTo>
                    <a:pt x="10455529" y="2651887"/>
                  </a:lnTo>
                  <a:lnTo>
                    <a:pt x="203962" y="2651887"/>
                  </a:lnTo>
                  <a:lnTo>
                    <a:pt x="203962" y="2632837"/>
                  </a:lnTo>
                  <a:lnTo>
                    <a:pt x="203962" y="2651887"/>
                  </a:lnTo>
                  <a:cubicBezTo>
                    <a:pt x="91567" y="2651887"/>
                    <a:pt x="0" y="2561717"/>
                    <a:pt x="0" y="2449957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2449957"/>
                  </a:lnTo>
                  <a:lnTo>
                    <a:pt x="19050" y="2449957"/>
                  </a:lnTo>
                  <a:lnTo>
                    <a:pt x="38100" y="2449957"/>
                  </a:lnTo>
                  <a:cubicBezTo>
                    <a:pt x="38100" y="2540254"/>
                    <a:pt x="112141" y="2613787"/>
                    <a:pt x="203962" y="2613787"/>
                  </a:cubicBezTo>
                  <a:lnTo>
                    <a:pt x="10455529" y="2613787"/>
                  </a:lnTo>
                  <a:cubicBezTo>
                    <a:pt x="10547350" y="2613787"/>
                    <a:pt x="10621391" y="2540254"/>
                    <a:pt x="10621391" y="2449957"/>
                  </a:cubicBezTo>
                  <a:lnTo>
                    <a:pt x="10621391" y="201930"/>
                  </a:lnTo>
                  <a:cubicBezTo>
                    <a:pt x="10621391" y="111633"/>
                    <a:pt x="10547350" y="38100"/>
                    <a:pt x="10455529" y="38100"/>
                  </a:cubicBezTo>
                  <a:lnTo>
                    <a:pt x="203962" y="38100"/>
                  </a:lnTo>
                  <a:lnTo>
                    <a:pt x="203962" y="19050"/>
                  </a:lnTo>
                  <a:lnTo>
                    <a:pt x="203962" y="38100"/>
                  </a:lnTo>
                  <a:cubicBezTo>
                    <a:pt x="112141" y="38100"/>
                    <a:pt x="38100" y="111633"/>
                    <a:pt x="38100" y="201930"/>
                  </a:cubicBezTo>
                  <a:close/>
                </a:path>
              </a:pathLst>
            </a:custGeom>
            <a:solidFill>
              <a:srgbClr val="48446D"/>
            </a:solidFill>
          </p:spPr>
        </p:sp>
      </p:grpSp>
      <p:grpSp>
        <p:nvGrpSpPr>
          <p:cNvPr id="32" name="Group 32"/>
          <p:cNvGrpSpPr>
            <a:grpSpLocks noChangeAspect="1"/>
          </p:cNvGrpSpPr>
          <p:nvPr/>
        </p:nvGrpSpPr>
        <p:grpSpPr>
          <a:xfrm>
            <a:off x="9246245" y="6487120"/>
            <a:ext cx="114300" cy="1960364"/>
            <a:chOff x="0" y="0"/>
            <a:chExt cx="152400" cy="2613818"/>
          </a:xfrm>
        </p:grpSpPr>
        <p:sp>
          <p:nvSpPr>
            <p:cNvPr id="33" name="Freeform 33" descr="preencoded.png"/>
            <p:cNvSpPr/>
            <p:nvPr/>
          </p:nvSpPr>
          <p:spPr>
            <a:xfrm>
              <a:off x="0" y="0"/>
              <a:ext cx="152400" cy="2613787"/>
            </a:xfrm>
            <a:custGeom>
              <a:avLst/>
              <a:gdLst/>
              <a:ahLst/>
              <a:cxnLst/>
              <a:rect l="l" t="t" r="r" b="b"/>
              <a:pathLst>
                <a:path w="152400" h="2613787">
                  <a:moveTo>
                    <a:pt x="0" y="0"/>
                  </a:moveTo>
                  <a:lnTo>
                    <a:pt x="152400" y="0"/>
                  </a:lnTo>
                  <a:lnTo>
                    <a:pt x="152400" y="2613787"/>
                  </a:lnTo>
                  <a:lnTo>
                    <a:pt x="0" y="26137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5" b="-46"/>
              </a:stretch>
            </a:blipFill>
          </p:spPr>
        </p:sp>
      </p:grpSp>
      <p:sp>
        <p:nvSpPr>
          <p:cNvPr id="34" name="TextBox 34"/>
          <p:cNvSpPr txBox="1"/>
          <p:nvPr/>
        </p:nvSpPr>
        <p:spPr>
          <a:xfrm>
            <a:off x="9650909" y="6748909"/>
            <a:ext cx="3080148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375" b="1">
                <a:solidFill>
                  <a:srgbClr val="D9E1FF"/>
                </a:solidFill>
                <a:latin typeface="Arimo Bold"/>
                <a:ea typeface="Arimo Bold"/>
                <a:cs typeface="Arimo Bold"/>
                <a:sym typeface="Arimo Bold"/>
              </a:rPr>
              <a:t>Keuntungan Pribadi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650909" y="7243316"/>
            <a:ext cx="7299572" cy="913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000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Pelaku memperoleh manfaat atau keuntungan dari tindakan curang tersebut.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71C4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00C35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73732" y="346770"/>
            <a:ext cx="16685568" cy="581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48"/>
              </a:lnSpc>
            </a:pPr>
            <a:r>
              <a:rPr lang="en-US" sz="3524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Faktor Pendorong Kecurangan: Segitiga Kecurangan (Fraud Triangle)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73732" y="1036439"/>
            <a:ext cx="17140535" cy="756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024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Setiap kecurangan terjadi ketika tiga elemen penting ini hadir secara bersamaan. Memahami segitiga ini adalah kunci untuk pencegahan.</a:t>
            </a: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560909" y="2024107"/>
            <a:ext cx="15259021" cy="8599348"/>
            <a:chOff x="0" y="0"/>
            <a:chExt cx="22854047" cy="12879587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22854031" cy="12879578"/>
            </a:xfrm>
            <a:custGeom>
              <a:avLst/>
              <a:gdLst/>
              <a:ahLst/>
              <a:cxnLst/>
              <a:rect l="l" t="t" r="r" b="b"/>
              <a:pathLst>
                <a:path w="22854031" h="12879578">
                  <a:moveTo>
                    <a:pt x="0" y="0"/>
                  </a:moveTo>
                  <a:lnTo>
                    <a:pt x="22854031" y="0"/>
                  </a:lnTo>
                  <a:lnTo>
                    <a:pt x="22854031" y="12879578"/>
                  </a:lnTo>
                  <a:lnTo>
                    <a:pt x="0" y="128795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9" r="-20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979224" y="2311880"/>
            <a:ext cx="3174639" cy="33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57"/>
              </a:lnSpc>
            </a:pPr>
            <a:r>
              <a:rPr lang="en-US" sz="2062" b="1">
                <a:solidFill>
                  <a:srgbClr val="D9E1FF"/>
                </a:solidFill>
                <a:latin typeface="Arimo Bold"/>
                <a:ea typeface="Arimo Bold"/>
                <a:cs typeface="Arimo Bold"/>
                <a:sym typeface="Arimo Bold"/>
              </a:rPr>
              <a:t>Pressure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79224" y="2893669"/>
            <a:ext cx="3174639" cy="276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01"/>
              </a:lnSpc>
            </a:pPr>
            <a:r>
              <a:rPr lang="en-US" sz="1712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Tekanan finansial atau target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150600" y="4642200"/>
            <a:ext cx="3157753" cy="33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57"/>
              </a:lnSpc>
            </a:pPr>
            <a:r>
              <a:rPr lang="en-US" sz="2062" b="1">
                <a:solidFill>
                  <a:srgbClr val="D9E1FF"/>
                </a:solidFill>
                <a:latin typeface="Arimo Bold"/>
                <a:ea typeface="Arimo Bold"/>
                <a:cs typeface="Arimo Bold"/>
                <a:sym typeface="Arimo Bold"/>
              </a:rPr>
              <a:t>Opportunity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150600" y="5223988"/>
            <a:ext cx="3157753" cy="276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01"/>
              </a:lnSpc>
            </a:pPr>
            <a:r>
              <a:rPr lang="en-US" sz="1712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Kelemahan kontrol internal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97692" y="8923689"/>
            <a:ext cx="3056435" cy="33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57"/>
              </a:lnSpc>
            </a:pPr>
            <a:r>
              <a:rPr lang="en-US" sz="2062" b="1">
                <a:solidFill>
                  <a:srgbClr val="D9E1FF"/>
                </a:solidFill>
                <a:latin typeface="Arimo Bold"/>
                <a:ea typeface="Arimo Bold"/>
                <a:cs typeface="Arimo Bold"/>
                <a:sym typeface="Arimo Bold"/>
              </a:rPr>
              <a:t>Rationalization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97692" y="9505478"/>
            <a:ext cx="3056435" cy="276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01"/>
              </a:lnSpc>
            </a:pPr>
            <a:r>
              <a:rPr lang="en-US" sz="1712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Pembenaran tindakan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573732" y="11314956"/>
            <a:ext cx="5617964" cy="1042541"/>
            <a:chOff x="0" y="0"/>
            <a:chExt cx="7490618" cy="139005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490587" cy="1390015"/>
            </a:xfrm>
            <a:custGeom>
              <a:avLst/>
              <a:gdLst/>
              <a:ahLst/>
              <a:cxnLst/>
              <a:rect l="l" t="t" r="r" b="b"/>
              <a:pathLst>
                <a:path w="7490587" h="1390015">
                  <a:moveTo>
                    <a:pt x="0" y="28702"/>
                  </a:moveTo>
                  <a:cubicBezTo>
                    <a:pt x="0" y="12827"/>
                    <a:pt x="12827" y="0"/>
                    <a:pt x="28702" y="0"/>
                  </a:cubicBezTo>
                  <a:lnTo>
                    <a:pt x="7461885" y="0"/>
                  </a:lnTo>
                  <a:cubicBezTo>
                    <a:pt x="7477760" y="0"/>
                    <a:pt x="7490587" y="12827"/>
                    <a:pt x="7490587" y="28702"/>
                  </a:cubicBezTo>
                  <a:lnTo>
                    <a:pt x="7490587" y="1361313"/>
                  </a:lnTo>
                  <a:cubicBezTo>
                    <a:pt x="7490587" y="1377188"/>
                    <a:pt x="7477760" y="1390015"/>
                    <a:pt x="7461885" y="1390015"/>
                  </a:cubicBezTo>
                  <a:lnTo>
                    <a:pt x="28702" y="1390015"/>
                  </a:lnTo>
                  <a:cubicBezTo>
                    <a:pt x="12827" y="1390015"/>
                    <a:pt x="0" y="1377188"/>
                    <a:pt x="0" y="1361313"/>
                  </a:cubicBezTo>
                  <a:close/>
                </a:path>
              </a:pathLst>
            </a:custGeom>
            <a:solidFill>
              <a:srgbClr val="1B1744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717054" y="11429703"/>
            <a:ext cx="1687711" cy="239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4"/>
              </a:lnSpc>
            </a:pPr>
            <a:r>
              <a:rPr lang="en-US" sz="131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Pressure (Tekanan)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17054" y="11717090"/>
            <a:ext cx="5331321" cy="497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9"/>
              </a:lnSpc>
            </a:pPr>
            <a:r>
              <a:rPr lang="en-US" sz="1124">
                <a:solidFill>
                  <a:srgbClr val="FFFFFF"/>
                </a:solidFill>
                <a:latin typeface="Martel Light"/>
                <a:ea typeface="Martel Light"/>
                <a:cs typeface="Martel Light"/>
                <a:sym typeface="Martel Light"/>
              </a:rPr>
              <a:t>Dorongan yang dirasakan, seperti masalah keuangan pribadi, utang, atau target kerja yang tidak realistis.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6335018" y="11314956"/>
            <a:ext cx="5617964" cy="1042541"/>
            <a:chOff x="0" y="0"/>
            <a:chExt cx="7490618" cy="139005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490587" cy="1390015"/>
            </a:xfrm>
            <a:custGeom>
              <a:avLst/>
              <a:gdLst/>
              <a:ahLst/>
              <a:cxnLst/>
              <a:rect l="l" t="t" r="r" b="b"/>
              <a:pathLst>
                <a:path w="7490587" h="1390015">
                  <a:moveTo>
                    <a:pt x="0" y="28702"/>
                  </a:moveTo>
                  <a:cubicBezTo>
                    <a:pt x="0" y="12827"/>
                    <a:pt x="12827" y="0"/>
                    <a:pt x="28702" y="0"/>
                  </a:cubicBezTo>
                  <a:lnTo>
                    <a:pt x="7461885" y="0"/>
                  </a:lnTo>
                  <a:cubicBezTo>
                    <a:pt x="7477760" y="0"/>
                    <a:pt x="7490587" y="12827"/>
                    <a:pt x="7490587" y="28702"/>
                  </a:cubicBezTo>
                  <a:lnTo>
                    <a:pt x="7490587" y="1361313"/>
                  </a:lnTo>
                  <a:cubicBezTo>
                    <a:pt x="7490587" y="1377188"/>
                    <a:pt x="7477760" y="1390015"/>
                    <a:pt x="7461885" y="1390015"/>
                  </a:cubicBezTo>
                  <a:lnTo>
                    <a:pt x="28702" y="1390015"/>
                  </a:lnTo>
                  <a:cubicBezTo>
                    <a:pt x="12827" y="1390015"/>
                    <a:pt x="0" y="1377188"/>
                    <a:pt x="0" y="1361313"/>
                  </a:cubicBezTo>
                  <a:close/>
                </a:path>
              </a:pathLst>
            </a:custGeom>
            <a:solidFill>
              <a:srgbClr val="261C4E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6478340" y="11429703"/>
            <a:ext cx="2013197" cy="239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4"/>
              </a:lnSpc>
            </a:pPr>
            <a:r>
              <a:rPr lang="en-US" sz="131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Opportunity (Kesempatan)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478340" y="11717090"/>
            <a:ext cx="5331321" cy="497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9"/>
              </a:lnSpc>
            </a:pPr>
            <a:r>
              <a:rPr lang="en-US" sz="1124">
                <a:solidFill>
                  <a:srgbClr val="FFFFFF"/>
                </a:solidFill>
                <a:latin typeface="Martel Light"/>
                <a:ea typeface="Martel Light"/>
                <a:cs typeface="Martel Light"/>
                <a:sym typeface="Martel Light"/>
              </a:rPr>
              <a:t>Kelemahan dalam pengendalian internal, kurangnya pengawasan, atau sistem yang mudah ditembus.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2096304" y="11314956"/>
            <a:ext cx="5617964" cy="1042541"/>
            <a:chOff x="0" y="0"/>
            <a:chExt cx="7490618" cy="139005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7490587" cy="1390015"/>
            </a:xfrm>
            <a:custGeom>
              <a:avLst/>
              <a:gdLst/>
              <a:ahLst/>
              <a:cxnLst/>
              <a:rect l="l" t="t" r="r" b="b"/>
              <a:pathLst>
                <a:path w="7490587" h="1390015">
                  <a:moveTo>
                    <a:pt x="0" y="28702"/>
                  </a:moveTo>
                  <a:cubicBezTo>
                    <a:pt x="0" y="12827"/>
                    <a:pt x="12827" y="0"/>
                    <a:pt x="28702" y="0"/>
                  </a:cubicBezTo>
                  <a:lnTo>
                    <a:pt x="7461885" y="0"/>
                  </a:lnTo>
                  <a:cubicBezTo>
                    <a:pt x="7477760" y="0"/>
                    <a:pt x="7490587" y="12827"/>
                    <a:pt x="7490587" y="28702"/>
                  </a:cubicBezTo>
                  <a:lnTo>
                    <a:pt x="7490587" y="1361313"/>
                  </a:lnTo>
                  <a:cubicBezTo>
                    <a:pt x="7490587" y="1377188"/>
                    <a:pt x="7477760" y="1390015"/>
                    <a:pt x="7461885" y="1390015"/>
                  </a:cubicBezTo>
                  <a:lnTo>
                    <a:pt x="28702" y="1390015"/>
                  </a:lnTo>
                  <a:cubicBezTo>
                    <a:pt x="12827" y="1390015"/>
                    <a:pt x="0" y="1377188"/>
                    <a:pt x="0" y="1361313"/>
                  </a:cubicBezTo>
                  <a:close/>
                </a:path>
              </a:pathLst>
            </a:custGeom>
            <a:solidFill>
              <a:srgbClr val="1B1744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12239625" y="11429703"/>
            <a:ext cx="2249538" cy="239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4"/>
              </a:lnSpc>
            </a:pPr>
            <a:r>
              <a:rPr lang="en-US" sz="131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Rationalization (Pembenaran)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239625" y="11717090"/>
            <a:ext cx="5331321" cy="497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9"/>
              </a:lnSpc>
            </a:pPr>
            <a:r>
              <a:rPr lang="en-US" sz="1124">
                <a:solidFill>
                  <a:srgbClr val="FFFFFF"/>
                </a:solidFill>
                <a:latin typeface="Martel Light"/>
                <a:ea typeface="Martel Light"/>
                <a:cs typeface="Martel Light"/>
                <a:sym typeface="Martel Light"/>
              </a:rPr>
              <a:t>Pelaku mencari alasan moral untuk membenarkan tindakannya, misalnya: "Saya hanya pinjam sebentar" atau "Perusahaan ini berutang pada saya."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71C4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00C35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1705" y="654695"/>
            <a:ext cx="15779612" cy="758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4"/>
              </a:lnSpc>
            </a:pPr>
            <a:r>
              <a:rPr lang="en-US" sz="4687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Definisi Kecurangan Menurut ACFE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1705" y="1897559"/>
            <a:ext cx="16244590" cy="766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2000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Menurut </a:t>
            </a:r>
            <a:r>
              <a:rPr lang="en-US" sz="2000" b="1">
                <a:solidFill>
                  <a:srgbClr val="D9E1FF"/>
                </a:solidFill>
                <a:latin typeface="Martel Bold"/>
                <a:ea typeface="Martel Bold"/>
                <a:cs typeface="Martel Bold"/>
                <a:sym typeface="Martel Bold"/>
              </a:rPr>
              <a:t>ACFE (Association of Certified Fraud Examiners)</a:t>
            </a:r>
            <a:r>
              <a:rPr lang="en-US" sz="2000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, "Fraud adalah segala tindakan yang disengaja untuk memperoleh keuntungan yang tidak sah dengan menipu pihak lain."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1705" y="2876550"/>
            <a:ext cx="5606802" cy="88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812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Elemen Penting dalam Kecurangan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1705" y="3963292"/>
            <a:ext cx="9497466" cy="475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1625" lvl="1" indent="-150812" algn="l">
              <a:lnSpc>
                <a:spcPts val="3187"/>
              </a:lnSpc>
              <a:buFont typeface="Arial"/>
              <a:buChar char="•"/>
            </a:pPr>
            <a:r>
              <a:rPr lang="en-US" sz="2000">
                <a:solidFill>
                  <a:srgbClr val="FD505F"/>
                </a:solidFill>
                <a:latin typeface="Martel Light"/>
                <a:ea typeface="Martel Light"/>
                <a:cs typeface="Martel Light"/>
                <a:sym typeface="Martel Light"/>
              </a:rPr>
              <a:t>Perbuatan tidak jujur</a:t>
            </a:r>
            <a:r>
              <a:rPr lang="en-US" sz="2000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 atau penyalahgunaan kepercayaan.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1705" y="4461122"/>
            <a:ext cx="9497466" cy="475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1625" lvl="1" indent="-150812" algn="l">
              <a:lnSpc>
                <a:spcPts val="3187"/>
              </a:lnSpc>
              <a:buFont typeface="Arial"/>
              <a:buChar char="•"/>
            </a:pPr>
            <a:r>
              <a:rPr lang="en-US" sz="2000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Menimbulkan </a:t>
            </a:r>
            <a:r>
              <a:rPr lang="en-US" sz="2000">
                <a:solidFill>
                  <a:srgbClr val="FD505F"/>
                </a:solidFill>
                <a:latin typeface="Martel Light"/>
                <a:ea typeface="Martel Light"/>
                <a:cs typeface="Martel Light"/>
                <a:sym typeface="Martel Light"/>
              </a:rPr>
              <a:t>kerugian</a:t>
            </a:r>
            <a:r>
              <a:rPr lang="en-US" sz="2000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 bagi pihak lain (perusahaan, pemerintah, individu).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5291721"/>
            <a:ext cx="9497466" cy="475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1625" lvl="1" indent="-150812" algn="l">
              <a:lnSpc>
                <a:spcPts val="3187"/>
              </a:lnSpc>
              <a:buFont typeface="Arial"/>
              <a:buChar char="•"/>
            </a:pPr>
            <a:r>
              <a:rPr lang="en-US" sz="2000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Mengandung </a:t>
            </a:r>
            <a:r>
              <a:rPr lang="en-US" sz="2000">
                <a:solidFill>
                  <a:srgbClr val="FD505F"/>
                </a:solidFill>
                <a:latin typeface="Martel Light"/>
                <a:ea typeface="Martel Light"/>
                <a:cs typeface="Martel Light"/>
                <a:sym typeface="Martel Light"/>
              </a:rPr>
              <a:t>niat jahat</a:t>
            </a:r>
            <a:r>
              <a:rPr lang="en-US" sz="2000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 dan unsur perencanaan yang matang.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6160419"/>
            <a:ext cx="4179986" cy="88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812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Contoh Nyata Kecurangan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7234511"/>
            <a:ext cx="9497466" cy="475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1625" lvl="1" indent="-150812" algn="l">
              <a:lnSpc>
                <a:spcPts val="3187"/>
              </a:lnSpc>
              <a:buFont typeface="Arial"/>
              <a:buChar char="•"/>
            </a:pPr>
            <a:r>
              <a:rPr lang="en-US" sz="2000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Pemalsuan laporan keuangan untuk menarik investor.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7737575"/>
            <a:ext cx="9497466" cy="475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1625" lvl="1" indent="-150812" algn="l">
              <a:lnSpc>
                <a:spcPts val="3187"/>
              </a:lnSpc>
              <a:buFont typeface="Arial"/>
              <a:buChar char="•"/>
            </a:pPr>
            <a:r>
              <a:rPr lang="en-US" sz="2000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Penggelapan kas oleh karyawan atau bendahara.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1705" y="8197305"/>
            <a:ext cx="9497466" cy="475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1625" lvl="1" indent="-150812" algn="l">
              <a:lnSpc>
                <a:spcPts val="3187"/>
              </a:lnSpc>
              <a:buFont typeface="Arial"/>
              <a:buChar char="•"/>
            </a:pPr>
            <a:r>
              <a:rPr lang="en-US" sz="2000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Penyuapan pejabat agar memenangkan tender proyek.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1705" y="8695135"/>
            <a:ext cx="9497466" cy="475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1625" lvl="1" indent="-150812" algn="l">
              <a:lnSpc>
                <a:spcPts val="3187"/>
              </a:lnSpc>
              <a:buFont typeface="Arial"/>
              <a:buChar char="•"/>
            </a:pPr>
            <a:r>
              <a:rPr lang="en-US" sz="2000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Rekayasa transaksi untuk menghindari kewajiban pajak.</a:t>
            </a:r>
          </a:p>
        </p:txBody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1151691" y="3355776"/>
            <a:ext cx="6123980" cy="6123980"/>
            <a:chOff x="0" y="0"/>
            <a:chExt cx="8165307" cy="8165307"/>
          </a:xfrm>
        </p:grpSpPr>
        <p:sp>
          <p:nvSpPr>
            <p:cNvPr id="18" name="Freeform 18" descr="preencoded.png"/>
            <p:cNvSpPr/>
            <p:nvPr/>
          </p:nvSpPr>
          <p:spPr>
            <a:xfrm>
              <a:off x="0" y="0"/>
              <a:ext cx="8165338" cy="8165338"/>
            </a:xfrm>
            <a:custGeom>
              <a:avLst/>
              <a:gdLst/>
              <a:ahLst/>
              <a:cxnLst/>
              <a:rect l="l" t="t" r="r" b="b"/>
              <a:pathLst>
                <a:path w="8165338" h="8165338">
                  <a:moveTo>
                    <a:pt x="0" y="0"/>
                  </a:moveTo>
                  <a:lnTo>
                    <a:pt x="8165338" y="0"/>
                  </a:lnTo>
                  <a:lnTo>
                    <a:pt x="8165338" y="8165338"/>
                  </a:lnTo>
                  <a:lnTo>
                    <a:pt x="0" y="8165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71C4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00C35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0" y="0"/>
            <a:ext cx="6858000" cy="10287000"/>
            <a:chOff x="0" y="0"/>
            <a:chExt cx="9144000" cy="13716000"/>
          </a:xfrm>
        </p:grpSpPr>
        <p:sp>
          <p:nvSpPr>
            <p:cNvPr id="7" name="Freeform 7" descr="preencoded.png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7853660" y="991940"/>
            <a:ext cx="9642011" cy="146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0"/>
              </a:lnSpc>
            </a:pPr>
            <a:r>
              <a:rPr lang="en-US" sz="4562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Tiga Kategori Utama Kecurangan (ACFE)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53660" y="2790974"/>
            <a:ext cx="9438680" cy="882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937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ACFE mengklasifikasikan kecurangan ke dalam tiga kelompok besar. Setiap kategori memiliki karakteristik dan dampak yang berbeda terhadap organisasi.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853660" y="3953172"/>
            <a:ext cx="995660" cy="1493490"/>
            <a:chOff x="0" y="0"/>
            <a:chExt cx="1327547" cy="19913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27658" cy="1991487"/>
            </a:xfrm>
            <a:custGeom>
              <a:avLst/>
              <a:gdLst/>
              <a:ahLst/>
              <a:cxnLst/>
              <a:rect l="l" t="t" r="r" b="b"/>
              <a:pathLst>
                <a:path w="1327658" h="1991487">
                  <a:moveTo>
                    <a:pt x="0" y="663829"/>
                  </a:moveTo>
                  <a:cubicBezTo>
                    <a:pt x="0" y="297180"/>
                    <a:pt x="297180" y="0"/>
                    <a:pt x="663829" y="0"/>
                  </a:cubicBezTo>
                  <a:cubicBezTo>
                    <a:pt x="1030478" y="0"/>
                    <a:pt x="1327658" y="297180"/>
                    <a:pt x="1327658" y="663829"/>
                  </a:cubicBezTo>
                  <a:lnTo>
                    <a:pt x="1327658" y="1327658"/>
                  </a:lnTo>
                  <a:cubicBezTo>
                    <a:pt x="1327658" y="1694307"/>
                    <a:pt x="1030478" y="1991487"/>
                    <a:pt x="663829" y="1991487"/>
                  </a:cubicBezTo>
                  <a:cubicBezTo>
                    <a:pt x="297180" y="1991487"/>
                    <a:pt x="0" y="1694180"/>
                    <a:pt x="0" y="1327531"/>
                  </a:cubicBezTo>
                  <a:close/>
                </a:path>
              </a:pathLst>
            </a:custGeom>
            <a:solidFill>
              <a:srgbClr val="2F2B54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8164860" y="4504730"/>
            <a:ext cx="373261" cy="428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937">
                <a:solidFill>
                  <a:srgbClr val="D9E1FF"/>
                </a:solidFill>
                <a:latin typeface="Arimo"/>
                <a:ea typeface="Arimo"/>
                <a:cs typeface="Arimo"/>
                <a:sym typeface="Arimo"/>
              </a:rPr>
              <a:t>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098161" y="4173439"/>
            <a:ext cx="4245174" cy="73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5"/>
              </a:lnSpc>
            </a:pPr>
            <a:r>
              <a:rPr lang="en-US" sz="2249" b="1">
                <a:solidFill>
                  <a:srgbClr val="D9E1FF"/>
                </a:solidFill>
                <a:latin typeface="Arimo Bold"/>
                <a:ea typeface="Arimo Bold"/>
                <a:cs typeface="Arimo Bold"/>
                <a:sym typeface="Arimo Bold"/>
              </a:rPr>
              <a:t>Fraudulent Financial Statements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065121" y="4847481"/>
            <a:ext cx="8194179" cy="483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937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Manipulasi laporan keuangan agar tampak lebih baik dari kenyataan.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7853660" y="5695504"/>
            <a:ext cx="995660" cy="1809601"/>
            <a:chOff x="0" y="0"/>
            <a:chExt cx="1327547" cy="241280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27658" cy="2412873"/>
            </a:xfrm>
            <a:custGeom>
              <a:avLst/>
              <a:gdLst/>
              <a:ahLst/>
              <a:cxnLst/>
              <a:rect l="l" t="t" r="r" b="b"/>
              <a:pathLst>
                <a:path w="1327658" h="2412873">
                  <a:moveTo>
                    <a:pt x="0" y="663829"/>
                  </a:moveTo>
                  <a:cubicBezTo>
                    <a:pt x="0" y="297180"/>
                    <a:pt x="297180" y="0"/>
                    <a:pt x="663829" y="0"/>
                  </a:cubicBezTo>
                  <a:cubicBezTo>
                    <a:pt x="1030478" y="0"/>
                    <a:pt x="1327658" y="297180"/>
                    <a:pt x="1327658" y="663829"/>
                  </a:cubicBezTo>
                  <a:lnTo>
                    <a:pt x="1327658" y="1749044"/>
                  </a:lnTo>
                  <a:cubicBezTo>
                    <a:pt x="1327658" y="2115693"/>
                    <a:pt x="1030478" y="2412873"/>
                    <a:pt x="663829" y="2412873"/>
                  </a:cubicBezTo>
                  <a:cubicBezTo>
                    <a:pt x="297180" y="2412873"/>
                    <a:pt x="0" y="2115566"/>
                    <a:pt x="0" y="1749044"/>
                  </a:cubicBezTo>
                  <a:close/>
                </a:path>
              </a:pathLst>
            </a:custGeom>
            <a:solidFill>
              <a:srgbClr val="2F2B54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8164860" y="6405116"/>
            <a:ext cx="373261" cy="428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937">
                <a:solidFill>
                  <a:srgbClr val="D9E1FF"/>
                </a:solidFill>
                <a:latin typeface="Arimo"/>
                <a:ea typeface="Arimo"/>
                <a:cs typeface="Arimo"/>
                <a:sym typeface="Arimo"/>
              </a:rPr>
              <a:t>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098161" y="5915769"/>
            <a:ext cx="3040856" cy="73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5"/>
              </a:lnSpc>
            </a:pPr>
            <a:r>
              <a:rPr lang="en-US" sz="2249" b="1">
                <a:solidFill>
                  <a:srgbClr val="D9E1FF"/>
                </a:solidFill>
                <a:latin typeface="Arimo Bold"/>
                <a:ea typeface="Arimo Bold"/>
                <a:cs typeface="Arimo Bold"/>
                <a:sym typeface="Arimo Bold"/>
              </a:rPr>
              <a:t>Asset Misappropriation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065121" y="6622851"/>
            <a:ext cx="8194179" cy="882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937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Penyalahgunaan atau pencurian aset organisasi. Jenis yang paling sering terjadi.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7853660" y="7753945"/>
            <a:ext cx="995660" cy="1493490"/>
            <a:chOff x="0" y="0"/>
            <a:chExt cx="1327547" cy="199132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27658" cy="1991487"/>
            </a:xfrm>
            <a:custGeom>
              <a:avLst/>
              <a:gdLst/>
              <a:ahLst/>
              <a:cxnLst/>
              <a:rect l="l" t="t" r="r" b="b"/>
              <a:pathLst>
                <a:path w="1327658" h="1991487">
                  <a:moveTo>
                    <a:pt x="0" y="663829"/>
                  </a:moveTo>
                  <a:cubicBezTo>
                    <a:pt x="0" y="297180"/>
                    <a:pt x="297180" y="0"/>
                    <a:pt x="663829" y="0"/>
                  </a:cubicBezTo>
                  <a:cubicBezTo>
                    <a:pt x="1030478" y="0"/>
                    <a:pt x="1327658" y="297180"/>
                    <a:pt x="1327658" y="663829"/>
                  </a:cubicBezTo>
                  <a:lnTo>
                    <a:pt x="1327658" y="1327658"/>
                  </a:lnTo>
                  <a:cubicBezTo>
                    <a:pt x="1327658" y="1694307"/>
                    <a:pt x="1030478" y="1991487"/>
                    <a:pt x="663829" y="1991487"/>
                  </a:cubicBezTo>
                  <a:cubicBezTo>
                    <a:pt x="297180" y="1991487"/>
                    <a:pt x="0" y="1694180"/>
                    <a:pt x="0" y="1327531"/>
                  </a:cubicBezTo>
                  <a:close/>
                </a:path>
              </a:pathLst>
            </a:custGeom>
            <a:solidFill>
              <a:srgbClr val="2F2B54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8164860" y="8305502"/>
            <a:ext cx="373261" cy="428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937">
                <a:solidFill>
                  <a:srgbClr val="D9E1FF"/>
                </a:solidFill>
                <a:latin typeface="Arimo"/>
                <a:ea typeface="Arimo"/>
                <a:cs typeface="Arimo"/>
                <a:sym typeface="Arimo"/>
              </a:rPr>
              <a:t>3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098161" y="7974211"/>
            <a:ext cx="2928342" cy="36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5"/>
              </a:lnSpc>
            </a:pPr>
            <a:r>
              <a:rPr lang="en-US" sz="2249" b="1">
                <a:solidFill>
                  <a:srgbClr val="D9E1FF"/>
                </a:solidFill>
                <a:latin typeface="Arimo Bold"/>
                <a:ea typeface="Arimo Bold"/>
                <a:cs typeface="Arimo Bold"/>
                <a:sym typeface="Arimo Bold"/>
              </a:rPr>
              <a:t>Corruption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098161" y="8432453"/>
            <a:ext cx="8194179" cy="483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937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Penyalahgunaan wewenang jabatan untuk keuntungan pribadi.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71C4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00C35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47155" y="1958429"/>
            <a:ext cx="12746654" cy="773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62"/>
              </a:lnSpc>
            </a:pPr>
            <a:r>
              <a:rPr lang="en-US" sz="4812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Kategori 1: Kecurangan Laporan Keuangan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47155" y="3223320"/>
            <a:ext cx="16193690" cy="913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000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Kecurangan ini berfokus pada manipulasi angka-angka akuntansi untuk menyesatkan pengguna laporan keuangan, seperti investor, kreditor, atau regulator.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47155" y="4824264"/>
            <a:ext cx="5223272" cy="2743349"/>
            <a:chOff x="0" y="0"/>
            <a:chExt cx="6964363" cy="36577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964299" cy="3657727"/>
            </a:xfrm>
            <a:custGeom>
              <a:avLst/>
              <a:gdLst/>
              <a:ahLst/>
              <a:cxnLst/>
              <a:rect l="l" t="t" r="r" b="b"/>
              <a:pathLst>
                <a:path w="6964299" h="3657727">
                  <a:moveTo>
                    <a:pt x="0" y="182880"/>
                  </a:moveTo>
                  <a:cubicBezTo>
                    <a:pt x="0" y="81915"/>
                    <a:pt x="81915" y="0"/>
                    <a:pt x="182880" y="0"/>
                  </a:cubicBezTo>
                  <a:lnTo>
                    <a:pt x="6781419" y="0"/>
                  </a:lnTo>
                  <a:cubicBezTo>
                    <a:pt x="6882384" y="0"/>
                    <a:pt x="6964299" y="81915"/>
                    <a:pt x="6964299" y="182880"/>
                  </a:cubicBezTo>
                  <a:lnTo>
                    <a:pt x="6964299" y="3474847"/>
                  </a:lnTo>
                  <a:cubicBezTo>
                    <a:pt x="6964299" y="3575812"/>
                    <a:pt x="6882384" y="3657727"/>
                    <a:pt x="6781419" y="3657727"/>
                  </a:cubicBezTo>
                  <a:lnTo>
                    <a:pt x="182880" y="3657727"/>
                  </a:lnTo>
                  <a:cubicBezTo>
                    <a:pt x="81915" y="3657727"/>
                    <a:pt x="0" y="3575812"/>
                    <a:pt x="0" y="3474847"/>
                  </a:cubicBezTo>
                  <a:close/>
                </a:path>
              </a:pathLst>
            </a:custGeom>
            <a:solidFill>
              <a:srgbClr val="100C35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047155" y="4795689"/>
            <a:ext cx="5223272" cy="114300"/>
            <a:chOff x="0" y="0"/>
            <a:chExt cx="6964363" cy="152400"/>
          </a:xfrm>
        </p:grpSpPr>
        <p:sp>
          <p:nvSpPr>
            <p:cNvPr id="11" name="Freeform 11" descr="preencoded.png"/>
            <p:cNvSpPr/>
            <p:nvPr/>
          </p:nvSpPr>
          <p:spPr>
            <a:xfrm>
              <a:off x="0" y="0"/>
              <a:ext cx="6964426" cy="152400"/>
            </a:xfrm>
            <a:custGeom>
              <a:avLst/>
              <a:gdLst/>
              <a:ahLst/>
              <a:cxnLst/>
              <a:rect l="l" t="t" r="r" b="b"/>
              <a:pathLst>
                <a:path w="6964426" h="152400">
                  <a:moveTo>
                    <a:pt x="0" y="0"/>
                  </a:moveTo>
                  <a:lnTo>
                    <a:pt x="6964426" y="0"/>
                  </a:lnTo>
                  <a:lnTo>
                    <a:pt x="6964426" y="152400"/>
                  </a:lnTo>
                  <a:lnTo>
                    <a:pt x="0" y="152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4" b="-34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3266107" y="4431655"/>
            <a:ext cx="785366" cy="785366"/>
            <a:chOff x="0" y="0"/>
            <a:chExt cx="1047155" cy="1047155"/>
          </a:xfrm>
        </p:grpSpPr>
        <p:sp>
          <p:nvSpPr>
            <p:cNvPr id="13" name="Freeform 13" descr="preencoded.png"/>
            <p:cNvSpPr/>
            <p:nvPr/>
          </p:nvSpPr>
          <p:spPr>
            <a:xfrm>
              <a:off x="0" y="0"/>
              <a:ext cx="1047115" cy="1047115"/>
            </a:xfrm>
            <a:custGeom>
              <a:avLst/>
              <a:gdLst/>
              <a:ahLst/>
              <a:cxnLst/>
              <a:rect l="l" t="t" r="r" b="b"/>
              <a:pathLst>
                <a:path w="1047115" h="1047115">
                  <a:moveTo>
                    <a:pt x="0" y="0"/>
                  </a:moveTo>
                  <a:lnTo>
                    <a:pt x="1047115" y="0"/>
                  </a:lnTo>
                  <a:lnTo>
                    <a:pt x="1047115" y="1047115"/>
                  </a:lnTo>
                  <a:lnTo>
                    <a:pt x="0" y="1047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3" b="-3"/>
              </a:stretch>
            </a:blip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3501702" y="4627960"/>
            <a:ext cx="314176" cy="392609"/>
            <a:chOff x="0" y="0"/>
            <a:chExt cx="418902" cy="523478"/>
          </a:xfrm>
        </p:grpSpPr>
        <p:sp>
          <p:nvSpPr>
            <p:cNvPr id="15" name="Freeform 15" descr="preencoded.png"/>
            <p:cNvSpPr/>
            <p:nvPr/>
          </p:nvSpPr>
          <p:spPr>
            <a:xfrm>
              <a:off x="0" y="0"/>
              <a:ext cx="418846" cy="523494"/>
            </a:xfrm>
            <a:custGeom>
              <a:avLst/>
              <a:gdLst/>
              <a:ahLst/>
              <a:cxnLst/>
              <a:rect l="l" t="t" r="r" b="b"/>
              <a:pathLst>
                <a:path w="418846" h="523494">
                  <a:moveTo>
                    <a:pt x="0" y="0"/>
                  </a:moveTo>
                  <a:lnTo>
                    <a:pt x="418846" y="0"/>
                  </a:lnTo>
                  <a:lnTo>
                    <a:pt x="418846" y="523494"/>
                  </a:lnTo>
                  <a:lnTo>
                    <a:pt x="0" y="523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90" r="-303" b="2"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1337519" y="5450235"/>
            <a:ext cx="4534644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375" b="1">
                <a:solidFill>
                  <a:srgbClr val="D9E1FF"/>
                </a:solidFill>
                <a:latin typeface="Arimo Bold"/>
                <a:ea typeface="Arimo Bold"/>
                <a:cs typeface="Arimo Bold"/>
                <a:sym typeface="Arimo Bold"/>
              </a:rPr>
              <a:t>Menggelembungkan Pendapatan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37519" y="6337548"/>
            <a:ext cx="4642545" cy="1332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000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Mencatat penjualan fiktif atau mengakui pendapatan terlalu cepat (sebelum waktunya).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6532215" y="4824264"/>
            <a:ext cx="5223421" cy="2743349"/>
            <a:chOff x="0" y="0"/>
            <a:chExt cx="6964562" cy="365779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964553" cy="3657727"/>
            </a:xfrm>
            <a:custGeom>
              <a:avLst/>
              <a:gdLst/>
              <a:ahLst/>
              <a:cxnLst/>
              <a:rect l="l" t="t" r="r" b="b"/>
              <a:pathLst>
                <a:path w="6964553" h="3657727">
                  <a:moveTo>
                    <a:pt x="0" y="182880"/>
                  </a:moveTo>
                  <a:cubicBezTo>
                    <a:pt x="0" y="81915"/>
                    <a:pt x="81915" y="0"/>
                    <a:pt x="182880" y="0"/>
                  </a:cubicBezTo>
                  <a:lnTo>
                    <a:pt x="6781673" y="0"/>
                  </a:lnTo>
                  <a:cubicBezTo>
                    <a:pt x="6882638" y="0"/>
                    <a:pt x="6964553" y="81915"/>
                    <a:pt x="6964553" y="182880"/>
                  </a:cubicBezTo>
                  <a:lnTo>
                    <a:pt x="6964553" y="3474847"/>
                  </a:lnTo>
                  <a:cubicBezTo>
                    <a:pt x="6964553" y="3575812"/>
                    <a:pt x="6882638" y="3657727"/>
                    <a:pt x="6781673" y="3657727"/>
                  </a:cubicBezTo>
                  <a:lnTo>
                    <a:pt x="182880" y="3657727"/>
                  </a:lnTo>
                  <a:cubicBezTo>
                    <a:pt x="81915" y="3657727"/>
                    <a:pt x="0" y="3575812"/>
                    <a:pt x="0" y="3474847"/>
                  </a:cubicBezTo>
                  <a:close/>
                </a:path>
              </a:pathLst>
            </a:custGeom>
            <a:solidFill>
              <a:srgbClr val="100C35"/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6532215" y="4795689"/>
            <a:ext cx="5223421" cy="114300"/>
            <a:chOff x="0" y="0"/>
            <a:chExt cx="6964562" cy="152400"/>
          </a:xfrm>
        </p:grpSpPr>
        <p:sp>
          <p:nvSpPr>
            <p:cNvPr id="21" name="Freeform 21" descr="preencoded.png"/>
            <p:cNvSpPr/>
            <p:nvPr/>
          </p:nvSpPr>
          <p:spPr>
            <a:xfrm>
              <a:off x="0" y="0"/>
              <a:ext cx="6964553" cy="152400"/>
            </a:xfrm>
            <a:custGeom>
              <a:avLst/>
              <a:gdLst/>
              <a:ahLst/>
              <a:cxnLst/>
              <a:rect l="l" t="t" r="r" b="b"/>
              <a:pathLst>
                <a:path w="6964553" h="152400">
                  <a:moveTo>
                    <a:pt x="0" y="0"/>
                  </a:moveTo>
                  <a:lnTo>
                    <a:pt x="6964553" y="0"/>
                  </a:lnTo>
                  <a:lnTo>
                    <a:pt x="6964553" y="152400"/>
                  </a:lnTo>
                  <a:lnTo>
                    <a:pt x="0" y="152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5" b="-35"/>
              </a:stretch>
            </a:blipFill>
          </p:spPr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8751169" y="4431655"/>
            <a:ext cx="785366" cy="785366"/>
            <a:chOff x="0" y="0"/>
            <a:chExt cx="1047155" cy="1047155"/>
          </a:xfrm>
        </p:grpSpPr>
        <p:sp>
          <p:nvSpPr>
            <p:cNvPr id="23" name="Freeform 23" descr="preencoded.png"/>
            <p:cNvSpPr/>
            <p:nvPr/>
          </p:nvSpPr>
          <p:spPr>
            <a:xfrm>
              <a:off x="0" y="0"/>
              <a:ext cx="1047115" cy="1047115"/>
            </a:xfrm>
            <a:custGeom>
              <a:avLst/>
              <a:gdLst/>
              <a:ahLst/>
              <a:cxnLst/>
              <a:rect l="l" t="t" r="r" b="b"/>
              <a:pathLst>
                <a:path w="1047115" h="1047115">
                  <a:moveTo>
                    <a:pt x="0" y="0"/>
                  </a:moveTo>
                  <a:lnTo>
                    <a:pt x="1047115" y="0"/>
                  </a:lnTo>
                  <a:lnTo>
                    <a:pt x="1047115" y="1047115"/>
                  </a:lnTo>
                  <a:lnTo>
                    <a:pt x="0" y="1047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3" b="-3"/>
              </a:stretch>
            </a:blipFill>
          </p:spPr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8986762" y="4627960"/>
            <a:ext cx="314176" cy="392609"/>
            <a:chOff x="0" y="0"/>
            <a:chExt cx="418902" cy="523478"/>
          </a:xfrm>
        </p:grpSpPr>
        <p:sp>
          <p:nvSpPr>
            <p:cNvPr id="25" name="Freeform 25" descr="preencoded.png"/>
            <p:cNvSpPr/>
            <p:nvPr/>
          </p:nvSpPr>
          <p:spPr>
            <a:xfrm>
              <a:off x="0" y="0"/>
              <a:ext cx="418846" cy="523494"/>
            </a:xfrm>
            <a:custGeom>
              <a:avLst/>
              <a:gdLst/>
              <a:ahLst/>
              <a:cxnLst/>
              <a:rect l="l" t="t" r="r" b="b"/>
              <a:pathLst>
                <a:path w="418846" h="523494">
                  <a:moveTo>
                    <a:pt x="0" y="0"/>
                  </a:moveTo>
                  <a:lnTo>
                    <a:pt x="418846" y="0"/>
                  </a:lnTo>
                  <a:lnTo>
                    <a:pt x="418846" y="523494"/>
                  </a:lnTo>
                  <a:lnTo>
                    <a:pt x="0" y="523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0" r="-303" b="2"/>
              </a:stretch>
            </a:blipFill>
          </p:spPr>
        </p:sp>
      </p:grpSp>
      <p:sp>
        <p:nvSpPr>
          <p:cNvPr id="26" name="TextBox 26"/>
          <p:cNvSpPr txBox="1"/>
          <p:nvPr/>
        </p:nvSpPr>
        <p:spPr>
          <a:xfrm>
            <a:off x="6822579" y="5450235"/>
            <a:ext cx="3935611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375" b="1">
                <a:solidFill>
                  <a:srgbClr val="D9E1FF"/>
                </a:solidFill>
                <a:latin typeface="Arimo Bold"/>
                <a:ea typeface="Arimo Bold"/>
                <a:cs typeface="Arimo Bold"/>
                <a:sym typeface="Arimo Bold"/>
              </a:rPr>
              <a:t>Menyembunyikan Kewajiban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822653" y="6235005"/>
            <a:ext cx="4642694" cy="1332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000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Tidak mencatat utang atau kewajiban yang seharusnya ada di neraca perusahaan.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2017425" y="4824264"/>
            <a:ext cx="5223421" cy="2743349"/>
            <a:chOff x="0" y="0"/>
            <a:chExt cx="6964562" cy="36577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964553" cy="3657727"/>
            </a:xfrm>
            <a:custGeom>
              <a:avLst/>
              <a:gdLst/>
              <a:ahLst/>
              <a:cxnLst/>
              <a:rect l="l" t="t" r="r" b="b"/>
              <a:pathLst>
                <a:path w="6964553" h="3657727">
                  <a:moveTo>
                    <a:pt x="0" y="182880"/>
                  </a:moveTo>
                  <a:cubicBezTo>
                    <a:pt x="0" y="81915"/>
                    <a:pt x="81915" y="0"/>
                    <a:pt x="182880" y="0"/>
                  </a:cubicBezTo>
                  <a:lnTo>
                    <a:pt x="6781673" y="0"/>
                  </a:lnTo>
                  <a:cubicBezTo>
                    <a:pt x="6882638" y="0"/>
                    <a:pt x="6964553" y="81915"/>
                    <a:pt x="6964553" y="182880"/>
                  </a:cubicBezTo>
                  <a:lnTo>
                    <a:pt x="6964553" y="3474847"/>
                  </a:lnTo>
                  <a:cubicBezTo>
                    <a:pt x="6964553" y="3575812"/>
                    <a:pt x="6882638" y="3657727"/>
                    <a:pt x="6781673" y="3657727"/>
                  </a:cubicBezTo>
                  <a:lnTo>
                    <a:pt x="182880" y="3657727"/>
                  </a:lnTo>
                  <a:cubicBezTo>
                    <a:pt x="81915" y="3657727"/>
                    <a:pt x="0" y="3575812"/>
                    <a:pt x="0" y="3474847"/>
                  </a:cubicBezTo>
                  <a:close/>
                </a:path>
              </a:pathLst>
            </a:custGeom>
            <a:solidFill>
              <a:srgbClr val="100C35"/>
            </a:solidFill>
          </p:spPr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12017425" y="4795689"/>
            <a:ext cx="5223421" cy="114300"/>
            <a:chOff x="0" y="0"/>
            <a:chExt cx="6964562" cy="152400"/>
          </a:xfrm>
        </p:grpSpPr>
        <p:sp>
          <p:nvSpPr>
            <p:cNvPr id="31" name="Freeform 31" descr="preencoded.png"/>
            <p:cNvSpPr/>
            <p:nvPr/>
          </p:nvSpPr>
          <p:spPr>
            <a:xfrm>
              <a:off x="0" y="0"/>
              <a:ext cx="6964553" cy="152400"/>
            </a:xfrm>
            <a:custGeom>
              <a:avLst/>
              <a:gdLst/>
              <a:ahLst/>
              <a:cxnLst/>
              <a:rect l="l" t="t" r="r" b="b"/>
              <a:pathLst>
                <a:path w="6964553" h="152400">
                  <a:moveTo>
                    <a:pt x="0" y="0"/>
                  </a:moveTo>
                  <a:lnTo>
                    <a:pt x="6964553" y="0"/>
                  </a:lnTo>
                  <a:lnTo>
                    <a:pt x="6964553" y="152400"/>
                  </a:lnTo>
                  <a:lnTo>
                    <a:pt x="0" y="152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5" b="-35"/>
              </a:stretch>
            </a:blipFill>
          </p:spPr>
        </p:sp>
      </p:grpSp>
      <p:grpSp>
        <p:nvGrpSpPr>
          <p:cNvPr id="32" name="Group 32"/>
          <p:cNvGrpSpPr>
            <a:grpSpLocks noChangeAspect="1"/>
          </p:cNvGrpSpPr>
          <p:nvPr/>
        </p:nvGrpSpPr>
        <p:grpSpPr>
          <a:xfrm>
            <a:off x="14236377" y="4431655"/>
            <a:ext cx="785366" cy="785366"/>
            <a:chOff x="0" y="0"/>
            <a:chExt cx="1047155" cy="1047155"/>
          </a:xfrm>
        </p:grpSpPr>
        <p:sp>
          <p:nvSpPr>
            <p:cNvPr id="33" name="Freeform 33" descr="preencoded.png"/>
            <p:cNvSpPr/>
            <p:nvPr/>
          </p:nvSpPr>
          <p:spPr>
            <a:xfrm>
              <a:off x="0" y="0"/>
              <a:ext cx="1047115" cy="1047115"/>
            </a:xfrm>
            <a:custGeom>
              <a:avLst/>
              <a:gdLst/>
              <a:ahLst/>
              <a:cxnLst/>
              <a:rect l="l" t="t" r="r" b="b"/>
              <a:pathLst>
                <a:path w="1047115" h="1047115">
                  <a:moveTo>
                    <a:pt x="0" y="0"/>
                  </a:moveTo>
                  <a:lnTo>
                    <a:pt x="1047115" y="0"/>
                  </a:lnTo>
                  <a:lnTo>
                    <a:pt x="1047115" y="1047115"/>
                  </a:lnTo>
                  <a:lnTo>
                    <a:pt x="0" y="1047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3" b="-3"/>
              </a:stretch>
            </a:blipFill>
          </p:spPr>
        </p:sp>
      </p:grpSp>
      <p:grpSp>
        <p:nvGrpSpPr>
          <p:cNvPr id="34" name="Group 34"/>
          <p:cNvGrpSpPr>
            <a:grpSpLocks noChangeAspect="1"/>
          </p:cNvGrpSpPr>
          <p:nvPr/>
        </p:nvGrpSpPr>
        <p:grpSpPr>
          <a:xfrm>
            <a:off x="14471972" y="4627960"/>
            <a:ext cx="314176" cy="392609"/>
            <a:chOff x="0" y="0"/>
            <a:chExt cx="418902" cy="523478"/>
          </a:xfrm>
        </p:grpSpPr>
        <p:sp>
          <p:nvSpPr>
            <p:cNvPr id="35" name="Freeform 35" descr="preencoded.png"/>
            <p:cNvSpPr/>
            <p:nvPr/>
          </p:nvSpPr>
          <p:spPr>
            <a:xfrm>
              <a:off x="0" y="0"/>
              <a:ext cx="418846" cy="523494"/>
            </a:xfrm>
            <a:custGeom>
              <a:avLst/>
              <a:gdLst/>
              <a:ahLst/>
              <a:cxnLst/>
              <a:rect l="l" t="t" r="r" b="b"/>
              <a:pathLst>
                <a:path w="418846" h="523494">
                  <a:moveTo>
                    <a:pt x="0" y="0"/>
                  </a:moveTo>
                  <a:lnTo>
                    <a:pt x="418846" y="0"/>
                  </a:lnTo>
                  <a:lnTo>
                    <a:pt x="418846" y="523494"/>
                  </a:lnTo>
                  <a:lnTo>
                    <a:pt x="0" y="523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90" r="-303" b="2"/>
              </a:stretch>
            </a:blipFill>
          </p:spPr>
        </p:sp>
      </p:grpSp>
      <p:sp>
        <p:nvSpPr>
          <p:cNvPr id="36" name="TextBox 36"/>
          <p:cNvSpPr txBox="1"/>
          <p:nvPr/>
        </p:nvSpPr>
        <p:spPr>
          <a:xfrm>
            <a:off x="12307789" y="5450235"/>
            <a:ext cx="383158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375" b="1">
                <a:solidFill>
                  <a:srgbClr val="D9E1FF"/>
                </a:solidFill>
                <a:latin typeface="Arimo Bold"/>
                <a:ea typeface="Arimo Bold"/>
                <a:cs typeface="Arimo Bold"/>
                <a:sym typeface="Arimo Bold"/>
              </a:rPr>
              <a:t>Menunda Pengakuan Beban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308086" y="6235005"/>
            <a:ext cx="4642694" cy="1332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000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Menunda pencatatan biaya ke periode berikutnya agar laba saat ini terlihat lebih tinggi.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28700" y="8146406"/>
            <a:ext cx="16193690" cy="495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000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Tujuan utama dari kecurangan ini adalah menaikkan harga saham, memperoleh pinjaman, atau menjaga bonus manajemen.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71C4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159692" y="-574937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00C35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63885" y="587037"/>
            <a:ext cx="15827890" cy="762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05"/>
              </a:lnSpc>
            </a:pPr>
            <a:r>
              <a:rPr lang="en-US" sz="4674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Kategori 2 &amp; 3: Penyalahgunaan Aset dan Korupsi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3577" y="1873514"/>
            <a:ext cx="3734792" cy="409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9"/>
              </a:lnSpc>
            </a:pPr>
            <a:r>
              <a:rPr lang="en-US" sz="2537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Asset Misappropriation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3577" y="2437805"/>
            <a:ext cx="7754252" cy="1196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9"/>
              </a:lnSpc>
            </a:pPr>
            <a:r>
              <a:rPr lang="en-US" sz="1999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Tindakan mengambil, menggunakan, atau menyalahgunakan aset organisasi. Meskipun paling sering terjadi, nilai kerugian per kasus biasanya kecil.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3577" y="3779950"/>
            <a:ext cx="8460730" cy="364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6541" lvl="1" indent="-143271" algn="l">
              <a:lnSpc>
                <a:spcPts val="3087"/>
              </a:lnSpc>
              <a:buFont typeface="Arial"/>
              <a:buChar char="•"/>
            </a:pPr>
            <a:r>
              <a:rPr lang="en-US" sz="1899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Penggelapan kas kecil (petty cash).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3577" y="4225156"/>
            <a:ext cx="8460730" cy="364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6541" lvl="1" indent="-143271" algn="l">
              <a:lnSpc>
                <a:spcPts val="3087"/>
              </a:lnSpc>
              <a:buFont typeface="Arial"/>
              <a:buChar char="•"/>
            </a:pPr>
            <a:r>
              <a:rPr lang="en-US" sz="1899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Pencurian barang persediaan (inventory).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3577" y="4675055"/>
            <a:ext cx="7913945" cy="754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6541" lvl="1" indent="-143271" algn="l">
              <a:lnSpc>
                <a:spcPts val="3087"/>
              </a:lnSpc>
              <a:buFont typeface="Arial"/>
              <a:buChar char="•"/>
            </a:pPr>
            <a:r>
              <a:rPr lang="en-US" sz="1899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Penggunaan aset kantor (mobil, peralatan) untuk kepentingan pribadi.</a:t>
            </a:r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028700" y="5534151"/>
            <a:ext cx="3992174" cy="3992174"/>
            <a:chOff x="0" y="0"/>
            <a:chExt cx="11171038" cy="11171038"/>
          </a:xfrm>
        </p:grpSpPr>
        <p:sp>
          <p:nvSpPr>
            <p:cNvPr id="13" name="Freeform 13" descr="preencoded.png"/>
            <p:cNvSpPr/>
            <p:nvPr/>
          </p:nvSpPr>
          <p:spPr>
            <a:xfrm>
              <a:off x="0" y="0"/>
              <a:ext cx="11171047" cy="11171047"/>
            </a:xfrm>
            <a:custGeom>
              <a:avLst/>
              <a:gdLst/>
              <a:ahLst/>
              <a:cxnLst/>
              <a:rect l="l" t="t" r="r" b="b"/>
              <a:pathLst>
                <a:path w="11171047" h="11171047">
                  <a:moveTo>
                    <a:pt x="0" y="0"/>
                  </a:moveTo>
                  <a:lnTo>
                    <a:pt x="11171047" y="0"/>
                  </a:lnTo>
                  <a:lnTo>
                    <a:pt x="11171047" y="11171047"/>
                  </a:lnTo>
                  <a:lnTo>
                    <a:pt x="0" y="111710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523577" y="9826362"/>
            <a:ext cx="17240845" cy="25747"/>
            <a:chOff x="0" y="0"/>
            <a:chExt cx="22987793" cy="3433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987763" cy="34290"/>
            </a:xfrm>
            <a:custGeom>
              <a:avLst/>
              <a:gdLst/>
              <a:ahLst/>
              <a:cxnLst/>
              <a:rect l="l" t="t" r="r" b="b"/>
              <a:pathLst>
                <a:path w="22987763" h="34290">
                  <a:moveTo>
                    <a:pt x="0" y="0"/>
                  </a:moveTo>
                  <a:lnTo>
                    <a:pt x="22987763" y="0"/>
                  </a:lnTo>
                  <a:lnTo>
                    <a:pt x="22987763" y="34290"/>
                  </a:lnTo>
                  <a:lnTo>
                    <a:pt x="0" y="34290"/>
                  </a:lnTo>
                  <a:close/>
                </a:path>
              </a:pathLst>
            </a:custGeom>
            <a:solidFill>
              <a:srgbClr val="D9E1FF">
                <a:alpha val="24706"/>
              </a:srgbClr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2922117" y="5538913"/>
            <a:ext cx="3982649" cy="3982649"/>
            <a:chOff x="0" y="0"/>
            <a:chExt cx="11171038" cy="11171038"/>
          </a:xfrm>
        </p:grpSpPr>
        <p:sp>
          <p:nvSpPr>
            <p:cNvPr id="17" name="Freeform 17" descr="preencoded.png"/>
            <p:cNvSpPr/>
            <p:nvPr/>
          </p:nvSpPr>
          <p:spPr>
            <a:xfrm>
              <a:off x="0" y="0"/>
              <a:ext cx="11171047" cy="11171047"/>
            </a:xfrm>
            <a:custGeom>
              <a:avLst/>
              <a:gdLst/>
              <a:ahLst/>
              <a:cxnLst/>
              <a:rect l="l" t="t" r="r" b="b"/>
              <a:pathLst>
                <a:path w="11171047" h="11171047">
                  <a:moveTo>
                    <a:pt x="0" y="0"/>
                  </a:moveTo>
                  <a:lnTo>
                    <a:pt x="11171047" y="0"/>
                  </a:lnTo>
                  <a:lnTo>
                    <a:pt x="11171047" y="11171047"/>
                  </a:lnTo>
                  <a:lnTo>
                    <a:pt x="0" y="111710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18" name="TextBox 18"/>
          <p:cNvSpPr txBox="1"/>
          <p:nvPr/>
        </p:nvSpPr>
        <p:spPr>
          <a:xfrm>
            <a:off x="8984308" y="1873514"/>
            <a:ext cx="3937809" cy="409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9"/>
              </a:lnSpc>
            </a:pPr>
            <a:r>
              <a:rPr lang="en-US" sz="2537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Corruption (Korupsi)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313217" y="10453687"/>
            <a:ext cx="8460730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5"/>
              </a:lnSpc>
            </a:pPr>
            <a:r>
              <a:rPr lang="en-US" sz="1000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Penyalahgunaan wewenang jabatan untuk keuntungan pribadi. Bentuk-bentuk umum korupsi meliputi: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313217" y="10780960"/>
            <a:ext cx="8460730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0812" lvl="1" indent="-75406" algn="l">
              <a:lnSpc>
                <a:spcPts val="1625"/>
              </a:lnSpc>
              <a:buFont typeface="Arial"/>
              <a:buChar char="•"/>
            </a:pPr>
            <a:r>
              <a:rPr lang="en-US" sz="1000" b="1">
                <a:solidFill>
                  <a:srgbClr val="D9E1FF"/>
                </a:solidFill>
                <a:latin typeface="Martel Bold"/>
                <a:ea typeface="Martel Bold"/>
                <a:cs typeface="Martel Bold"/>
                <a:sym typeface="Martel Bold"/>
              </a:rPr>
              <a:t>Suap (Bribery):</a:t>
            </a:r>
            <a:r>
              <a:rPr lang="en-US" sz="1000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 Mempengaruhi keputusan dengan imbalan.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313217" y="11036201"/>
            <a:ext cx="8460730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0812" lvl="1" indent="-75406" algn="l">
              <a:lnSpc>
                <a:spcPts val="1625"/>
              </a:lnSpc>
              <a:buFont typeface="Arial"/>
              <a:buChar char="•"/>
            </a:pPr>
            <a:r>
              <a:rPr lang="en-US" sz="1000" b="1">
                <a:solidFill>
                  <a:srgbClr val="D9E1FF"/>
                </a:solidFill>
                <a:latin typeface="Martel Bold"/>
                <a:ea typeface="Martel Bold"/>
                <a:cs typeface="Martel Bold"/>
                <a:sym typeface="Martel Bold"/>
              </a:rPr>
              <a:t>Gratifikasi:</a:t>
            </a:r>
            <a:r>
              <a:rPr lang="en-US" sz="1000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 Hadiah terkait jabatan.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313217" y="11291441"/>
            <a:ext cx="8460730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0812" lvl="1" indent="-75406" algn="l">
              <a:lnSpc>
                <a:spcPts val="1625"/>
              </a:lnSpc>
              <a:buFont typeface="Arial"/>
              <a:buChar char="•"/>
            </a:pPr>
            <a:r>
              <a:rPr lang="en-US" sz="1000" b="1">
                <a:solidFill>
                  <a:srgbClr val="D9E1FF"/>
                </a:solidFill>
                <a:latin typeface="Martel Bold"/>
                <a:ea typeface="Martel Bold"/>
                <a:cs typeface="Martel Bold"/>
                <a:sym typeface="Martel Bold"/>
              </a:rPr>
              <a:t>Conflict of Interest:</a:t>
            </a:r>
            <a:r>
              <a:rPr lang="en-US" sz="1000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 Mengambil keputusan yang menguntungkan diri sendiri.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313217" y="11546681"/>
            <a:ext cx="8460730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0812" lvl="1" indent="-75406" algn="l">
              <a:lnSpc>
                <a:spcPts val="1625"/>
              </a:lnSpc>
              <a:buFont typeface="Arial"/>
              <a:buChar char="•"/>
            </a:pPr>
            <a:r>
              <a:rPr lang="en-US" sz="1000" b="1">
                <a:solidFill>
                  <a:srgbClr val="D9E1FF"/>
                </a:solidFill>
                <a:latin typeface="Martel Bold"/>
                <a:ea typeface="Martel Bold"/>
                <a:cs typeface="Martel Bold"/>
                <a:sym typeface="Martel Bold"/>
              </a:rPr>
              <a:t>Pengadaan Fiktif:</a:t>
            </a:r>
            <a:r>
              <a:rPr lang="en-US" sz="1000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 Menciptakan transaksi palsu untuk mencuri dana.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144000" y="3291635"/>
            <a:ext cx="8460730" cy="364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6541" lvl="1" indent="-143271" algn="l">
              <a:lnSpc>
                <a:spcPts val="3087"/>
              </a:lnSpc>
              <a:buFont typeface="Arial"/>
              <a:buChar char="•"/>
            </a:pPr>
            <a:r>
              <a:rPr lang="en-US" sz="1899" b="1">
                <a:solidFill>
                  <a:srgbClr val="D9E1FF"/>
                </a:solidFill>
                <a:latin typeface="Martel Bold"/>
                <a:ea typeface="Martel Bold"/>
                <a:cs typeface="Martel Bold"/>
                <a:sym typeface="Martel Bold"/>
              </a:rPr>
              <a:t> Suap : </a:t>
            </a:r>
            <a:r>
              <a:rPr lang="en-US" sz="1899">
                <a:solidFill>
                  <a:srgbClr val="D9E1FF"/>
                </a:solidFill>
                <a:latin typeface="Martel"/>
                <a:ea typeface="Martel"/>
                <a:cs typeface="Martel"/>
                <a:sym typeface="Martel"/>
              </a:rPr>
              <a:t>memberi/menjanjikan sesuatu untuk pengaruh keputusan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144000" y="4751255"/>
            <a:ext cx="8460730" cy="754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6541" lvl="1" indent="-143271" algn="l">
              <a:lnSpc>
                <a:spcPts val="3087"/>
              </a:lnSpc>
              <a:buFont typeface="Arial"/>
              <a:buChar char="•"/>
            </a:pPr>
            <a:r>
              <a:rPr lang="en-US" sz="1899" b="1">
                <a:solidFill>
                  <a:srgbClr val="D9E1FF"/>
                </a:solidFill>
                <a:latin typeface="Martel Bold"/>
                <a:ea typeface="Martel Bold"/>
                <a:cs typeface="Martel Bold"/>
                <a:sym typeface="Martel Bold"/>
              </a:rPr>
              <a:t>Pengadaan Fiktif : </a:t>
            </a:r>
            <a:r>
              <a:rPr lang="en-US" sz="1899">
                <a:solidFill>
                  <a:srgbClr val="D9E1FF"/>
                </a:solidFill>
                <a:latin typeface="Martel"/>
                <a:ea typeface="Martel"/>
                <a:cs typeface="Martel"/>
                <a:sym typeface="Martel"/>
              </a:rPr>
              <a:t>menciptakan transaksi palsu untuk mrncuri dana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144000" y="3996556"/>
            <a:ext cx="8460730" cy="754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6541" lvl="1" indent="-143271" algn="l">
              <a:lnSpc>
                <a:spcPts val="3087"/>
              </a:lnSpc>
              <a:buFont typeface="Arial"/>
              <a:buChar char="•"/>
            </a:pPr>
            <a:r>
              <a:rPr lang="en-US" sz="1899" b="1">
                <a:solidFill>
                  <a:srgbClr val="D9E1FF"/>
                </a:solidFill>
                <a:latin typeface="Martel Bold"/>
                <a:ea typeface="Martel Bold"/>
                <a:cs typeface="Martel Bold"/>
                <a:sym typeface="Martel Bold"/>
              </a:rPr>
              <a:t>Conflict of Interest : </a:t>
            </a:r>
            <a:r>
              <a:rPr lang="en-US" sz="1899">
                <a:solidFill>
                  <a:srgbClr val="D9E1FF"/>
                </a:solidFill>
                <a:latin typeface="Martel"/>
                <a:ea typeface="Martel"/>
                <a:cs typeface="Martel"/>
                <a:sym typeface="Martel"/>
              </a:rPr>
              <a:t>mengambil keputusan yang menguntungkan diri sendiri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144000" y="3635963"/>
            <a:ext cx="8460730" cy="364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6541" lvl="1" indent="-143271" algn="l">
              <a:lnSpc>
                <a:spcPts val="3087"/>
              </a:lnSpc>
              <a:buFont typeface="Arial"/>
              <a:buChar char="•"/>
            </a:pPr>
            <a:r>
              <a:rPr lang="en-US" sz="1899" b="1">
                <a:solidFill>
                  <a:srgbClr val="D9E1FF"/>
                </a:solidFill>
                <a:latin typeface="Martel Bold"/>
                <a:ea typeface="Martel Bold"/>
                <a:cs typeface="Martel Bold"/>
                <a:sym typeface="Martel Bold"/>
              </a:rPr>
              <a:t>Gratifikasi : </a:t>
            </a:r>
            <a:r>
              <a:rPr lang="en-US" sz="1899">
                <a:solidFill>
                  <a:srgbClr val="D9E1FF"/>
                </a:solidFill>
                <a:latin typeface="Martel"/>
                <a:ea typeface="Martel"/>
                <a:cs typeface="Martel"/>
                <a:sym typeface="Martel"/>
              </a:rPr>
              <a:t>hadiah yang diterima pejabat terkait jabatannya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144000" y="2437805"/>
            <a:ext cx="8460730" cy="377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9"/>
              </a:lnSpc>
            </a:pPr>
            <a:r>
              <a:rPr lang="en-US" sz="1999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Penyalahgunaan wewenang jabatan untuk kepentingan pribadi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71C4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00C35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1413321"/>
            <a:ext cx="15838011" cy="773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62"/>
              </a:lnSpc>
            </a:pPr>
            <a:r>
              <a:rPr lang="en-US" sz="4812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Tuntutan Hukum atas Kecurangan: Pidana vs. Perdata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47155" y="2871490"/>
            <a:ext cx="16193690" cy="37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000" b="1">
                <a:solidFill>
                  <a:srgbClr val="D9E1FF"/>
                </a:solidFill>
                <a:latin typeface="Martel Bold"/>
                <a:ea typeface="Martel Bold"/>
                <a:cs typeface="Martel Bold"/>
                <a:sym typeface="Martel Bold"/>
              </a:rPr>
              <a:t>Kasus kecurangan dapat dikenai dua bentuk tuntutan hukum yang dapat berjalan secara simultan (ganda).</a:t>
            </a: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47155" y="3823692"/>
            <a:ext cx="2930277" cy="2930277"/>
            <a:chOff x="0" y="0"/>
            <a:chExt cx="3907037" cy="3907037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3907028" cy="3907028"/>
            </a:xfrm>
            <a:custGeom>
              <a:avLst/>
              <a:gdLst/>
              <a:ahLst/>
              <a:cxnLst/>
              <a:rect l="l" t="t" r="r" b="b"/>
              <a:pathLst>
                <a:path w="3907028" h="3907028">
                  <a:moveTo>
                    <a:pt x="0" y="0"/>
                  </a:moveTo>
                  <a:lnTo>
                    <a:pt x="3907028" y="0"/>
                  </a:lnTo>
                  <a:lnTo>
                    <a:pt x="3907028" y="3907028"/>
                  </a:lnTo>
                  <a:lnTo>
                    <a:pt x="0" y="3907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4239220" y="3795117"/>
            <a:ext cx="3696295" cy="500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874">
                <a:solidFill>
                  <a:srgbClr val="D9E1FF"/>
                </a:solidFill>
                <a:latin typeface="Arimo"/>
                <a:ea typeface="Arimo"/>
                <a:cs typeface="Arimo"/>
                <a:sym typeface="Arimo"/>
              </a:rPr>
              <a:t>Tuntutan Pidana </a:t>
            </a:r>
            <a:r>
              <a:rPr lang="en-US" sz="287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⚖️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239220" y="4376142"/>
            <a:ext cx="4741069" cy="1332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000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Menuntut pelaku karena tindakan melanggar hukum. Tujuannya adalah menghukum pelaku.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239220" y="5789562"/>
            <a:ext cx="4741069" cy="1332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1625" lvl="1" indent="-150812" algn="l">
              <a:lnSpc>
                <a:spcPts val="3250"/>
              </a:lnSpc>
              <a:buFont typeface="Arial"/>
              <a:buChar char="•"/>
            </a:pPr>
            <a:r>
              <a:rPr lang="en-US" sz="2000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Dasar Hukum: KUHP (Penggelapan, Penipuan), UU Tindak Pidana Korupsi, UU ITE.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239220" y="7137499"/>
            <a:ext cx="4741069" cy="913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1625" lvl="1" indent="-150812" algn="l">
              <a:lnSpc>
                <a:spcPts val="3250"/>
              </a:lnSpc>
              <a:buFont typeface="Arial"/>
              <a:buChar char="•"/>
            </a:pPr>
            <a:r>
              <a:rPr lang="en-US" sz="2000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Sanksi: Penjara, denda, penyitaan aset, atau larangan profesi.</a:t>
            </a:r>
          </a:p>
        </p:txBody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9307562" y="3823692"/>
            <a:ext cx="2930277" cy="2930277"/>
            <a:chOff x="0" y="0"/>
            <a:chExt cx="3907037" cy="3907037"/>
          </a:xfrm>
        </p:grpSpPr>
        <p:sp>
          <p:nvSpPr>
            <p:cNvPr id="15" name="Freeform 15" descr="preencoded.png"/>
            <p:cNvSpPr/>
            <p:nvPr/>
          </p:nvSpPr>
          <p:spPr>
            <a:xfrm>
              <a:off x="0" y="0"/>
              <a:ext cx="3907028" cy="3907028"/>
            </a:xfrm>
            <a:custGeom>
              <a:avLst/>
              <a:gdLst/>
              <a:ahLst/>
              <a:cxnLst/>
              <a:rect l="l" t="t" r="r" b="b"/>
              <a:pathLst>
                <a:path w="3907028" h="3907028">
                  <a:moveTo>
                    <a:pt x="0" y="0"/>
                  </a:moveTo>
                  <a:lnTo>
                    <a:pt x="3907028" y="0"/>
                  </a:lnTo>
                  <a:lnTo>
                    <a:pt x="3907028" y="3907028"/>
                  </a:lnTo>
                  <a:lnTo>
                    <a:pt x="0" y="3907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12499627" y="3795117"/>
            <a:ext cx="3696295" cy="500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874">
                <a:solidFill>
                  <a:srgbClr val="D9E1FF"/>
                </a:solidFill>
                <a:latin typeface="Arimo"/>
                <a:ea typeface="Arimo"/>
                <a:cs typeface="Arimo"/>
                <a:sym typeface="Arimo"/>
              </a:rPr>
              <a:t>Tuntutan Perdata </a:t>
            </a:r>
            <a:r>
              <a:rPr lang="en-US" sz="287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💰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499627" y="4376142"/>
            <a:ext cx="4741218" cy="1332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000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Menuntut pelaku untuk mengganti kerugian yang diderita korban. Tujuannya adalah pemulihan kerugian.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499627" y="6049566"/>
            <a:ext cx="4741218" cy="1332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1625" lvl="1" indent="-150812" algn="l">
              <a:lnSpc>
                <a:spcPts val="3250"/>
              </a:lnSpc>
              <a:buFont typeface="Arial"/>
              <a:buChar char="•"/>
            </a:pPr>
            <a:r>
              <a:rPr lang="en-US" sz="2000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Dasar Hukum: KUHPerdata (Pasal 1365 – Perbuatan Melawan Hukum).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499627" y="7346900"/>
            <a:ext cx="4741218" cy="1332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1625" lvl="1" indent="-150812" algn="l">
              <a:lnSpc>
                <a:spcPts val="3250"/>
              </a:lnSpc>
              <a:buFont typeface="Arial"/>
              <a:buChar char="•"/>
            </a:pPr>
            <a:r>
              <a:rPr lang="en-US" sz="2000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Sanksi: Ganti rugi, pengembalian aset, pembatalan kontrak, atau kompensasi finansial.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71C4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00C35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76312" y="623590"/>
            <a:ext cx="1633537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25"/>
              </a:lnSpc>
            </a:pPr>
            <a:r>
              <a:rPr lang="en-US" sz="4499" b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Persiapan Diri Menjadi Profesional Anti-Kecurangan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6312" y="1800969"/>
            <a:ext cx="16335375" cy="354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1874" b="1">
                <a:solidFill>
                  <a:srgbClr val="D9E1FF"/>
                </a:solidFill>
                <a:latin typeface="Martel Bold"/>
                <a:ea typeface="Martel Bold"/>
                <a:cs typeface="Martel Bold"/>
                <a:sym typeface="Martel Bold"/>
              </a:rPr>
              <a:t>Karier di bidang akuntansi forensik menuntut kombinasi keahlian akuntansi, hukum, dan investigasi.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4039195" y="2542282"/>
            <a:ext cx="2041923" cy="1384101"/>
            <a:chOff x="0" y="0"/>
            <a:chExt cx="2722563" cy="18454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22499" cy="1845437"/>
            </a:xfrm>
            <a:custGeom>
              <a:avLst/>
              <a:gdLst/>
              <a:ahLst/>
              <a:cxnLst/>
              <a:rect l="l" t="t" r="r" b="b"/>
              <a:pathLst>
                <a:path w="2722499" h="1845437">
                  <a:moveTo>
                    <a:pt x="0" y="48768"/>
                  </a:moveTo>
                  <a:cubicBezTo>
                    <a:pt x="0" y="21844"/>
                    <a:pt x="21844" y="0"/>
                    <a:pt x="48768" y="0"/>
                  </a:cubicBezTo>
                  <a:lnTo>
                    <a:pt x="2673731" y="0"/>
                  </a:lnTo>
                  <a:cubicBezTo>
                    <a:pt x="2700655" y="0"/>
                    <a:pt x="2722499" y="21844"/>
                    <a:pt x="2722499" y="48768"/>
                  </a:cubicBezTo>
                  <a:lnTo>
                    <a:pt x="2722499" y="1796669"/>
                  </a:lnTo>
                  <a:cubicBezTo>
                    <a:pt x="2722499" y="1823593"/>
                    <a:pt x="2700655" y="1845437"/>
                    <a:pt x="2673731" y="1845437"/>
                  </a:cubicBezTo>
                  <a:lnTo>
                    <a:pt x="48768" y="1845437"/>
                  </a:lnTo>
                  <a:cubicBezTo>
                    <a:pt x="21844" y="1845437"/>
                    <a:pt x="0" y="1823593"/>
                    <a:pt x="0" y="1796669"/>
                  </a:cubicBezTo>
                  <a:close/>
                </a:path>
              </a:pathLst>
            </a:custGeom>
            <a:solidFill>
              <a:srgbClr val="2F2B54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4888558" y="3019722"/>
            <a:ext cx="343197" cy="429071"/>
            <a:chOff x="0" y="0"/>
            <a:chExt cx="457597" cy="572095"/>
          </a:xfrm>
        </p:grpSpPr>
        <p:sp>
          <p:nvSpPr>
            <p:cNvPr id="11" name="Freeform 11" descr="preencoded.png"/>
            <p:cNvSpPr/>
            <p:nvPr/>
          </p:nvSpPr>
          <p:spPr>
            <a:xfrm>
              <a:off x="0" y="0"/>
              <a:ext cx="457581" cy="572135"/>
            </a:xfrm>
            <a:custGeom>
              <a:avLst/>
              <a:gdLst/>
              <a:ahLst/>
              <a:cxnLst/>
              <a:rect l="l" t="t" r="r" b="b"/>
              <a:pathLst>
                <a:path w="457581" h="572135">
                  <a:moveTo>
                    <a:pt x="0" y="0"/>
                  </a:moveTo>
                  <a:lnTo>
                    <a:pt x="457581" y="0"/>
                  </a:lnTo>
                  <a:lnTo>
                    <a:pt x="457581" y="572135"/>
                  </a:lnTo>
                  <a:lnTo>
                    <a:pt x="0" y="5721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8" r="-12" b="6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6325195" y="2757785"/>
            <a:ext cx="3797013" cy="366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12"/>
              </a:lnSpc>
            </a:pPr>
            <a:r>
              <a:rPr lang="en-US" sz="2249" b="1">
                <a:solidFill>
                  <a:srgbClr val="D9E1FF"/>
                </a:solidFill>
                <a:latin typeface="Arimo Bold"/>
                <a:ea typeface="Arimo Bold"/>
                <a:cs typeface="Arimo Bold"/>
                <a:sym typeface="Arimo Bold"/>
              </a:rPr>
              <a:t>Komunikasi &amp; Laporan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325195" y="3215580"/>
            <a:ext cx="10162283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1874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Mampu menjelaskan temuan secara jelas, objektif, dan persuasif, termasuk di pengadilan.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6203156" y="3914477"/>
            <a:ext cx="10986492" cy="14288"/>
            <a:chOff x="0" y="0"/>
            <a:chExt cx="14648657" cy="190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648687" cy="19050"/>
            </a:xfrm>
            <a:custGeom>
              <a:avLst/>
              <a:gdLst/>
              <a:ahLst/>
              <a:cxnLst/>
              <a:rect l="l" t="t" r="r" b="b"/>
              <a:pathLst>
                <a:path w="14648687" h="19050">
                  <a:moveTo>
                    <a:pt x="0" y="9525"/>
                  </a:moveTo>
                  <a:cubicBezTo>
                    <a:pt x="0" y="4318"/>
                    <a:pt x="4318" y="0"/>
                    <a:pt x="9525" y="0"/>
                  </a:cubicBezTo>
                  <a:lnTo>
                    <a:pt x="14639162" y="0"/>
                  </a:lnTo>
                  <a:cubicBezTo>
                    <a:pt x="14644370" y="0"/>
                    <a:pt x="14648687" y="4318"/>
                    <a:pt x="14648687" y="9525"/>
                  </a:cubicBezTo>
                  <a:cubicBezTo>
                    <a:pt x="14648687" y="14732"/>
                    <a:pt x="14644370" y="19050"/>
                    <a:pt x="14639162" y="19050"/>
                  </a:cubicBezTo>
                  <a:lnTo>
                    <a:pt x="9525" y="19050"/>
                  </a:lnTo>
                  <a:cubicBezTo>
                    <a:pt x="4318" y="19050"/>
                    <a:pt x="0" y="14732"/>
                    <a:pt x="0" y="9525"/>
                  </a:cubicBezTo>
                  <a:close/>
                </a:path>
              </a:pathLst>
            </a:custGeom>
            <a:solidFill>
              <a:srgbClr val="48446D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3018235" y="4048422"/>
            <a:ext cx="4083844" cy="1774626"/>
            <a:chOff x="0" y="0"/>
            <a:chExt cx="5445125" cy="236616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445125" cy="2366137"/>
            </a:xfrm>
            <a:custGeom>
              <a:avLst/>
              <a:gdLst/>
              <a:ahLst/>
              <a:cxnLst/>
              <a:rect l="l" t="t" r="r" b="b"/>
              <a:pathLst>
                <a:path w="5445125" h="2366137">
                  <a:moveTo>
                    <a:pt x="0" y="48768"/>
                  </a:moveTo>
                  <a:cubicBezTo>
                    <a:pt x="0" y="21844"/>
                    <a:pt x="21844" y="0"/>
                    <a:pt x="48768" y="0"/>
                  </a:cubicBezTo>
                  <a:lnTo>
                    <a:pt x="5396357" y="0"/>
                  </a:lnTo>
                  <a:cubicBezTo>
                    <a:pt x="5423281" y="0"/>
                    <a:pt x="5445125" y="21844"/>
                    <a:pt x="5445125" y="48768"/>
                  </a:cubicBezTo>
                  <a:lnTo>
                    <a:pt x="5445125" y="2317369"/>
                  </a:lnTo>
                  <a:cubicBezTo>
                    <a:pt x="5445125" y="2344293"/>
                    <a:pt x="5423281" y="2366137"/>
                    <a:pt x="5396357" y="2366137"/>
                  </a:cubicBezTo>
                  <a:lnTo>
                    <a:pt x="48768" y="2366137"/>
                  </a:lnTo>
                  <a:cubicBezTo>
                    <a:pt x="21844" y="2366137"/>
                    <a:pt x="0" y="2344293"/>
                    <a:pt x="0" y="2317369"/>
                  </a:cubicBezTo>
                  <a:close/>
                </a:path>
              </a:pathLst>
            </a:custGeom>
            <a:solidFill>
              <a:srgbClr val="2F2B54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4888558" y="4721126"/>
            <a:ext cx="343197" cy="429071"/>
            <a:chOff x="0" y="0"/>
            <a:chExt cx="457597" cy="572095"/>
          </a:xfrm>
        </p:grpSpPr>
        <p:sp>
          <p:nvSpPr>
            <p:cNvPr id="19" name="Freeform 19" descr="preencoded.png"/>
            <p:cNvSpPr/>
            <p:nvPr/>
          </p:nvSpPr>
          <p:spPr>
            <a:xfrm>
              <a:off x="0" y="0"/>
              <a:ext cx="457581" cy="572135"/>
            </a:xfrm>
            <a:custGeom>
              <a:avLst/>
              <a:gdLst/>
              <a:ahLst/>
              <a:cxnLst/>
              <a:rect l="l" t="t" r="r" b="b"/>
              <a:pathLst>
                <a:path w="457581" h="572135">
                  <a:moveTo>
                    <a:pt x="0" y="0"/>
                  </a:moveTo>
                  <a:lnTo>
                    <a:pt x="457581" y="0"/>
                  </a:lnTo>
                  <a:lnTo>
                    <a:pt x="457581" y="572135"/>
                  </a:lnTo>
                  <a:lnTo>
                    <a:pt x="0" y="5721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" r="-12" b="6"/>
              </a:stretch>
            </a:blipFill>
          </p:spPr>
        </p:sp>
      </p:grpSp>
      <p:sp>
        <p:nvSpPr>
          <p:cNvPr id="20" name="TextBox 20"/>
          <p:cNvSpPr txBox="1"/>
          <p:nvPr/>
        </p:nvSpPr>
        <p:spPr>
          <a:xfrm>
            <a:off x="7346156" y="4263926"/>
            <a:ext cx="3892749" cy="366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12"/>
              </a:lnSpc>
            </a:pPr>
            <a:r>
              <a:rPr lang="en-US" sz="2249" b="1">
                <a:solidFill>
                  <a:srgbClr val="D9E1FF"/>
                </a:solidFill>
                <a:latin typeface="Arimo Bold"/>
                <a:ea typeface="Arimo Bold"/>
                <a:cs typeface="Arimo Bold"/>
                <a:sym typeface="Arimo Bold"/>
              </a:rPr>
              <a:t>Kemampuan Investigatif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346156" y="4721721"/>
            <a:ext cx="9721454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1874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Menganalisis pola transaksi mencurigakan, melakukan wawancara, dan mendokumentasikan bukti.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7224118" y="5811142"/>
            <a:ext cx="9965531" cy="14288"/>
            <a:chOff x="0" y="0"/>
            <a:chExt cx="13287375" cy="1905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3287375" cy="19050"/>
            </a:xfrm>
            <a:custGeom>
              <a:avLst/>
              <a:gdLst/>
              <a:ahLst/>
              <a:cxnLst/>
              <a:rect l="l" t="t" r="r" b="b"/>
              <a:pathLst>
                <a:path w="13287375" h="19050">
                  <a:moveTo>
                    <a:pt x="0" y="9525"/>
                  </a:moveTo>
                  <a:cubicBezTo>
                    <a:pt x="0" y="4318"/>
                    <a:pt x="4318" y="0"/>
                    <a:pt x="9525" y="0"/>
                  </a:cubicBezTo>
                  <a:lnTo>
                    <a:pt x="13277850" y="0"/>
                  </a:lnTo>
                  <a:cubicBezTo>
                    <a:pt x="13283057" y="0"/>
                    <a:pt x="13287375" y="4318"/>
                    <a:pt x="13287375" y="9525"/>
                  </a:cubicBezTo>
                  <a:cubicBezTo>
                    <a:pt x="13287375" y="14732"/>
                    <a:pt x="13283057" y="19050"/>
                    <a:pt x="13277850" y="19050"/>
                  </a:cubicBezTo>
                  <a:lnTo>
                    <a:pt x="9525" y="19050"/>
                  </a:lnTo>
                  <a:cubicBezTo>
                    <a:pt x="4318" y="19050"/>
                    <a:pt x="0" y="14732"/>
                    <a:pt x="0" y="9525"/>
                  </a:cubicBezTo>
                  <a:close/>
                </a:path>
              </a:pathLst>
            </a:custGeom>
            <a:solidFill>
              <a:srgbClr val="48446D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997274" y="5945089"/>
            <a:ext cx="6125766" cy="1774626"/>
            <a:chOff x="0" y="0"/>
            <a:chExt cx="8167688" cy="236616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67625" cy="2366137"/>
            </a:xfrm>
            <a:custGeom>
              <a:avLst/>
              <a:gdLst/>
              <a:ahLst/>
              <a:cxnLst/>
              <a:rect l="l" t="t" r="r" b="b"/>
              <a:pathLst>
                <a:path w="8167625" h="2366137">
                  <a:moveTo>
                    <a:pt x="0" y="48768"/>
                  </a:moveTo>
                  <a:cubicBezTo>
                    <a:pt x="0" y="21844"/>
                    <a:pt x="21844" y="0"/>
                    <a:pt x="48768" y="0"/>
                  </a:cubicBezTo>
                  <a:lnTo>
                    <a:pt x="8118856" y="0"/>
                  </a:lnTo>
                  <a:cubicBezTo>
                    <a:pt x="8145780" y="0"/>
                    <a:pt x="8167625" y="21844"/>
                    <a:pt x="8167625" y="48768"/>
                  </a:cubicBezTo>
                  <a:lnTo>
                    <a:pt x="8167625" y="2317369"/>
                  </a:lnTo>
                  <a:cubicBezTo>
                    <a:pt x="8167625" y="2344293"/>
                    <a:pt x="8145780" y="2366137"/>
                    <a:pt x="8118856" y="2366137"/>
                  </a:cubicBezTo>
                  <a:lnTo>
                    <a:pt x="48768" y="2366137"/>
                  </a:lnTo>
                  <a:cubicBezTo>
                    <a:pt x="21844" y="2366137"/>
                    <a:pt x="0" y="2344293"/>
                    <a:pt x="0" y="2317369"/>
                  </a:cubicBezTo>
                  <a:close/>
                </a:path>
              </a:pathLst>
            </a:custGeom>
            <a:solidFill>
              <a:srgbClr val="2F2B54"/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4888558" y="6617791"/>
            <a:ext cx="343197" cy="429071"/>
            <a:chOff x="0" y="0"/>
            <a:chExt cx="457597" cy="572095"/>
          </a:xfrm>
        </p:grpSpPr>
        <p:sp>
          <p:nvSpPr>
            <p:cNvPr id="27" name="Freeform 27" descr="preencoded.png"/>
            <p:cNvSpPr/>
            <p:nvPr/>
          </p:nvSpPr>
          <p:spPr>
            <a:xfrm>
              <a:off x="0" y="0"/>
              <a:ext cx="457581" cy="572135"/>
            </a:xfrm>
            <a:custGeom>
              <a:avLst/>
              <a:gdLst/>
              <a:ahLst/>
              <a:cxnLst/>
              <a:rect l="l" t="t" r="r" b="b"/>
              <a:pathLst>
                <a:path w="457581" h="572135">
                  <a:moveTo>
                    <a:pt x="0" y="0"/>
                  </a:moveTo>
                  <a:lnTo>
                    <a:pt x="457581" y="0"/>
                  </a:lnTo>
                  <a:lnTo>
                    <a:pt x="457581" y="572135"/>
                  </a:lnTo>
                  <a:lnTo>
                    <a:pt x="0" y="5721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" r="-12" b="6"/>
              </a:stretch>
            </a:blipFill>
          </p:spPr>
        </p:sp>
      </p:grpSp>
      <p:sp>
        <p:nvSpPr>
          <p:cNvPr id="28" name="TextBox 28"/>
          <p:cNvSpPr txBox="1"/>
          <p:nvPr/>
        </p:nvSpPr>
        <p:spPr>
          <a:xfrm>
            <a:off x="8367117" y="6160591"/>
            <a:ext cx="3329285" cy="366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12"/>
              </a:lnSpc>
            </a:pPr>
            <a:r>
              <a:rPr lang="en-US" sz="2249" b="1">
                <a:solidFill>
                  <a:srgbClr val="D9E1FF"/>
                </a:solidFill>
                <a:latin typeface="Arimo Bold"/>
                <a:ea typeface="Arimo Bold"/>
                <a:cs typeface="Arimo Bold"/>
                <a:sym typeface="Arimo Bold"/>
              </a:rPr>
              <a:t>Hukum &amp; Etika Bisnis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367117" y="6618386"/>
            <a:ext cx="8700492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1874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Memahami peraturan anti-korupsi, standar etika profesional, dan kerangka hukum keuangan.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8245077" y="7707809"/>
            <a:ext cx="8944570" cy="14288"/>
            <a:chOff x="0" y="0"/>
            <a:chExt cx="11926093" cy="1905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1926062" cy="19050"/>
            </a:xfrm>
            <a:custGeom>
              <a:avLst/>
              <a:gdLst/>
              <a:ahLst/>
              <a:cxnLst/>
              <a:rect l="l" t="t" r="r" b="b"/>
              <a:pathLst>
                <a:path w="11926062" h="19050">
                  <a:moveTo>
                    <a:pt x="0" y="9525"/>
                  </a:moveTo>
                  <a:cubicBezTo>
                    <a:pt x="0" y="4318"/>
                    <a:pt x="4318" y="0"/>
                    <a:pt x="9525" y="0"/>
                  </a:cubicBezTo>
                  <a:lnTo>
                    <a:pt x="11916537" y="0"/>
                  </a:lnTo>
                  <a:cubicBezTo>
                    <a:pt x="11921744" y="0"/>
                    <a:pt x="11926062" y="4318"/>
                    <a:pt x="11926062" y="9525"/>
                  </a:cubicBezTo>
                  <a:cubicBezTo>
                    <a:pt x="11926062" y="14732"/>
                    <a:pt x="11921744" y="19050"/>
                    <a:pt x="11916537" y="19050"/>
                  </a:cubicBezTo>
                  <a:lnTo>
                    <a:pt x="9525" y="19050"/>
                  </a:lnTo>
                  <a:cubicBezTo>
                    <a:pt x="4318" y="19050"/>
                    <a:pt x="0" y="14732"/>
                    <a:pt x="0" y="9525"/>
                  </a:cubicBezTo>
                  <a:close/>
                </a:path>
              </a:pathLst>
            </a:custGeom>
            <a:solidFill>
              <a:srgbClr val="48446D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976312" y="7841754"/>
            <a:ext cx="8167687" cy="1774626"/>
            <a:chOff x="0" y="0"/>
            <a:chExt cx="10890250" cy="236616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0890250" cy="2366137"/>
            </a:xfrm>
            <a:custGeom>
              <a:avLst/>
              <a:gdLst/>
              <a:ahLst/>
              <a:cxnLst/>
              <a:rect l="l" t="t" r="r" b="b"/>
              <a:pathLst>
                <a:path w="10890250" h="2366137">
                  <a:moveTo>
                    <a:pt x="0" y="48768"/>
                  </a:moveTo>
                  <a:cubicBezTo>
                    <a:pt x="0" y="21844"/>
                    <a:pt x="21844" y="0"/>
                    <a:pt x="48768" y="0"/>
                  </a:cubicBezTo>
                  <a:lnTo>
                    <a:pt x="10841482" y="0"/>
                  </a:lnTo>
                  <a:cubicBezTo>
                    <a:pt x="10868406" y="0"/>
                    <a:pt x="10890250" y="21844"/>
                    <a:pt x="10890250" y="48768"/>
                  </a:cubicBezTo>
                  <a:lnTo>
                    <a:pt x="10890250" y="2317369"/>
                  </a:lnTo>
                  <a:cubicBezTo>
                    <a:pt x="10890250" y="2344293"/>
                    <a:pt x="10868406" y="2366137"/>
                    <a:pt x="10841482" y="2366137"/>
                  </a:cubicBezTo>
                  <a:lnTo>
                    <a:pt x="48768" y="2366137"/>
                  </a:lnTo>
                  <a:cubicBezTo>
                    <a:pt x="21844" y="2366137"/>
                    <a:pt x="0" y="2344293"/>
                    <a:pt x="0" y="2317369"/>
                  </a:cubicBezTo>
                  <a:close/>
                </a:path>
              </a:pathLst>
            </a:custGeom>
            <a:solidFill>
              <a:srgbClr val="2F2B54"/>
            </a:solidFill>
          </p:spPr>
        </p:sp>
      </p:grpSp>
      <p:grpSp>
        <p:nvGrpSpPr>
          <p:cNvPr id="34" name="Group 34"/>
          <p:cNvGrpSpPr>
            <a:grpSpLocks noChangeAspect="1"/>
          </p:cNvGrpSpPr>
          <p:nvPr/>
        </p:nvGrpSpPr>
        <p:grpSpPr>
          <a:xfrm>
            <a:off x="4888558" y="8514458"/>
            <a:ext cx="343197" cy="429071"/>
            <a:chOff x="0" y="0"/>
            <a:chExt cx="457597" cy="572095"/>
          </a:xfrm>
        </p:grpSpPr>
        <p:sp>
          <p:nvSpPr>
            <p:cNvPr id="35" name="Freeform 35" descr="preencoded.png"/>
            <p:cNvSpPr/>
            <p:nvPr/>
          </p:nvSpPr>
          <p:spPr>
            <a:xfrm>
              <a:off x="0" y="0"/>
              <a:ext cx="457581" cy="572135"/>
            </a:xfrm>
            <a:custGeom>
              <a:avLst/>
              <a:gdLst/>
              <a:ahLst/>
              <a:cxnLst/>
              <a:rect l="l" t="t" r="r" b="b"/>
              <a:pathLst>
                <a:path w="457581" h="572135">
                  <a:moveTo>
                    <a:pt x="0" y="0"/>
                  </a:moveTo>
                  <a:lnTo>
                    <a:pt x="457581" y="0"/>
                  </a:lnTo>
                  <a:lnTo>
                    <a:pt x="457581" y="572135"/>
                  </a:lnTo>
                  <a:lnTo>
                    <a:pt x="0" y="5721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8" r="-12" b="6"/>
              </a:stretch>
            </a:blipFill>
          </p:spPr>
        </p:sp>
      </p:grpSp>
      <p:sp>
        <p:nvSpPr>
          <p:cNvPr id="36" name="TextBox 36"/>
          <p:cNvSpPr txBox="1"/>
          <p:nvPr/>
        </p:nvSpPr>
        <p:spPr>
          <a:xfrm>
            <a:off x="9388078" y="8057258"/>
            <a:ext cx="4493405" cy="366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12"/>
              </a:lnSpc>
            </a:pPr>
            <a:r>
              <a:rPr lang="en-US" sz="2249" b="1">
                <a:solidFill>
                  <a:srgbClr val="D9E1FF"/>
                </a:solidFill>
                <a:latin typeface="Arimo Bold"/>
                <a:ea typeface="Arimo Bold"/>
                <a:cs typeface="Arimo Bold"/>
                <a:sym typeface="Arimo Bold"/>
              </a:rPr>
              <a:t>Kuasai Dasar Akuntansi &amp; Audit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388078" y="8515052"/>
            <a:ext cx="7679531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1874">
                <a:solidFill>
                  <a:srgbClr val="D9E1FF"/>
                </a:solidFill>
                <a:latin typeface="Martel Light"/>
                <a:ea typeface="Martel Light"/>
                <a:cs typeface="Martel Light"/>
                <a:sym typeface="Martel Light"/>
              </a:rPr>
              <a:t>Pahami sistem pengendalian internal, pelaporan keuangan, dan prosedur audit secara mendalam.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970</Words>
  <Application>Microsoft Office PowerPoint</Application>
  <PresentationFormat>Custom</PresentationFormat>
  <Paragraphs>144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Martel</vt:lpstr>
      <vt:lpstr>Calibri</vt:lpstr>
      <vt:lpstr>Arimo Bold</vt:lpstr>
      <vt:lpstr>Arial</vt:lpstr>
      <vt:lpstr>Martel Light</vt:lpstr>
      <vt:lpstr>Martel Bold</vt:lpstr>
      <vt:lpstr>Arimo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Materi-Akuntansi-Forensik-dan-Pemberantasan-Kecurangan (1).pptx</dc:title>
  <cp:lastModifiedBy>organizer</cp:lastModifiedBy>
  <cp:revision>3</cp:revision>
  <dcterms:created xsi:type="dcterms:W3CDTF">2006-08-16T00:00:00Z</dcterms:created>
  <dcterms:modified xsi:type="dcterms:W3CDTF">2025-11-19T10:26:44Z</dcterms:modified>
  <dc:identifier>DAG1kaKSsU0</dc:identifier>
</cp:coreProperties>
</file>