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70" r:id="rId2"/>
    <p:sldId id="272" r:id="rId3"/>
    <p:sldId id="273" r:id="rId4"/>
    <p:sldId id="274" r:id="rId5"/>
    <p:sldId id="275" r:id="rId6"/>
    <p:sldId id="276" r:id="rId7"/>
    <p:sldId id="277" r:id="rId8"/>
    <p:sldId id="278" r:id="rId9"/>
    <p:sldId id="279" r:id="rId10"/>
    <p:sldId id="280" r:id="rId11"/>
    <p:sldId id="281" r:id="rId12"/>
    <p:sldId id="282" r:id="rId13"/>
    <p:sldId id="283" r:id="rId14"/>
    <p:sldId id="284" r:id="rId15"/>
    <p:sldId id="285" r:id="rId16"/>
    <p:sldId id="286" r:id="rId17"/>
  </p:sldIdLst>
  <p:sldSz cx="18288000" cy="10287000"/>
  <p:notesSz cx="6858000" cy="9144000"/>
  <p:embeddedFontLst>
    <p:embeddedFont>
      <p:font typeface="Rosario" panose="020B0604020202020204" charset="0"/>
      <p:regular r:id="rId18"/>
    </p:embeddedFont>
    <p:embeddedFont>
      <p:font typeface="Rosario Bold" panose="020B0604020202020204" charset="0"/>
      <p:regular r:id="rId19"/>
    </p:embeddedFont>
    <p:embeddedFont>
      <p:font typeface="Source Sans Pro Bold" panose="020B0604020202020204" charset="0"/>
      <p:regular r:id="rId20"/>
    </p:embeddedFont>
    <p:embeddedFont>
      <p:font typeface="Trocchi" panose="020B0604020202020204" charset="0"/>
      <p:regular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5" d="100"/>
          <a:sy n="55" d="100"/>
        </p:scale>
        <p:origin x="658" y="3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11/19/2025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11/19/2025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11/19/2025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8.svg"/></Relationships>
</file>

<file path=ppt/slides/_rels/slide1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14.sv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26.svg"/><Relationship Id="rId7" Type="http://schemas.openxmlformats.org/officeDocument/2006/relationships/image" Target="../media/image8.sv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16.svg"/></Relationships>
</file>

<file path=ppt/slides/_rels/slide1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8.sv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26.svg"/><Relationship Id="rId7" Type="http://schemas.openxmlformats.org/officeDocument/2006/relationships/image" Target="../media/image8.sv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16.svg"/></Relationships>
</file>

<file path=ppt/slides/_rels/slide14.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4.svg"/><Relationship Id="rId7" Type="http://schemas.openxmlformats.org/officeDocument/2006/relationships/image" Target="../media/image30.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29.png"/><Relationship Id="rId11" Type="http://schemas.openxmlformats.org/officeDocument/2006/relationships/image" Target="../media/image34.svg"/><Relationship Id="rId5" Type="http://schemas.openxmlformats.org/officeDocument/2006/relationships/image" Target="../media/image28.sv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svg"/></Relationships>
</file>

<file path=ppt/slides/_rels/slide1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4.svg"/><Relationship Id="rId7" Type="http://schemas.openxmlformats.org/officeDocument/2006/relationships/image" Target="../media/image38.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37.png"/><Relationship Id="rId11" Type="http://schemas.openxmlformats.org/officeDocument/2006/relationships/image" Target="../media/image40.svg"/><Relationship Id="rId5" Type="http://schemas.openxmlformats.org/officeDocument/2006/relationships/image" Target="../media/image36.svg"/><Relationship Id="rId10" Type="http://schemas.openxmlformats.org/officeDocument/2006/relationships/image" Target="../media/image39.png"/><Relationship Id="rId4" Type="http://schemas.openxmlformats.org/officeDocument/2006/relationships/image" Target="../media/image35.png"/><Relationship Id="rId9" Type="http://schemas.openxmlformats.org/officeDocument/2006/relationships/image" Target="../media/image14.svg"/></Relationships>
</file>

<file path=ppt/slides/_rels/slide1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4.svg"/><Relationship Id="rId7" Type="http://schemas.openxmlformats.org/officeDocument/2006/relationships/image" Target="../media/image14.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20.svg"/><Relationship Id="rId5" Type="http://schemas.openxmlformats.org/officeDocument/2006/relationships/image" Target="../media/image12.svg"/><Relationship Id="rId10" Type="http://schemas.openxmlformats.org/officeDocument/2006/relationships/image" Target="../media/image19.png"/><Relationship Id="rId4" Type="http://schemas.openxmlformats.org/officeDocument/2006/relationships/image" Target="../media/image11.png"/><Relationship Id="rId9" Type="http://schemas.openxmlformats.org/officeDocument/2006/relationships/image" Target="../media/image18.sv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svg"/><Relationship Id="rId7" Type="http://schemas.openxmlformats.org/officeDocument/2006/relationships/image" Target="../media/image4.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10.svg"/><Relationship Id="rId4" Type="http://schemas.openxmlformats.org/officeDocument/2006/relationships/image" Target="../media/image9.png"/><Relationship Id="rId9" Type="http://schemas.openxmlformats.org/officeDocument/2006/relationships/image" Target="../media/image8.svg"/></Relationships>
</file>

<file path=ppt/slides/_rels/slide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14.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14.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14.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4.svg"/><Relationship Id="rId7" Type="http://schemas.openxmlformats.org/officeDocument/2006/relationships/image" Target="../media/image18.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5.png"/><Relationship Id="rId9" Type="http://schemas.openxmlformats.org/officeDocument/2006/relationships/image" Target="../media/image20.svg"/></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6.svg"/><Relationship Id="rId7" Type="http://schemas.openxmlformats.org/officeDocument/2006/relationships/image" Target="../media/image4.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2.svg"/><Relationship Id="rId5" Type="http://schemas.openxmlformats.org/officeDocument/2006/relationships/image" Target="../media/image22.svg"/><Relationship Id="rId10" Type="http://schemas.openxmlformats.org/officeDocument/2006/relationships/image" Target="../media/image11.png"/><Relationship Id="rId4" Type="http://schemas.openxmlformats.org/officeDocument/2006/relationships/image" Target="../media/image21.png"/><Relationship Id="rId9" Type="http://schemas.openxmlformats.org/officeDocument/2006/relationships/image" Target="../media/image14.svg"/></Relationships>
</file>

<file path=ppt/slides/_rels/slide9.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12.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24.sv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6E4"/>
        </a:solidFill>
        <a:effectLst/>
      </p:bgPr>
    </p:bg>
    <p:spTree>
      <p:nvGrpSpPr>
        <p:cNvPr id="1" name=""/>
        <p:cNvGrpSpPr/>
        <p:nvPr/>
      </p:nvGrpSpPr>
      <p:grpSpPr>
        <a:xfrm>
          <a:off x="0" y="0"/>
          <a:ext cx="0" cy="0"/>
          <a:chOff x="0" y="0"/>
          <a:chExt cx="0" cy="0"/>
        </a:xfrm>
      </p:grpSpPr>
      <p:sp>
        <p:nvSpPr>
          <p:cNvPr id="2" name="Freeform 2"/>
          <p:cNvSpPr/>
          <p:nvPr/>
        </p:nvSpPr>
        <p:spPr>
          <a:xfrm>
            <a:off x="-117259" y="1593838"/>
            <a:ext cx="8681766" cy="7664462"/>
          </a:xfrm>
          <a:custGeom>
            <a:avLst/>
            <a:gdLst/>
            <a:ahLst/>
            <a:cxnLst/>
            <a:rect l="l" t="t" r="r" b="b"/>
            <a:pathLst>
              <a:path w="8681766" h="7664462">
                <a:moveTo>
                  <a:pt x="0" y="0"/>
                </a:moveTo>
                <a:lnTo>
                  <a:pt x="8681766" y="0"/>
                </a:lnTo>
                <a:lnTo>
                  <a:pt x="8681766" y="7664462"/>
                </a:lnTo>
                <a:lnTo>
                  <a:pt x="0" y="766446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5626545" y="-1196223"/>
            <a:ext cx="3099320" cy="1763795"/>
          </a:xfrm>
          <a:custGeom>
            <a:avLst/>
            <a:gdLst/>
            <a:ahLst/>
            <a:cxnLst/>
            <a:rect l="l" t="t" r="r" b="b"/>
            <a:pathLst>
              <a:path w="3099320" h="1763795">
                <a:moveTo>
                  <a:pt x="0" y="0"/>
                </a:moveTo>
                <a:lnTo>
                  <a:pt x="3099320" y="0"/>
                </a:lnTo>
                <a:lnTo>
                  <a:pt x="3099320" y="1763796"/>
                </a:lnTo>
                <a:lnTo>
                  <a:pt x="0" y="176379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462628" y="9728952"/>
            <a:ext cx="3099320" cy="1763795"/>
          </a:xfrm>
          <a:custGeom>
            <a:avLst/>
            <a:gdLst/>
            <a:ahLst/>
            <a:cxnLst/>
            <a:rect l="l" t="t" r="r" b="b"/>
            <a:pathLst>
              <a:path w="3099320" h="1763795">
                <a:moveTo>
                  <a:pt x="0" y="0"/>
                </a:moveTo>
                <a:lnTo>
                  <a:pt x="3099320" y="0"/>
                </a:lnTo>
                <a:lnTo>
                  <a:pt x="3099320" y="1763796"/>
                </a:lnTo>
                <a:lnTo>
                  <a:pt x="0" y="176379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Freeform 5"/>
          <p:cNvSpPr/>
          <p:nvPr/>
        </p:nvSpPr>
        <p:spPr>
          <a:xfrm flipH="1">
            <a:off x="16691150" y="8576134"/>
            <a:ext cx="2034716" cy="2034716"/>
          </a:xfrm>
          <a:custGeom>
            <a:avLst/>
            <a:gdLst/>
            <a:ahLst/>
            <a:cxnLst/>
            <a:rect l="l" t="t" r="r" b="b"/>
            <a:pathLst>
              <a:path w="2034716" h="2034716">
                <a:moveTo>
                  <a:pt x="2034715" y="0"/>
                </a:moveTo>
                <a:lnTo>
                  <a:pt x="0" y="0"/>
                </a:lnTo>
                <a:lnTo>
                  <a:pt x="0" y="2034716"/>
                </a:lnTo>
                <a:lnTo>
                  <a:pt x="2034715" y="2034716"/>
                </a:lnTo>
                <a:lnTo>
                  <a:pt x="2034715" y="0"/>
                </a:lnTo>
                <a:close/>
              </a:path>
            </a:pathLst>
          </a:custGeom>
          <a:blipFill>
            <a:blip r:embed="rId6">
              <a:alphaModFix amt="9999"/>
              <a:extLst>
                <a:ext uri="{96DAC541-7B7A-43D3-8B79-37D633B846F1}">
                  <asvg:svgBlip xmlns:asvg="http://schemas.microsoft.com/office/drawing/2016/SVG/main" r:embed="rId7"/>
                </a:ext>
              </a:extLst>
            </a:blip>
            <a:stretch>
              <a:fillRect/>
            </a:stretch>
          </a:blipFill>
        </p:spPr>
      </p:sp>
      <p:sp>
        <p:nvSpPr>
          <p:cNvPr id="6" name="Freeform 6"/>
          <p:cNvSpPr/>
          <p:nvPr/>
        </p:nvSpPr>
        <p:spPr>
          <a:xfrm>
            <a:off x="-519778" y="499962"/>
            <a:ext cx="1959388" cy="1959388"/>
          </a:xfrm>
          <a:custGeom>
            <a:avLst/>
            <a:gdLst/>
            <a:ahLst/>
            <a:cxnLst/>
            <a:rect l="l" t="t" r="r" b="b"/>
            <a:pathLst>
              <a:path w="1959388" h="1959388">
                <a:moveTo>
                  <a:pt x="0" y="0"/>
                </a:moveTo>
                <a:lnTo>
                  <a:pt x="1959388" y="0"/>
                </a:lnTo>
                <a:lnTo>
                  <a:pt x="1959388" y="1959388"/>
                </a:lnTo>
                <a:lnTo>
                  <a:pt x="0" y="1959388"/>
                </a:lnTo>
                <a:lnTo>
                  <a:pt x="0" y="0"/>
                </a:lnTo>
                <a:close/>
              </a:path>
            </a:pathLst>
          </a:custGeom>
          <a:blipFill>
            <a:blip r:embed="rId6">
              <a:alphaModFix amt="9999"/>
              <a:extLst>
                <a:ext uri="{96DAC541-7B7A-43D3-8B79-37D633B846F1}">
                  <asvg:svgBlip xmlns:asvg="http://schemas.microsoft.com/office/drawing/2016/SVG/main" r:embed="rId7"/>
                </a:ext>
              </a:extLst>
            </a:blip>
            <a:stretch>
              <a:fillRect/>
            </a:stretch>
          </a:blipFill>
        </p:spPr>
      </p:sp>
      <p:sp>
        <p:nvSpPr>
          <p:cNvPr id="7" name="Freeform 7"/>
          <p:cNvSpPr/>
          <p:nvPr/>
        </p:nvSpPr>
        <p:spPr>
          <a:xfrm>
            <a:off x="8782770" y="3244709"/>
            <a:ext cx="722461" cy="601449"/>
          </a:xfrm>
          <a:custGeom>
            <a:avLst/>
            <a:gdLst/>
            <a:ahLst/>
            <a:cxnLst/>
            <a:rect l="l" t="t" r="r" b="b"/>
            <a:pathLst>
              <a:path w="722461" h="601449">
                <a:moveTo>
                  <a:pt x="0" y="0"/>
                </a:moveTo>
                <a:lnTo>
                  <a:pt x="722460" y="0"/>
                </a:lnTo>
                <a:lnTo>
                  <a:pt x="722460" y="601449"/>
                </a:lnTo>
                <a:lnTo>
                  <a:pt x="0" y="60144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8" name="Freeform 8"/>
          <p:cNvSpPr/>
          <p:nvPr/>
        </p:nvSpPr>
        <p:spPr>
          <a:xfrm flipH="1">
            <a:off x="17565539" y="5693574"/>
            <a:ext cx="722461" cy="601449"/>
          </a:xfrm>
          <a:custGeom>
            <a:avLst/>
            <a:gdLst/>
            <a:ahLst/>
            <a:cxnLst/>
            <a:rect l="l" t="t" r="r" b="b"/>
            <a:pathLst>
              <a:path w="722461" h="601449">
                <a:moveTo>
                  <a:pt x="722461" y="0"/>
                </a:moveTo>
                <a:lnTo>
                  <a:pt x="0" y="0"/>
                </a:lnTo>
                <a:lnTo>
                  <a:pt x="0" y="601448"/>
                </a:lnTo>
                <a:lnTo>
                  <a:pt x="722461" y="601448"/>
                </a:lnTo>
                <a:lnTo>
                  <a:pt x="722461"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9" name="TextBox 9"/>
          <p:cNvSpPr txBox="1"/>
          <p:nvPr/>
        </p:nvSpPr>
        <p:spPr>
          <a:xfrm>
            <a:off x="8152272" y="4441630"/>
            <a:ext cx="9144000" cy="3104883"/>
          </a:xfrm>
          <a:prstGeom prst="rect">
            <a:avLst/>
          </a:prstGeom>
        </p:spPr>
        <p:txBody>
          <a:bodyPr lIns="0" tIns="0" rIns="0" bIns="0" rtlCol="0" anchor="t">
            <a:spAutoFit/>
          </a:bodyPr>
          <a:lstStyle/>
          <a:p>
            <a:pPr algn="ctr">
              <a:lnSpc>
                <a:spcPts val="11989"/>
              </a:lnSpc>
            </a:pPr>
            <a:r>
              <a:rPr lang="en-US" sz="11989" b="1">
                <a:solidFill>
                  <a:srgbClr val="008180"/>
                </a:solidFill>
                <a:latin typeface="Source Sans Pro Bold"/>
                <a:ea typeface="Source Sans Pro Bold"/>
                <a:cs typeface="Source Sans Pro Bold"/>
                <a:sym typeface="Source Sans Pro Bold"/>
              </a:rPr>
              <a:t>AKUNTANSI </a:t>
            </a:r>
            <a:r>
              <a:rPr lang="en-US" sz="11989" b="1">
                <a:solidFill>
                  <a:srgbClr val="F37C64"/>
                </a:solidFill>
                <a:latin typeface="Source Sans Pro Bold"/>
                <a:ea typeface="Source Sans Pro Bold"/>
                <a:cs typeface="Source Sans Pro Bold"/>
                <a:sym typeface="Source Sans Pro Bold"/>
              </a:rPr>
              <a:t>PERPAJAKAN</a:t>
            </a:r>
          </a:p>
        </p:txBody>
      </p:sp>
      <p:sp>
        <p:nvSpPr>
          <p:cNvPr id="10" name="TextBox 10"/>
          <p:cNvSpPr txBox="1"/>
          <p:nvPr/>
        </p:nvSpPr>
        <p:spPr>
          <a:xfrm>
            <a:off x="9093552" y="7837184"/>
            <a:ext cx="7068553" cy="1401700"/>
          </a:xfrm>
          <a:prstGeom prst="rect">
            <a:avLst/>
          </a:prstGeom>
        </p:spPr>
        <p:txBody>
          <a:bodyPr lIns="0" tIns="0" rIns="0" bIns="0" rtlCol="0" anchor="t">
            <a:spAutoFit/>
          </a:bodyPr>
          <a:lstStyle/>
          <a:p>
            <a:pPr algn="ctr">
              <a:lnSpc>
                <a:spcPts val="5690"/>
              </a:lnSpc>
            </a:pPr>
            <a:r>
              <a:rPr lang="en-US" sz="4064">
                <a:solidFill>
                  <a:srgbClr val="000000"/>
                </a:solidFill>
                <a:latin typeface="Trocchi"/>
                <a:ea typeface="Trocchi"/>
                <a:cs typeface="Trocchi"/>
                <a:sym typeface="Trocchi"/>
              </a:rPr>
              <a:t>DOSEN PENGAMPU:</a:t>
            </a:r>
          </a:p>
          <a:p>
            <a:pPr algn="ctr">
              <a:lnSpc>
                <a:spcPts val="5690"/>
              </a:lnSpc>
            </a:pPr>
            <a:r>
              <a:rPr lang="en-US" sz="4064">
                <a:solidFill>
                  <a:srgbClr val="000000"/>
                </a:solidFill>
                <a:latin typeface="Trocchi"/>
                <a:ea typeface="Trocchi"/>
                <a:cs typeface="Trocchi"/>
                <a:sym typeface="Trocchi"/>
              </a:rPr>
              <a:t>Drs. Suyadi, Ak.,M.Com.</a:t>
            </a:r>
          </a:p>
        </p:txBody>
      </p:sp>
      <p:sp>
        <p:nvSpPr>
          <p:cNvPr id="11" name="TextBox 11"/>
          <p:cNvSpPr txBox="1"/>
          <p:nvPr/>
        </p:nvSpPr>
        <p:spPr>
          <a:xfrm>
            <a:off x="7160544" y="740270"/>
            <a:ext cx="11127456" cy="1402571"/>
          </a:xfrm>
          <a:prstGeom prst="rect">
            <a:avLst/>
          </a:prstGeom>
        </p:spPr>
        <p:txBody>
          <a:bodyPr lIns="0" tIns="0" rIns="0" bIns="0" rtlCol="0" anchor="t">
            <a:spAutoFit/>
          </a:bodyPr>
          <a:lstStyle/>
          <a:p>
            <a:pPr algn="ctr">
              <a:lnSpc>
                <a:spcPts val="5642"/>
              </a:lnSpc>
            </a:pPr>
            <a:r>
              <a:rPr lang="en-US" sz="4030" b="1" dirty="0" err="1">
                <a:solidFill>
                  <a:srgbClr val="000000"/>
                </a:solidFill>
                <a:latin typeface="Rosario Bold"/>
                <a:ea typeface="Rosario Bold"/>
                <a:cs typeface="Rosario Bold"/>
                <a:sym typeface="Rosario Bold"/>
              </a:rPr>
              <a:t>Pengertian</a:t>
            </a:r>
            <a:r>
              <a:rPr lang="en-US" sz="4030" b="1" dirty="0">
                <a:solidFill>
                  <a:srgbClr val="000000"/>
                </a:solidFill>
                <a:latin typeface="Rosario Bold"/>
                <a:ea typeface="Rosario Bold"/>
                <a:cs typeface="Rosario Bold"/>
                <a:sym typeface="Rosario Bold"/>
              </a:rPr>
              <a:t> </a:t>
            </a:r>
            <a:r>
              <a:rPr lang="en-US" sz="4030" b="1" dirty="0" err="1">
                <a:solidFill>
                  <a:srgbClr val="000000"/>
                </a:solidFill>
                <a:latin typeface="Rosario Bold"/>
                <a:ea typeface="Rosario Bold"/>
                <a:cs typeface="Rosario Bold"/>
                <a:sym typeface="Rosario Bold"/>
              </a:rPr>
              <a:t>aset</a:t>
            </a:r>
            <a:r>
              <a:rPr lang="en-US" sz="4030" b="1" dirty="0">
                <a:solidFill>
                  <a:srgbClr val="000000"/>
                </a:solidFill>
                <a:latin typeface="Rosario Bold"/>
                <a:ea typeface="Rosario Bold"/>
                <a:cs typeface="Rosario Bold"/>
                <a:sym typeface="Rosario Bold"/>
              </a:rPr>
              <a:t> </a:t>
            </a:r>
            <a:r>
              <a:rPr lang="en-US" sz="4030" b="1" dirty="0" err="1">
                <a:solidFill>
                  <a:srgbClr val="000000"/>
                </a:solidFill>
                <a:latin typeface="Rosario Bold"/>
                <a:ea typeface="Rosario Bold"/>
                <a:cs typeface="Rosario Bold"/>
                <a:sym typeface="Rosario Bold"/>
              </a:rPr>
              <a:t>tetap</a:t>
            </a:r>
            <a:r>
              <a:rPr lang="en-US" sz="4030" b="1" dirty="0">
                <a:solidFill>
                  <a:srgbClr val="000000"/>
                </a:solidFill>
                <a:latin typeface="Rosario Bold"/>
                <a:ea typeface="Rosario Bold"/>
                <a:cs typeface="Rosario Bold"/>
                <a:sym typeface="Rosario Bold"/>
              </a:rPr>
              <a:t>, </a:t>
            </a:r>
            <a:r>
              <a:rPr lang="en-US" sz="4030" b="1" dirty="0" err="1">
                <a:solidFill>
                  <a:srgbClr val="000000"/>
                </a:solidFill>
                <a:latin typeface="Rosario Bold"/>
                <a:ea typeface="Rosario Bold"/>
                <a:cs typeface="Rosario Bold"/>
                <a:sym typeface="Rosario Bold"/>
              </a:rPr>
              <a:t>pengukuran</a:t>
            </a:r>
            <a:r>
              <a:rPr lang="en-US" sz="4030" b="1" dirty="0">
                <a:solidFill>
                  <a:srgbClr val="000000"/>
                </a:solidFill>
                <a:latin typeface="Rosario Bold"/>
                <a:ea typeface="Rosario Bold"/>
                <a:cs typeface="Rosario Bold"/>
                <a:sym typeface="Rosario Bold"/>
              </a:rPr>
              <a:t> </a:t>
            </a:r>
            <a:r>
              <a:rPr lang="en-US" sz="4030" b="1" dirty="0" err="1">
                <a:solidFill>
                  <a:srgbClr val="000000"/>
                </a:solidFill>
                <a:latin typeface="Rosario Bold"/>
                <a:ea typeface="Rosario Bold"/>
                <a:cs typeface="Rosario Bold"/>
                <a:sym typeface="Rosario Bold"/>
              </a:rPr>
              <a:t>aset</a:t>
            </a:r>
            <a:r>
              <a:rPr lang="en-US" sz="4030" b="1" dirty="0">
                <a:solidFill>
                  <a:srgbClr val="000000"/>
                </a:solidFill>
                <a:latin typeface="Rosario Bold"/>
                <a:ea typeface="Rosario Bold"/>
                <a:cs typeface="Rosario Bold"/>
                <a:sym typeface="Rosario Bold"/>
              </a:rPr>
              <a:t>, </a:t>
            </a:r>
            <a:r>
              <a:rPr lang="en-US" sz="4030" b="1" dirty="0" err="1">
                <a:solidFill>
                  <a:srgbClr val="000000"/>
                </a:solidFill>
                <a:latin typeface="Rosario Bold"/>
                <a:ea typeface="Rosario Bold"/>
                <a:cs typeface="Rosario Bold"/>
                <a:sym typeface="Rosario Bold"/>
              </a:rPr>
              <a:t>biaya</a:t>
            </a:r>
            <a:r>
              <a:rPr lang="en-US" sz="4030" b="1" dirty="0">
                <a:solidFill>
                  <a:srgbClr val="000000"/>
                </a:solidFill>
                <a:latin typeface="Rosario Bold"/>
                <a:ea typeface="Rosario Bold"/>
                <a:cs typeface="Rosario Bold"/>
                <a:sym typeface="Rosario Bold"/>
              </a:rPr>
              <a:t> </a:t>
            </a:r>
            <a:r>
              <a:rPr lang="en-US" sz="4030" b="1" dirty="0" err="1">
                <a:solidFill>
                  <a:srgbClr val="000000"/>
                </a:solidFill>
                <a:latin typeface="Rosario Bold"/>
                <a:ea typeface="Rosario Bold"/>
                <a:cs typeface="Rosario Bold"/>
                <a:sym typeface="Rosario Bold"/>
              </a:rPr>
              <a:t>perolehan</a:t>
            </a:r>
            <a:r>
              <a:rPr lang="en-US" sz="4030" b="1" dirty="0">
                <a:solidFill>
                  <a:srgbClr val="000000"/>
                </a:solidFill>
                <a:latin typeface="Rosario Bold"/>
                <a:ea typeface="Rosario Bold"/>
                <a:cs typeface="Rosario Bold"/>
                <a:sym typeface="Rosario Bold"/>
              </a:rPr>
              <a:t> dan </a:t>
            </a:r>
            <a:r>
              <a:rPr lang="en-US" sz="4030" b="1" dirty="0" err="1">
                <a:solidFill>
                  <a:srgbClr val="000000"/>
                </a:solidFill>
                <a:latin typeface="Rosario Bold"/>
                <a:ea typeface="Rosario Bold"/>
                <a:cs typeface="Rosario Bold"/>
                <a:sym typeface="Rosario Bold"/>
              </a:rPr>
              <a:t>biaya</a:t>
            </a:r>
            <a:r>
              <a:rPr lang="en-US" sz="4030" b="1" dirty="0">
                <a:solidFill>
                  <a:srgbClr val="000000"/>
                </a:solidFill>
                <a:latin typeface="Rosario Bold"/>
                <a:ea typeface="Rosario Bold"/>
                <a:cs typeface="Rosario Bold"/>
                <a:sym typeface="Rosario Bold"/>
              </a:rPr>
              <a:t> </a:t>
            </a:r>
            <a:r>
              <a:rPr lang="en-US" sz="4030" b="1" dirty="0" err="1">
                <a:solidFill>
                  <a:srgbClr val="000000"/>
                </a:solidFill>
                <a:latin typeface="Rosario Bold"/>
                <a:ea typeface="Rosario Bold"/>
                <a:cs typeface="Rosario Bold"/>
                <a:sym typeface="Rosario Bold"/>
              </a:rPr>
              <a:t>setelah</a:t>
            </a:r>
            <a:r>
              <a:rPr lang="en-US" sz="4030" b="1" dirty="0">
                <a:solidFill>
                  <a:srgbClr val="000000"/>
                </a:solidFill>
                <a:latin typeface="Rosario Bold"/>
                <a:ea typeface="Rosario Bold"/>
                <a:cs typeface="Rosario Bold"/>
                <a:sym typeface="Rosario Bold"/>
              </a:rPr>
              <a:t> </a:t>
            </a:r>
            <a:r>
              <a:rPr lang="en-US" sz="4030" b="1" dirty="0" err="1">
                <a:solidFill>
                  <a:srgbClr val="000000"/>
                </a:solidFill>
                <a:latin typeface="Rosario Bold"/>
                <a:ea typeface="Rosario Bold"/>
                <a:cs typeface="Rosario Bold"/>
                <a:sym typeface="Rosario Bold"/>
              </a:rPr>
              <a:t>perolehan</a:t>
            </a:r>
            <a:r>
              <a:rPr lang="en-US" sz="4030" b="1" dirty="0">
                <a:solidFill>
                  <a:srgbClr val="000000"/>
                </a:solidFill>
                <a:latin typeface="Rosario Bold"/>
                <a:ea typeface="Rosario Bold"/>
                <a:cs typeface="Rosario Bold"/>
                <a:sym typeface="Rosario Bold"/>
              </a:rPr>
              <a:t>.</a:t>
            </a:r>
          </a:p>
        </p:txBody>
      </p:sp>
      <p:sp>
        <p:nvSpPr>
          <p:cNvPr id="12" name="TextBox 12"/>
          <p:cNvSpPr txBox="1"/>
          <p:nvPr/>
        </p:nvSpPr>
        <p:spPr>
          <a:xfrm>
            <a:off x="9144000" y="2496234"/>
            <a:ext cx="7068553" cy="1517905"/>
          </a:xfrm>
          <a:prstGeom prst="rect">
            <a:avLst/>
          </a:prstGeom>
        </p:spPr>
        <p:txBody>
          <a:bodyPr lIns="0" tIns="0" rIns="0" bIns="0" rtlCol="0" anchor="t">
            <a:spAutoFit/>
          </a:bodyPr>
          <a:lstStyle/>
          <a:p>
            <a:pPr algn="ctr">
              <a:lnSpc>
                <a:spcPts val="6110"/>
              </a:lnSpc>
            </a:pPr>
            <a:r>
              <a:rPr lang="en-US" sz="4364">
                <a:solidFill>
                  <a:srgbClr val="000000"/>
                </a:solidFill>
                <a:latin typeface="Rosario"/>
                <a:ea typeface="Rosario"/>
                <a:cs typeface="Rosario"/>
                <a:sym typeface="Rosario"/>
              </a:rPr>
              <a:t>AISYARA NURFADILA</a:t>
            </a:r>
          </a:p>
          <a:p>
            <a:pPr algn="ctr">
              <a:lnSpc>
                <a:spcPts val="6110"/>
              </a:lnSpc>
            </a:pPr>
            <a:r>
              <a:rPr lang="en-US" sz="4364">
                <a:solidFill>
                  <a:srgbClr val="000000"/>
                </a:solidFill>
                <a:latin typeface="Rosario"/>
                <a:ea typeface="Rosario"/>
                <a:cs typeface="Rosario"/>
                <a:sym typeface="Rosario"/>
              </a:rPr>
              <a:t>(2023340350004)</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6E4"/>
        </a:solidFill>
        <a:effectLst/>
      </p:bgPr>
    </p:bg>
    <p:spTree>
      <p:nvGrpSpPr>
        <p:cNvPr id="1" name=""/>
        <p:cNvGrpSpPr/>
        <p:nvPr/>
      </p:nvGrpSpPr>
      <p:grpSpPr>
        <a:xfrm>
          <a:off x="0" y="0"/>
          <a:ext cx="0" cy="0"/>
          <a:chOff x="0" y="0"/>
          <a:chExt cx="0" cy="0"/>
        </a:xfrm>
      </p:grpSpPr>
      <p:sp>
        <p:nvSpPr>
          <p:cNvPr id="2" name="Freeform 2"/>
          <p:cNvSpPr/>
          <p:nvPr/>
        </p:nvSpPr>
        <p:spPr>
          <a:xfrm flipH="1">
            <a:off x="-549535" y="-1242213"/>
            <a:ext cx="3099320" cy="1763795"/>
          </a:xfrm>
          <a:custGeom>
            <a:avLst/>
            <a:gdLst/>
            <a:ahLst/>
            <a:cxnLst/>
            <a:rect l="l" t="t" r="r" b="b"/>
            <a:pathLst>
              <a:path w="3099320" h="1763795">
                <a:moveTo>
                  <a:pt x="3099320" y="0"/>
                </a:moveTo>
                <a:lnTo>
                  <a:pt x="0" y="0"/>
                </a:lnTo>
                <a:lnTo>
                  <a:pt x="0" y="1763795"/>
                </a:lnTo>
                <a:lnTo>
                  <a:pt x="3099320" y="1763795"/>
                </a:lnTo>
                <a:lnTo>
                  <a:pt x="309932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flipH="1">
            <a:off x="15709640" y="9793993"/>
            <a:ext cx="3099320" cy="1763795"/>
          </a:xfrm>
          <a:custGeom>
            <a:avLst/>
            <a:gdLst/>
            <a:ahLst/>
            <a:cxnLst/>
            <a:rect l="l" t="t" r="r" b="b"/>
            <a:pathLst>
              <a:path w="3099320" h="1763795">
                <a:moveTo>
                  <a:pt x="3099320" y="0"/>
                </a:moveTo>
                <a:lnTo>
                  <a:pt x="0" y="0"/>
                </a:lnTo>
                <a:lnTo>
                  <a:pt x="0" y="1763795"/>
                </a:lnTo>
                <a:lnTo>
                  <a:pt x="3099320" y="1763795"/>
                </a:lnTo>
                <a:lnTo>
                  <a:pt x="309932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4" name="Group 4"/>
          <p:cNvGrpSpPr/>
          <p:nvPr/>
        </p:nvGrpSpPr>
        <p:grpSpPr>
          <a:xfrm>
            <a:off x="659108" y="4040572"/>
            <a:ext cx="5385978" cy="4597810"/>
            <a:chOff x="0" y="0"/>
            <a:chExt cx="1391555" cy="1187919"/>
          </a:xfrm>
        </p:grpSpPr>
        <p:sp>
          <p:nvSpPr>
            <p:cNvPr id="5" name="Freeform 5"/>
            <p:cNvSpPr/>
            <p:nvPr/>
          </p:nvSpPr>
          <p:spPr>
            <a:xfrm>
              <a:off x="0" y="0"/>
              <a:ext cx="1391555" cy="1187919"/>
            </a:xfrm>
            <a:custGeom>
              <a:avLst/>
              <a:gdLst/>
              <a:ahLst/>
              <a:cxnLst/>
              <a:rect l="l" t="t" r="r" b="b"/>
              <a:pathLst>
                <a:path w="1391555" h="1187919">
                  <a:moveTo>
                    <a:pt x="28748" y="0"/>
                  </a:moveTo>
                  <a:lnTo>
                    <a:pt x="1362806" y="0"/>
                  </a:lnTo>
                  <a:cubicBezTo>
                    <a:pt x="1370431" y="0"/>
                    <a:pt x="1377743" y="3029"/>
                    <a:pt x="1383135" y="8420"/>
                  </a:cubicBezTo>
                  <a:cubicBezTo>
                    <a:pt x="1388526" y="13812"/>
                    <a:pt x="1391555" y="21124"/>
                    <a:pt x="1391555" y="28748"/>
                  </a:cubicBezTo>
                  <a:lnTo>
                    <a:pt x="1391555" y="1159170"/>
                  </a:lnTo>
                  <a:cubicBezTo>
                    <a:pt x="1391555" y="1175048"/>
                    <a:pt x="1378684" y="1187919"/>
                    <a:pt x="1362806" y="1187919"/>
                  </a:cubicBezTo>
                  <a:lnTo>
                    <a:pt x="28748" y="1187919"/>
                  </a:lnTo>
                  <a:cubicBezTo>
                    <a:pt x="21124" y="1187919"/>
                    <a:pt x="13812" y="1184890"/>
                    <a:pt x="8420" y="1179499"/>
                  </a:cubicBezTo>
                  <a:cubicBezTo>
                    <a:pt x="3029" y="1174107"/>
                    <a:pt x="0" y="1166795"/>
                    <a:pt x="0" y="1159170"/>
                  </a:cubicBezTo>
                  <a:lnTo>
                    <a:pt x="0" y="28748"/>
                  </a:lnTo>
                  <a:cubicBezTo>
                    <a:pt x="0" y="12871"/>
                    <a:pt x="12871" y="0"/>
                    <a:pt x="28748" y="0"/>
                  </a:cubicBezTo>
                  <a:close/>
                </a:path>
              </a:pathLst>
            </a:custGeom>
            <a:solidFill>
              <a:srgbClr val="FCC03E"/>
            </a:solidFill>
            <a:ln w="28575" cap="sq">
              <a:solidFill>
                <a:srgbClr val="000000"/>
              </a:solidFill>
              <a:prstDash val="solid"/>
              <a:miter/>
            </a:ln>
          </p:spPr>
        </p:sp>
        <p:sp>
          <p:nvSpPr>
            <p:cNvPr id="6" name="TextBox 6"/>
            <p:cNvSpPr txBox="1"/>
            <p:nvPr/>
          </p:nvSpPr>
          <p:spPr>
            <a:xfrm>
              <a:off x="0" y="-38100"/>
              <a:ext cx="1391555" cy="1226019"/>
            </a:xfrm>
            <a:prstGeom prst="rect">
              <a:avLst/>
            </a:prstGeom>
          </p:spPr>
          <p:txBody>
            <a:bodyPr lIns="50800" tIns="50800" rIns="50800" bIns="50800" rtlCol="0" anchor="ctr"/>
            <a:lstStyle/>
            <a:p>
              <a:pPr algn="ctr">
                <a:lnSpc>
                  <a:spcPts val="2659"/>
                </a:lnSpc>
              </a:pPr>
              <a:endParaRPr/>
            </a:p>
          </p:txBody>
        </p:sp>
      </p:grpSp>
      <p:grpSp>
        <p:nvGrpSpPr>
          <p:cNvPr id="7" name="Group 7"/>
          <p:cNvGrpSpPr/>
          <p:nvPr/>
        </p:nvGrpSpPr>
        <p:grpSpPr>
          <a:xfrm>
            <a:off x="6480673" y="4040572"/>
            <a:ext cx="5385978" cy="4597810"/>
            <a:chOff x="0" y="0"/>
            <a:chExt cx="1391555" cy="1187919"/>
          </a:xfrm>
        </p:grpSpPr>
        <p:sp>
          <p:nvSpPr>
            <p:cNvPr id="8" name="Freeform 8"/>
            <p:cNvSpPr/>
            <p:nvPr/>
          </p:nvSpPr>
          <p:spPr>
            <a:xfrm>
              <a:off x="0" y="0"/>
              <a:ext cx="1391555" cy="1187919"/>
            </a:xfrm>
            <a:custGeom>
              <a:avLst/>
              <a:gdLst/>
              <a:ahLst/>
              <a:cxnLst/>
              <a:rect l="l" t="t" r="r" b="b"/>
              <a:pathLst>
                <a:path w="1391555" h="1187919">
                  <a:moveTo>
                    <a:pt x="28748" y="0"/>
                  </a:moveTo>
                  <a:lnTo>
                    <a:pt x="1362806" y="0"/>
                  </a:lnTo>
                  <a:cubicBezTo>
                    <a:pt x="1370431" y="0"/>
                    <a:pt x="1377743" y="3029"/>
                    <a:pt x="1383135" y="8420"/>
                  </a:cubicBezTo>
                  <a:cubicBezTo>
                    <a:pt x="1388526" y="13812"/>
                    <a:pt x="1391555" y="21124"/>
                    <a:pt x="1391555" y="28748"/>
                  </a:cubicBezTo>
                  <a:lnTo>
                    <a:pt x="1391555" y="1159170"/>
                  </a:lnTo>
                  <a:cubicBezTo>
                    <a:pt x="1391555" y="1175048"/>
                    <a:pt x="1378684" y="1187919"/>
                    <a:pt x="1362806" y="1187919"/>
                  </a:cubicBezTo>
                  <a:lnTo>
                    <a:pt x="28748" y="1187919"/>
                  </a:lnTo>
                  <a:cubicBezTo>
                    <a:pt x="21124" y="1187919"/>
                    <a:pt x="13812" y="1184890"/>
                    <a:pt x="8420" y="1179499"/>
                  </a:cubicBezTo>
                  <a:cubicBezTo>
                    <a:pt x="3029" y="1174107"/>
                    <a:pt x="0" y="1166795"/>
                    <a:pt x="0" y="1159170"/>
                  </a:cubicBezTo>
                  <a:lnTo>
                    <a:pt x="0" y="28748"/>
                  </a:lnTo>
                  <a:cubicBezTo>
                    <a:pt x="0" y="12871"/>
                    <a:pt x="12871" y="0"/>
                    <a:pt x="28748" y="0"/>
                  </a:cubicBezTo>
                  <a:close/>
                </a:path>
              </a:pathLst>
            </a:custGeom>
            <a:solidFill>
              <a:srgbClr val="008180"/>
            </a:solidFill>
            <a:ln w="28575" cap="sq">
              <a:solidFill>
                <a:srgbClr val="000000"/>
              </a:solidFill>
              <a:prstDash val="solid"/>
              <a:miter/>
            </a:ln>
          </p:spPr>
        </p:sp>
        <p:sp>
          <p:nvSpPr>
            <p:cNvPr id="9" name="TextBox 9"/>
            <p:cNvSpPr txBox="1"/>
            <p:nvPr/>
          </p:nvSpPr>
          <p:spPr>
            <a:xfrm>
              <a:off x="0" y="-38100"/>
              <a:ext cx="1391555" cy="1226019"/>
            </a:xfrm>
            <a:prstGeom prst="rect">
              <a:avLst/>
            </a:prstGeom>
          </p:spPr>
          <p:txBody>
            <a:bodyPr lIns="50800" tIns="50800" rIns="50800" bIns="50800" rtlCol="0" anchor="ctr"/>
            <a:lstStyle/>
            <a:p>
              <a:pPr marL="0" lvl="0" indent="0" algn="ctr">
                <a:lnSpc>
                  <a:spcPts val="2659"/>
                </a:lnSpc>
                <a:spcBef>
                  <a:spcPct val="0"/>
                </a:spcBef>
              </a:pPr>
              <a:endParaRPr/>
            </a:p>
          </p:txBody>
        </p:sp>
      </p:grpSp>
      <p:grpSp>
        <p:nvGrpSpPr>
          <p:cNvPr id="10" name="Group 10"/>
          <p:cNvGrpSpPr/>
          <p:nvPr/>
        </p:nvGrpSpPr>
        <p:grpSpPr>
          <a:xfrm>
            <a:off x="12302238" y="4040572"/>
            <a:ext cx="5385978" cy="4597810"/>
            <a:chOff x="0" y="0"/>
            <a:chExt cx="1391555" cy="1187919"/>
          </a:xfrm>
        </p:grpSpPr>
        <p:sp>
          <p:nvSpPr>
            <p:cNvPr id="11" name="Freeform 11"/>
            <p:cNvSpPr/>
            <p:nvPr/>
          </p:nvSpPr>
          <p:spPr>
            <a:xfrm>
              <a:off x="0" y="0"/>
              <a:ext cx="1391555" cy="1187919"/>
            </a:xfrm>
            <a:custGeom>
              <a:avLst/>
              <a:gdLst/>
              <a:ahLst/>
              <a:cxnLst/>
              <a:rect l="l" t="t" r="r" b="b"/>
              <a:pathLst>
                <a:path w="1391555" h="1187919">
                  <a:moveTo>
                    <a:pt x="28748" y="0"/>
                  </a:moveTo>
                  <a:lnTo>
                    <a:pt x="1362806" y="0"/>
                  </a:lnTo>
                  <a:cubicBezTo>
                    <a:pt x="1370431" y="0"/>
                    <a:pt x="1377743" y="3029"/>
                    <a:pt x="1383135" y="8420"/>
                  </a:cubicBezTo>
                  <a:cubicBezTo>
                    <a:pt x="1388526" y="13812"/>
                    <a:pt x="1391555" y="21124"/>
                    <a:pt x="1391555" y="28748"/>
                  </a:cubicBezTo>
                  <a:lnTo>
                    <a:pt x="1391555" y="1159170"/>
                  </a:lnTo>
                  <a:cubicBezTo>
                    <a:pt x="1391555" y="1175048"/>
                    <a:pt x="1378684" y="1187919"/>
                    <a:pt x="1362806" y="1187919"/>
                  </a:cubicBezTo>
                  <a:lnTo>
                    <a:pt x="28748" y="1187919"/>
                  </a:lnTo>
                  <a:cubicBezTo>
                    <a:pt x="21124" y="1187919"/>
                    <a:pt x="13812" y="1184890"/>
                    <a:pt x="8420" y="1179499"/>
                  </a:cubicBezTo>
                  <a:cubicBezTo>
                    <a:pt x="3029" y="1174107"/>
                    <a:pt x="0" y="1166795"/>
                    <a:pt x="0" y="1159170"/>
                  </a:cubicBezTo>
                  <a:lnTo>
                    <a:pt x="0" y="28748"/>
                  </a:lnTo>
                  <a:cubicBezTo>
                    <a:pt x="0" y="12871"/>
                    <a:pt x="12871" y="0"/>
                    <a:pt x="28748" y="0"/>
                  </a:cubicBezTo>
                  <a:close/>
                </a:path>
              </a:pathLst>
            </a:custGeom>
            <a:solidFill>
              <a:srgbClr val="F37C64"/>
            </a:solidFill>
            <a:ln w="28575" cap="sq">
              <a:solidFill>
                <a:srgbClr val="000000"/>
              </a:solidFill>
              <a:prstDash val="solid"/>
              <a:miter/>
            </a:ln>
          </p:spPr>
        </p:sp>
        <p:sp>
          <p:nvSpPr>
            <p:cNvPr id="12" name="TextBox 12"/>
            <p:cNvSpPr txBox="1"/>
            <p:nvPr/>
          </p:nvSpPr>
          <p:spPr>
            <a:xfrm>
              <a:off x="0" y="-38100"/>
              <a:ext cx="1391555" cy="1226019"/>
            </a:xfrm>
            <a:prstGeom prst="rect">
              <a:avLst/>
            </a:prstGeom>
          </p:spPr>
          <p:txBody>
            <a:bodyPr lIns="50800" tIns="50800" rIns="50800" bIns="50800" rtlCol="0" anchor="ctr"/>
            <a:lstStyle/>
            <a:p>
              <a:pPr marL="0" lvl="0" indent="0" algn="ctr">
                <a:lnSpc>
                  <a:spcPts val="2659"/>
                </a:lnSpc>
                <a:spcBef>
                  <a:spcPct val="0"/>
                </a:spcBef>
              </a:pPr>
              <a:endParaRPr/>
            </a:p>
          </p:txBody>
        </p:sp>
      </p:grpSp>
      <p:grpSp>
        <p:nvGrpSpPr>
          <p:cNvPr id="13" name="Group 13"/>
          <p:cNvGrpSpPr/>
          <p:nvPr/>
        </p:nvGrpSpPr>
        <p:grpSpPr>
          <a:xfrm>
            <a:off x="410107" y="2987675"/>
            <a:ext cx="17496361" cy="1052897"/>
            <a:chOff x="0" y="0"/>
            <a:chExt cx="4282252" cy="257698"/>
          </a:xfrm>
        </p:grpSpPr>
        <p:sp>
          <p:nvSpPr>
            <p:cNvPr id="14" name="Freeform 14"/>
            <p:cNvSpPr/>
            <p:nvPr/>
          </p:nvSpPr>
          <p:spPr>
            <a:xfrm>
              <a:off x="0" y="0"/>
              <a:ext cx="4282252" cy="257698"/>
            </a:xfrm>
            <a:custGeom>
              <a:avLst/>
              <a:gdLst/>
              <a:ahLst/>
              <a:cxnLst/>
              <a:rect l="l" t="t" r="r" b="b"/>
              <a:pathLst>
                <a:path w="4282252" h="257698">
                  <a:moveTo>
                    <a:pt x="0" y="0"/>
                  </a:moveTo>
                  <a:lnTo>
                    <a:pt x="4282252" y="0"/>
                  </a:lnTo>
                  <a:lnTo>
                    <a:pt x="4282252" y="257698"/>
                  </a:lnTo>
                  <a:lnTo>
                    <a:pt x="0" y="257698"/>
                  </a:lnTo>
                  <a:close/>
                </a:path>
              </a:pathLst>
            </a:custGeom>
            <a:solidFill>
              <a:srgbClr val="FFF6E4"/>
            </a:solidFill>
          </p:spPr>
        </p:sp>
        <p:sp>
          <p:nvSpPr>
            <p:cNvPr id="15" name="TextBox 15"/>
            <p:cNvSpPr txBox="1"/>
            <p:nvPr/>
          </p:nvSpPr>
          <p:spPr>
            <a:xfrm>
              <a:off x="0" y="-38100"/>
              <a:ext cx="4282252" cy="295798"/>
            </a:xfrm>
            <a:prstGeom prst="rect">
              <a:avLst/>
            </a:prstGeom>
          </p:spPr>
          <p:txBody>
            <a:bodyPr lIns="50800" tIns="50800" rIns="50800" bIns="50800" rtlCol="0" anchor="ctr"/>
            <a:lstStyle/>
            <a:p>
              <a:pPr algn="ctr">
                <a:lnSpc>
                  <a:spcPts val="2659"/>
                </a:lnSpc>
              </a:pPr>
              <a:endParaRPr/>
            </a:p>
          </p:txBody>
        </p:sp>
      </p:grpSp>
      <p:sp>
        <p:nvSpPr>
          <p:cNvPr id="16" name="TextBox 16"/>
          <p:cNvSpPr txBox="1"/>
          <p:nvPr/>
        </p:nvSpPr>
        <p:spPr>
          <a:xfrm>
            <a:off x="3281856" y="1085850"/>
            <a:ext cx="11724287" cy="1835150"/>
          </a:xfrm>
          <a:prstGeom prst="rect">
            <a:avLst/>
          </a:prstGeom>
        </p:spPr>
        <p:txBody>
          <a:bodyPr lIns="0" tIns="0" rIns="0" bIns="0" rtlCol="0" anchor="t">
            <a:spAutoFit/>
          </a:bodyPr>
          <a:lstStyle/>
          <a:p>
            <a:pPr algn="ctr">
              <a:lnSpc>
                <a:spcPts val="7149"/>
              </a:lnSpc>
            </a:pPr>
            <a:r>
              <a:rPr lang="en-US" sz="6499" b="1">
                <a:solidFill>
                  <a:srgbClr val="008180"/>
                </a:solidFill>
                <a:latin typeface="Source Sans Pro Bold"/>
                <a:ea typeface="Source Sans Pro Bold"/>
                <a:cs typeface="Source Sans Pro Bold"/>
                <a:sym typeface="Source Sans Pro Bold"/>
              </a:rPr>
              <a:t> </a:t>
            </a:r>
            <a:r>
              <a:rPr lang="en-US" sz="6499" b="1">
                <a:solidFill>
                  <a:srgbClr val="F37C64"/>
                </a:solidFill>
                <a:latin typeface="Source Sans Pro Bold"/>
                <a:ea typeface="Source Sans Pro Bold"/>
                <a:cs typeface="Source Sans Pro Bold"/>
                <a:sym typeface="Source Sans Pro Bold"/>
              </a:rPr>
              <a:t>JENIS-JENIS BIAYA SETELAH</a:t>
            </a:r>
            <a:r>
              <a:rPr lang="en-US" sz="6499" b="1">
                <a:solidFill>
                  <a:srgbClr val="008180"/>
                </a:solidFill>
                <a:latin typeface="Source Sans Pro Bold"/>
                <a:ea typeface="Source Sans Pro Bold"/>
                <a:cs typeface="Source Sans Pro Bold"/>
                <a:sym typeface="Source Sans Pro Bold"/>
              </a:rPr>
              <a:t> PEROLEHAN MELIPUTI:</a:t>
            </a:r>
          </a:p>
        </p:txBody>
      </p:sp>
      <p:sp>
        <p:nvSpPr>
          <p:cNvPr id="17" name="TextBox 17"/>
          <p:cNvSpPr txBox="1"/>
          <p:nvPr/>
        </p:nvSpPr>
        <p:spPr>
          <a:xfrm>
            <a:off x="107860" y="4282159"/>
            <a:ext cx="6604160" cy="819150"/>
          </a:xfrm>
          <a:prstGeom prst="rect">
            <a:avLst/>
          </a:prstGeom>
        </p:spPr>
        <p:txBody>
          <a:bodyPr lIns="0" tIns="0" rIns="0" bIns="0" rtlCol="0" anchor="t">
            <a:spAutoFit/>
          </a:bodyPr>
          <a:lstStyle/>
          <a:p>
            <a:pPr algn="ctr">
              <a:lnSpc>
                <a:spcPts val="3292"/>
              </a:lnSpc>
            </a:pPr>
            <a:r>
              <a:rPr lang="en-US" sz="2743" b="1">
                <a:solidFill>
                  <a:srgbClr val="000000"/>
                </a:solidFill>
                <a:latin typeface="Rosario Bold"/>
                <a:ea typeface="Rosario Bold"/>
                <a:cs typeface="Rosario Bold"/>
                <a:sym typeface="Rosario Bold"/>
              </a:rPr>
              <a:t>Biaya Pemeliharaan dan Perbaikan (Maintenance and Repairs)</a:t>
            </a:r>
          </a:p>
        </p:txBody>
      </p:sp>
      <p:sp>
        <p:nvSpPr>
          <p:cNvPr id="18" name="TextBox 18"/>
          <p:cNvSpPr txBox="1"/>
          <p:nvPr/>
        </p:nvSpPr>
        <p:spPr>
          <a:xfrm>
            <a:off x="6480673" y="4282159"/>
            <a:ext cx="5218680" cy="1568215"/>
          </a:xfrm>
          <a:prstGeom prst="rect">
            <a:avLst/>
          </a:prstGeom>
        </p:spPr>
        <p:txBody>
          <a:bodyPr lIns="0" tIns="0" rIns="0" bIns="0" rtlCol="0" anchor="t">
            <a:spAutoFit/>
          </a:bodyPr>
          <a:lstStyle/>
          <a:p>
            <a:pPr algn="ctr">
              <a:lnSpc>
                <a:spcPts val="4132"/>
              </a:lnSpc>
            </a:pPr>
            <a:r>
              <a:rPr lang="en-US" sz="3443" b="1">
                <a:solidFill>
                  <a:srgbClr val="FFF6E4"/>
                </a:solidFill>
                <a:latin typeface="Rosario Bold"/>
                <a:ea typeface="Rosario Bold"/>
                <a:cs typeface="Rosario Bold"/>
                <a:sym typeface="Rosario Bold"/>
              </a:rPr>
              <a:t>Biaya Penambahan dan Peningkatan (Additions and Improvements)</a:t>
            </a:r>
          </a:p>
        </p:txBody>
      </p:sp>
      <p:sp>
        <p:nvSpPr>
          <p:cNvPr id="19" name="TextBox 19"/>
          <p:cNvSpPr txBox="1"/>
          <p:nvPr/>
        </p:nvSpPr>
        <p:spPr>
          <a:xfrm>
            <a:off x="12909056" y="4293957"/>
            <a:ext cx="4180207" cy="1045477"/>
          </a:xfrm>
          <a:prstGeom prst="rect">
            <a:avLst/>
          </a:prstGeom>
        </p:spPr>
        <p:txBody>
          <a:bodyPr lIns="0" tIns="0" rIns="0" bIns="0" rtlCol="0" anchor="t">
            <a:spAutoFit/>
          </a:bodyPr>
          <a:lstStyle/>
          <a:p>
            <a:pPr algn="ctr">
              <a:lnSpc>
                <a:spcPts val="4132"/>
              </a:lnSpc>
            </a:pPr>
            <a:r>
              <a:rPr lang="en-US" sz="3443" b="1">
                <a:solidFill>
                  <a:srgbClr val="000000"/>
                </a:solidFill>
                <a:latin typeface="Rosario Bold"/>
                <a:ea typeface="Rosario Bold"/>
                <a:cs typeface="Rosario Bold"/>
                <a:sym typeface="Rosario Bold"/>
              </a:rPr>
              <a:t>Biaya Penggantian (Replacement Costs)</a:t>
            </a:r>
          </a:p>
        </p:txBody>
      </p:sp>
      <p:sp>
        <p:nvSpPr>
          <p:cNvPr id="20" name="TextBox 20"/>
          <p:cNvSpPr txBox="1"/>
          <p:nvPr/>
        </p:nvSpPr>
        <p:spPr>
          <a:xfrm>
            <a:off x="1009109" y="5339434"/>
            <a:ext cx="4801662" cy="3124200"/>
          </a:xfrm>
          <a:prstGeom prst="rect">
            <a:avLst/>
          </a:prstGeom>
        </p:spPr>
        <p:txBody>
          <a:bodyPr lIns="0" tIns="0" rIns="0" bIns="0" rtlCol="0" anchor="t">
            <a:spAutoFit/>
          </a:bodyPr>
          <a:lstStyle/>
          <a:p>
            <a:pPr algn="just">
              <a:lnSpc>
                <a:spcPts val="3101"/>
              </a:lnSpc>
            </a:pPr>
            <a:r>
              <a:rPr lang="en-US" sz="2584">
                <a:solidFill>
                  <a:srgbClr val="000000"/>
                </a:solidFill>
                <a:latin typeface="Rosario"/>
                <a:ea typeface="Rosario"/>
                <a:cs typeface="Rosario"/>
                <a:sym typeface="Rosario"/>
              </a:rPr>
              <a:t>Pengeluaran yang dilakukan secara rutin untuk menjaga agar aset tetap dapat berfungsi sebagaimana mestinya. Biaya ini tidak menambah manfaat ekonomis di masa depan dan diakui sebagai beban pada periode terjadinya.</a:t>
            </a:r>
          </a:p>
        </p:txBody>
      </p:sp>
      <p:sp>
        <p:nvSpPr>
          <p:cNvPr id="21" name="TextBox 21"/>
          <p:cNvSpPr txBox="1"/>
          <p:nvPr/>
        </p:nvSpPr>
        <p:spPr>
          <a:xfrm>
            <a:off x="6743169" y="6026772"/>
            <a:ext cx="4801662" cy="2400300"/>
          </a:xfrm>
          <a:prstGeom prst="rect">
            <a:avLst/>
          </a:prstGeom>
        </p:spPr>
        <p:txBody>
          <a:bodyPr lIns="0" tIns="0" rIns="0" bIns="0" rtlCol="0" anchor="t">
            <a:spAutoFit/>
          </a:bodyPr>
          <a:lstStyle/>
          <a:p>
            <a:pPr algn="just">
              <a:lnSpc>
                <a:spcPts val="2741"/>
              </a:lnSpc>
            </a:pPr>
            <a:r>
              <a:rPr lang="en-US" sz="2284">
                <a:solidFill>
                  <a:srgbClr val="FFF6E4"/>
                </a:solidFill>
                <a:latin typeface="Rosario"/>
                <a:ea typeface="Rosario"/>
                <a:cs typeface="Rosario"/>
                <a:sym typeface="Rosario"/>
              </a:rPr>
              <a:t>Pengeluaran yang menambah kapasitas, efisiensi, kualitas, atau memperpanjang umur manfaat aset. Biaya ini dikapitalisasi karena menambah nilai ekonomis aset dan memberikan manfaat ekonomi tambahan bagi perusahaan.</a:t>
            </a:r>
          </a:p>
        </p:txBody>
      </p:sp>
      <p:sp>
        <p:nvSpPr>
          <p:cNvPr id="22" name="TextBox 22"/>
          <p:cNvSpPr txBox="1"/>
          <p:nvPr/>
        </p:nvSpPr>
        <p:spPr>
          <a:xfrm>
            <a:off x="12598328" y="5596609"/>
            <a:ext cx="4801662" cy="2600325"/>
          </a:xfrm>
          <a:prstGeom prst="rect">
            <a:avLst/>
          </a:prstGeom>
        </p:spPr>
        <p:txBody>
          <a:bodyPr lIns="0" tIns="0" rIns="0" bIns="0" rtlCol="0" anchor="t">
            <a:spAutoFit/>
          </a:bodyPr>
          <a:lstStyle/>
          <a:p>
            <a:pPr algn="just">
              <a:lnSpc>
                <a:spcPts val="2981"/>
              </a:lnSpc>
            </a:pPr>
            <a:r>
              <a:rPr lang="en-US" sz="2484">
                <a:solidFill>
                  <a:srgbClr val="000000"/>
                </a:solidFill>
                <a:latin typeface="Rosario"/>
                <a:ea typeface="Rosario"/>
                <a:cs typeface="Rosario"/>
                <a:sym typeface="Rosario"/>
              </a:rPr>
              <a:t>Pengeluaran untuk mengganti sebagian komponen aset tetap dengan bagian baru yang memiliki manfaat lebih besar. Biaya ini juga dikapitalisasi, sedangkan nilai tercatat bagian lama yang diganti harus dihapuskan dari pembukuan.</a:t>
            </a:r>
          </a:p>
        </p:txBody>
      </p:sp>
      <p:sp>
        <p:nvSpPr>
          <p:cNvPr id="23" name="Freeform 23"/>
          <p:cNvSpPr/>
          <p:nvPr/>
        </p:nvSpPr>
        <p:spPr>
          <a:xfrm flipH="1" flipV="1">
            <a:off x="16833970" y="1201966"/>
            <a:ext cx="2144995" cy="1785709"/>
          </a:xfrm>
          <a:custGeom>
            <a:avLst/>
            <a:gdLst/>
            <a:ahLst/>
            <a:cxnLst/>
            <a:rect l="l" t="t" r="r" b="b"/>
            <a:pathLst>
              <a:path w="2144995" h="1785709">
                <a:moveTo>
                  <a:pt x="2144996" y="1785709"/>
                </a:moveTo>
                <a:lnTo>
                  <a:pt x="0" y="1785709"/>
                </a:lnTo>
                <a:lnTo>
                  <a:pt x="0" y="0"/>
                </a:lnTo>
                <a:lnTo>
                  <a:pt x="2144996" y="0"/>
                </a:lnTo>
                <a:lnTo>
                  <a:pt x="2144996" y="1785709"/>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24" name="Freeform 24"/>
          <p:cNvSpPr/>
          <p:nvPr/>
        </p:nvSpPr>
        <p:spPr>
          <a:xfrm flipV="1">
            <a:off x="-691939" y="1201966"/>
            <a:ext cx="2144995" cy="1785709"/>
          </a:xfrm>
          <a:custGeom>
            <a:avLst/>
            <a:gdLst/>
            <a:ahLst/>
            <a:cxnLst/>
            <a:rect l="l" t="t" r="r" b="b"/>
            <a:pathLst>
              <a:path w="2144995" h="1785709">
                <a:moveTo>
                  <a:pt x="0" y="1785709"/>
                </a:moveTo>
                <a:lnTo>
                  <a:pt x="2144995" y="1785709"/>
                </a:lnTo>
                <a:lnTo>
                  <a:pt x="2144995" y="0"/>
                </a:lnTo>
                <a:lnTo>
                  <a:pt x="0" y="0"/>
                </a:lnTo>
                <a:lnTo>
                  <a:pt x="0" y="1785709"/>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25" name="TextBox 25"/>
          <p:cNvSpPr txBox="1"/>
          <p:nvPr/>
        </p:nvSpPr>
        <p:spPr>
          <a:xfrm>
            <a:off x="603370" y="8891905"/>
            <a:ext cx="17084846" cy="1012191"/>
          </a:xfrm>
          <a:prstGeom prst="rect">
            <a:avLst/>
          </a:prstGeom>
        </p:spPr>
        <p:txBody>
          <a:bodyPr lIns="0" tIns="0" rIns="0" bIns="0" rtlCol="0" anchor="t">
            <a:spAutoFit/>
          </a:bodyPr>
          <a:lstStyle/>
          <a:p>
            <a:pPr algn="just">
              <a:lnSpc>
                <a:spcPts val="4059"/>
              </a:lnSpc>
              <a:spcBef>
                <a:spcPct val="0"/>
              </a:spcBef>
            </a:pPr>
            <a:r>
              <a:rPr lang="en-US" sz="2899">
                <a:solidFill>
                  <a:srgbClr val="000000"/>
                </a:solidFill>
                <a:latin typeface="Rosario"/>
                <a:ea typeface="Rosario"/>
                <a:cs typeface="Rosario"/>
                <a:sym typeface="Rosario"/>
              </a:rPr>
              <a:t>Perlakuan akuntansi terhadap biaya setelah perolehan sangat penting untuk memastikan bahwa nilai aset tetap yang disajikan dalam laporan keuangan mencerminkan nilai ekonomis yang sesungguhnya.</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6E4"/>
        </a:solidFill>
        <a:effectLst/>
      </p:bgPr>
    </p:bg>
    <p:spTree>
      <p:nvGrpSpPr>
        <p:cNvPr id="1" name=""/>
        <p:cNvGrpSpPr/>
        <p:nvPr/>
      </p:nvGrpSpPr>
      <p:grpSpPr>
        <a:xfrm>
          <a:off x="0" y="0"/>
          <a:ext cx="0" cy="0"/>
          <a:chOff x="0" y="0"/>
          <a:chExt cx="0" cy="0"/>
        </a:xfrm>
      </p:grpSpPr>
      <p:grpSp>
        <p:nvGrpSpPr>
          <p:cNvPr id="2" name="Group 2"/>
          <p:cNvGrpSpPr/>
          <p:nvPr/>
        </p:nvGrpSpPr>
        <p:grpSpPr>
          <a:xfrm>
            <a:off x="-263565" y="-514350"/>
            <a:ext cx="9054062" cy="11190240"/>
            <a:chOff x="0" y="0"/>
            <a:chExt cx="2384609" cy="2947224"/>
          </a:xfrm>
        </p:grpSpPr>
        <p:sp>
          <p:nvSpPr>
            <p:cNvPr id="3" name="Freeform 3"/>
            <p:cNvSpPr/>
            <p:nvPr/>
          </p:nvSpPr>
          <p:spPr>
            <a:xfrm>
              <a:off x="0" y="0"/>
              <a:ext cx="2384609" cy="2947224"/>
            </a:xfrm>
            <a:custGeom>
              <a:avLst/>
              <a:gdLst/>
              <a:ahLst/>
              <a:cxnLst/>
              <a:rect l="l" t="t" r="r" b="b"/>
              <a:pathLst>
                <a:path w="2384609" h="2947224">
                  <a:moveTo>
                    <a:pt x="0" y="0"/>
                  </a:moveTo>
                  <a:lnTo>
                    <a:pt x="2384609" y="0"/>
                  </a:lnTo>
                  <a:lnTo>
                    <a:pt x="2384609" y="2947224"/>
                  </a:lnTo>
                  <a:lnTo>
                    <a:pt x="0" y="2947224"/>
                  </a:lnTo>
                  <a:close/>
                </a:path>
              </a:pathLst>
            </a:custGeom>
            <a:solidFill>
              <a:srgbClr val="008180"/>
            </a:solidFill>
          </p:spPr>
        </p:sp>
        <p:sp>
          <p:nvSpPr>
            <p:cNvPr id="4" name="TextBox 4"/>
            <p:cNvSpPr txBox="1"/>
            <p:nvPr/>
          </p:nvSpPr>
          <p:spPr>
            <a:xfrm>
              <a:off x="0" y="-38100"/>
              <a:ext cx="2384609" cy="2985324"/>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flipH="1">
            <a:off x="-549535" y="-1242213"/>
            <a:ext cx="3099320" cy="1763795"/>
          </a:xfrm>
          <a:custGeom>
            <a:avLst/>
            <a:gdLst/>
            <a:ahLst/>
            <a:cxnLst/>
            <a:rect l="l" t="t" r="r" b="b"/>
            <a:pathLst>
              <a:path w="3099320" h="1763795">
                <a:moveTo>
                  <a:pt x="3099320" y="0"/>
                </a:moveTo>
                <a:lnTo>
                  <a:pt x="0" y="0"/>
                </a:lnTo>
                <a:lnTo>
                  <a:pt x="0" y="1763795"/>
                </a:lnTo>
                <a:lnTo>
                  <a:pt x="3099320" y="1763795"/>
                </a:lnTo>
                <a:lnTo>
                  <a:pt x="309932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6" name="Freeform 6"/>
          <p:cNvSpPr/>
          <p:nvPr/>
        </p:nvSpPr>
        <p:spPr>
          <a:xfrm flipH="1">
            <a:off x="15709640" y="9793993"/>
            <a:ext cx="3099320" cy="1763795"/>
          </a:xfrm>
          <a:custGeom>
            <a:avLst/>
            <a:gdLst/>
            <a:ahLst/>
            <a:cxnLst/>
            <a:rect l="l" t="t" r="r" b="b"/>
            <a:pathLst>
              <a:path w="3099320" h="1763795">
                <a:moveTo>
                  <a:pt x="3099320" y="0"/>
                </a:moveTo>
                <a:lnTo>
                  <a:pt x="0" y="0"/>
                </a:lnTo>
                <a:lnTo>
                  <a:pt x="0" y="1763795"/>
                </a:lnTo>
                <a:lnTo>
                  <a:pt x="3099320" y="1763795"/>
                </a:lnTo>
                <a:lnTo>
                  <a:pt x="309932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TextBox 7"/>
          <p:cNvSpPr txBox="1"/>
          <p:nvPr/>
        </p:nvSpPr>
        <p:spPr>
          <a:xfrm>
            <a:off x="8988476" y="502532"/>
            <a:ext cx="9014957" cy="1486746"/>
          </a:xfrm>
          <a:prstGeom prst="rect">
            <a:avLst/>
          </a:prstGeom>
        </p:spPr>
        <p:txBody>
          <a:bodyPr lIns="0" tIns="0" rIns="0" bIns="0" rtlCol="0" anchor="t">
            <a:spAutoFit/>
          </a:bodyPr>
          <a:lstStyle/>
          <a:p>
            <a:pPr algn="ctr">
              <a:lnSpc>
                <a:spcPts val="5848"/>
              </a:lnSpc>
            </a:pPr>
            <a:r>
              <a:rPr lang="en-US" sz="5316" b="1">
                <a:solidFill>
                  <a:srgbClr val="008180"/>
                </a:solidFill>
                <a:latin typeface="Source Sans Pro Bold"/>
                <a:ea typeface="Source Sans Pro Bold"/>
                <a:cs typeface="Source Sans Pro Bold"/>
                <a:sym typeface="Source Sans Pro Bold"/>
              </a:rPr>
              <a:t>PENYAJIAN </a:t>
            </a:r>
            <a:r>
              <a:rPr lang="en-US" sz="5316" b="1">
                <a:solidFill>
                  <a:srgbClr val="F37C64"/>
                </a:solidFill>
                <a:latin typeface="Source Sans Pro Bold"/>
                <a:ea typeface="Source Sans Pro Bold"/>
                <a:cs typeface="Source Sans Pro Bold"/>
                <a:sym typeface="Source Sans Pro Bold"/>
              </a:rPr>
              <a:t>ASET TETAP</a:t>
            </a:r>
            <a:r>
              <a:rPr lang="en-US" sz="5316" b="1">
                <a:solidFill>
                  <a:srgbClr val="008180"/>
                </a:solidFill>
                <a:latin typeface="Source Sans Pro Bold"/>
                <a:ea typeface="Source Sans Pro Bold"/>
                <a:cs typeface="Source Sans Pro Bold"/>
                <a:sym typeface="Source Sans Pro Bold"/>
              </a:rPr>
              <a:t> DALAM LAPORAN KEUANGAN</a:t>
            </a:r>
          </a:p>
        </p:txBody>
      </p:sp>
      <p:sp>
        <p:nvSpPr>
          <p:cNvPr id="8" name="TextBox 8"/>
          <p:cNvSpPr txBox="1"/>
          <p:nvPr/>
        </p:nvSpPr>
        <p:spPr>
          <a:xfrm>
            <a:off x="621264" y="1085850"/>
            <a:ext cx="7715222" cy="9163050"/>
          </a:xfrm>
          <a:prstGeom prst="rect">
            <a:avLst/>
          </a:prstGeom>
        </p:spPr>
        <p:txBody>
          <a:bodyPr lIns="0" tIns="0" rIns="0" bIns="0" rtlCol="0" anchor="t">
            <a:spAutoFit/>
          </a:bodyPr>
          <a:lstStyle/>
          <a:p>
            <a:pPr algn="l">
              <a:lnSpc>
                <a:spcPts val="4081"/>
              </a:lnSpc>
            </a:pPr>
            <a:r>
              <a:rPr lang="en-US" sz="3401">
                <a:solidFill>
                  <a:srgbClr val="FFF6E4"/>
                </a:solidFill>
                <a:latin typeface="Rosario"/>
                <a:ea typeface="Rosario"/>
                <a:cs typeface="Rosario"/>
                <a:sym typeface="Rosario"/>
              </a:rPr>
              <a:t>Aset tetap merupakan bagian dari kelompok aset tidak lancar (non-current assets) yang disajikan dalam laporan posisi keuangan (neraca) perusahaan. Penyajian aset tetap harus mencerminkan nilai tercatat yang menggambarkan manfaat ekonomi yang masih dapat digunakan oleh perusahaan.</a:t>
            </a:r>
          </a:p>
          <a:p>
            <a:pPr algn="l">
              <a:lnSpc>
                <a:spcPts val="4081"/>
              </a:lnSpc>
            </a:pPr>
            <a:r>
              <a:rPr lang="en-US" sz="3401">
                <a:solidFill>
                  <a:srgbClr val="FFF6E4"/>
                </a:solidFill>
                <a:latin typeface="Rosario"/>
                <a:ea typeface="Rosario"/>
                <a:cs typeface="Rosario"/>
                <a:sym typeface="Rosario"/>
              </a:rPr>
              <a:t>Nilai tercatat (carrying amount) dari aset tetap diperoleh dari biaya perolehan dikurangi akumulasi penyusutan dan akumulasi rugi penurunan nilai. Dengan demikian, nilai yang disajikan bukanlah nilai historis murni, melainkan nilai setelah memperhitungkan penyusutan yang mencerminkan pemakaian aset selama masa operasional.</a:t>
            </a:r>
          </a:p>
          <a:p>
            <a:pPr algn="l">
              <a:lnSpc>
                <a:spcPts val="3361"/>
              </a:lnSpc>
            </a:pPr>
            <a:endParaRPr lang="en-US" sz="3401">
              <a:solidFill>
                <a:srgbClr val="FFF6E4"/>
              </a:solidFill>
              <a:latin typeface="Rosario"/>
              <a:ea typeface="Rosario"/>
              <a:cs typeface="Rosario"/>
              <a:sym typeface="Rosario"/>
            </a:endParaRPr>
          </a:p>
        </p:txBody>
      </p:sp>
      <p:sp>
        <p:nvSpPr>
          <p:cNvPr id="9" name="Freeform 9"/>
          <p:cNvSpPr/>
          <p:nvPr/>
        </p:nvSpPr>
        <p:spPr>
          <a:xfrm flipH="1" flipV="1">
            <a:off x="16410960" y="4096021"/>
            <a:ext cx="1182882" cy="984749"/>
          </a:xfrm>
          <a:custGeom>
            <a:avLst/>
            <a:gdLst/>
            <a:ahLst/>
            <a:cxnLst/>
            <a:rect l="l" t="t" r="r" b="b"/>
            <a:pathLst>
              <a:path w="1182882" h="984749">
                <a:moveTo>
                  <a:pt x="1182882" y="984749"/>
                </a:moveTo>
                <a:lnTo>
                  <a:pt x="0" y="984749"/>
                </a:lnTo>
                <a:lnTo>
                  <a:pt x="0" y="0"/>
                </a:lnTo>
                <a:lnTo>
                  <a:pt x="1182882" y="0"/>
                </a:lnTo>
                <a:lnTo>
                  <a:pt x="1182882" y="984749"/>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0" name="Freeform 10"/>
          <p:cNvSpPr/>
          <p:nvPr/>
        </p:nvSpPr>
        <p:spPr>
          <a:xfrm flipH="1" flipV="1">
            <a:off x="9520311" y="8273551"/>
            <a:ext cx="1182882" cy="984749"/>
          </a:xfrm>
          <a:custGeom>
            <a:avLst/>
            <a:gdLst/>
            <a:ahLst/>
            <a:cxnLst/>
            <a:rect l="l" t="t" r="r" b="b"/>
            <a:pathLst>
              <a:path w="1182882" h="984749">
                <a:moveTo>
                  <a:pt x="1182882" y="984749"/>
                </a:moveTo>
                <a:lnTo>
                  <a:pt x="0" y="984749"/>
                </a:lnTo>
                <a:lnTo>
                  <a:pt x="0" y="0"/>
                </a:lnTo>
                <a:lnTo>
                  <a:pt x="1182882" y="0"/>
                </a:lnTo>
                <a:lnTo>
                  <a:pt x="1182882" y="984749"/>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1" name="Freeform 11"/>
          <p:cNvSpPr/>
          <p:nvPr/>
        </p:nvSpPr>
        <p:spPr>
          <a:xfrm>
            <a:off x="11019666" y="2555821"/>
            <a:ext cx="5074822" cy="6567417"/>
          </a:xfrm>
          <a:custGeom>
            <a:avLst/>
            <a:gdLst/>
            <a:ahLst/>
            <a:cxnLst/>
            <a:rect l="l" t="t" r="r" b="b"/>
            <a:pathLst>
              <a:path w="5074822" h="6567417">
                <a:moveTo>
                  <a:pt x="0" y="0"/>
                </a:moveTo>
                <a:lnTo>
                  <a:pt x="5074822" y="0"/>
                </a:lnTo>
                <a:lnTo>
                  <a:pt x="5074822" y="6567417"/>
                </a:lnTo>
                <a:lnTo>
                  <a:pt x="0" y="656741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6E4"/>
        </a:solidFill>
        <a:effectLst/>
      </p:bgPr>
    </p:bg>
    <p:spTree>
      <p:nvGrpSpPr>
        <p:cNvPr id="1" name=""/>
        <p:cNvGrpSpPr/>
        <p:nvPr/>
      </p:nvGrpSpPr>
      <p:grpSpPr>
        <a:xfrm>
          <a:off x="0" y="0"/>
          <a:ext cx="0" cy="0"/>
          <a:chOff x="0" y="0"/>
          <a:chExt cx="0" cy="0"/>
        </a:xfrm>
      </p:grpSpPr>
      <p:sp>
        <p:nvSpPr>
          <p:cNvPr id="2" name="Freeform 2"/>
          <p:cNvSpPr/>
          <p:nvPr/>
        </p:nvSpPr>
        <p:spPr>
          <a:xfrm>
            <a:off x="15626545" y="-1196223"/>
            <a:ext cx="3099320" cy="1763795"/>
          </a:xfrm>
          <a:custGeom>
            <a:avLst/>
            <a:gdLst/>
            <a:ahLst/>
            <a:cxnLst/>
            <a:rect l="l" t="t" r="r" b="b"/>
            <a:pathLst>
              <a:path w="3099320" h="1763795">
                <a:moveTo>
                  <a:pt x="0" y="0"/>
                </a:moveTo>
                <a:lnTo>
                  <a:pt x="3099320" y="0"/>
                </a:lnTo>
                <a:lnTo>
                  <a:pt x="3099320" y="1763796"/>
                </a:lnTo>
                <a:lnTo>
                  <a:pt x="0" y="176379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462628" y="9728952"/>
            <a:ext cx="3099320" cy="1763795"/>
          </a:xfrm>
          <a:custGeom>
            <a:avLst/>
            <a:gdLst/>
            <a:ahLst/>
            <a:cxnLst/>
            <a:rect l="l" t="t" r="r" b="b"/>
            <a:pathLst>
              <a:path w="3099320" h="1763795">
                <a:moveTo>
                  <a:pt x="0" y="0"/>
                </a:moveTo>
                <a:lnTo>
                  <a:pt x="3099320" y="0"/>
                </a:lnTo>
                <a:lnTo>
                  <a:pt x="3099320" y="1763796"/>
                </a:lnTo>
                <a:lnTo>
                  <a:pt x="0" y="176379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4" name="Group 4"/>
          <p:cNvGrpSpPr/>
          <p:nvPr/>
        </p:nvGrpSpPr>
        <p:grpSpPr>
          <a:xfrm>
            <a:off x="1594531" y="2072639"/>
            <a:ext cx="15098938" cy="2835924"/>
            <a:chOff x="0" y="0"/>
            <a:chExt cx="3705527" cy="695982"/>
          </a:xfrm>
        </p:grpSpPr>
        <p:sp>
          <p:nvSpPr>
            <p:cNvPr id="5" name="Freeform 5"/>
            <p:cNvSpPr/>
            <p:nvPr/>
          </p:nvSpPr>
          <p:spPr>
            <a:xfrm>
              <a:off x="0" y="0"/>
              <a:ext cx="3705527" cy="695982"/>
            </a:xfrm>
            <a:custGeom>
              <a:avLst/>
              <a:gdLst/>
              <a:ahLst/>
              <a:cxnLst/>
              <a:rect l="l" t="t" r="r" b="b"/>
              <a:pathLst>
                <a:path w="3705527" h="695982">
                  <a:moveTo>
                    <a:pt x="10255" y="0"/>
                  </a:moveTo>
                  <a:lnTo>
                    <a:pt x="3695272" y="0"/>
                  </a:lnTo>
                  <a:cubicBezTo>
                    <a:pt x="3697991" y="0"/>
                    <a:pt x="3700600" y="1080"/>
                    <a:pt x="3702523" y="3004"/>
                  </a:cubicBezTo>
                  <a:cubicBezTo>
                    <a:pt x="3704446" y="4927"/>
                    <a:pt x="3705527" y="7535"/>
                    <a:pt x="3705527" y="10255"/>
                  </a:cubicBezTo>
                  <a:lnTo>
                    <a:pt x="3705527" y="685727"/>
                  </a:lnTo>
                  <a:cubicBezTo>
                    <a:pt x="3705527" y="691391"/>
                    <a:pt x="3700935" y="695982"/>
                    <a:pt x="3695272" y="695982"/>
                  </a:cubicBezTo>
                  <a:lnTo>
                    <a:pt x="10255" y="695982"/>
                  </a:lnTo>
                  <a:cubicBezTo>
                    <a:pt x="4591" y="695982"/>
                    <a:pt x="0" y="691391"/>
                    <a:pt x="0" y="685727"/>
                  </a:cubicBezTo>
                  <a:lnTo>
                    <a:pt x="0" y="10255"/>
                  </a:lnTo>
                  <a:cubicBezTo>
                    <a:pt x="0" y="4591"/>
                    <a:pt x="4591" y="0"/>
                    <a:pt x="10255" y="0"/>
                  </a:cubicBezTo>
                  <a:close/>
                </a:path>
              </a:pathLst>
            </a:custGeom>
            <a:solidFill>
              <a:srgbClr val="F37C64"/>
            </a:solidFill>
            <a:ln w="19050" cap="sq">
              <a:solidFill>
                <a:srgbClr val="000000"/>
              </a:solidFill>
              <a:prstDash val="solid"/>
              <a:miter/>
            </a:ln>
          </p:spPr>
        </p:sp>
        <p:sp>
          <p:nvSpPr>
            <p:cNvPr id="6" name="TextBox 6"/>
            <p:cNvSpPr txBox="1"/>
            <p:nvPr/>
          </p:nvSpPr>
          <p:spPr>
            <a:xfrm>
              <a:off x="0" y="-38100"/>
              <a:ext cx="3705527" cy="734082"/>
            </a:xfrm>
            <a:prstGeom prst="rect">
              <a:avLst/>
            </a:prstGeom>
          </p:spPr>
          <p:txBody>
            <a:bodyPr lIns="50800" tIns="50800" rIns="50800" bIns="50800" rtlCol="0" anchor="ctr"/>
            <a:lstStyle/>
            <a:p>
              <a:pPr marL="0" lvl="0" indent="0" algn="ctr">
                <a:lnSpc>
                  <a:spcPts val="2659"/>
                </a:lnSpc>
                <a:spcBef>
                  <a:spcPct val="0"/>
                </a:spcBef>
              </a:pPr>
              <a:endParaRPr/>
            </a:p>
          </p:txBody>
        </p:sp>
      </p:grpSp>
      <p:grpSp>
        <p:nvGrpSpPr>
          <p:cNvPr id="7" name="Group 7"/>
          <p:cNvGrpSpPr/>
          <p:nvPr/>
        </p:nvGrpSpPr>
        <p:grpSpPr>
          <a:xfrm>
            <a:off x="1594531" y="5143500"/>
            <a:ext cx="15098938" cy="3587775"/>
            <a:chOff x="0" y="0"/>
            <a:chExt cx="3705527" cy="880499"/>
          </a:xfrm>
        </p:grpSpPr>
        <p:sp>
          <p:nvSpPr>
            <p:cNvPr id="8" name="Freeform 8"/>
            <p:cNvSpPr/>
            <p:nvPr/>
          </p:nvSpPr>
          <p:spPr>
            <a:xfrm>
              <a:off x="0" y="0"/>
              <a:ext cx="3705527" cy="880499"/>
            </a:xfrm>
            <a:custGeom>
              <a:avLst/>
              <a:gdLst/>
              <a:ahLst/>
              <a:cxnLst/>
              <a:rect l="l" t="t" r="r" b="b"/>
              <a:pathLst>
                <a:path w="3705527" h="880499">
                  <a:moveTo>
                    <a:pt x="10255" y="0"/>
                  </a:moveTo>
                  <a:lnTo>
                    <a:pt x="3695272" y="0"/>
                  </a:lnTo>
                  <a:cubicBezTo>
                    <a:pt x="3697991" y="0"/>
                    <a:pt x="3700600" y="1080"/>
                    <a:pt x="3702523" y="3004"/>
                  </a:cubicBezTo>
                  <a:cubicBezTo>
                    <a:pt x="3704446" y="4927"/>
                    <a:pt x="3705527" y="7535"/>
                    <a:pt x="3705527" y="10255"/>
                  </a:cubicBezTo>
                  <a:lnTo>
                    <a:pt x="3705527" y="870244"/>
                  </a:lnTo>
                  <a:cubicBezTo>
                    <a:pt x="3705527" y="875907"/>
                    <a:pt x="3700935" y="880499"/>
                    <a:pt x="3695272" y="880499"/>
                  </a:cubicBezTo>
                  <a:lnTo>
                    <a:pt x="10255" y="880499"/>
                  </a:lnTo>
                  <a:cubicBezTo>
                    <a:pt x="7535" y="880499"/>
                    <a:pt x="4927" y="879418"/>
                    <a:pt x="3004" y="877495"/>
                  </a:cubicBezTo>
                  <a:cubicBezTo>
                    <a:pt x="1080" y="875572"/>
                    <a:pt x="0" y="872964"/>
                    <a:pt x="0" y="870244"/>
                  </a:cubicBezTo>
                  <a:lnTo>
                    <a:pt x="0" y="10255"/>
                  </a:lnTo>
                  <a:cubicBezTo>
                    <a:pt x="0" y="4591"/>
                    <a:pt x="4591" y="0"/>
                    <a:pt x="10255" y="0"/>
                  </a:cubicBezTo>
                  <a:close/>
                </a:path>
              </a:pathLst>
            </a:custGeom>
            <a:solidFill>
              <a:srgbClr val="FCC03E"/>
            </a:solidFill>
            <a:ln w="19050" cap="sq">
              <a:solidFill>
                <a:srgbClr val="000000"/>
              </a:solidFill>
              <a:prstDash val="solid"/>
              <a:miter/>
            </a:ln>
          </p:spPr>
        </p:sp>
        <p:sp>
          <p:nvSpPr>
            <p:cNvPr id="9" name="TextBox 9"/>
            <p:cNvSpPr txBox="1"/>
            <p:nvPr/>
          </p:nvSpPr>
          <p:spPr>
            <a:xfrm>
              <a:off x="0" y="-38100"/>
              <a:ext cx="3705527" cy="918599"/>
            </a:xfrm>
            <a:prstGeom prst="rect">
              <a:avLst/>
            </a:prstGeom>
          </p:spPr>
          <p:txBody>
            <a:bodyPr lIns="50800" tIns="50800" rIns="50800" bIns="50800" rtlCol="0" anchor="ctr"/>
            <a:lstStyle/>
            <a:p>
              <a:pPr marL="0" lvl="0" indent="0" algn="ctr">
                <a:lnSpc>
                  <a:spcPts val="2659"/>
                </a:lnSpc>
                <a:spcBef>
                  <a:spcPct val="0"/>
                </a:spcBef>
              </a:pPr>
              <a:endParaRPr/>
            </a:p>
          </p:txBody>
        </p:sp>
      </p:grpSp>
      <p:sp>
        <p:nvSpPr>
          <p:cNvPr id="10" name="TextBox 10"/>
          <p:cNvSpPr txBox="1"/>
          <p:nvPr/>
        </p:nvSpPr>
        <p:spPr>
          <a:xfrm>
            <a:off x="3388221" y="952500"/>
            <a:ext cx="11511558" cy="662939"/>
          </a:xfrm>
          <a:prstGeom prst="rect">
            <a:avLst/>
          </a:prstGeom>
        </p:spPr>
        <p:txBody>
          <a:bodyPr lIns="0" tIns="0" rIns="0" bIns="0" rtlCol="0" anchor="t">
            <a:spAutoFit/>
          </a:bodyPr>
          <a:lstStyle/>
          <a:p>
            <a:pPr algn="ctr">
              <a:lnSpc>
                <a:spcPts val="5460"/>
              </a:lnSpc>
            </a:pPr>
            <a:r>
              <a:rPr lang="en-US" sz="3900" b="1">
                <a:solidFill>
                  <a:srgbClr val="008180"/>
                </a:solidFill>
                <a:latin typeface="Source Sans Pro Bold"/>
                <a:ea typeface="Source Sans Pro Bold"/>
                <a:cs typeface="Source Sans Pro Bold"/>
                <a:sym typeface="Source Sans Pro Bold"/>
              </a:rPr>
              <a:t>PENYAJIAN ASET</a:t>
            </a:r>
            <a:r>
              <a:rPr lang="en-US" sz="3900" b="1">
                <a:solidFill>
                  <a:srgbClr val="F37C64"/>
                </a:solidFill>
                <a:latin typeface="Source Sans Pro Bold"/>
                <a:ea typeface="Source Sans Pro Bold"/>
                <a:cs typeface="Source Sans Pro Bold"/>
                <a:sym typeface="Source Sans Pro Bold"/>
              </a:rPr>
              <a:t> TETAP DALAM LAPORAN</a:t>
            </a:r>
            <a:r>
              <a:rPr lang="en-US" sz="3900" b="1">
                <a:solidFill>
                  <a:srgbClr val="008180"/>
                </a:solidFill>
                <a:latin typeface="Source Sans Pro Bold"/>
                <a:ea typeface="Source Sans Pro Bold"/>
                <a:cs typeface="Source Sans Pro Bold"/>
                <a:sym typeface="Source Sans Pro Bold"/>
              </a:rPr>
              <a:t> KEUANGAN</a:t>
            </a:r>
          </a:p>
        </p:txBody>
      </p:sp>
      <p:sp>
        <p:nvSpPr>
          <p:cNvPr id="11" name="TextBox 11"/>
          <p:cNvSpPr txBox="1"/>
          <p:nvPr/>
        </p:nvSpPr>
        <p:spPr>
          <a:xfrm>
            <a:off x="1993776" y="2190438"/>
            <a:ext cx="14069136" cy="2600325"/>
          </a:xfrm>
          <a:prstGeom prst="rect">
            <a:avLst/>
          </a:prstGeom>
        </p:spPr>
        <p:txBody>
          <a:bodyPr lIns="0" tIns="0" rIns="0" bIns="0" rtlCol="0" anchor="t">
            <a:spAutoFit/>
          </a:bodyPr>
          <a:lstStyle/>
          <a:p>
            <a:pPr algn="just">
              <a:lnSpc>
                <a:spcPts val="2966"/>
              </a:lnSpc>
            </a:pPr>
            <a:r>
              <a:rPr lang="en-US" sz="2471" b="1">
                <a:solidFill>
                  <a:srgbClr val="000000"/>
                </a:solidFill>
                <a:latin typeface="Rosario Bold"/>
                <a:ea typeface="Rosario Bold"/>
                <a:cs typeface="Rosario Bold"/>
                <a:sym typeface="Rosario Bold"/>
              </a:rPr>
              <a:t>Dalam laporan posisi keuangan, aset tetap biasanya disajikan berdasarkan klasifikasi jenisnya, seperti:</a:t>
            </a:r>
          </a:p>
          <a:p>
            <a:pPr algn="just">
              <a:lnSpc>
                <a:spcPts val="2966"/>
              </a:lnSpc>
            </a:pPr>
            <a:endParaRPr lang="en-US" sz="2471" b="1">
              <a:solidFill>
                <a:srgbClr val="000000"/>
              </a:solidFill>
              <a:latin typeface="Rosario Bold"/>
              <a:ea typeface="Rosario Bold"/>
              <a:cs typeface="Rosario Bold"/>
              <a:sym typeface="Rosario Bold"/>
            </a:endParaRPr>
          </a:p>
          <a:p>
            <a:pPr marL="533664" lvl="1" indent="-266832" algn="just">
              <a:lnSpc>
                <a:spcPts val="2966"/>
              </a:lnSpc>
              <a:buFont typeface="Arial"/>
              <a:buChar char="•"/>
            </a:pPr>
            <a:r>
              <a:rPr lang="en-US" sz="2471" b="1">
                <a:solidFill>
                  <a:srgbClr val="000000"/>
                </a:solidFill>
                <a:latin typeface="Rosario Bold"/>
                <a:ea typeface="Rosario Bold"/>
                <a:cs typeface="Rosario Bold"/>
                <a:sym typeface="Rosario Bold"/>
              </a:rPr>
              <a:t>Tanah</a:t>
            </a:r>
          </a:p>
          <a:p>
            <a:pPr marL="533664" lvl="1" indent="-266832" algn="just">
              <a:lnSpc>
                <a:spcPts val="2966"/>
              </a:lnSpc>
              <a:buFont typeface="Arial"/>
              <a:buChar char="•"/>
            </a:pPr>
            <a:r>
              <a:rPr lang="en-US" sz="2471" b="1">
                <a:solidFill>
                  <a:srgbClr val="000000"/>
                </a:solidFill>
                <a:latin typeface="Rosario Bold"/>
                <a:ea typeface="Rosario Bold"/>
                <a:cs typeface="Rosario Bold"/>
                <a:sym typeface="Rosario Bold"/>
              </a:rPr>
              <a:t>Bangunan dan Gedung</a:t>
            </a:r>
          </a:p>
          <a:p>
            <a:pPr marL="533664" lvl="1" indent="-266832" algn="just">
              <a:lnSpc>
                <a:spcPts val="2966"/>
              </a:lnSpc>
              <a:buFont typeface="Arial"/>
              <a:buChar char="•"/>
            </a:pPr>
            <a:r>
              <a:rPr lang="en-US" sz="2471" b="1">
                <a:solidFill>
                  <a:srgbClr val="000000"/>
                </a:solidFill>
                <a:latin typeface="Rosario Bold"/>
                <a:ea typeface="Rosario Bold"/>
                <a:cs typeface="Rosario Bold"/>
                <a:sym typeface="Rosario Bold"/>
              </a:rPr>
              <a:t>Mesin dan Peralatan</a:t>
            </a:r>
          </a:p>
          <a:p>
            <a:pPr marL="533664" lvl="1" indent="-266832" algn="just">
              <a:lnSpc>
                <a:spcPts val="2966"/>
              </a:lnSpc>
              <a:buFont typeface="Arial"/>
              <a:buChar char="•"/>
            </a:pPr>
            <a:r>
              <a:rPr lang="en-US" sz="2471" b="1">
                <a:solidFill>
                  <a:srgbClr val="000000"/>
                </a:solidFill>
                <a:latin typeface="Rosario Bold"/>
                <a:ea typeface="Rosario Bold"/>
                <a:cs typeface="Rosario Bold"/>
                <a:sym typeface="Rosario Bold"/>
              </a:rPr>
              <a:t>Kendaraan</a:t>
            </a:r>
          </a:p>
          <a:p>
            <a:pPr marL="533664" lvl="1" indent="-266832" algn="just">
              <a:lnSpc>
                <a:spcPts val="2966"/>
              </a:lnSpc>
              <a:buFont typeface="Arial"/>
              <a:buChar char="•"/>
            </a:pPr>
            <a:r>
              <a:rPr lang="en-US" sz="2471" b="1">
                <a:solidFill>
                  <a:srgbClr val="000000"/>
                </a:solidFill>
                <a:latin typeface="Rosario Bold"/>
                <a:ea typeface="Rosario Bold"/>
                <a:cs typeface="Rosario Bold"/>
                <a:sym typeface="Rosario Bold"/>
              </a:rPr>
              <a:t>Perabot dan Perlengkapan Kantor. </a:t>
            </a:r>
          </a:p>
        </p:txBody>
      </p:sp>
      <p:sp>
        <p:nvSpPr>
          <p:cNvPr id="12" name="TextBox 12"/>
          <p:cNvSpPr txBox="1"/>
          <p:nvPr/>
        </p:nvSpPr>
        <p:spPr>
          <a:xfrm>
            <a:off x="1993776" y="5398554"/>
            <a:ext cx="14300448" cy="3332720"/>
          </a:xfrm>
          <a:prstGeom prst="rect">
            <a:avLst/>
          </a:prstGeom>
        </p:spPr>
        <p:txBody>
          <a:bodyPr lIns="0" tIns="0" rIns="0" bIns="0" rtlCol="0" anchor="t">
            <a:spAutoFit/>
          </a:bodyPr>
          <a:lstStyle/>
          <a:p>
            <a:pPr algn="just">
              <a:lnSpc>
                <a:spcPts val="2966"/>
              </a:lnSpc>
            </a:pPr>
            <a:r>
              <a:rPr lang="en-US" sz="2471" b="1">
                <a:solidFill>
                  <a:srgbClr val="000000"/>
                </a:solidFill>
                <a:latin typeface="Rosario Bold"/>
                <a:ea typeface="Rosario Bold"/>
                <a:cs typeface="Rosario Bold"/>
                <a:sym typeface="Rosario Bold"/>
              </a:rPr>
              <a:t>Penyajian aset tetap secara terpisah berdasarkan jenisnya bertujuan untuk memberikan informasi yang lebih rinci kepada para pengguna laporan keuangan mengenai nilai dan komposisi aset yang dimiliki perusahaan. </a:t>
            </a:r>
          </a:p>
          <a:p>
            <a:pPr algn="just">
              <a:lnSpc>
                <a:spcPts val="2966"/>
              </a:lnSpc>
            </a:pPr>
            <a:r>
              <a:rPr lang="en-US" sz="2471" b="1">
                <a:solidFill>
                  <a:srgbClr val="000000"/>
                </a:solidFill>
                <a:latin typeface="Rosario Bold"/>
                <a:ea typeface="Rosario Bold"/>
                <a:cs typeface="Rosario Bold"/>
                <a:sym typeface="Rosario Bold"/>
              </a:rPr>
              <a:t>Selain itu, pada laporan laba rugi, beban penyusutan yang terkait dengan aset tetap disajikan sebagai beban operasional atau beban produksi, tergantung pada fungsi aset tersebut dalam kegiatan perusahaan.</a:t>
            </a:r>
          </a:p>
          <a:p>
            <a:pPr algn="just">
              <a:lnSpc>
                <a:spcPts val="2966"/>
              </a:lnSpc>
            </a:pPr>
            <a:r>
              <a:rPr lang="en-US" sz="2471" b="1">
                <a:solidFill>
                  <a:srgbClr val="000000"/>
                </a:solidFill>
                <a:latin typeface="Rosario Bold"/>
                <a:ea typeface="Rosario Bold"/>
                <a:cs typeface="Rosario Bold"/>
                <a:sym typeface="Rosario Bold"/>
              </a:rPr>
              <a:t>Aset tetap yang tidak lagi digunakan dalam operasi atau yang akan dijual diklasifikasikan sebagai aset yang dimiliki untuk dijual (non-current assets held for sale) dan disajikan secara terpisah sesuai ketentuan PSAK No. 58.</a:t>
            </a:r>
          </a:p>
          <a:p>
            <a:pPr algn="just">
              <a:lnSpc>
                <a:spcPts val="2966"/>
              </a:lnSpc>
            </a:pPr>
            <a:endParaRPr lang="en-US" sz="2471" b="1">
              <a:solidFill>
                <a:srgbClr val="000000"/>
              </a:solidFill>
              <a:latin typeface="Rosario Bold"/>
              <a:ea typeface="Rosario Bold"/>
              <a:cs typeface="Rosario Bold"/>
              <a:sym typeface="Rosario Bold"/>
            </a:endParaRPr>
          </a:p>
        </p:txBody>
      </p:sp>
      <p:sp>
        <p:nvSpPr>
          <p:cNvPr id="13" name="Freeform 13"/>
          <p:cNvSpPr/>
          <p:nvPr/>
        </p:nvSpPr>
        <p:spPr>
          <a:xfrm>
            <a:off x="-351940" y="0"/>
            <a:ext cx="1438972" cy="1197944"/>
          </a:xfrm>
          <a:custGeom>
            <a:avLst/>
            <a:gdLst/>
            <a:ahLst/>
            <a:cxnLst/>
            <a:rect l="l" t="t" r="r" b="b"/>
            <a:pathLst>
              <a:path w="1438972" h="1197944">
                <a:moveTo>
                  <a:pt x="0" y="0"/>
                </a:moveTo>
                <a:lnTo>
                  <a:pt x="1438972" y="0"/>
                </a:lnTo>
                <a:lnTo>
                  <a:pt x="1438972" y="1197944"/>
                </a:lnTo>
                <a:lnTo>
                  <a:pt x="0" y="119794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6E4"/>
        </a:solidFill>
        <a:effectLst/>
      </p:bgPr>
    </p:bg>
    <p:spTree>
      <p:nvGrpSpPr>
        <p:cNvPr id="1" name=""/>
        <p:cNvGrpSpPr/>
        <p:nvPr/>
      </p:nvGrpSpPr>
      <p:grpSpPr>
        <a:xfrm>
          <a:off x="0" y="0"/>
          <a:ext cx="0" cy="0"/>
          <a:chOff x="0" y="0"/>
          <a:chExt cx="0" cy="0"/>
        </a:xfrm>
      </p:grpSpPr>
      <p:grpSp>
        <p:nvGrpSpPr>
          <p:cNvPr id="2" name="Group 2"/>
          <p:cNvGrpSpPr/>
          <p:nvPr/>
        </p:nvGrpSpPr>
        <p:grpSpPr>
          <a:xfrm>
            <a:off x="-263565" y="-514350"/>
            <a:ext cx="9054062" cy="11190240"/>
            <a:chOff x="0" y="0"/>
            <a:chExt cx="2384609" cy="2947224"/>
          </a:xfrm>
        </p:grpSpPr>
        <p:sp>
          <p:nvSpPr>
            <p:cNvPr id="3" name="Freeform 3"/>
            <p:cNvSpPr/>
            <p:nvPr/>
          </p:nvSpPr>
          <p:spPr>
            <a:xfrm>
              <a:off x="0" y="0"/>
              <a:ext cx="2384609" cy="2947224"/>
            </a:xfrm>
            <a:custGeom>
              <a:avLst/>
              <a:gdLst/>
              <a:ahLst/>
              <a:cxnLst/>
              <a:rect l="l" t="t" r="r" b="b"/>
              <a:pathLst>
                <a:path w="2384609" h="2947224">
                  <a:moveTo>
                    <a:pt x="0" y="0"/>
                  </a:moveTo>
                  <a:lnTo>
                    <a:pt x="2384609" y="0"/>
                  </a:lnTo>
                  <a:lnTo>
                    <a:pt x="2384609" y="2947224"/>
                  </a:lnTo>
                  <a:lnTo>
                    <a:pt x="0" y="2947224"/>
                  </a:lnTo>
                  <a:close/>
                </a:path>
              </a:pathLst>
            </a:custGeom>
            <a:solidFill>
              <a:srgbClr val="008180"/>
            </a:solidFill>
          </p:spPr>
        </p:sp>
        <p:sp>
          <p:nvSpPr>
            <p:cNvPr id="4" name="TextBox 4"/>
            <p:cNvSpPr txBox="1"/>
            <p:nvPr/>
          </p:nvSpPr>
          <p:spPr>
            <a:xfrm>
              <a:off x="0" y="-38100"/>
              <a:ext cx="2384609" cy="2985324"/>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flipH="1">
            <a:off x="-549535" y="-1242213"/>
            <a:ext cx="3099320" cy="1763795"/>
          </a:xfrm>
          <a:custGeom>
            <a:avLst/>
            <a:gdLst/>
            <a:ahLst/>
            <a:cxnLst/>
            <a:rect l="l" t="t" r="r" b="b"/>
            <a:pathLst>
              <a:path w="3099320" h="1763795">
                <a:moveTo>
                  <a:pt x="3099320" y="0"/>
                </a:moveTo>
                <a:lnTo>
                  <a:pt x="0" y="0"/>
                </a:lnTo>
                <a:lnTo>
                  <a:pt x="0" y="1763795"/>
                </a:lnTo>
                <a:lnTo>
                  <a:pt x="3099320" y="1763795"/>
                </a:lnTo>
                <a:lnTo>
                  <a:pt x="309932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6" name="Freeform 6"/>
          <p:cNvSpPr/>
          <p:nvPr/>
        </p:nvSpPr>
        <p:spPr>
          <a:xfrm flipH="1">
            <a:off x="15709640" y="9793993"/>
            <a:ext cx="3099320" cy="1763795"/>
          </a:xfrm>
          <a:custGeom>
            <a:avLst/>
            <a:gdLst/>
            <a:ahLst/>
            <a:cxnLst/>
            <a:rect l="l" t="t" r="r" b="b"/>
            <a:pathLst>
              <a:path w="3099320" h="1763795">
                <a:moveTo>
                  <a:pt x="3099320" y="0"/>
                </a:moveTo>
                <a:lnTo>
                  <a:pt x="0" y="0"/>
                </a:lnTo>
                <a:lnTo>
                  <a:pt x="0" y="1763795"/>
                </a:lnTo>
                <a:lnTo>
                  <a:pt x="3099320" y="1763795"/>
                </a:lnTo>
                <a:lnTo>
                  <a:pt x="309932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TextBox 7"/>
          <p:cNvSpPr txBox="1"/>
          <p:nvPr/>
        </p:nvSpPr>
        <p:spPr>
          <a:xfrm>
            <a:off x="8988476" y="502532"/>
            <a:ext cx="9014957" cy="1486746"/>
          </a:xfrm>
          <a:prstGeom prst="rect">
            <a:avLst/>
          </a:prstGeom>
        </p:spPr>
        <p:txBody>
          <a:bodyPr lIns="0" tIns="0" rIns="0" bIns="0" rtlCol="0" anchor="t">
            <a:spAutoFit/>
          </a:bodyPr>
          <a:lstStyle/>
          <a:p>
            <a:pPr algn="ctr">
              <a:lnSpc>
                <a:spcPts val="5848"/>
              </a:lnSpc>
            </a:pPr>
            <a:r>
              <a:rPr lang="en-US" sz="5316" b="1">
                <a:solidFill>
                  <a:srgbClr val="008180"/>
                </a:solidFill>
                <a:latin typeface="Source Sans Pro Bold"/>
                <a:ea typeface="Source Sans Pro Bold"/>
                <a:cs typeface="Source Sans Pro Bold"/>
                <a:sym typeface="Source Sans Pro Bold"/>
              </a:rPr>
              <a:t>PENGUNGKAPAN </a:t>
            </a:r>
            <a:r>
              <a:rPr lang="en-US" sz="5316" b="1">
                <a:solidFill>
                  <a:srgbClr val="F37C64"/>
                </a:solidFill>
                <a:latin typeface="Source Sans Pro Bold"/>
                <a:ea typeface="Source Sans Pro Bold"/>
                <a:cs typeface="Source Sans Pro Bold"/>
                <a:sym typeface="Source Sans Pro Bold"/>
              </a:rPr>
              <a:t>ASET TETAP DALAM </a:t>
            </a:r>
            <a:r>
              <a:rPr lang="en-US" sz="5316" b="1">
                <a:solidFill>
                  <a:srgbClr val="008180"/>
                </a:solidFill>
                <a:latin typeface="Source Sans Pro Bold"/>
                <a:ea typeface="Source Sans Pro Bold"/>
                <a:cs typeface="Source Sans Pro Bold"/>
                <a:sym typeface="Source Sans Pro Bold"/>
              </a:rPr>
              <a:t>LAPORAN KEUANGAN</a:t>
            </a:r>
          </a:p>
        </p:txBody>
      </p:sp>
      <p:sp>
        <p:nvSpPr>
          <p:cNvPr id="8" name="TextBox 8"/>
          <p:cNvSpPr txBox="1"/>
          <p:nvPr/>
        </p:nvSpPr>
        <p:spPr>
          <a:xfrm>
            <a:off x="237022" y="2235502"/>
            <a:ext cx="8052888" cy="5815995"/>
          </a:xfrm>
          <a:prstGeom prst="rect">
            <a:avLst/>
          </a:prstGeom>
        </p:spPr>
        <p:txBody>
          <a:bodyPr lIns="0" tIns="0" rIns="0" bIns="0" rtlCol="0" anchor="t">
            <a:spAutoFit/>
          </a:bodyPr>
          <a:lstStyle/>
          <a:p>
            <a:pPr algn="l">
              <a:lnSpc>
                <a:spcPts val="5137"/>
              </a:lnSpc>
            </a:pPr>
            <a:r>
              <a:rPr lang="en-US" sz="4281">
                <a:solidFill>
                  <a:srgbClr val="FFF6E4"/>
                </a:solidFill>
                <a:latin typeface="Rosario"/>
                <a:ea typeface="Rosario"/>
                <a:cs typeface="Rosario"/>
                <a:sym typeface="Rosario"/>
              </a:rPr>
              <a:t>Pengungkapan (disclosure) aset tetap dalam laporan keuangan bertujuan untuk memberikan informasi yang memadai, relevan, dan transparan kepada pengguna laporan keuangan mengenai nilai, kebijakan, serta perubahan yang terjadi atas aset tetap selama periode pelaporan.</a:t>
            </a:r>
          </a:p>
        </p:txBody>
      </p:sp>
      <p:sp>
        <p:nvSpPr>
          <p:cNvPr id="9" name="Freeform 9"/>
          <p:cNvSpPr/>
          <p:nvPr/>
        </p:nvSpPr>
        <p:spPr>
          <a:xfrm flipH="1" flipV="1">
            <a:off x="16410960" y="4096021"/>
            <a:ext cx="1182882" cy="984749"/>
          </a:xfrm>
          <a:custGeom>
            <a:avLst/>
            <a:gdLst/>
            <a:ahLst/>
            <a:cxnLst/>
            <a:rect l="l" t="t" r="r" b="b"/>
            <a:pathLst>
              <a:path w="1182882" h="984749">
                <a:moveTo>
                  <a:pt x="1182882" y="984749"/>
                </a:moveTo>
                <a:lnTo>
                  <a:pt x="0" y="984749"/>
                </a:lnTo>
                <a:lnTo>
                  <a:pt x="0" y="0"/>
                </a:lnTo>
                <a:lnTo>
                  <a:pt x="1182882" y="0"/>
                </a:lnTo>
                <a:lnTo>
                  <a:pt x="1182882" y="984749"/>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0" name="Freeform 10"/>
          <p:cNvSpPr/>
          <p:nvPr/>
        </p:nvSpPr>
        <p:spPr>
          <a:xfrm flipH="1" flipV="1">
            <a:off x="9520311" y="8273551"/>
            <a:ext cx="1182882" cy="984749"/>
          </a:xfrm>
          <a:custGeom>
            <a:avLst/>
            <a:gdLst/>
            <a:ahLst/>
            <a:cxnLst/>
            <a:rect l="l" t="t" r="r" b="b"/>
            <a:pathLst>
              <a:path w="1182882" h="984749">
                <a:moveTo>
                  <a:pt x="1182882" y="984749"/>
                </a:moveTo>
                <a:lnTo>
                  <a:pt x="0" y="984749"/>
                </a:lnTo>
                <a:lnTo>
                  <a:pt x="0" y="0"/>
                </a:lnTo>
                <a:lnTo>
                  <a:pt x="1182882" y="0"/>
                </a:lnTo>
                <a:lnTo>
                  <a:pt x="1182882" y="984749"/>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1" name="Freeform 11"/>
          <p:cNvSpPr/>
          <p:nvPr/>
        </p:nvSpPr>
        <p:spPr>
          <a:xfrm>
            <a:off x="11019666" y="2555821"/>
            <a:ext cx="5074822" cy="6567417"/>
          </a:xfrm>
          <a:custGeom>
            <a:avLst/>
            <a:gdLst/>
            <a:ahLst/>
            <a:cxnLst/>
            <a:rect l="l" t="t" r="r" b="b"/>
            <a:pathLst>
              <a:path w="5074822" h="6567417">
                <a:moveTo>
                  <a:pt x="0" y="0"/>
                </a:moveTo>
                <a:lnTo>
                  <a:pt x="5074822" y="0"/>
                </a:lnTo>
                <a:lnTo>
                  <a:pt x="5074822" y="6567417"/>
                </a:lnTo>
                <a:lnTo>
                  <a:pt x="0" y="656741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6E4"/>
        </a:solidFill>
        <a:effectLst/>
      </p:bgPr>
    </p:bg>
    <p:spTree>
      <p:nvGrpSpPr>
        <p:cNvPr id="1" name=""/>
        <p:cNvGrpSpPr/>
        <p:nvPr/>
      </p:nvGrpSpPr>
      <p:grpSpPr>
        <a:xfrm>
          <a:off x="0" y="0"/>
          <a:ext cx="0" cy="0"/>
          <a:chOff x="0" y="0"/>
          <a:chExt cx="0" cy="0"/>
        </a:xfrm>
      </p:grpSpPr>
      <p:sp>
        <p:nvSpPr>
          <p:cNvPr id="2" name="Freeform 2"/>
          <p:cNvSpPr/>
          <p:nvPr/>
        </p:nvSpPr>
        <p:spPr>
          <a:xfrm>
            <a:off x="15626545" y="-1196223"/>
            <a:ext cx="3099320" cy="1763795"/>
          </a:xfrm>
          <a:custGeom>
            <a:avLst/>
            <a:gdLst/>
            <a:ahLst/>
            <a:cxnLst/>
            <a:rect l="l" t="t" r="r" b="b"/>
            <a:pathLst>
              <a:path w="3099320" h="1763795">
                <a:moveTo>
                  <a:pt x="0" y="0"/>
                </a:moveTo>
                <a:lnTo>
                  <a:pt x="3099320" y="0"/>
                </a:lnTo>
                <a:lnTo>
                  <a:pt x="3099320" y="1763796"/>
                </a:lnTo>
                <a:lnTo>
                  <a:pt x="0" y="176379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462628" y="9728952"/>
            <a:ext cx="3099320" cy="1763795"/>
          </a:xfrm>
          <a:custGeom>
            <a:avLst/>
            <a:gdLst/>
            <a:ahLst/>
            <a:cxnLst/>
            <a:rect l="l" t="t" r="r" b="b"/>
            <a:pathLst>
              <a:path w="3099320" h="1763795">
                <a:moveTo>
                  <a:pt x="0" y="0"/>
                </a:moveTo>
                <a:lnTo>
                  <a:pt x="3099320" y="0"/>
                </a:lnTo>
                <a:lnTo>
                  <a:pt x="3099320" y="1763796"/>
                </a:lnTo>
                <a:lnTo>
                  <a:pt x="0" y="176379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4" name="Group 4"/>
          <p:cNvGrpSpPr/>
          <p:nvPr/>
        </p:nvGrpSpPr>
        <p:grpSpPr>
          <a:xfrm>
            <a:off x="7457080" y="3309464"/>
            <a:ext cx="3370878" cy="3370878"/>
            <a:chOff x="0" y="0"/>
            <a:chExt cx="812800" cy="812800"/>
          </a:xfrm>
        </p:grpSpPr>
        <p:sp>
          <p:nvSpPr>
            <p:cNvPr id="5" name="Freeform 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CC03E"/>
            </a:solidFill>
            <a:ln w="28575" cap="sq">
              <a:solidFill>
                <a:srgbClr val="000000"/>
              </a:solidFill>
              <a:prstDash val="solid"/>
              <a:miter/>
            </a:ln>
          </p:spPr>
        </p:sp>
        <p:sp>
          <p:nvSpPr>
            <p:cNvPr id="6" name="TextBox 6"/>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7" name="Freeform 7"/>
          <p:cNvSpPr/>
          <p:nvPr/>
        </p:nvSpPr>
        <p:spPr>
          <a:xfrm>
            <a:off x="8062541" y="3782873"/>
            <a:ext cx="2159955" cy="2506277"/>
          </a:xfrm>
          <a:custGeom>
            <a:avLst/>
            <a:gdLst/>
            <a:ahLst/>
            <a:cxnLst/>
            <a:rect l="l" t="t" r="r" b="b"/>
            <a:pathLst>
              <a:path w="2159955" h="2506277">
                <a:moveTo>
                  <a:pt x="0" y="0"/>
                </a:moveTo>
                <a:lnTo>
                  <a:pt x="2159955" y="0"/>
                </a:lnTo>
                <a:lnTo>
                  <a:pt x="2159955" y="2506277"/>
                </a:lnTo>
                <a:lnTo>
                  <a:pt x="0" y="250627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8" name="Freeform 8"/>
          <p:cNvSpPr/>
          <p:nvPr/>
        </p:nvSpPr>
        <p:spPr>
          <a:xfrm rot="829069">
            <a:off x="6400169" y="3097235"/>
            <a:ext cx="1187297" cy="424459"/>
          </a:xfrm>
          <a:custGeom>
            <a:avLst/>
            <a:gdLst/>
            <a:ahLst/>
            <a:cxnLst/>
            <a:rect l="l" t="t" r="r" b="b"/>
            <a:pathLst>
              <a:path w="1187297" h="424459">
                <a:moveTo>
                  <a:pt x="0" y="0"/>
                </a:moveTo>
                <a:lnTo>
                  <a:pt x="1187298" y="0"/>
                </a:lnTo>
                <a:lnTo>
                  <a:pt x="1187298" y="424458"/>
                </a:lnTo>
                <a:lnTo>
                  <a:pt x="0" y="42445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9" name="Freeform 9"/>
          <p:cNvSpPr/>
          <p:nvPr/>
        </p:nvSpPr>
        <p:spPr>
          <a:xfrm rot="-827999" flipV="1">
            <a:off x="6400169" y="6285072"/>
            <a:ext cx="1187297" cy="424459"/>
          </a:xfrm>
          <a:custGeom>
            <a:avLst/>
            <a:gdLst/>
            <a:ahLst/>
            <a:cxnLst/>
            <a:rect l="l" t="t" r="r" b="b"/>
            <a:pathLst>
              <a:path w="1187297" h="424459">
                <a:moveTo>
                  <a:pt x="0" y="424459"/>
                </a:moveTo>
                <a:lnTo>
                  <a:pt x="1187298" y="424459"/>
                </a:lnTo>
                <a:lnTo>
                  <a:pt x="1187298" y="0"/>
                </a:lnTo>
                <a:lnTo>
                  <a:pt x="0" y="0"/>
                </a:lnTo>
                <a:lnTo>
                  <a:pt x="0" y="424459"/>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0" name="Freeform 10"/>
          <p:cNvSpPr/>
          <p:nvPr/>
        </p:nvSpPr>
        <p:spPr>
          <a:xfrm rot="828000" flipH="1" flipV="1">
            <a:off x="10754972" y="6285072"/>
            <a:ext cx="1187297" cy="424459"/>
          </a:xfrm>
          <a:custGeom>
            <a:avLst/>
            <a:gdLst/>
            <a:ahLst/>
            <a:cxnLst/>
            <a:rect l="l" t="t" r="r" b="b"/>
            <a:pathLst>
              <a:path w="1187297" h="424459">
                <a:moveTo>
                  <a:pt x="1187297" y="424459"/>
                </a:moveTo>
                <a:lnTo>
                  <a:pt x="0" y="424459"/>
                </a:lnTo>
                <a:lnTo>
                  <a:pt x="0" y="0"/>
                </a:lnTo>
                <a:lnTo>
                  <a:pt x="1187297" y="0"/>
                </a:lnTo>
                <a:lnTo>
                  <a:pt x="1187297" y="424459"/>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1" name="Freeform 11"/>
          <p:cNvSpPr/>
          <p:nvPr/>
        </p:nvSpPr>
        <p:spPr>
          <a:xfrm rot="-827999" flipH="1">
            <a:off x="10697591" y="3097235"/>
            <a:ext cx="1187297" cy="424459"/>
          </a:xfrm>
          <a:custGeom>
            <a:avLst/>
            <a:gdLst/>
            <a:ahLst/>
            <a:cxnLst/>
            <a:rect l="l" t="t" r="r" b="b"/>
            <a:pathLst>
              <a:path w="1187297" h="424459">
                <a:moveTo>
                  <a:pt x="1187297" y="0"/>
                </a:moveTo>
                <a:lnTo>
                  <a:pt x="0" y="0"/>
                </a:lnTo>
                <a:lnTo>
                  <a:pt x="0" y="424458"/>
                </a:lnTo>
                <a:lnTo>
                  <a:pt x="1187297" y="424458"/>
                </a:lnTo>
                <a:lnTo>
                  <a:pt x="1187297"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2" name="Freeform 12"/>
          <p:cNvSpPr/>
          <p:nvPr/>
        </p:nvSpPr>
        <p:spPr>
          <a:xfrm>
            <a:off x="7902796" y="6834733"/>
            <a:ext cx="2638264" cy="2091424"/>
          </a:xfrm>
          <a:custGeom>
            <a:avLst/>
            <a:gdLst/>
            <a:ahLst/>
            <a:cxnLst/>
            <a:rect l="l" t="t" r="r" b="b"/>
            <a:pathLst>
              <a:path w="2638264" h="2091424">
                <a:moveTo>
                  <a:pt x="0" y="0"/>
                </a:moveTo>
                <a:lnTo>
                  <a:pt x="2638264" y="0"/>
                </a:lnTo>
                <a:lnTo>
                  <a:pt x="2638264" y="2091423"/>
                </a:lnTo>
                <a:lnTo>
                  <a:pt x="0" y="2091423"/>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3" name="TextBox 13"/>
          <p:cNvSpPr txBox="1"/>
          <p:nvPr/>
        </p:nvSpPr>
        <p:spPr>
          <a:xfrm>
            <a:off x="1111795" y="88218"/>
            <a:ext cx="14206774" cy="2625724"/>
          </a:xfrm>
          <a:prstGeom prst="rect">
            <a:avLst/>
          </a:prstGeom>
        </p:spPr>
        <p:txBody>
          <a:bodyPr lIns="0" tIns="0" rIns="0" bIns="0" rtlCol="0" anchor="t">
            <a:spAutoFit/>
          </a:bodyPr>
          <a:lstStyle/>
          <a:p>
            <a:pPr algn="ctr">
              <a:lnSpc>
                <a:spcPts val="7000"/>
              </a:lnSpc>
            </a:pPr>
            <a:r>
              <a:rPr lang="en-US" sz="5000" b="1">
                <a:solidFill>
                  <a:srgbClr val="F37C64"/>
                </a:solidFill>
                <a:latin typeface="Source Sans Pro Bold"/>
                <a:ea typeface="Source Sans Pro Bold"/>
                <a:cs typeface="Source Sans Pro Bold"/>
                <a:sym typeface="Source Sans Pro Bold"/>
              </a:rPr>
              <a:t>MENURUT PSAK NO. 16 (REVISI 2020), ENTITAS </a:t>
            </a:r>
            <a:r>
              <a:rPr lang="en-US" sz="5000" b="1">
                <a:solidFill>
                  <a:srgbClr val="008180"/>
                </a:solidFill>
                <a:latin typeface="Source Sans Pro Bold"/>
                <a:ea typeface="Source Sans Pro Bold"/>
                <a:cs typeface="Source Sans Pro Bold"/>
                <a:sym typeface="Source Sans Pro Bold"/>
              </a:rPr>
              <a:t>WAJIB MENGUNGKAPKAN INFORMASI BERIKUT</a:t>
            </a:r>
            <a:r>
              <a:rPr lang="en-US" sz="5000" b="1">
                <a:solidFill>
                  <a:srgbClr val="F37C64"/>
                </a:solidFill>
                <a:latin typeface="Source Sans Pro Bold"/>
                <a:ea typeface="Source Sans Pro Bold"/>
                <a:cs typeface="Source Sans Pro Bold"/>
                <a:sym typeface="Source Sans Pro Bold"/>
              </a:rPr>
              <a:t> TERKAIT ASET TETAP:</a:t>
            </a:r>
          </a:p>
        </p:txBody>
      </p:sp>
      <p:sp>
        <p:nvSpPr>
          <p:cNvPr id="14" name="TextBox 14"/>
          <p:cNvSpPr txBox="1"/>
          <p:nvPr/>
        </p:nvSpPr>
        <p:spPr>
          <a:xfrm>
            <a:off x="323477" y="3107793"/>
            <a:ext cx="5827585" cy="3171825"/>
          </a:xfrm>
          <a:prstGeom prst="rect">
            <a:avLst/>
          </a:prstGeom>
        </p:spPr>
        <p:txBody>
          <a:bodyPr lIns="0" tIns="0" rIns="0" bIns="0" rtlCol="0" anchor="t">
            <a:spAutoFit/>
          </a:bodyPr>
          <a:lstStyle/>
          <a:p>
            <a:pPr marL="511973" lvl="1" indent="-255986" algn="just">
              <a:lnSpc>
                <a:spcPts val="2845"/>
              </a:lnSpc>
              <a:buFont typeface="Arial"/>
              <a:buChar char="•"/>
            </a:pPr>
            <a:r>
              <a:rPr lang="en-US" sz="2371">
                <a:solidFill>
                  <a:srgbClr val="000000"/>
                </a:solidFill>
                <a:latin typeface="Rosario"/>
                <a:ea typeface="Rosario"/>
                <a:cs typeface="Rosario"/>
                <a:sym typeface="Rosario"/>
              </a:rPr>
              <a:t>Dasar pengukuran yang digunakan dalam menentukan jumlah tercatat aset tetap (misalnya menggunakan model biaya atau model revaluasi).</a:t>
            </a:r>
          </a:p>
          <a:p>
            <a:pPr marL="511973" lvl="1" indent="-255986" algn="just">
              <a:lnSpc>
                <a:spcPts val="2845"/>
              </a:lnSpc>
              <a:buFont typeface="Arial"/>
              <a:buChar char="•"/>
            </a:pPr>
            <a:r>
              <a:rPr lang="en-US" sz="2371">
                <a:solidFill>
                  <a:srgbClr val="000000"/>
                </a:solidFill>
                <a:latin typeface="Rosario"/>
                <a:ea typeface="Rosario"/>
                <a:cs typeface="Rosario"/>
                <a:sym typeface="Rosario"/>
              </a:rPr>
              <a:t>Metode penyusutan yang digunakan, seperti garis lurus (straight line method), saldo menurun (declining balance method), atau metode unit produksi.</a:t>
            </a:r>
          </a:p>
          <a:p>
            <a:pPr algn="just">
              <a:lnSpc>
                <a:spcPts val="2845"/>
              </a:lnSpc>
            </a:pPr>
            <a:endParaRPr lang="en-US" sz="2371">
              <a:solidFill>
                <a:srgbClr val="000000"/>
              </a:solidFill>
              <a:latin typeface="Rosario"/>
              <a:ea typeface="Rosario"/>
              <a:cs typeface="Rosario"/>
              <a:sym typeface="Rosario"/>
            </a:endParaRPr>
          </a:p>
        </p:txBody>
      </p:sp>
      <p:sp>
        <p:nvSpPr>
          <p:cNvPr id="15" name="TextBox 15"/>
          <p:cNvSpPr txBox="1"/>
          <p:nvPr/>
        </p:nvSpPr>
        <p:spPr>
          <a:xfrm>
            <a:off x="358122" y="6418373"/>
            <a:ext cx="5827585" cy="3171825"/>
          </a:xfrm>
          <a:prstGeom prst="rect">
            <a:avLst/>
          </a:prstGeom>
        </p:spPr>
        <p:txBody>
          <a:bodyPr lIns="0" tIns="0" rIns="0" bIns="0" rtlCol="0" anchor="t">
            <a:spAutoFit/>
          </a:bodyPr>
          <a:lstStyle/>
          <a:p>
            <a:pPr algn="just">
              <a:lnSpc>
                <a:spcPts val="2845"/>
              </a:lnSpc>
            </a:pPr>
            <a:r>
              <a:rPr lang="en-US" sz="2371">
                <a:solidFill>
                  <a:srgbClr val="000000"/>
                </a:solidFill>
                <a:latin typeface="Rosario"/>
                <a:ea typeface="Rosario"/>
                <a:cs typeface="Rosario"/>
                <a:sym typeface="Rosario"/>
              </a:rPr>
              <a:t>Rekonsiliasi jumlah tercatat aset tetap antara awal dan akhir periode, yang mencakup:</a:t>
            </a:r>
          </a:p>
          <a:p>
            <a:pPr marL="511973" lvl="1" indent="-255986" algn="just">
              <a:lnSpc>
                <a:spcPts val="2845"/>
              </a:lnSpc>
              <a:buFont typeface="Arial"/>
              <a:buChar char="•"/>
            </a:pPr>
            <a:r>
              <a:rPr lang="en-US" sz="2371">
                <a:solidFill>
                  <a:srgbClr val="000000"/>
                </a:solidFill>
                <a:latin typeface="Rosario"/>
                <a:ea typeface="Rosario"/>
                <a:cs typeface="Rosario"/>
                <a:sym typeface="Rosario"/>
              </a:rPr>
              <a:t>Penambahan aset baru,</a:t>
            </a:r>
          </a:p>
          <a:p>
            <a:pPr marL="511973" lvl="1" indent="-255986" algn="just">
              <a:lnSpc>
                <a:spcPts val="2845"/>
              </a:lnSpc>
              <a:buFont typeface="Arial"/>
              <a:buChar char="•"/>
            </a:pPr>
            <a:r>
              <a:rPr lang="en-US" sz="2371">
                <a:solidFill>
                  <a:srgbClr val="000000"/>
                </a:solidFill>
                <a:latin typeface="Rosario"/>
                <a:ea typeface="Rosario"/>
                <a:cs typeface="Rosario"/>
                <a:sym typeface="Rosario"/>
              </a:rPr>
              <a:t>Pelepasan atau penghentian aset,</a:t>
            </a:r>
          </a:p>
          <a:p>
            <a:pPr marL="511973" lvl="1" indent="-255986" algn="just">
              <a:lnSpc>
                <a:spcPts val="2845"/>
              </a:lnSpc>
              <a:buFont typeface="Arial"/>
              <a:buChar char="•"/>
            </a:pPr>
            <a:r>
              <a:rPr lang="en-US" sz="2371">
                <a:solidFill>
                  <a:srgbClr val="000000"/>
                </a:solidFill>
                <a:latin typeface="Rosario"/>
                <a:ea typeface="Rosario"/>
                <a:cs typeface="Rosario"/>
                <a:sym typeface="Rosario"/>
              </a:rPr>
              <a:t>Revaluasi,</a:t>
            </a:r>
          </a:p>
          <a:p>
            <a:pPr marL="511973" lvl="1" indent="-255986" algn="just">
              <a:lnSpc>
                <a:spcPts val="2845"/>
              </a:lnSpc>
              <a:buFont typeface="Arial"/>
              <a:buChar char="•"/>
            </a:pPr>
            <a:r>
              <a:rPr lang="en-US" sz="2371">
                <a:solidFill>
                  <a:srgbClr val="000000"/>
                </a:solidFill>
                <a:latin typeface="Rosario"/>
                <a:ea typeface="Rosario"/>
                <a:cs typeface="Rosario"/>
                <a:sym typeface="Rosario"/>
              </a:rPr>
              <a:t>Penurunan nilai (impairment),</a:t>
            </a:r>
          </a:p>
          <a:p>
            <a:pPr marL="511973" lvl="1" indent="-255986" algn="just">
              <a:lnSpc>
                <a:spcPts val="2845"/>
              </a:lnSpc>
              <a:buFont typeface="Arial"/>
              <a:buChar char="•"/>
            </a:pPr>
            <a:r>
              <a:rPr lang="en-US" sz="2371">
                <a:solidFill>
                  <a:srgbClr val="000000"/>
                </a:solidFill>
                <a:latin typeface="Rosario"/>
                <a:ea typeface="Rosario"/>
                <a:cs typeface="Rosario"/>
                <a:sym typeface="Rosario"/>
              </a:rPr>
              <a:t>Penyusutan selama periode berjalan, dan</a:t>
            </a:r>
          </a:p>
          <a:p>
            <a:pPr marL="511973" lvl="1" indent="-255986" algn="just">
              <a:lnSpc>
                <a:spcPts val="2845"/>
              </a:lnSpc>
              <a:buFont typeface="Arial"/>
              <a:buChar char="•"/>
            </a:pPr>
            <a:r>
              <a:rPr lang="en-US" sz="2371">
                <a:solidFill>
                  <a:srgbClr val="000000"/>
                </a:solidFill>
                <a:latin typeface="Rosario"/>
                <a:ea typeface="Rosario"/>
                <a:cs typeface="Rosario"/>
                <a:sym typeface="Rosario"/>
              </a:rPr>
              <a:t>Perubahan lain yang relevan.</a:t>
            </a:r>
          </a:p>
          <a:p>
            <a:pPr algn="just">
              <a:lnSpc>
                <a:spcPts val="2845"/>
              </a:lnSpc>
            </a:pPr>
            <a:endParaRPr lang="en-US" sz="2371">
              <a:solidFill>
                <a:srgbClr val="000000"/>
              </a:solidFill>
              <a:latin typeface="Rosario"/>
              <a:ea typeface="Rosario"/>
              <a:cs typeface="Rosario"/>
              <a:sym typeface="Rosario"/>
            </a:endParaRPr>
          </a:p>
        </p:txBody>
      </p:sp>
      <p:sp>
        <p:nvSpPr>
          <p:cNvPr id="16" name="TextBox 16"/>
          <p:cNvSpPr txBox="1"/>
          <p:nvPr/>
        </p:nvSpPr>
        <p:spPr>
          <a:xfrm>
            <a:off x="11913808" y="5822418"/>
            <a:ext cx="5827585" cy="4581525"/>
          </a:xfrm>
          <a:prstGeom prst="rect">
            <a:avLst/>
          </a:prstGeom>
        </p:spPr>
        <p:txBody>
          <a:bodyPr lIns="0" tIns="0" rIns="0" bIns="0" rtlCol="0" anchor="t">
            <a:spAutoFit/>
          </a:bodyPr>
          <a:lstStyle/>
          <a:p>
            <a:pPr marL="511973" lvl="1" indent="-255986" algn="just">
              <a:lnSpc>
                <a:spcPts val="2845"/>
              </a:lnSpc>
              <a:buFont typeface="Arial"/>
              <a:buChar char="•"/>
            </a:pPr>
            <a:r>
              <a:rPr lang="en-US" sz="2371">
                <a:solidFill>
                  <a:srgbClr val="000000"/>
                </a:solidFill>
                <a:latin typeface="Rosario"/>
                <a:ea typeface="Rosario"/>
                <a:cs typeface="Rosario"/>
                <a:sym typeface="Rosario"/>
              </a:rPr>
              <a:t>Informasi revaluasi, jika perusahaan menerapkan model revaluasi, termasuk tanggal revaluasi terakhir, keterlibatan penilai independen, serta metode dan asumsi yang digunakan dalam menentukan nilai wajar.</a:t>
            </a:r>
          </a:p>
          <a:p>
            <a:pPr marL="511973" lvl="1" indent="-255986" algn="just">
              <a:lnSpc>
                <a:spcPts val="2845"/>
              </a:lnSpc>
              <a:buFont typeface="Arial"/>
              <a:buChar char="•"/>
            </a:pPr>
            <a:r>
              <a:rPr lang="en-US" sz="2371">
                <a:solidFill>
                  <a:srgbClr val="000000"/>
                </a:solidFill>
                <a:latin typeface="Rosario"/>
                <a:ea typeface="Rosario"/>
                <a:cs typeface="Rosario"/>
                <a:sym typeface="Rosario"/>
              </a:rPr>
              <a:t>Pembatasan kepemilikan, seperti aset tetap yang dijaminkan untuk pinjaman atau aset yang masih dalam proses penyelesaian.</a:t>
            </a:r>
          </a:p>
          <a:p>
            <a:pPr marL="511973" lvl="1" indent="-255986" algn="just">
              <a:lnSpc>
                <a:spcPts val="2845"/>
              </a:lnSpc>
              <a:buFont typeface="Arial"/>
              <a:buChar char="•"/>
            </a:pPr>
            <a:r>
              <a:rPr lang="en-US" sz="2371">
                <a:solidFill>
                  <a:srgbClr val="000000"/>
                </a:solidFill>
                <a:latin typeface="Rosario"/>
                <a:ea typeface="Rosario"/>
                <a:cs typeface="Rosario"/>
                <a:sym typeface="Rosario"/>
              </a:rPr>
              <a:t>Jumlah komitmen kontraktual terkait perolehan aset tetap di masa depan.</a:t>
            </a:r>
          </a:p>
          <a:p>
            <a:pPr algn="just">
              <a:lnSpc>
                <a:spcPts val="2845"/>
              </a:lnSpc>
            </a:pPr>
            <a:endParaRPr lang="en-US" sz="2371">
              <a:solidFill>
                <a:srgbClr val="000000"/>
              </a:solidFill>
              <a:latin typeface="Rosario"/>
              <a:ea typeface="Rosario"/>
              <a:cs typeface="Rosario"/>
              <a:sym typeface="Rosario"/>
            </a:endParaRPr>
          </a:p>
        </p:txBody>
      </p:sp>
      <p:sp>
        <p:nvSpPr>
          <p:cNvPr id="17" name="TextBox 17"/>
          <p:cNvSpPr txBox="1"/>
          <p:nvPr/>
        </p:nvSpPr>
        <p:spPr>
          <a:xfrm>
            <a:off x="11913808" y="3107793"/>
            <a:ext cx="5827585" cy="2466975"/>
          </a:xfrm>
          <a:prstGeom prst="rect">
            <a:avLst/>
          </a:prstGeom>
        </p:spPr>
        <p:txBody>
          <a:bodyPr lIns="0" tIns="0" rIns="0" bIns="0" rtlCol="0" anchor="t">
            <a:spAutoFit/>
          </a:bodyPr>
          <a:lstStyle/>
          <a:p>
            <a:pPr marL="511973" lvl="1" indent="-255986" algn="just">
              <a:lnSpc>
                <a:spcPts val="2845"/>
              </a:lnSpc>
              <a:buFont typeface="Arial"/>
              <a:buChar char="•"/>
            </a:pPr>
            <a:r>
              <a:rPr lang="en-US" sz="2371">
                <a:solidFill>
                  <a:srgbClr val="000000"/>
                </a:solidFill>
                <a:latin typeface="Rosario"/>
                <a:ea typeface="Rosario"/>
                <a:cs typeface="Rosario"/>
                <a:sym typeface="Rosario"/>
              </a:rPr>
              <a:t>Umur manfaat atau tarif penyusutan yang diterapkan untuk setiap kelompok aset tetap.</a:t>
            </a:r>
          </a:p>
          <a:p>
            <a:pPr marL="511973" lvl="1" indent="-255986" algn="just">
              <a:lnSpc>
                <a:spcPts val="2845"/>
              </a:lnSpc>
              <a:buFont typeface="Arial"/>
              <a:buChar char="•"/>
            </a:pPr>
            <a:r>
              <a:rPr lang="en-US" sz="2371">
                <a:solidFill>
                  <a:srgbClr val="000000"/>
                </a:solidFill>
                <a:latin typeface="Rosario"/>
                <a:ea typeface="Rosario"/>
                <a:cs typeface="Rosario"/>
                <a:sym typeface="Rosario"/>
              </a:rPr>
              <a:t>Jumlah tercatat bruto (gross carrying amount) dan akumulasi penyusutan pada awal dan akhir periode pelaporan.</a:t>
            </a:r>
          </a:p>
          <a:p>
            <a:pPr algn="just">
              <a:lnSpc>
                <a:spcPts val="2845"/>
              </a:lnSpc>
            </a:pPr>
            <a:endParaRPr lang="en-US" sz="2371">
              <a:solidFill>
                <a:srgbClr val="000000"/>
              </a:solidFill>
              <a:latin typeface="Rosario"/>
              <a:ea typeface="Rosario"/>
              <a:cs typeface="Rosario"/>
              <a:sym typeface="Rosario"/>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6E4"/>
        </a:solidFill>
        <a:effectLst/>
      </p:bgPr>
    </p:bg>
    <p:spTree>
      <p:nvGrpSpPr>
        <p:cNvPr id="1" name=""/>
        <p:cNvGrpSpPr/>
        <p:nvPr/>
      </p:nvGrpSpPr>
      <p:grpSpPr>
        <a:xfrm>
          <a:off x="0" y="0"/>
          <a:ext cx="0" cy="0"/>
          <a:chOff x="0" y="0"/>
          <a:chExt cx="0" cy="0"/>
        </a:xfrm>
      </p:grpSpPr>
      <p:sp>
        <p:nvSpPr>
          <p:cNvPr id="2" name="Freeform 2"/>
          <p:cNvSpPr/>
          <p:nvPr/>
        </p:nvSpPr>
        <p:spPr>
          <a:xfrm>
            <a:off x="15626545" y="-1196223"/>
            <a:ext cx="3099320" cy="1763795"/>
          </a:xfrm>
          <a:custGeom>
            <a:avLst/>
            <a:gdLst/>
            <a:ahLst/>
            <a:cxnLst/>
            <a:rect l="l" t="t" r="r" b="b"/>
            <a:pathLst>
              <a:path w="3099320" h="1763795">
                <a:moveTo>
                  <a:pt x="0" y="0"/>
                </a:moveTo>
                <a:lnTo>
                  <a:pt x="3099320" y="0"/>
                </a:lnTo>
                <a:lnTo>
                  <a:pt x="3099320" y="1763796"/>
                </a:lnTo>
                <a:lnTo>
                  <a:pt x="0" y="176379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462628" y="9728952"/>
            <a:ext cx="3099320" cy="1763795"/>
          </a:xfrm>
          <a:custGeom>
            <a:avLst/>
            <a:gdLst/>
            <a:ahLst/>
            <a:cxnLst/>
            <a:rect l="l" t="t" r="r" b="b"/>
            <a:pathLst>
              <a:path w="3099320" h="1763795">
                <a:moveTo>
                  <a:pt x="0" y="0"/>
                </a:moveTo>
                <a:lnTo>
                  <a:pt x="3099320" y="0"/>
                </a:lnTo>
                <a:lnTo>
                  <a:pt x="3099320" y="1763796"/>
                </a:lnTo>
                <a:lnTo>
                  <a:pt x="0" y="176379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4" name="Group 4"/>
          <p:cNvGrpSpPr/>
          <p:nvPr/>
        </p:nvGrpSpPr>
        <p:grpSpPr>
          <a:xfrm>
            <a:off x="-579210" y="3671830"/>
            <a:ext cx="19446420" cy="1419703"/>
            <a:chOff x="0" y="0"/>
            <a:chExt cx="5121691" cy="373913"/>
          </a:xfrm>
        </p:grpSpPr>
        <p:sp>
          <p:nvSpPr>
            <p:cNvPr id="5" name="Freeform 5"/>
            <p:cNvSpPr/>
            <p:nvPr/>
          </p:nvSpPr>
          <p:spPr>
            <a:xfrm>
              <a:off x="0" y="0"/>
              <a:ext cx="5121691" cy="373913"/>
            </a:xfrm>
            <a:custGeom>
              <a:avLst/>
              <a:gdLst/>
              <a:ahLst/>
              <a:cxnLst/>
              <a:rect l="l" t="t" r="r" b="b"/>
              <a:pathLst>
                <a:path w="5121691" h="373913">
                  <a:moveTo>
                    <a:pt x="0" y="0"/>
                  </a:moveTo>
                  <a:lnTo>
                    <a:pt x="5121691" y="0"/>
                  </a:lnTo>
                  <a:lnTo>
                    <a:pt x="5121691" y="373913"/>
                  </a:lnTo>
                  <a:lnTo>
                    <a:pt x="0" y="373913"/>
                  </a:lnTo>
                  <a:close/>
                </a:path>
              </a:pathLst>
            </a:custGeom>
            <a:solidFill>
              <a:srgbClr val="FFE1B6"/>
            </a:solidFill>
          </p:spPr>
        </p:sp>
        <p:sp>
          <p:nvSpPr>
            <p:cNvPr id="6" name="TextBox 6"/>
            <p:cNvSpPr txBox="1"/>
            <p:nvPr/>
          </p:nvSpPr>
          <p:spPr>
            <a:xfrm>
              <a:off x="0" y="-38100"/>
              <a:ext cx="5121691" cy="412013"/>
            </a:xfrm>
            <a:prstGeom prst="rect">
              <a:avLst/>
            </a:prstGeom>
          </p:spPr>
          <p:txBody>
            <a:bodyPr lIns="50800" tIns="50800" rIns="50800" bIns="50800" rtlCol="0" anchor="ctr"/>
            <a:lstStyle/>
            <a:p>
              <a:pPr algn="ctr">
                <a:lnSpc>
                  <a:spcPts val="2659"/>
                </a:lnSpc>
              </a:pPr>
              <a:endParaRPr/>
            </a:p>
          </p:txBody>
        </p:sp>
      </p:grpSp>
      <p:sp>
        <p:nvSpPr>
          <p:cNvPr id="7" name="Freeform 7"/>
          <p:cNvSpPr/>
          <p:nvPr/>
        </p:nvSpPr>
        <p:spPr>
          <a:xfrm>
            <a:off x="1028700" y="2698873"/>
            <a:ext cx="3444775" cy="3344563"/>
          </a:xfrm>
          <a:custGeom>
            <a:avLst/>
            <a:gdLst/>
            <a:ahLst/>
            <a:cxnLst/>
            <a:rect l="l" t="t" r="r" b="b"/>
            <a:pathLst>
              <a:path w="3444775" h="3344563">
                <a:moveTo>
                  <a:pt x="0" y="0"/>
                </a:moveTo>
                <a:lnTo>
                  <a:pt x="3444775" y="0"/>
                </a:lnTo>
                <a:lnTo>
                  <a:pt x="3444775" y="3344564"/>
                </a:lnTo>
                <a:lnTo>
                  <a:pt x="0" y="334456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8" name="Freeform 8"/>
          <p:cNvSpPr/>
          <p:nvPr/>
        </p:nvSpPr>
        <p:spPr>
          <a:xfrm>
            <a:off x="13852800" y="2698873"/>
            <a:ext cx="3406500" cy="3344563"/>
          </a:xfrm>
          <a:custGeom>
            <a:avLst/>
            <a:gdLst/>
            <a:ahLst/>
            <a:cxnLst/>
            <a:rect l="l" t="t" r="r" b="b"/>
            <a:pathLst>
              <a:path w="3406500" h="3344563">
                <a:moveTo>
                  <a:pt x="0" y="0"/>
                </a:moveTo>
                <a:lnTo>
                  <a:pt x="3406500" y="0"/>
                </a:lnTo>
                <a:lnTo>
                  <a:pt x="3406500" y="3344564"/>
                </a:lnTo>
                <a:lnTo>
                  <a:pt x="0" y="3344564"/>
                </a:lnTo>
                <a:lnTo>
                  <a:pt x="0" y="0"/>
                </a:lnTo>
                <a:close/>
              </a:path>
            </a:pathLst>
          </a:custGeom>
          <a:blipFill>
            <a:blip r:embed="rId6">
              <a:extLst>
                <a:ext uri="{96DAC541-7B7A-43D3-8B79-37D633B846F1}">
                  <asvg:svgBlip xmlns:asvg="http://schemas.microsoft.com/office/drawing/2016/SVG/main" r:embed="rId7"/>
                </a:ext>
              </a:extLst>
            </a:blip>
            <a:stretch>
              <a:fillRect/>
            </a:stretch>
          </a:blipFill>
          <a:ln cap="sq">
            <a:noFill/>
            <a:prstDash val="solid"/>
            <a:miter/>
          </a:ln>
        </p:spPr>
      </p:sp>
      <p:sp>
        <p:nvSpPr>
          <p:cNvPr id="9" name="Freeform 9"/>
          <p:cNvSpPr/>
          <p:nvPr/>
        </p:nvSpPr>
        <p:spPr>
          <a:xfrm flipH="1" flipV="1">
            <a:off x="5323159" y="3837493"/>
            <a:ext cx="1260212" cy="1049126"/>
          </a:xfrm>
          <a:custGeom>
            <a:avLst/>
            <a:gdLst/>
            <a:ahLst/>
            <a:cxnLst/>
            <a:rect l="l" t="t" r="r" b="b"/>
            <a:pathLst>
              <a:path w="1260212" h="1049126">
                <a:moveTo>
                  <a:pt x="1260211" y="1049126"/>
                </a:moveTo>
                <a:lnTo>
                  <a:pt x="0" y="1049126"/>
                </a:lnTo>
                <a:lnTo>
                  <a:pt x="0" y="0"/>
                </a:lnTo>
                <a:lnTo>
                  <a:pt x="1260211" y="0"/>
                </a:lnTo>
                <a:lnTo>
                  <a:pt x="1260211" y="1049126"/>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0" name="Freeform 10"/>
          <p:cNvSpPr/>
          <p:nvPr/>
        </p:nvSpPr>
        <p:spPr>
          <a:xfrm flipV="1">
            <a:off x="11988911" y="3855674"/>
            <a:ext cx="1260212" cy="1049126"/>
          </a:xfrm>
          <a:custGeom>
            <a:avLst/>
            <a:gdLst/>
            <a:ahLst/>
            <a:cxnLst/>
            <a:rect l="l" t="t" r="r" b="b"/>
            <a:pathLst>
              <a:path w="1260212" h="1049126">
                <a:moveTo>
                  <a:pt x="0" y="1049126"/>
                </a:moveTo>
                <a:lnTo>
                  <a:pt x="1260212" y="1049126"/>
                </a:lnTo>
                <a:lnTo>
                  <a:pt x="1260212" y="0"/>
                </a:lnTo>
                <a:lnTo>
                  <a:pt x="0" y="0"/>
                </a:lnTo>
                <a:lnTo>
                  <a:pt x="0" y="1049126"/>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1" name="Freeform 11"/>
          <p:cNvSpPr/>
          <p:nvPr/>
        </p:nvSpPr>
        <p:spPr>
          <a:xfrm>
            <a:off x="7521728" y="2719925"/>
            <a:ext cx="3528826" cy="3323512"/>
          </a:xfrm>
          <a:custGeom>
            <a:avLst/>
            <a:gdLst/>
            <a:ahLst/>
            <a:cxnLst/>
            <a:rect l="l" t="t" r="r" b="b"/>
            <a:pathLst>
              <a:path w="3528826" h="3323512">
                <a:moveTo>
                  <a:pt x="0" y="0"/>
                </a:moveTo>
                <a:lnTo>
                  <a:pt x="3528826" y="0"/>
                </a:lnTo>
                <a:lnTo>
                  <a:pt x="3528826" y="3323512"/>
                </a:lnTo>
                <a:lnTo>
                  <a:pt x="0" y="3323512"/>
                </a:lnTo>
                <a:lnTo>
                  <a:pt x="0" y="0"/>
                </a:lnTo>
                <a:close/>
              </a:path>
            </a:pathLst>
          </a:custGeom>
          <a:blipFill>
            <a:blip r:embed="rId10">
              <a:extLst>
                <a:ext uri="{96DAC541-7B7A-43D3-8B79-37D633B846F1}">
                  <asvg:svgBlip xmlns:asvg="http://schemas.microsoft.com/office/drawing/2016/SVG/main" r:embed="rId11"/>
                </a:ext>
              </a:extLst>
            </a:blip>
            <a:stretch>
              <a:fillRect/>
            </a:stretch>
          </a:blipFill>
          <a:ln cap="sq">
            <a:noFill/>
            <a:prstDash val="solid"/>
            <a:miter/>
          </a:ln>
        </p:spPr>
      </p:sp>
      <p:sp>
        <p:nvSpPr>
          <p:cNvPr id="12" name="TextBox 12"/>
          <p:cNvSpPr txBox="1"/>
          <p:nvPr/>
        </p:nvSpPr>
        <p:spPr>
          <a:xfrm>
            <a:off x="656907" y="119599"/>
            <a:ext cx="15493915" cy="2600326"/>
          </a:xfrm>
          <a:prstGeom prst="rect">
            <a:avLst/>
          </a:prstGeom>
        </p:spPr>
        <p:txBody>
          <a:bodyPr lIns="0" tIns="0" rIns="0" bIns="0" rtlCol="0" anchor="t">
            <a:spAutoFit/>
          </a:bodyPr>
          <a:lstStyle/>
          <a:p>
            <a:pPr algn="ctr">
              <a:lnSpc>
                <a:spcPts val="10499"/>
              </a:lnSpc>
            </a:pPr>
            <a:r>
              <a:rPr lang="en-US" sz="7499" b="1">
                <a:solidFill>
                  <a:srgbClr val="008180"/>
                </a:solidFill>
                <a:latin typeface="Source Sans Pro Bold"/>
                <a:ea typeface="Source Sans Pro Bold"/>
                <a:cs typeface="Source Sans Pro Bold"/>
                <a:sym typeface="Source Sans Pro Bold"/>
              </a:rPr>
              <a:t>PENTINGNYA PENYAJIAN </a:t>
            </a:r>
            <a:r>
              <a:rPr lang="en-US" sz="7499" b="1">
                <a:solidFill>
                  <a:srgbClr val="F37C64"/>
                </a:solidFill>
                <a:latin typeface="Source Sans Pro Bold"/>
                <a:ea typeface="Source Sans Pro Bold"/>
                <a:cs typeface="Source Sans Pro Bold"/>
                <a:sym typeface="Source Sans Pro Bold"/>
              </a:rPr>
              <a:t>DAN PENGUNGKAPAN ASET TETAP</a:t>
            </a:r>
          </a:p>
        </p:txBody>
      </p:sp>
      <p:sp>
        <p:nvSpPr>
          <p:cNvPr id="13" name="TextBox 13"/>
          <p:cNvSpPr txBox="1"/>
          <p:nvPr/>
        </p:nvSpPr>
        <p:spPr>
          <a:xfrm>
            <a:off x="6810874" y="6257925"/>
            <a:ext cx="4666252" cy="4000500"/>
          </a:xfrm>
          <a:prstGeom prst="rect">
            <a:avLst/>
          </a:prstGeom>
        </p:spPr>
        <p:txBody>
          <a:bodyPr lIns="0" tIns="0" rIns="0" bIns="0" rtlCol="0" anchor="t">
            <a:spAutoFit/>
          </a:bodyPr>
          <a:lstStyle/>
          <a:p>
            <a:pPr marL="474698" lvl="1" indent="-237349" algn="just">
              <a:lnSpc>
                <a:spcPts val="2638"/>
              </a:lnSpc>
              <a:buFont typeface="Arial"/>
              <a:buChar char="•"/>
            </a:pPr>
            <a:r>
              <a:rPr lang="en-US" sz="2198">
                <a:solidFill>
                  <a:srgbClr val="000000"/>
                </a:solidFill>
                <a:latin typeface="Rosario"/>
                <a:ea typeface="Rosario"/>
                <a:cs typeface="Rosario"/>
                <a:sym typeface="Rosario"/>
              </a:rPr>
              <a:t>Menilai kemampuan perusahaan dalam menghasilkan pendapatan dari aset yang dimiliki.</a:t>
            </a:r>
          </a:p>
          <a:p>
            <a:pPr marL="474698" lvl="1" indent="-237349" algn="just">
              <a:lnSpc>
                <a:spcPts val="2638"/>
              </a:lnSpc>
              <a:buFont typeface="Arial"/>
              <a:buChar char="•"/>
            </a:pPr>
            <a:r>
              <a:rPr lang="en-US" sz="2198">
                <a:solidFill>
                  <a:srgbClr val="000000"/>
                </a:solidFill>
                <a:latin typeface="Rosario"/>
                <a:ea typeface="Rosario"/>
                <a:cs typeface="Rosario"/>
                <a:sym typeface="Rosario"/>
              </a:rPr>
              <a:t>Memahami kebijakan penyusutan dan nilai wajar aset perusahaan.</a:t>
            </a:r>
          </a:p>
          <a:p>
            <a:pPr marL="474698" lvl="1" indent="-237349" algn="just">
              <a:lnSpc>
                <a:spcPts val="2638"/>
              </a:lnSpc>
              <a:buFont typeface="Arial"/>
              <a:buChar char="•"/>
            </a:pPr>
            <a:r>
              <a:rPr lang="en-US" sz="2198">
                <a:solidFill>
                  <a:srgbClr val="000000"/>
                </a:solidFill>
                <a:latin typeface="Rosario"/>
                <a:ea typeface="Rosario"/>
                <a:cs typeface="Rosario"/>
                <a:sym typeface="Rosario"/>
              </a:rPr>
              <a:t>Mengidentifikasi risiko penurunan nilai atau potensi kebutuhan investasi baru.</a:t>
            </a:r>
          </a:p>
          <a:p>
            <a:pPr marL="474698" lvl="1" indent="-237349" algn="just">
              <a:lnSpc>
                <a:spcPts val="2638"/>
              </a:lnSpc>
              <a:buFont typeface="Arial"/>
              <a:buChar char="•"/>
            </a:pPr>
            <a:r>
              <a:rPr lang="en-US" sz="2198">
                <a:solidFill>
                  <a:srgbClr val="000000"/>
                </a:solidFill>
                <a:latin typeface="Rosario"/>
                <a:ea typeface="Rosario"/>
                <a:cs typeface="Rosario"/>
                <a:sym typeface="Rosario"/>
              </a:rPr>
              <a:t>Mengevaluasi tingkat efisiensi dan efektivitas penggunaan aset tetap dalam kegiatan operasional.</a:t>
            </a:r>
          </a:p>
          <a:p>
            <a:pPr algn="just">
              <a:lnSpc>
                <a:spcPts val="2638"/>
              </a:lnSpc>
            </a:pPr>
            <a:endParaRPr lang="en-US" sz="2198">
              <a:solidFill>
                <a:srgbClr val="000000"/>
              </a:solidFill>
              <a:latin typeface="Rosario"/>
              <a:ea typeface="Rosario"/>
              <a:cs typeface="Rosario"/>
              <a:sym typeface="Rosario"/>
            </a:endParaRPr>
          </a:p>
        </p:txBody>
      </p:sp>
      <p:sp>
        <p:nvSpPr>
          <p:cNvPr id="14" name="TextBox 14"/>
          <p:cNvSpPr txBox="1"/>
          <p:nvPr/>
        </p:nvSpPr>
        <p:spPr>
          <a:xfrm>
            <a:off x="13163051" y="6257925"/>
            <a:ext cx="4666252" cy="3000375"/>
          </a:xfrm>
          <a:prstGeom prst="rect">
            <a:avLst/>
          </a:prstGeom>
        </p:spPr>
        <p:txBody>
          <a:bodyPr lIns="0" tIns="0" rIns="0" bIns="0" rtlCol="0" anchor="t">
            <a:spAutoFit/>
          </a:bodyPr>
          <a:lstStyle/>
          <a:p>
            <a:pPr algn="just">
              <a:lnSpc>
                <a:spcPts val="2638"/>
              </a:lnSpc>
            </a:pPr>
            <a:r>
              <a:rPr lang="en-US" sz="2198">
                <a:solidFill>
                  <a:srgbClr val="000000"/>
                </a:solidFill>
                <a:latin typeface="Rosario"/>
                <a:ea typeface="Rosario"/>
                <a:cs typeface="Rosario"/>
                <a:sym typeface="Rosario"/>
              </a:rPr>
              <a:t>Dengan demikian, penyajian dan pengungkapan aset tetap tidak hanya berfungsi sebagai bagian teknis dari laporan keuangan, tetapi juga sebagai alat komunikasi penting antara manajemen dan pengguna laporan keuangan dalam mencerminkan kondisi ekonomi perusahaan yang sesungguhnya.</a:t>
            </a:r>
          </a:p>
        </p:txBody>
      </p:sp>
      <p:sp>
        <p:nvSpPr>
          <p:cNvPr id="15" name="TextBox 15"/>
          <p:cNvSpPr txBox="1"/>
          <p:nvPr/>
        </p:nvSpPr>
        <p:spPr>
          <a:xfrm>
            <a:off x="454325" y="6257925"/>
            <a:ext cx="4666252" cy="3000375"/>
          </a:xfrm>
          <a:prstGeom prst="rect">
            <a:avLst/>
          </a:prstGeom>
        </p:spPr>
        <p:txBody>
          <a:bodyPr lIns="0" tIns="0" rIns="0" bIns="0" rtlCol="0" anchor="t">
            <a:spAutoFit/>
          </a:bodyPr>
          <a:lstStyle/>
          <a:p>
            <a:pPr algn="just">
              <a:lnSpc>
                <a:spcPts val="2638"/>
              </a:lnSpc>
            </a:pPr>
            <a:r>
              <a:rPr lang="en-US" sz="2198">
                <a:solidFill>
                  <a:srgbClr val="000000"/>
                </a:solidFill>
                <a:latin typeface="Rosario"/>
                <a:ea typeface="Rosario"/>
                <a:cs typeface="Rosario"/>
                <a:sym typeface="Rosario"/>
              </a:rPr>
              <a:t>Penyajian dan pengungkapan aset tetap memiliki peran strategis dalam memberikan gambaran yang akurat tentang posisi keuangan dan kinerja operasional perusahaan. Informasi mengenai aset tetap membantu para pemangku kepentingan dalam:</a:t>
            </a:r>
          </a:p>
          <a:p>
            <a:pPr marL="474698" lvl="1" indent="-237349" algn="just">
              <a:lnSpc>
                <a:spcPts val="2638"/>
              </a:lnSpc>
              <a:buAutoNum type="arabicPeriod"/>
            </a:pPr>
            <a:endParaRPr lang="en-US" sz="2198">
              <a:solidFill>
                <a:srgbClr val="000000"/>
              </a:solidFill>
              <a:latin typeface="Rosario"/>
              <a:ea typeface="Rosario"/>
              <a:cs typeface="Rosario"/>
              <a:sym typeface="Rosario"/>
            </a:endParaRPr>
          </a:p>
          <a:p>
            <a:pPr algn="just">
              <a:lnSpc>
                <a:spcPts val="2638"/>
              </a:lnSpc>
            </a:pPr>
            <a:r>
              <a:rPr lang="en-US" sz="2198">
                <a:solidFill>
                  <a:srgbClr val="000000"/>
                </a:solidFill>
                <a:latin typeface="Rosario"/>
                <a:ea typeface="Rosario"/>
                <a:cs typeface="Rosario"/>
                <a:sym typeface="Rosario"/>
              </a:rPr>
              <a:t>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6E4"/>
        </a:solidFill>
        <a:effectLst/>
      </p:bgPr>
    </p:bg>
    <p:spTree>
      <p:nvGrpSpPr>
        <p:cNvPr id="1" name=""/>
        <p:cNvGrpSpPr/>
        <p:nvPr/>
      </p:nvGrpSpPr>
      <p:grpSpPr>
        <a:xfrm>
          <a:off x="0" y="0"/>
          <a:ext cx="0" cy="0"/>
          <a:chOff x="0" y="0"/>
          <a:chExt cx="0" cy="0"/>
        </a:xfrm>
      </p:grpSpPr>
      <p:sp>
        <p:nvSpPr>
          <p:cNvPr id="2" name="Freeform 2"/>
          <p:cNvSpPr/>
          <p:nvPr/>
        </p:nvSpPr>
        <p:spPr>
          <a:xfrm>
            <a:off x="15664645" y="-1196223"/>
            <a:ext cx="3099320" cy="1763795"/>
          </a:xfrm>
          <a:custGeom>
            <a:avLst/>
            <a:gdLst/>
            <a:ahLst/>
            <a:cxnLst/>
            <a:rect l="l" t="t" r="r" b="b"/>
            <a:pathLst>
              <a:path w="3099320" h="1763795">
                <a:moveTo>
                  <a:pt x="0" y="0"/>
                </a:moveTo>
                <a:lnTo>
                  <a:pt x="3099320" y="0"/>
                </a:lnTo>
                <a:lnTo>
                  <a:pt x="3099320" y="1763796"/>
                </a:lnTo>
                <a:lnTo>
                  <a:pt x="0" y="176379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462628" y="9728952"/>
            <a:ext cx="3099320" cy="1763795"/>
          </a:xfrm>
          <a:custGeom>
            <a:avLst/>
            <a:gdLst/>
            <a:ahLst/>
            <a:cxnLst/>
            <a:rect l="l" t="t" r="r" b="b"/>
            <a:pathLst>
              <a:path w="3099320" h="1763795">
                <a:moveTo>
                  <a:pt x="0" y="0"/>
                </a:moveTo>
                <a:lnTo>
                  <a:pt x="3099320" y="0"/>
                </a:lnTo>
                <a:lnTo>
                  <a:pt x="3099320" y="1763796"/>
                </a:lnTo>
                <a:lnTo>
                  <a:pt x="0" y="176379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TextBox 4"/>
          <p:cNvSpPr txBox="1"/>
          <p:nvPr/>
        </p:nvSpPr>
        <p:spPr>
          <a:xfrm>
            <a:off x="1397043" y="1146399"/>
            <a:ext cx="15493915" cy="1184276"/>
          </a:xfrm>
          <a:prstGeom prst="rect">
            <a:avLst/>
          </a:prstGeom>
        </p:spPr>
        <p:txBody>
          <a:bodyPr lIns="0" tIns="0" rIns="0" bIns="0" rtlCol="0" anchor="t">
            <a:spAutoFit/>
          </a:bodyPr>
          <a:lstStyle/>
          <a:p>
            <a:pPr algn="ctr">
              <a:lnSpc>
                <a:spcPts val="9799"/>
              </a:lnSpc>
            </a:pPr>
            <a:r>
              <a:rPr lang="en-US" sz="6999" b="1">
                <a:solidFill>
                  <a:srgbClr val="F37C64"/>
                </a:solidFill>
                <a:latin typeface="Source Sans Pro Bold"/>
                <a:ea typeface="Source Sans Pro Bold"/>
                <a:cs typeface="Source Sans Pro Bold"/>
                <a:sym typeface="Source Sans Pro Bold"/>
              </a:rPr>
              <a:t>KESIM</a:t>
            </a:r>
            <a:r>
              <a:rPr lang="en-US" sz="6999" b="1">
                <a:solidFill>
                  <a:srgbClr val="008180"/>
                </a:solidFill>
                <a:latin typeface="Source Sans Pro Bold"/>
                <a:ea typeface="Source Sans Pro Bold"/>
                <a:cs typeface="Source Sans Pro Bold"/>
                <a:sym typeface="Source Sans Pro Bold"/>
              </a:rPr>
              <a:t>PULAN </a:t>
            </a:r>
          </a:p>
        </p:txBody>
      </p:sp>
      <p:grpSp>
        <p:nvGrpSpPr>
          <p:cNvPr id="5" name="Group 5"/>
          <p:cNvGrpSpPr/>
          <p:nvPr/>
        </p:nvGrpSpPr>
        <p:grpSpPr>
          <a:xfrm>
            <a:off x="3281434" y="2807923"/>
            <a:ext cx="11708663" cy="6450377"/>
            <a:chOff x="0" y="0"/>
            <a:chExt cx="3025595" cy="1666820"/>
          </a:xfrm>
        </p:grpSpPr>
        <p:sp>
          <p:nvSpPr>
            <p:cNvPr id="6" name="Freeform 6"/>
            <p:cNvSpPr/>
            <p:nvPr/>
          </p:nvSpPr>
          <p:spPr>
            <a:xfrm>
              <a:off x="0" y="0"/>
              <a:ext cx="3025595" cy="1666820"/>
            </a:xfrm>
            <a:custGeom>
              <a:avLst/>
              <a:gdLst/>
              <a:ahLst/>
              <a:cxnLst/>
              <a:rect l="l" t="t" r="r" b="b"/>
              <a:pathLst>
                <a:path w="3025595" h="1666820">
                  <a:moveTo>
                    <a:pt x="13224" y="0"/>
                  </a:moveTo>
                  <a:lnTo>
                    <a:pt x="3012371" y="0"/>
                  </a:lnTo>
                  <a:cubicBezTo>
                    <a:pt x="3019675" y="0"/>
                    <a:pt x="3025595" y="5921"/>
                    <a:pt x="3025595" y="13224"/>
                  </a:cubicBezTo>
                  <a:lnTo>
                    <a:pt x="3025595" y="1653596"/>
                  </a:lnTo>
                  <a:cubicBezTo>
                    <a:pt x="3025595" y="1660899"/>
                    <a:pt x="3019675" y="1666820"/>
                    <a:pt x="3012371" y="1666820"/>
                  </a:cubicBezTo>
                  <a:lnTo>
                    <a:pt x="13224" y="1666820"/>
                  </a:lnTo>
                  <a:cubicBezTo>
                    <a:pt x="9717" y="1666820"/>
                    <a:pt x="6353" y="1665427"/>
                    <a:pt x="3873" y="1662947"/>
                  </a:cubicBezTo>
                  <a:cubicBezTo>
                    <a:pt x="1393" y="1660467"/>
                    <a:pt x="0" y="1657103"/>
                    <a:pt x="0" y="1653596"/>
                  </a:cubicBezTo>
                  <a:lnTo>
                    <a:pt x="0" y="13224"/>
                  </a:lnTo>
                  <a:cubicBezTo>
                    <a:pt x="0" y="9717"/>
                    <a:pt x="1393" y="6353"/>
                    <a:pt x="3873" y="3873"/>
                  </a:cubicBezTo>
                  <a:cubicBezTo>
                    <a:pt x="6353" y="1393"/>
                    <a:pt x="9717" y="0"/>
                    <a:pt x="13224" y="0"/>
                  </a:cubicBezTo>
                  <a:close/>
                </a:path>
              </a:pathLst>
            </a:custGeom>
            <a:solidFill>
              <a:srgbClr val="FCC03E"/>
            </a:solidFill>
            <a:ln w="19050" cap="sq">
              <a:solidFill>
                <a:srgbClr val="000000"/>
              </a:solidFill>
              <a:prstDash val="solid"/>
              <a:miter/>
            </a:ln>
          </p:spPr>
        </p:sp>
        <p:sp>
          <p:nvSpPr>
            <p:cNvPr id="7" name="TextBox 7"/>
            <p:cNvSpPr txBox="1"/>
            <p:nvPr/>
          </p:nvSpPr>
          <p:spPr>
            <a:xfrm>
              <a:off x="0" y="-38100"/>
              <a:ext cx="3025595" cy="1704920"/>
            </a:xfrm>
            <a:prstGeom prst="rect">
              <a:avLst/>
            </a:prstGeom>
          </p:spPr>
          <p:txBody>
            <a:bodyPr lIns="50800" tIns="50800" rIns="50800" bIns="50800" rtlCol="0" anchor="ctr"/>
            <a:lstStyle/>
            <a:p>
              <a:pPr marL="0" lvl="0" indent="0" algn="ctr">
                <a:lnSpc>
                  <a:spcPts val="2659"/>
                </a:lnSpc>
                <a:spcBef>
                  <a:spcPct val="0"/>
                </a:spcBef>
              </a:pPr>
              <a:endParaRPr/>
            </a:p>
          </p:txBody>
        </p:sp>
      </p:grpSp>
      <p:sp>
        <p:nvSpPr>
          <p:cNvPr id="8" name="TextBox 8"/>
          <p:cNvSpPr txBox="1"/>
          <p:nvPr/>
        </p:nvSpPr>
        <p:spPr>
          <a:xfrm>
            <a:off x="3769972" y="3039960"/>
            <a:ext cx="10748056" cy="5970183"/>
          </a:xfrm>
          <a:prstGeom prst="rect">
            <a:avLst/>
          </a:prstGeom>
        </p:spPr>
        <p:txBody>
          <a:bodyPr lIns="0" tIns="0" rIns="0" bIns="0" rtlCol="0" anchor="t">
            <a:spAutoFit/>
          </a:bodyPr>
          <a:lstStyle/>
          <a:p>
            <a:pPr algn="just">
              <a:lnSpc>
                <a:spcPts val="3931"/>
              </a:lnSpc>
            </a:pPr>
            <a:r>
              <a:rPr lang="en-US" sz="3276" b="1">
                <a:solidFill>
                  <a:srgbClr val="000000"/>
                </a:solidFill>
                <a:latin typeface="Rosario Bold"/>
                <a:ea typeface="Rosario Bold"/>
                <a:cs typeface="Rosario Bold"/>
                <a:sym typeface="Rosario Bold"/>
              </a:rPr>
              <a:t>Aset tetap merupakan sumber daya penting yang digunakan perusahaan untuk mendukung kegiatan operasional jangka panjang. Pengakuan dan pengukurannya harus sesuai dengan PSAK 16, baik berdasarkan biaya perolehan maupun nilai revaluasi. Biaya setelah perolehan perlu diakui apabila memberikan manfaat ekonomi tambahan bagi perusahaan. Dalam laporan keuangan, aset tetap disajikan secara jelas dan diungkapkan secara transparan agar mencerminkan kondisi keuangan yang sebenarnya. Dengan pengelolaan yang tepat, aset tetap dapat meningkatkan keandalan laporan keuangan serta mendukung efisiensi dan keberlanjutan operasional perusahaan.</a:t>
            </a:r>
          </a:p>
        </p:txBody>
      </p:sp>
      <p:sp>
        <p:nvSpPr>
          <p:cNvPr id="9" name="Freeform 9"/>
          <p:cNvSpPr/>
          <p:nvPr/>
        </p:nvSpPr>
        <p:spPr>
          <a:xfrm>
            <a:off x="17406512" y="5017749"/>
            <a:ext cx="2933282" cy="2441957"/>
          </a:xfrm>
          <a:custGeom>
            <a:avLst/>
            <a:gdLst/>
            <a:ahLst/>
            <a:cxnLst/>
            <a:rect l="l" t="t" r="r" b="b"/>
            <a:pathLst>
              <a:path w="2933282" h="2441957">
                <a:moveTo>
                  <a:pt x="0" y="0"/>
                </a:moveTo>
                <a:lnTo>
                  <a:pt x="2933281" y="0"/>
                </a:lnTo>
                <a:lnTo>
                  <a:pt x="2933281" y="2441957"/>
                </a:lnTo>
                <a:lnTo>
                  <a:pt x="0" y="244195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0" name="Freeform 10"/>
          <p:cNvSpPr/>
          <p:nvPr/>
        </p:nvSpPr>
        <p:spPr>
          <a:xfrm flipH="1">
            <a:off x="-2051793" y="5017749"/>
            <a:ext cx="2933282" cy="2441957"/>
          </a:xfrm>
          <a:custGeom>
            <a:avLst/>
            <a:gdLst/>
            <a:ahLst/>
            <a:cxnLst/>
            <a:rect l="l" t="t" r="r" b="b"/>
            <a:pathLst>
              <a:path w="2933282" h="2441957">
                <a:moveTo>
                  <a:pt x="2933281" y="0"/>
                </a:moveTo>
                <a:lnTo>
                  <a:pt x="0" y="0"/>
                </a:lnTo>
                <a:lnTo>
                  <a:pt x="0" y="2441957"/>
                </a:lnTo>
                <a:lnTo>
                  <a:pt x="2933281" y="2441957"/>
                </a:lnTo>
                <a:lnTo>
                  <a:pt x="2933281"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1" name="Freeform 11"/>
          <p:cNvSpPr/>
          <p:nvPr/>
        </p:nvSpPr>
        <p:spPr>
          <a:xfrm rot="-5400000">
            <a:off x="913338" y="5728644"/>
            <a:ext cx="2171301" cy="526541"/>
          </a:xfrm>
          <a:custGeom>
            <a:avLst/>
            <a:gdLst/>
            <a:ahLst/>
            <a:cxnLst/>
            <a:rect l="l" t="t" r="r" b="b"/>
            <a:pathLst>
              <a:path w="2171301" h="526541">
                <a:moveTo>
                  <a:pt x="0" y="0"/>
                </a:moveTo>
                <a:lnTo>
                  <a:pt x="2171301" y="0"/>
                </a:lnTo>
                <a:lnTo>
                  <a:pt x="2171301" y="526540"/>
                </a:lnTo>
                <a:lnTo>
                  <a:pt x="0" y="526540"/>
                </a:lnTo>
                <a:lnTo>
                  <a:pt x="0" y="0"/>
                </a:lnTo>
                <a:close/>
              </a:path>
            </a:pathLst>
          </a:custGeom>
          <a:blipFill>
            <a:blip r:embed="rId8">
              <a:extLst>
                <a:ext uri="{96DAC541-7B7A-43D3-8B79-37D633B846F1}">
                  <asvg:svgBlip xmlns:asvg="http://schemas.microsoft.com/office/drawing/2016/SVG/main" r:embed="rId9"/>
                </a:ext>
              </a:extLst>
            </a:blip>
            <a:stretch>
              <a:fillRect/>
            </a:stretch>
          </a:blipFill>
          <a:ln cap="sq">
            <a:noFill/>
            <a:prstDash val="solid"/>
            <a:miter/>
          </a:ln>
        </p:spPr>
      </p:sp>
      <p:sp>
        <p:nvSpPr>
          <p:cNvPr id="12" name="Freeform 12"/>
          <p:cNvSpPr/>
          <p:nvPr/>
        </p:nvSpPr>
        <p:spPr>
          <a:xfrm rot="5400000" flipH="1">
            <a:off x="15024966" y="5483232"/>
            <a:ext cx="2171301" cy="526541"/>
          </a:xfrm>
          <a:custGeom>
            <a:avLst/>
            <a:gdLst/>
            <a:ahLst/>
            <a:cxnLst/>
            <a:rect l="l" t="t" r="r" b="b"/>
            <a:pathLst>
              <a:path w="2171301" h="526541">
                <a:moveTo>
                  <a:pt x="2171302" y="0"/>
                </a:moveTo>
                <a:lnTo>
                  <a:pt x="0" y="0"/>
                </a:lnTo>
                <a:lnTo>
                  <a:pt x="0" y="526540"/>
                </a:lnTo>
                <a:lnTo>
                  <a:pt x="2171302" y="526540"/>
                </a:lnTo>
                <a:lnTo>
                  <a:pt x="2171302" y="0"/>
                </a:lnTo>
                <a:close/>
              </a:path>
            </a:pathLst>
          </a:custGeom>
          <a:blipFill>
            <a:blip r:embed="rId10">
              <a:extLst>
                <a:ext uri="{96DAC541-7B7A-43D3-8B79-37D633B846F1}">
                  <asvg:svgBlip xmlns:asvg="http://schemas.microsoft.com/office/drawing/2016/SVG/main" r:embed="rId11"/>
                </a:ext>
              </a:extLst>
            </a:blip>
            <a:stretch>
              <a:fillRect/>
            </a:stretch>
          </a:blipFill>
          <a:ln cap="sq">
            <a:noFill/>
            <a:prstDash val="solid"/>
            <a:miter/>
          </a:ln>
        </p:spPr>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6E4"/>
        </a:solidFill>
        <a:effectLst/>
      </p:bgPr>
    </p:bg>
    <p:spTree>
      <p:nvGrpSpPr>
        <p:cNvPr id="1" name=""/>
        <p:cNvGrpSpPr/>
        <p:nvPr/>
      </p:nvGrpSpPr>
      <p:grpSpPr>
        <a:xfrm>
          <a:off x="0" y="0"/>
          <a:ext cx="0" cy="0"/>
          <a:chOff x="0" y="0"/>
          <a:chExt cx="0" cy="0"/>
        </a:xfrm>
      </p:grpSpPr>
      <p:sp>
        <p:nvSpPr>
          <p:cNvPr id="2" name="Freeform 2"/>
          <p:cNvSpPr/>
          <p:nvPr/>
        </p:nvSpPr>
        <p:spPr>
          <a:xfrm flipH="1">
            <a:off x="9853495" y="2692259"/>
            <a:ext cx="2034716" cy="2034716"/>
          </a:xfrm>
          <a:custGeom>
            <a:avLst/>
            <a:gdLst/>
            <a:ahLst/>
            <a:cxnLst/>
            <a:rect l="l" t="t" r="r" b="b"/>
            <a:pathLst>
              <a:path w="2034716" h="2034716">
                <a:moveTo>
                  <a:pt x="2034716" y="0"/>
                </a:moveTo>
                <a:lnTo>
                  <a:pt x="0" y="0"/>
                </a:lnTo>
                <a:lnTo>
                  <a:pt x="0" y="2034716"/>
                </a:lnTo>
                <a:lnTo>
                  <a:pt x="2034716" y="2034716"/>
                </a:lnTo>
                <a:lnTo>
                  <a:pt x="2034716" y="0"/>
                </a:lnTo>
                <a:close/>
              </a:path>
            </a:pathLst>
          </a:custGeom>
          <a:blipFill>
            <a:blip r:embed="rId2">
              <a:alphaModFix amt="30000"/>
              <a:extLst>
                <a:ext uri="{96DAC541-7B7A-43D3-8B79-37D633B846F1}">
                  <asvg:svgBlip xmlns:asvg="http://schemas.microsoft.com/office/drawing/2016/SVG/main" r:embed="rId3"/>
                </a:ext>
              </a:extLst>
            </a:blip>
            <a:stretch>
              <a:fillRect/>
            </a:stretch>
          </a:blipFill>
        </p:spPr>
      </p:sp>
      <p:sp>
        <p:nvSpPr>
          <p:cNvPr id="3" name="Freeform 3"/>
          <p:cNvSpPr/>
          <p:nvPr/>
        </p:nvSpPr>
        <p:spPr>
          <a:xfrm flipH="1">
            <a:off x="9584614" y="1863584"/>
            <a:ext cx="8053478" cy="7013848"/>
          </a:xfrm>
          <a:custGeom>
            <a:avLst/>
            <a:gdLst/>
            <a:ahLst/>
            <a:cxnLst/>
            <a:rect l="l" t="t" r="r" b="b"/>
            <a:pathLst>
              <a:path w="8053478" h="7013848">
                <a:moveTo>
                  <a:pt x="8053478" y="0"/>
                </a:moveTo>
                <a:lnTo>
                  <a:pt x="0" y="0"/>
                </a:lnTo>
                <a:lnTo>
                  <a:pt x="0" y="7013848"/>
                </a:lnTo>
                <a:lnTo>
                  <a:pt x="8053478" y="7013848"/>
                </a:lnTo>
                <a:lnTo>
                  <a:pt x="8053478" y="0"/>
                </a:lnTo>
                <a:close/>
              </a:path>
            </a:pathLst>
          </a:custGeom>
          <a:blipFill>
            <a:blip r:embed="rId4">
              <a:extLst>
                <a:ext uri="{96DAC541-7B7A-43D3-8B79-37D633B846F1}">
                  <asvg:svgBlip xmlns:asvg="http://schemas.microsoft.com/office/drawing/2016/SVG/main" r:embed="rId5"/>
                </a:ext>
              </a:extLst>
            </a:blip>
            <a:stretch>
              <a:fillRect/>
            </a:stretch>
          </a:blipFill>
          <a:ln cap="sq">
            <a:noFill/>
            <a:prstDash val="solid"/>
            <a:miter/>
          </a:ln>
        </p:spPr>
      </p:sp>
      <p:sp>
        <p:nvSpPr>
          <p:cNvPr id="4" name="TextBox 4"/>
          <p:cNvSpPr txBox="1"/>
          <p:nvPr/>
        </p:nvSpPr>
        <p:spPr>
          <a:xfrm>
            <a:off x="895350" y="2710652"/>
            <a:ext cx="8291292" cy="4640919"/>
          </a:xfrm>
          <a:prstGeom prst="rect">
            <a:avLst/>
          </a:prstGeom>
        </p:spPr>
        <p:txBody>
          <a:bodyPr lIns="0" tIns="0" rIns="0" bIns="0" rtlCol="0" anchor="t">
            <a:spAutoFit/>
          </a:bodyPr>
          <a:lstStyle/>
          <a:p>
            <a:pPr algn="just">
              <a:lnSpc>
                <a:spcPts val="4645"/>
              </a:lnSpc>
            </a:pPr>
            <a:r>
              <a:rPr lang="en-US" sz="3573" b="1">
                <a:solidFill>
                  <a:srgbClr val="000000"/>
                </a:solidFill>
                <a:latin typeface="Rosario Bold"/>
                <a:ea typeface="Rosario Bold"/>
                <a:cs typeface="Rosario Bold"/>
                <a:sym typeface="Rosario Bold"/>
              </a:rPr>
              <a:t>Menurut Pernyataan Standar Akuntansi Keuangan (PSAK) No. 16 (Revisi 2020), aset tetap adalah aset berwujud yang dimiliki untuk digunakan dalam produksi atau penyediaan barang atau jasa, untuk disewakan kepada pihak lain, atau untuk tujuan administratif, serta diharapkan akan digunakan selama lebih dari satu periode.</a:t>
            </a:r>
          </a:p>
        </p:txBody>
      </p:sp>
      <p:sp>
        <p:nvSpPr>
          <p:cNvPr id="5" name="TextBox 5"/>
          <p:cNvSpPr txBox="1"/>
          <p:nvPr/>
        </p:nvSpPr>
        <p:spPr>
          <a:xfrm>
            <a:off x="895350" y="1643738"/>
            <a:ext cx="8958145" cy="866775"/>
          </a:xfrm>
          <a:prstGeom prst="rect">
            <a:avLst/>
          </a:prstGeom>
        </p:spPr>
        <p:txBody>
          <a:bodyPr lIns="0" tIns="0" rIns="0" bIns="0" rtlCol="0" anchor="t">
            <a:spAutoFit/>
          </a:bodyPr>
          <a:lstStyle/>
          <a:p>
            <a:pPr algn="l">
              <a:lnSpc>
                <a:spcPts val="6804"/>
              </a:lnSpc>
            </a:pPr>
            <a:r>
              <a:rPr lang="en-US" sz="5670" b="1">
                <a:solidFill>
                  <a:srgbClr val="F37C64"/>
                </a:solidFill>
                <a:latin typeface="Source Sans Pro Bold"/>
                <a:ea typeface="Source Sans Pro Bold"/>
                <a:cs typeface="Source Sans Pro Bold"/>
                <a:sym typeface="Source Sans Pro Bold"/>
              </a:rPr>
              <a:t>PENGERTIAN ASET TETAP</a:t>
            </a:r>
          </a:p>
        </p:txBody>
      </p:sp>
      <p:sp>
        <p:nvSpPr>
          <p:cNvPr id="6" name="Freeform 6"/>
          <p:cNvSpPr/>
          <p:nvPr/>
        </p:nvSpPr>
        <p:spPr>
          <a:xfrm>
            <a:off x="15709640" y="-1242213"/>
            <a:ext cx="3099320" cy="1763795"/>
          </a:xfrm>
          <a:custGeom>
            <a:avLst/>
            <a:gdLst/>
            <a:ahLst/>
            <a:cxnLst/>
            <a:rect l="l" t="t" r="r" b="b"/>
            <a:pathLst>
              <a:path w="3099320" h="1763795">
                <a:moveTo>
                  <a:pt x="0" y="0"/>
                </a:moveTo>
                <a:lnTo>
                  <a:pt x="3099320" y="0"/>
                </a:lnTo>
                <a:lnTo>
                  <a:pt x="3099320" y="1763795"/>
                </a:lnTo>
                <a:lnTo>
                  <a:pt x="0" y="176379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7" name="Freeform 7"/>
          <p:cNvSpPr/>
          <p:nvPr/>
        </p:nvSpPr>
        <p:spPr>
          <a:xfrm>
            <a:off x="-520960" y="9793993"/>
            <a:ext cx="3099320" cy="1763795"/>
          </a:xfrm>
          <a:custGeom>
            <a:avLst/>
            <a:gdLst/>
            <a:ahLst/>
            <a:cxnLst/>
            <a:rect l="l" t="t" r="r" b="b"/>
            <a:pathLst>
              <a:path w="3099320" h="1763795">
                <a:moveTo>
                  <a:pt x="0" y="0"/>
                </a:moveTo>
                <a:lnTo>
                  <a:pt x="3099320" y="0"/>
                </a:lnTo>
                <a:lnTo>
                  <a:pt x="3099320" y="1763795"/>
                </a:lnTo>
                <a:lnTo>
                  <a:pt x="0" y="176379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8" name="Freeform 8"/>
          <p:cNvSpPr/>
          <p:nvPr/>
        </p:nvSpPr>
        <p:spPr>
          <a:xfrm>
            <a:off x="8652771" y="1265383"/>
            <a:ext cx="931843" cy="775760"/>
          </a:xfrm>
          <a:custGeom>
            <a:avLst/>
            <a:gdLst/>
            <a:ahLst/>
            <a:cxnLst/>
            <a:rect l="l" t="t" r="r" b="b"/>
            <a:pathLst>
              <a:path w="931843" h="775760">
                <a:moveTo>
                  <a:pt x="0" y="0"/>
                </a:moveTo>
                <a:lnTo>
                  <a:pt x="931843" y="0"/>
                </a:lnTo>
                <a:lnTo>
                  <a:pt x="931843" y="775759"/>
                </a:lnTo>
                <a:lnTo>
                  <a:pt x="0" y="77575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6E4"/>
        </a:solidFill>
        <a:effectLst/>
      </p:bgPr>
    </p:bg>
    <p:spTree>
      <p:nvGrpSpPr>
        <p:cNvPr id="1" name=""/>
        <p:cNvGrpSpPr/>
        <p:nvPr/>
      </p:nvGrpSpPr>
      <p:grpSpPr>
        <a:xfrm>
          <a:off x="0" y="0"/>
          <a:ext cx="0" cy="0"/>
          <a:chOff x="0" y="0"/>
          <a:chExt cx="0" cy="0"/>
        </a:xfrm>
      </p:grpSpPr>
      <p:sp>
        <p:nvSpPr>
          <p:cNvPr id="2" name="Freeform 2"/>
          <p:cNvSpPr/>
          <p:nvPr/>
        </p:nvSpPr>
        <p:spPr>
          <a:xfrm>
            <a:off x="15709640" y="-1242213"/>
            <a:ext cx="3099320" cy="1763795"/>
          </a:xfrm>
          <a:custGeom>
            <a:avLst/>
            <a:gdLst/>
            <a:ahLst/>
            <a:cxnLst/>
            <a:rect l="l" t="t" r="r" b="b"/>
            <a:pathLst>
              <a:path w="3099320" h="1763795">
                <a:moveTo>
                  <a:pt x="0" y="0"/>
                </a:moveTo>
                <a:lnTo>
                  <a:pt x="3099320" y="0"/>
                </a:lnTo>
                <a:lnTo>
                  <a:pt x="3099320" y="1763795"/>
                </a:lnTo>
                <a:lnTo>
                  <a:pt x="0" y="176379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520960" y="9793993"/>
            <a:ext cx="3099320" cy="1763795"/>
          </a:xfrm>
          <a:custGeom>
            <a:avLst/>
            <a:gdLst/>
            <a:ahLst/>
            <a:cxnLst/>
            <a:rect l="l" t="t" r="r" b="b"/>
            <a:pathLst>
              <a:path w="3099320" h="1763795">
                <a:moveTo>
                  <a:pt x="0" y="0"/>
                </a:moveTo>
                <a:lnTo>
                  <a:pt x="3099320" y="0"/>
                </a:lnTo>
                <a:lnTo>
                  <a:pt x="3099320" y="1763795"/>
                </a:lnTo>
                <a:lnTo>
                  <a:pt x="0" y="176379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TextBox 4"/>
          <p:cNvSpPr txBox="1"/>
          <p:nvPr/>
        </p:nvSpPr>
        <p:spPr>
          <a:xfrm>
            <a:off x="1789699" y="899936"/>
            <a:ext cx="14708602" cy="1028700"/>
          </a:xfrm>
          <a:prstGeom prst="rect">
            <a:avLst/>
          </a:prstGeom>
        </p:spPr>
        <p:txBody>
          <a:bodyPr lIns="0" tIns="0" rIns="0" bIns="0" rtlCol="0" anchor="t">
            <a:spAutoFit/>
          </a:bodyPr>
          <a:lstStyle/>
          <a:p>
            <a:pPr algn="ctr">
              <a:lnSpc>
                <a:spcPts val="8400"/>
              </a:lnSpc>
            </a:pPr>
            <a:r>
              <a:rPr lang="en-US" sz="6000" b="1">
                <a:solidFill>
                  <a:srgbClr val="F37C64"/>
                </a:solidFill>
                <a:latin typeface="Source Sans Pro Bold"/>
                <a:ea typeface="Source Sans Pro Bold"/>
                <a:cs typeface="Source Sans Pro Bold"/>
                <a:sym typeface="Source Sans Pro Bold"/>
              </a:rPr>
              <a:t>CIRI-CIRI </a:t>
            </a:r>
            <a:r>
              <a:rPr lang="en-US" sz="6000" b="1">
                <a:solidFill>
                  <a:srgbClr val="008180"/>
                </a:solidFill>
                <a:latin typeface="Source Sans Pro Bold"/>
                <a:ea typeface="Source Sans Pro Bold"/>
                <a:cs typeface="Source Sans Pro Bold"/>
                <a:sym typeface="Source Sans Pro Bold"/>
              </a:rPr>
              <a:t>UTAMA ASET </a:t>
            </a:r>
            <a:r>
              <a:rPr lang="en-US" sz="6000" b="1">
                <a:solidFill>
                  <a:srgbClr val="F37C64"/>
                </a:solidFill>
                <a:latin typeface="Source Sans Pro Bold"/>
                <a:ea typeface="Source Sans Pro Bold"/>
                <a:cs typeface="Source Sans Pro Bold"/>
                <a:sym typeface="Source Sans Pro Bold"/>
              </a:rPr>
              <a:t>TETAP MELIPUTI:</a:t>
            </a:r>
          </a:p>
        </p:txBody>
      </p:sp>
      <p:sp>
        <p:nvSpPr>
          <p:cNvPr id="5" name="TextBox 5"/>
          <p:cNvSpPr txBox="1"/>
          <p:nvPr/>
        </p:nvSpPr>
        <p:spPr>
          <a:xfrm>
            <a:off x="1082799" y="2423936"/>
            <a:ext cx="16122403" cy="6629400"/>
          </a:xfrm>
          <a:prstGeom prst="rect">
            <a:avLst/>
          </a:prstGeom>
        </p:spPr>
        <p:txBody>
          <a:bodyPr lIns="0" tIns="0" rIns="0" bIns="0" rtlCol="0" anchor="t">
            <a:spAutoFit/>
          </a:bodyPr>
          <a:lstStyle/>
          <a:p>
            <a:pPr marL="783445" lvl="1" indent="-391722" algn="l">
              <a:lnSpc>
                <a:spcPts val="4354"/>
              </a:lnSpc>
              <a:buFont typeface="Arial"/>
              <a:buChar char="•"/>
            </a:pPr>
            <a:r>
              <a:rPr lang="en-US" sz="3628" b="1">
                <a:solidFill>
                  <a:srgbClr val="000000"/>
                </a:solidFill>
                <a:latin typeface="Rosario Bold"/>
                <a:ea typeface="Rosario Bold"/>
                <a:cs typeface="Rosario Bold"/>
                <a:sym typeface="Rosario Bold"/>
              </a:rPr>
              <a:t>Memiliki bentuk fisik yang nyata dan dapat diidentifikasi.</a:t>
            </a:r>
          </a:p>
          <a:p>
            <a:pPr marL="783445" lvl="1" indent="-391722" algn="l">
              <a:lnSpc>
                <a:spcPts val="4354"/>
              </a:lnSpc>
              <a:buFont typeface="Arial"/>
              <a:buChar char="•"/>
            </a:pPr>
            <a:r>
              <a:rPr lang="en-US" sz="3628" b="1">
                <a:solidFill>
                  <a:srgbClr val="000000"/>
                </a:solidFill>
                <a:latin typeface="Rosario Bold"/>
                <a:ea typeface="Rosario Bold"/>
                <a:cs typeface="Rosario Bold"/>
                <a:sym typeface="Rosario Bold"/>
              </a:rPr>
              <a:t>Digunakan secara berkelanjutan dalam kegiatan operasional perusahaan.</a:t>
            </a:r>
          </a:p>
          <a:p>
            <a:pPr marL="783445" lvl="1" indent="-391722" algn="l">
              <a:lnSpc>
                <a:spcPts val="4354"/>
              </a:lnSpc>
              <a:buFont typeface="Arial"/>
              <a:buChar char="•"/>
            </a:pPr>
            <a:r>
              <a:rPr lang="en-US" sz="3628" b="1">
                <a:solidFill>
                  <a:srgbClr val="000000"/>
                </a:solidFill>
                <a:latin typeface="Rosario Bold"/>
                <a:ea typeface="Rosario Bold"/>
                <a:cs typeface="Rosario Bold"/>
                <a:sym typeface="Rosario Bold"/>
              </a:rPr>
              <a:t>Memiliki masa manfaat jangka panjang (lebih dari satu periode akuntansi).</a:t>
            </a:r>
          </a:p>
          <a:p>
            <a:pPr marL="783445" lvl="1" indent="-391722" algn="l">
              <a:lnSpc>
                <a:spcPts val="4354"/>
              </a:lnSpc>
              <a:buFont typeface="Arial"/>
              <a:buChar char="•"/>
            </a:pPr>
            <a:r>
              <a:rPr lang="en-US" sz="3628" b="1">
                <a:solidFill>
                  <a:srgbClr val="000000"/>
                </a:solidFill>
                <a:latin typeface="Rosario Bold"/>
                <a:ea typeface="Rosario Bold"/>
                <a:cs typeface="Rosario Bold"/>
                <a:sym typeface="Rosario Bold"/>
              </a:rPr>
              <a:t>Tidak dimaksudkan untuk dijual kembali dalam kegiatan usaha normal.</a:t>
            </a:r>
          </a:p>
          <a:p>
            <a:pPr marL="783445" lvl="1" indent="-391722" algn="l">
              <a:lnSpc>
                <a:spcPts val="4354"/>
              </a:lnSpc>
              <a:buFont typeface="Arial"/>
              <a:buChar char="•"/>
            </a:pPr>
            <a:r>
              <a:rPr lang="en-US" sz="3628" b="1">
                <a:solidFill>
                  <a:srgbClr val="000000"/>
                </a:solidFill>
                <a:latin typeface="Rosario Bold"/>
                <a:ea typeface="Rosario Bold"/>
                <a:cs typeface="Rosario Bold"/>
                <a:sym typeface="Rosario Bold"/>
              </a:rPr>
              <a:t>Memberikan manfaat ekonomi di masa mendatang bagi entitas.</a:t>
            </a:r>
          </a:p>
          <a:p>
            <a:pPr algn="l">
              <a:lnSpc>
                <a:spcPts val="4354"/>
              </a:lnSpc>
            </a:pPr>
            <a:endParaRPr lang="en-US" sz="3628" b="1">
              <a:solidFill>
                <a:srgbClr val="000000"/>
              </a:solidFill>
              <a:latin typeface="Rosario Bold"/>
              <a:ea typeface="Rosario Bold"/>
              <a:cs typeface="Rosario Bold"/>
              <a:sym typeface="Rosario Bold"/>
            </a:endParaRPr>
          </a:p>
          <a:p>
            <a:pPr algn="just">
              <a:lnSpc>
                <a:spcPts val="4354"/>
              </a:lnSpc>
            </a:pPr>
            <a:r>
              <a:rPr lang="en-US" sz="3628" b="1">
                <a:solidFill>
                  <a:srgbClr val="000000"/>
                </a:solidFill>
                <a:latin typeface="Rosario Bold"/>
                <a:ea typeface="Rosario Bold"/>
                <a:cs typeface="Rosario Bold"/>
                <a:sym typeface="Rosario Bold"/>
              </a:rPr>
              <a:t>Aset tetap memegang peranan strategis dalam mencerminkan kekuatan ekonomi perusahaan, karena sebagian besar kegiatan produksi dan operasional sangat bergantung pada keberadaan aset tetap tersebut. Oleh sebab itu, pengakuan, pengukuran, dan pengelolaan aset tetap harus dilakukan secara cermat agar laporan keuangan mencerminkan kondisi keuangan yang sebenarnya.</a:t>
            </a:r>
          </a:p>
          <a:p>
            <a:pPr algn="l">
              <a:lnSpc>
                <a:spcPts val="4354"/>
              </a:lnSpc>
            </a:pPr>
            <a:endParaRPr lang="en-US" sz="3628" b="1">
              <a:solidFill>
                <a:srgbClr val="000000"/>
              </a:solidFill>
              <a:latin typeface="Rosario Bold"/>
              <a:ea typeface="Rosario Bold"/>
              <a:cs typeface="Rosario Bold"/>
              <a:sym typeface="Rosario Bo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6E4"/>
        </a:solidFill>
        <a:effectLst/>
      </p:bgPr>
    </p:bg>
    <p:spTree>
      <p:nvGrpSpPr>
        <p:cNvPr id="1" name=""/>
        <p:cNvGrpSpPr/>
        <p:nvPr/>
      </p:nvGrpSpPr>
      <p:grpSpPr>
        <a:xfrm>
          <a:off x="0" y="0"/>
          <a:ext cx="0" cy="0"/>
          <a:chOff x="0" y="0"/>
          <a:chExt cx="0" cy="0"/>
        </a:xfrm>
      </p:grpSpPr>
      <p:sp>
        <p:nvSpPr>
          <p:cNvPr id="2" name="Freeform 2"/>
          <p:cNvSpPr/>
          <p:nvPr/>
        </p:nvSpPr>
        <p:spPr>
          <a:xfrm>
            <a:off x="15709640" y="-1242213"/>
            <a:ext cx="3099320" cy="1763795"/>
          </a:xfrm>
          <a:custGeom>
            <a:avLst/>
            <a:gdLst/>
            <a:ahLst/>
            <a:cxnLst/>
            <a:rect l="l" t="t" r="r" b="b"/>
            <a:pathLst>
              <a:path w="3099320" h="1763795">
                <a:moveTo>
                  <a:pt x="0" y="0"/>
                </a:moveTo>
                <a:lnTo>
                  <a:pt x="3099320" y="0"/>
                </a:lnTo>
                <a:lnTo>
                  <a:pt x="3099320" y="1763795"/>
                </a:lnTo>
                <a:lnTo>
                  <a:pt x="0" y="176379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520960" y="9793993"/>
            <a:ext cx="3099320" cy="1763795"/>
          </a:xfrm>
          <a:custGeom>
            <a:avLst/>
            <a:gdLst/>
            <a:ahLst/>
            <a:cxnLst/>
            <a:rect l="l" t="t" r="r" b="b"/>
            <a:pathLst>
              <a:path w="3099320" h="1763795">
                <a:moveTo>
                  <a:pt x="0" y="0"/>
                </a:moveTo>
                <a:lnTo>
                  <a:pt x="3099320" y="0"/>
                </a:lnTo>
                <a:lnTo>
                  <a:pt x="3099320" y="1763795"/>
                </a:lnTo>
                <a:lnTo>
                  <a:pt x="0" y="176379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TextBox 4"/>
          <p:cNvSpPr txBox="1"/>
          <p:nvPr/>
        </p:nvSpPr>
        <p:spPr>
          <a:xfrm>
            <a:off x="1202121" y="2286585"/>
            <a:ext cx="16743389" cy="5762625"/>
          </a:xfrm>
          <a:prstGeom prst="rect">
            <a:avLst/>
          </a:prstGeom>
        </p:spPr>
        <p:txBody>
          <a:bodyPr lIns="0" tIns="0" rIns="0" bIns="0" rtlCol="0" anchor="t">
            <a:spAutoFit/>
          </a:bodyPr>
          <a:lstStyle/>
          <a:p>
            <a:pPr algn="just">
              <a:lnSpc>
                <a:spcPts val="4176"/>
              </a:lnSpc>
            </a:pPr>
            <a:r>
              <a:rPr lang="en-US" sz="3480" b="1">
                <a:solidFill>
                  <a:srgbClr val="000000"/>
                </a:solidFill>
                <a:latin typeface="Rosario Bold"/>
                <a:ea typeface="Rosario Bold"/>
                <a:cs typeface="Rosario Bold"/>
                <a:sym typeface="Rosario Bold"/>
              </a:rPr>
              <a:t>Pengukuran aset tetap merupakan proses penentuan nilai yang harus diakui dan dicatat dalam laporan keuangan. Tujuannya adalah agar nilai aset yang disajikan dapat menggambarkan potensi manfaat ekonomi yang akan diterima oleh perusahaan dari penggunaan aset tersebut.</a:t>
            </a:r>
          </a:p>
          <a:p>
            <a:pPr algn="just">
              <a:lnSpc>
                <a:spcPts val="4176"/>
              </a:lnSpc>
            </a:pPr>
            <a:r>
              <a:rPr lang="en-US" sz="3480" b="1">
                <a:solidFill>
                  <a:srgbClr val="000000"/>
                </a:solidFill>
                <a:latin typeface="Rosario Bold"/>
                <a:ea typeface="Rosario Bold"/>
                <a:cs typeface="Rosario Bold"/>
                <a:sym typeface="Rosario Bold"/>
              </a:rPr>
              <a:t>Menurut PSAK 16, aset tetap diukur pada biaya perolehan setelah pengakuan awal, dengan rumus: Biaya perolehan dikurangi akumulasi penyusutan dan akumulasi rugi penurunan nilai. Entitas dapat memilih antara model biaya atau model revaluasi sebagai kebijakan akuntansinya untuk pengungkapan selanjutnya, tetapi harus konsisten pada kelas aset tetap yang sama dilakukan melalui dua tahap utama, yaitu pengukuran awal dan pengukuran setelah pengakuan awal.</a:t>
            </a:r>
          </a:p>
          <a:p>
            <a:pPr algn="just">
              <a:lnSpc>
                <a:spcPts val="4176"/>
              </a:lnSpc>
            </a:pPr>
            <a:endParaRPr lang="en-US" sz="3480" b="1">
              <a:solidFill>
                <a:srgbClr val="000000"/>
              </a:solidFill>
              <a:latin typeface="Rosario Bold"/>
              <a:ea typeface="Rosario Bold"/>
              <a:cs typeface="Rosario Bold"/>
              <a:sym typeface="Rosario Bold"/>
            </a:endParaRPr>
          </a:p>
        </p:txBody>
      </p:sp>
      <p:grpSp>
        <p:nvGrpSpPr>
          <p:cNvPr id="5" name="Group 5"/>
          <p:cNvGrpSpPr/>
          <p:nvPr/>
        </p:nvGrpSpPr>
        <p:grpSpPr>
          <a:xfrm>
            <a:off x="1028700" y="2286585"/>
            <a:ext cx="17259300" cy="5492980"/>
            <a:chOff x="0" y="0"/>
            <a:chExt cx="4972733" cy="1582632"/>
          </a:xfrm>
        </p:grpSpPr>
        <p:sp>
          <p:nvSpPr>
            <p:cNvPr id="6" name="Freeform 6"/>
            <p:cNvSpPr/>
            <p:nvPr/>
          </p:nvSpPr>
          <p:spPr>
            <a:xfrm>
              <a:off x="0" y="0"/>
              <a:ext cx="4972733" cy="1582632"/>
            </a:xfrm>
            <a:custGeom>
              <a:avLst/>
              <a:gdLst/>
              <a:ahLst/>
              <a:cxnLst/>
              <a:rect l="l" t="t" r="r" b="b"/>
              <a:pathLst>
                <a:path w="4972733" h="1582632">
                  <a:moveTo>
                    <a:pt x="8971" y="0"/>
                  </a:moveTo>
                  <a:lnTo>
                    <a:pt x="4963762" y="0"/>
                  </a:lnTo>
                  <a:cubicBezTo>
                    <a:pt x="4968716" y="0"/>
                    <a:pt x="4972733" y="4017"/>
                    <a:pt x="4972733" y="8971"/>
                  </a:cubicBezTo>
                  <a:lnTo>
                    <a:pt x="4972733" y="1573661"/>
                  </a:lnTo>
                  <a:cubicBezTo>
                    <a:pt x="4972733" y="1578615"/>
                    <a:pt x="4968716" y="1582632"/>
                    <a:pt x="4963762" y="1582632"/>
                  </a:cubicBezTo>
                  <a:lnTo>
                    <a:pt x="8971" y="1582632"/>
                  </a:lnTo>
                  <a:cubicBezTo>
                    <a:pt x="4017" y="1582632"/>
                    <a:pt x="0" y="1578615"/>
                    <a:pt x="0" y="1573661"/>
                  </a:cubicBezTo>
                  <a:lnTo>
                    <a:pt x="0" y="8971"/>
                  </a:lnTo>
                  <a:cubicBezTo>
                    <a:pt x="0" y="4017"/>
                    <a:pt x="4017" y="0"/>
                    <a:pt x="8971" y="0"/>
                  </a:cubicBezTo>
                  <a:close/>
                </a:path>
              </a:pathLst>
            </a:custGeom>
            <a:solidFill>
              <a:srgbClr val="000000">
                <a:alpha val="0"/>
              </a:srgbClr>
            </a:solidFill>
            <a:ln w="19050" cap="sq">
              <a:solidFill>
                <a:srgbClr val="000000"/>
              </a:solidFill>
              <a:prstDash val="solid"/>
              <a:miter/>
            </a:ln>
          </p:spPr>
        </p:sp>
        <p:sp>
          <p:nvSpPr>
            <p:cNvPr id="7" name="TextBox 7"/>
            <p:cNvSpPr txBox="1"/>
            <p:nvPr/>
          </p:nvSpPr>
          <p:spPr>
            <a:xfrm>
              <a:off x="0" y="-38100"/>
              <a:ext cx="4972733" cy="1620732"/>
            </a:xfrm>
            <a:prstGeom prst="rect">
              <a:avLst/>
            </a:prstGeom>
          </p:spPr>
          <p:txBody>
            <a:bodyPr lIns="50800" tIns="50800" rIns="50800" bIns="50800" rtlCol="0" anchor="ctr"/>
            <a:lstStyle/>
            <a:p>
              <a:pPr marL="0" lvl="0" indent="0" algn="ctr">
                <a:lnSpc>
                  <a:spcPts val="2659"/>
                </a:lnSpc>
                <a:spcBef>
                  <a:spcPct val="0"/>
                </a:spcBef>
              </a:pPr>
              <a:endParaRPr/>
            </a:p>
          </p:txBody>
        </p:sp>
      </p:grpSp>
      <p:sp>
        <p:nvSpPr>
          <p:cNvPr id="8" name="TextBox 8"/>
          <p:cNvSpPr txBox="1"/>
          <p:nvPr/>
        </p:nvSpPr>
        <p:spPr>
          <a:xfrm>
            <a:off x="3950092" y="658750"/>
            <a:ext cx="10387816" cy="1028700"/>
          </a:xfrm>
          <a:prstGeom prst="rect">
            <a:avLst/>
          </a:prstGeom>
        </p:spPr>
        <p:txBody>
          <a:bodyPr lIns="0" tIns="0" rIns="0" bIns="0" rtlCol="0" anchor="t">
            <a:spAutoFit/>
          </a:bodyPr>
          <a:lstStyle/>
          <a:p>
            <a:pPr algn="ctr">
              <a:lnSpc>
                <a:spcPts val="8400"/>
              </a:lnSpc>
            </a:pPr>
            <a:r>
              <a:rPr lang="en-US" sz="6000" b="1">
                <a:solidFill>
                  <a:srgbClr val="008180"/>
                </a:solidFill>
                <a:latin typeface="Source Sans Pro Bold"/>
                <a:ea typeface="Source Sans Pro Bold"/>
                <a:cs typeface="Source Sans Pro Bold"/>
                <a:sym typeface="Source Sans Pro Bold"/>
              </a:rPr>
              <a:t>PENGUKURAN </a:t>
            </a:r>
            <a:r>
              <a:rPr lang="en-US" sz="6000" b="1">
                <a:solidFill>
                  <a:srgbClr val="F37C64"/>
                </a:solidFill>
                <a:latin typeface="Source Sans Pro Bold"/>
                <a:ea typeface="Source Sans Pro Bold"/>
                <a:cs typeface="Source Sans Pro Bold"/>
                <a:sym typeface="Source Sans Pro Bold"/>
              </a:rPr>
              <a:t>ASET </a:t>
            </a:r>
            <a:r>
              <a:rPr lang="en-US" sz="6000" b="1">
                <a:solidFill>
                  <a:srgbClr val="008180"/>
                </a:solidFill>
                <a:latin typeface="Source Sans Pro Bold"/>
                <a:ea typeface="Source Sans Pro Bold"/>
                <a:cs typeface="Source Sans Pro Bold"/>
                <a:sym typeface="Source Sans Pro Bold"/>
              </a:rPr>
              <a:t>TETAP</a:t>
            </a:r>
          </a:p>
        </p:txBody>
      </p:sp>
      <p:sp>
        <p:nvSpPr>
          <p:cNvPr id="9" name="Freeform 9"/>
          <p:cNvSpPr/>
          <p:nvPr/>
        </p:nvSpPr>
        <p:spPr>
          <a:xfrm>
            <a:off x="-698005" y="626359"/>
            <a:ext cx="2061961" cy="1716582"/>
          </a:xfrm>
          <a:custGeom>
            <a:avLst/>
            <a:gdLst/>
            <a:ahLst/>
            <a:cxnLst/>
            <a:rect l="l" t="t" r="r" b="b"/>
            <a:pathLst>
              <a:path w="2061961" h="1716582">
                <a:moveTo>
                  <a:pt x="0" y="0"/>
                </a:moveTo>
                <a:lnTo>
                  <a:pt x="2061961" y="0"/>
                </a:lnTo>
                <a:lnTo>
                  <a:pt x="2061961" y="1716582"/>
                </a:lnTo>
                <a:lnTo>
                  <a:pt x="0" y="171658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0" name="Freeform 10"/>
          <p:cNvSpPr/>
          <p:nvPr/>
        </p:nvSpPr>
        <p:spPr>
          <a:xfrm flipH="1">
            <a:off x="16914529" y="7779565"/>
            <a:ext cx="2061961" cy="1716582"/>
          </a:xfrm>
          <a:custGeom>
            <a:avLst/>
            <a:gdLst/>
            <a:ahLst/>
            <a:cxnLst/>
            <a:rect l="l" t="t" r="r" b="b"/>
            <a:pathLst>
              <a:path w="2061961" h="1716582">
                <a:moveTo>
                  <a:pt x="2061961" y="0"/>
                </a:moveTo>
                <a:lnTo>
                  <a:pt x="0" y="0"/>
                </a:lnTo>
                <a:lnTo>
                  <a:pt x="0" y="1716583"/>
                </a:lnTo>
                <a:lnTo>
                  <a:pt x="2061961" y="1716583"/>
                </a:lnTo>
                <a:lnTo>
                  <a:pt x="2061961" y="0"/>
                </a:lnTo>
                <a:close/>
              </a:path>
            </a:pathLst>
          </a:custGeom>
          <a:blipFill>
            <a:blip r:embed="rId6">
              <a:extLst>
                <a:ext uri="{96DAC541-7B7A-43D3-8B79-37D633B846F1}">
                  <asvg:svgBlip xmlns:asvg="http://schemas.microsoft.com/office/drawing/2016/SVG/main" r:embed="rId7"/>
                </a:ext>
              </a:extLst>
            </a:blip>
            <a:stretch>
              <a:fillRect/>
            </a:stretch>
          </a:blipFill>
        </p:spPr>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6E4"/>
        </a:solidFill>
        <a:effectLst/>
      </p:bgPr>
    </p:bg>
    <p:spTree>
      <p:nvGrpSpPr>
        <p:cNvPr id="1" name=""/>
        <p:cNvGrpSpPr/>
        <p:nvPr/>
      </p:nvGrpSpPr>
      <p:grpSpPr>
        <a:xfrm>
          <a:off x="0" y="0"/>
          <a:ext cx="0" cy="0"/>
          <a:chOff x="0" y="0"/>
          <a:chExt cx="0" cy="0"/>
        </a:xfrm>
      </p:grpSpPr>
      <p:sp>
        <p:nvSpPr>
          <p:cNvPr id="2" name="Freeform 2"/>
          <p:cNvSpPr/>
          <p:nvPr/>
        </p:nvSpPr>
        <p:spPr>
          <a:xfrm>
            <a:off x="15709640" y="-1242213"/>
            <a:ext cx="3099320" cy="1763795"/>
          </a:xfrm>
          <a:custGeom>
            <a:avLst/>
            <a:gdLst/>
            <a:ahLst/>
            <a:cxnLst/>
            <a:rect l="l" t="t" r="r" b="b"/>
            <a:pathLst>
              <a:path w="3099320" h="1763795">
                <a:moveTo>
                  <a:pt x="0" y="0"/>
                </a:moveTo>
                <a:lnTo>
                  <a:pt x="3099320" y="0"/>
                </a:lnTo>
                <a:lnTo>
                  <a:pt x="3099320" y="1763795"/>
                </a:lnTo>
                <a:lnTo>
                  <a:pt x="0" y="176379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520960" y="9793993"/>
            <a:ext cx="3099320" cy="1763795"/>
          </a:xfrm>
          <a:custGeom>
            <a:avLst/>
            <a:gdLst/>
            <a:ahLst/>
            <a:cxnLst/>
            <a:rect l="l" t="t" r="r" b="b"/>
            <a:pathLst>
              <a:path w="3099320" h="1763795">
                <a:moveTo>
                  <a:pt x="0" y="0"/>
                </a:moveTo>
                <a:lnTo>
                  <a:pt x="3099320" y="0"/>
                </a:lnTo>
                <a:lnTo>
                  <a:pt x="3099320" y="1763795"/>
                </a:lnTo>
                <a:lnTo>
                  <a:pt x="0" y="176379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TextBox 4"/>
          <p:cNvSpPr txBox="1"/>
          <p:nvPr/>
        </p:nvSpPr>
        <p:spPr>
          <a:xfrm>
            <a:off x="1202121" y="2247691"/>
            <a:ext cx="16743389" cy="7965849"/>
          </a:xfrm>
          <a:prstGeom prst="rect">
            <a:avLst/>
          </a:prstGeom>
        </p:spPr>
        <p:txBody>
          <a:bodyPr lIns="0" tIns="0" rIns="0" bIns="0" rtlCol="0" anchor="t">
            <a:spAutoFit/>
          </a:bodyPr>
          <a:lstStyle/>
          <a:p>
            <a:pPr algn="just">
              <a:lnSpc>
                <a:spcPts val="6230"/>
              </a:lnSpc>
            </a:pPr>
            <a:r>
              <a:rPr lang="en-US" sz="3480" b="1">
                <a:solidFill>
                  <a:srgbClr val="000000"/>
                </a:solidFill>
                <a:latin typeface="Rosario Bold"/>
                <a:ea typeface="Rosario Bold"/>
                <a:cs typeface="Rosario Bold"/>
                <a:sym typeface="Rosario Bold"/>
              </a:rPr>
              <a:t>Pengukuran Awal (Initial Measurement)</a:t>
            </a:r>
          </a:p>
          <a:p>
            <a:pPr algn="just">
              <a:lnSpc>
                <a:spcPts val="6230"/>
              </a:lnSpc>
            </a:pPr>
            <a:r>
              <a:rPr lang="en-US" sz="3480" b="1">
                <a:solidFill>
                  <a:srgbClr val="000000"/>
                </a:solidFill>
                <a:latin typeface="Rosario Bold"/>
                <a:ea typeface="Rosario Bold"/>
                <a:cs typeface="Rosario Bold"/>
                <a:sym typeface="Rosario Bold"/>
              </a:rPr>
              <a:t>Pada saat pengakuan awal, aset tetap diukur sebesar biaya perolehannya, yaitu seluruh pengeluaran yang diperlukan hingga aset siap digunakan sesuai dengan tujuan manajemen. Suatu aset tetap dapat diakui apabila:</a:t>
            </a:r>
          </a:p>
          <a:p>
            <a:pPr marL="751463" lvl="1" indent="-375732" algn="just">
              <a:lnSpc>
                <a:spcPts val="6230"/>
              </a:lnSpc>
              <a:buAutoNum type="arabicPeriod"/>
            </a:pPr>
            <a:r>
              <a:rPr lang="en-US" sz="3480" b="1">
                <a:solidFill>
                  <a:srgbClr val="000000"/>
                </a:solidFill>
                <a:latin typeface="Rosario Bold"/>
                <a:ea typeface="Rosario Bold"/>
                <a:cs typeface="Rosario Bold"/>
                <a:sym typeface="Rosario Bold"/>
              </a:rPr>
              <a:t>Besar kemungkinan manfaat ekonomis di masa depan akan mengalir ke entitas, dan</a:t>
            </a:r>
          </a:p>
          <a:p>
            <a:pPr marL="751463" lvl="1" indent="-375732" algn="just">
              <a:lnSpc>
                <a:spcPts val="6230"/>
              </a:lnSpc>
              <a:buAutoNum type="arabicPeriod"/>
            </a:pPr>
            <a:r>
              <a:rPr lang="en-US" sz="3480" b="1">
                <a:solidFill>
                  <a:srgbClr val="000000"/>
                </a:solidFill>
                <a:latin typeface="Rosario Bold"/>
                <a:ea typeface="Rosario Bold"/>
                <a:cs typeface="Rosario Bold"/>
                <a:sym typeface="Rosario Bold"/>
              </a:rPr>
              <a:t>Biaya perolehannya dapat diukur secara andal.</a:t>
            </a:r>
          </a:p>
          <a:p>
            <a:pPr algn="just">
              <a:lnSpc>
                <a:spcPts val="6230"/>
              </a:lnSpc>
            </a:pPr>
            <a:r>
              <a:rPr lang="en-US" sz="3480" b="1">
                <a:solidFill>
                  <a:srgbClr val="000000"/>
                </a:solidFill>
                <a:latin typeface="Rosario Bold"/>
                <a:ea typeface="Rosario Bold"/>
                <a:cs typeface="Rosario Bold"/>
                <a:sym typeface="Rosario Bold"/>
              </a:rPr>
              <a:t>Dengan demikian, hanya aset tetap yang memenuhi kedua kriteria tersebut yang dapat diakui dalam laporan keuangan perusahaan.</a:t>
            </a:r>
          </a:p>
          <a:p>
            <a:pPr algn="just">
              <a:lnSpc>
                <a:spcPts val="4176"/>
              </a:lnSpc>
            </a:pPr>
            <a:endParaRPr lang="en-US" sz="3480" b="1">
              <a:solidFill>
                <a:srgbClr val="000000"/>
              </a:solidFill>
              <a:latin typeface="Rosario Bold"/>
              <a:ea typeface="Rosario Bold"/>
              <a:cs typeface="Rosario Bold"/>
              <a:sym typeface="Rosario Bold"/>
            </a:endParaRPr>
          </a:p>
          <a:p>
            <a:pPr algn="just">
              <a:lnSpc>
                <a:spcPts val="4176"/>
              </a:lnSpc>
            </a:pPr>
            <a:endParaRPr lang="en-US" sz="3480" b="1">
              <a:solidFill>
                <a:srgbClr val="000000"/>
              </a:solidFill>
              <a:latin typeface="Rosario Bold"/>
              <a:ea typeface="Rosario Bold"/>
              <a:cs typeface="Rosario Bold"/>
              <a:sym typeface="Rosario Bold"/>
            </a:endParaRPr>
          </a:p>
          <a:p>
            <a:pPr algn="just">
              <a:lnSpc>
                <a:spcPts val="4176"/>
              </a:lnSpc>
            </a:pPr>
            <a:endParaRPr lang="en-US" sz="3480" b="1">
              <a:solidFill>
                <a:srgbClr val="000000"/>
              </a:solidFill>
              <a:latin typeface="Rosario Bold"/>
              <a:ea typeface="Rosario Bold"/>
              <a:cs typeface="Rosario Bold"/>
              <a:sym typeface="Rosario Bold"/>
            </a:endParaRPr>
          </a:p>
        </p:txBody>
      </p:sp>
      <p:sp>
        <p:nvSpPr>
          <p:cNvPr id="5" name="TextBox 5"/>
          <p:cNvSpPr txBox="1"/>
          <p:nvPr/>
        </p:nvSpPr>
        <p:spPr>
          <a:xfrm>
            <a:off x="4148907" y="-76200"/>
            <a:ext cx="10849816" cy="2095500"/>
          </a:xfrm>
          <a:prstGeom prst="rect">
            <a:avLst/>
          </a:prstGeom>
        </p:spPr>
        <p:txBody>
          <a:bodyPr lIns="0" tIns="0" rIns="0" bIns="0" rtlCol="0" anchor="t">
            <a:spAutoFit/>
          </a:bodyPr>
          <a:lstStyle/>
          <a:p>
            <a:pPr algn="ctr">
              <a:lnSpc>
                <a:spcPts val="8400"/>
              </a:lnSpc>
            </a:pPr>
            <a:r>
              <a:rPr lang="en-US" sz="6000" b="1">
                <a:solidFill>
                  <a:srgbClr val="008180"/>
                </a:solidFill>
                <a:latin typeface="Source Sans Pro Bold"/>
                <a:ea typeface="Source Sans Pro Bold"/>
                <a:cs typeface="Source Sans Pro Bold"/>
                <a:sym typeface="Source Sans Pro Bold"/>
              </a:rPr>
              <a:t>PENGUKURAN AWAL </a:t>
            </a:r>
          </a:p>
          <a:p>
            <a:pPr algn="ctr">
              <a:lnSpc>
                <a:spcPts val="8400"/>
              </a:lnSpc>
            </a:pPr>
            <a:r>
              <a:rPr lang="en-US" sz="6000" b="1">
                <a:solidFill>
                  <a:srgbClr val="F37C64"/>
                </a:solidFill>
                <a:latin typeface="Source Sans Pro Bold"/>
                <a:ea typeface="Source Sans Pro Bold"/>
                <a:cs typeface="Source Sans Pro Bold"/>
                <a:sym typeface="Source Sans Pro Bold"/>
              </a:rPr>
              <a:t>(INITIAL MEASUREMENT)</a:t>
            </a:r>
          </a:p>
        </p:txBody>
      </p:sp>
      <p:sp>
        <p:nvSpPr>
          <p:cNvPr id="6" name="Freeform 6"/>
          <p:cNvSpPr/>
          <p:nvPr/>
        </p:nvSpPr>
        <p:spPr>
          <a:xfrm>
            <a:off x="-698005" y="626359"/>
            <a:ext cx="2061961" cy="1716582"/>
          </a:xfrm>
          <a:custGeom>
            <a:avLst/>
            <a:gdLst/>
            <a:ahLst/>
            <a:cxnLst/>
            <a:rect l="l" t="t" r="r" b="b"/>
            <a:pathLst>
              <a:path w="2061961" h="1716582">
                <a:moveTo>
                  <a:pt x="0" y="0"/>
                </a:moveTo>
                <a:lnTo>
                  <a:pt x="2061961" y="0"/>
                </a:lnTo>
                <a:lnTo>
                  <a:pt x="2061961" y="1716582"/>
                </a:lnTo>
                <a:lnTo>
                  <a:pt x="0" y="171658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Freeform 7"/>
          <p:cNvSpPr/>
          <p:nvPr/>
        </p:nvSpPr>
        <p:spPr>
          <a:xfrm flipH="1">
            <a:off x="16914529" y="8637857"/>
            <a:ext cx="2061961" cy="1716582"/>
          </a:xfrm>
          <a:custGeom>
            <a:avLst/>
            <a:gdLst/>
            <a:ahLst/>
            <a:cxnLst/>
            <a:rect l="l" t="t" r="r" b="b"/>
            <a:pathLst>
              <a:path w="2061961" h="1716582">
                <a:moveTo>
                  <a:pt x="2061961" y="0"/>
                </a:moveTo>
                <a:lnTo>
                  <a:pt x="0" y="0"/>
                </a:lnTo>
                <a:lnTo>
                  <a:pt x="0" y="1716582"/>
                </a:lnTo>
                <a:lnTo>
                  <a:pt x="2061961" y="1716582"/>
                </a:lnTo>
                <a:lnTo>
                  <a:pt x="2061961" y="0"/>
                </a:lnTo>
                <a:close/>
              </a:path>
            </a:pathLst>
          </a:custGeom>
          <a:blipFill>
            <a:blip r:embed="rId6">
              <a:extLst>
                <a:ext uri="{96DAC541-7B7A-43D3-8B79-37D633B846F1}">
                  <asvg:svgBlip xmlns:asvg="http://schemas.microsoft.com/office/drawing/2016/SVG/main" r:embed="rId7"/>
                </a:ext>
              </a:extLst>
            </a:blip>
            <a:stretch>
              <a:fillRect/>
            </a:stretch>
          </a:blipFill>
        </p:spPr>
      </p:sp>
      <p:grpSp>
        <p:nvGrpSpPr>
          <p:cNvPr id="8" name="Group 8"/>
          <p:cNvGrpSpPr/>
          <p:nvPr/>
        </p:nvGrpSpPr>
        <p:grpSpPr>
          <a:xfrm>
            <a:off x="944165" y="2397010"/>
            <a:ext cx="17259300" cy="6240847"/>
            <a:chOff x="0" y="0"/>
            <a:chExt cx="4972733" cy="1798107"/>
          </a:xfrm>
        </p:grpSpPr>
        <p:sp>
          <p:nvSpPr>
            <p:cNvPr id="9" name="Freeform 9"/>
            <p:cNvSpPr/>
            <p:nvPr/>
          </p:nvSpPr>
          <p:spPr>
            <a:xfrm>
              <a:off x="0" y="0"/>
              <a:ext cx="4972733" cy="1798107"/>
            </a:xfrm>
            <a:custGeom>
              <a:avLst/>
              <a:gdLst/>
              <a:ahLst/>
              <a:cxnLst/>
              <a:rect l="l" t="t" r="r" b="b"/>
              <a:pathLst>
                <a:path w="4972733" h="1798107">
                  <a:moveTo>
                    <a:pt x="8971" y="0"/>
                  </a:moveTo>
                  <a:lnTo>
                    <a:pt x="4963762" y="0"/>
                  </a:lnTo>
                  <a:cubicBezTo>
                    <a:pt x="4968716" y="0"/>
                    <a:pt x="4972733" y="4017"/>
                    <a:pt x="4972733" y="8971"/>
                  </a:cubicBezTo>
                  <a:lnTo>
                    <a:pt x="4972733" y="1789135"/>
                  </a:lnTo>
                  <a:cubicBezTo>
                    <a:pt x="4972733" y="1794090"/>
                    <a:pt x="4968716" y="1798107"/>
                    <a:pt x="4963762" y="1798107"/>
                  </a:cubicBezTo>
                  <a:lnTo>
                    <a:pt x="8971" y="1798107"/>
                  </a:lnTo>
                  <a:cubicBezTo>
                    <a:pt x="4017" y="1798107"/>
                    <a:pt x="0" y="1794090"/>
                    <a:pt x="0" y="1789135"/>
                  </a:cubicBezTo>
                  <a:lnTo>
                    <a:pt x="0" y="8971"/>
                  </a:lnTo>
                  <a:cubicBezTo>
                    <a:pt x="0" y="4017"/>
                    <a:pt x="4017" y="0"/>
                    <a:pt x="8971" y="0"/>
                  </a:cubicBezTo>
                  <a:close/>
                </a:path>
              </a:pathLst>
            </a:custGeom>
            <a:solidFill>
              <a:srgbClr val="000000">
                <a:alpha val="0"/>
              </a:srgbClr>
            </a:solidFill>
            <a:ln w="19050" cap="sq">
              <a:solidFill>
                <a:srgbClr val="000000"/>
              </a:solidFill>
              <a:prstDash val="solid"/>
              <a:miter/>
            </a:ln>
          </p:spPr>
        </p:sp>
        <p:sp>
          <p:nvSpPr>
            <p:cNvPr id="10" name="TextBox 10"/>
            <p:cNvSpPr txBox="1"/>
            <p:nvPr/>
          </p:nvSpPr>
          <p:spPr>
            <a:xfrm>
              <a:off x="0" y="-38100"/>
              <a:ext cx="4972733" cy="1836207"/>
            </a:xfrm>
            <a:prstGeom prst="rect">
              <a:avLst/>
            </a:prstGeom>
          </p:spPr>
          <p:txBody>
            <a:bodyPr lIns="50800" tIns="50800" rIns="50800" bIns="50800" rtlCol="0" anchor="ctr"/>
            <a:lstStyle/>
            <a:p>
              <a:pPr marL="0" lvl="0" indent="0" algn="ctr">
                <a:lnSpc>
                  <a:spcPts val="2659"/>
                </a:lnSpc>
                <a:spcBef>
                  <a:spcPct val="0"/>
                </a:spcBef>
              </a:pPr>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6E4"/>
        </a:solidFill>
        <a:effectLst/>
      </p:bgPr>
    </p:bg>
    <p:spTree>
      <p:nvGrpSpPr>
        <p:cNvPr id="1" name=""/>
        <p:cNvGrpSpPr/>
        <p:nvPr/>
      </p:nvGrpSpPr>
      <p:grpSpPr>
        <a:xfrm>
          <a:off x="0" y="0"/>
          <a:ext cx="0" cy="0"/>
          <a:chOff x="0" y="0"/>
          <a:chExt cx="0" cy="0"/>
        </a:xfrm>
      </p:grpSpPr>
      <p:sp>
        <p:nvSpPr>
          <p:cNvPr id="2" name="Freeform 2"/>
          <p:cNvSpPr/>
          <p:nvPr/>
        </p:nvSpPr>
        <p:spPr>
          <a:xfrm>
            <a:off x="15709640" y="-1242213"/>
            <a:ext cx="3099320" cy="1763795"/>
          </a:xfrm>
          <a:custGeom>
            <a:avLst/>
            <a:gdLst/>
            <a:ahLst/>
            <a:cxnLst/>
            <a:rect l="l" t="t" r="r" b="b"/>
            <a:pathLst>
              <a:path w="3099320" h="1763795">
                <a:moveTo>
                  <a:pt x="0" y="0"/>
                </a:moveTo>
                <a:lnTo>
                  <a:pt x="3099320" y="0"/>
                </a:lnTo>
                <a:lnTo>
                  <a:pt x="3099320" y="1763795"/>
                </a:lnTo>
                <a:lnTo>
                  <a:pt x="0" y="176379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520960" y="9793993"/>
            <a:ext cx="3099320" cy="1763795"/>
          </a:xfrm>
          <a:custGeom>
            <a:avLst/>
            <a:gdLst/>
            <a:ahLst/>
            <a:cxnLst/>
            <a:rect l="l" t="t" r="r" b="b"/>
            <a:pathLst>
              <a:path w="3099320" h="1763795">
                <a:moveTo>
                  <a:pt x="0" y="0"/>
                </a:moveTo>
                <a:lnTo>
                  <a:pt x="3099320" y="0"/>
                </a:lnTo>
                <a:lnTo>
                  <a:pt x="3099320" y="1763795"/>
                </a:lnTo>
                <a:lnTo>
                  <a:pt x="0" y="176379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TextBox 4"/>
          <p:cNvSpPr txBox="1"/>
          <p:nvPr/>
        </p:nvSpPr>
        <p:spPr>
          <a:xfrm>
            <a:off x="857455" y="2710041"/>
            <a:ext cx="17259300" cy="7965849"/>
          </a:xfrm>
          <a:prstGeom prst="rect">
            <a:avLst/>
          </a:prstGeom>
        </p:spPr>
        <p:txBody>
          <a:bodyPr lIns="0" tIns="0" rIns="0" bIns="0" rtlCol="0" anchor="t">
            <a:spAutoFit/>
          </a:bodyPr>
          <a:lstStyle/>
          <a:p>
            <a:pPr marL="751463" lvl="1" indent="-375732" algn="just">
              <a:lnSpc>
                <a:spcPts val="6230"/>
              </a:lnSpc>
              <a:buFont typeface="Arial"/>
              <a:buChar char="•"/>
            </a:pPr>
            <a:r>
              <a:rPr lang="en-US" sz="3480" b="1">
                <a:solidFill>
                  <a:srgbClr val="000000"/>
                </a:solidFill>
                <a:latin typeface="Rosario Bold"/>
                <a:ea typeface="Rosario Bold"/>
                <a:cs typeface="Rosario Bold"/>
                <a:sym typeface="Rosario Bold"/>
              </a:rPr>
              <a:t>Model Biaya (Cost Model)</a:t>
            </a:r>
          </a:p>
          <a:p>
            <a:pPr algn="just">
              <a:lnSpc>
                <a:spcPts val="6230"/>
              </a:lnSpc>
            </a:pPr>
            <a:r>
              <a:rPr lang="en-US" sz="3480" b="1">
                <a:solidFill>
                  <a:srgbClr val="000000"/>
                </a:solidFill>
                <a:latin typeface="Rosario Bold"/>
                <a:ea typeface="Rosario Bold"/>
                <a:cs typeface="Rosario Bold"/>
                <a:sym typeface="Rosario Bold"/>
              </a:rPr>
              <a:t>Dalam model ini, aset tetap dicatat sebesar biaya perolehan dikurangi dengan akumulasi penyusutan dan akumulasi rugi penurunan nilai. Model ini sering digunakan karena memberikan kestabilan nilai dan kemudahan dalam penerapan.</a:t>
            </a:r>
          </a:p>
          <a:p>
            <a:pPr marL="751463" lvl="1" indent="-375732" algn="just">
              <a:lnSpc>
                <a:spcPts val="6230"/>
              </a:lnSpc>
              <a:buFont typeface="Arial"/>
              <a:buChar char="•"/>
            </a:pPr>
            <a:r>
              <a:rPr lang="en-US" sz="3480" b="1">
                <a:solidFill>
                  <a:srgbClr val="000000"/>
                </a:solidFill>
                <a:latin typeface="Rosario Bold"/>
                <a:ea typeface="Rosario Bold"/>
                <a:cs typeface="Rosario Bold"/>
                <a:sym typeface="Rosario Bold"/>
              </a:rPr>
              <a:t>Model Revaluasi (Revaluation Model)</a:t>
            </a:r>
          </a:p>
          <a:p>
            <a:pPr algn="just">
              <a:lnSpc>
                <a:spcPts val="6230"/>
              </a:lnSpc>
            </a:pPr>
            <a:r>
              <a:rPr lang="en-US" sz="3480" b="1">
                <a:solidFill>
                  <a:srgbClr val="000000"/>
                </a:solidFill>
                <a:latin typeface="Rosario Bold"/>
                <a:ea typeface="Rosario Bold"/>
                <a:cs typeface="Rosario Bold"/>
                <a:sym typeface="Rosario Bold"/>
              </a:rPr>
              <a:t>Dalam model ini, aset tetap dicatat berdasarkan nilai wajarnya pada tanggal revaluasi dikurangi akumulasi penyusutan dan rugi penurunan nilai berikutnya. Revaluasi dilakukan secara berkala agar nilai tercatat aset tetap tidak berbeda secara material dari nilai wajarnya.</a:t>
            </a:r>
          </a:p>
          <a:p>
            <a:pPr algn="just">
              <a:lnSpc>
                <a:spcPts val="4176"/>
              </a:lnSpc>
            </a:pPr>
            <a:endParaRPr lang="en-US" sz="3480" b="1">
              <a:solidFill>
                <a:srgbClr val="000000"/>
              </a:solidFill>
              <a:latin typeface="Rosario Bold"/>
              <a:ea typeface="Rosario Bold"/>
              <a:cs typeface="Rosario Bold"/>
              <a:sym typeface="Rosario Bold"/>
            </a:endParaRPr>
          </a:p>
          <a:p>
            <a:pPr algn="just">
              <a:lnSpc>
                <a:spcPts val="4176"/>
              </a:lnSpc>
            </a:pPr>
            <a:endParaRPr lang="en-US" sz="3480" b="1">
              <a:solidFill>
                <a:srgbClr val="000000"/>
              </a:solidFill>
              <a:latin typeface="Rosario Bold"/>
              <a:ea typeface="Rosario Bold"/>
              <a:cs typeface="Rosario Bold"/>
              <a:sym typeface="Rosario Bold"/>
            </a:endParaRPr>
          </a:p>
          <a:p>
            <a:pPr algn="just">
              <a:lnSpc>
                <a:spcPts val="4176"/>
              </a:lnSpc>
            </a:pPr>
            <a:endParaRPr lang="en-US" sz="3480" b="1">
              <a:solidFill>
                <a:srgbClr val="000000"/>
              </a:solidFill>
              <a:latin typeface="Rosario Bold"/>
              <a:ea typeface="Rosario Bold"/>
              <a:cs typeface="Rosario Bold"/>
              <a:sym typeface="Rosario Bold"/>
            </a:endParaRPr>
          </a:p>
        </p:txBody>
      </p:sp>
      <p:sp>
        <p:nvSpPr>
          <p:cNvPr id="5" name="TextBox 5"/>
          <p:cNvSpPr txBox="1"/>
          <p:nvPr/>
        </p:nvSpPr>
        <p:spPr>
          <a:xfrm>
            <a:off x="2017313" y="247441"/>
            <a:ext cx="14253373" cy="2095500"/>
          </a:xfrm>
          <a:prstGeom prst="rect">
            <a:avLst/>
          </a:prstGeom>
        </p:spPr>
        <p:txBody>
          <a:bodyPr lIns="0" tIns="0" rIns="0" bIns="0" rtlCol="0" anchor="t">
            <a:spAutoFit/>
          </a:bodyPr>
          <a:lstStyle/>
          <a:p>
            <a:pPr algn="ctr">
              <a:lnSpc>
                <a:spcPts val="8400"/>
              </a:lnSpc>
            </a:pPr>
            <a:r>
              <a:rPr lang="en-US" sz="6000" b="1">
                <a:solidFill>
                  <a:srgbClr val="F37C64"/>
                </a:solidFill>
                <a:latin typeface="Source Sans Pro Bold"/>
                <a:ea typeface="Source Sans Pro Bold"/>
                <a:cs typeface="Source Sans Pro Bold"/>
                <a:sym typeface="Source Sans Pro Bold"/>
              </a:rPr>
              <a:t>PENGUKURAN SETELAH </a:t>
            </a:r>
            <a:r>
              <a:rPr lang="en-US" sz="6000" b="1">
                <a:solidFill>
                  <a:srgbClr val="008180"/>
                </a:solidFill>
                <a:latin typeface="Source Sans Pro Bold"/>
                <a:ea typeface="Source Sans Pro Bold"/>
                <a:cs typeface="Source Sans Pro Bold"/>
                <a:sym typeface="Source Sans Pro Bold"/>
              </a:rPr>
              <a:t>PENGAKUAN AWAL (SUBSEQUENT MEASUREMENT)</a:t>
            </a:r>
          </a:p>
        </p:txBody>
      </p:sp>
      <p:sp>
        <p:nvSpPr>
          <p:cNvPr id="6" name="Freeform 6"/>
          <p:cNvSpPr/>
          <p:nvPr/>
        </p:nvSpPr>
        <p:spPr>
          <a:xfrm>
            <a:off x="-698005" y="626359"/>
            <a:ext cx="2061961" cy="1716582"/>
          </a:xfrm>
          <a:custGeom>
            <a:avLst/>
            <a:gdLst/>
            <a:ahLst/>
            <a:cxnLst/>
            <a:rect l="l" t="t" r="r" b="b"/>
            <a:pathLst>
              <a:path w="2061961" h="1716582">
                <a:moveTo>
                  <a:pt x="0" y="0"/>
                </a:moveTo>
                <a:lnTo>
                  <a:pt x="2061961" y="0"/>
                </a:lnTo>
                <a:lnTo>
                  <a:pt x="2061961" y="1716582"/>
                </a:lnTo>
                <a:lnTo>
                  <a:pt x="0" y="171658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Freeform 7"/>
          <p:cNvSpPr/>
          <p:nvPr/>
        </p:nvSpPr>
        <p:spPr>
          <a:xfrm flipH="1">
            <a:off x="16914529" y="9258300"/>
            <a:ext cx="2061961" cy="1716582"/>
          </a:xfrm>
          <a:custGeom>
            <a:avLst/>
            <a:gdLst/>
            <a:ahLst/>
            <a:cxnLst/>
            <a:rect l="l" t="t" r="r" b="b"/>
            <a:pathLst>
              <a:path w="2061961" h="1716582">
                <a:moveTo>
                  <a:pt x="2061961" y="0"/>
                </a:moveTo>
                <a:lnTo>
                  <a:pt x="0" y="0"/>
                </a:lnTo>
                <a:lnTo>
                  <a:pt x="0" y="1716582"/>
                </a:lnTo>
                <a:lnTo>
                  <a:pt x="2061961" y="1716582"/>
                </a:lnTo>
                <a:lnTo>
                  <a:pt x="2061961" y="0"/>
                </a:lnTo>
                <a:close/>
              </a:path>
            </a:pathLst>
          </a:custGeom>
          <a:blipFill>
            <a:blip r:embed="rId6">
              <a:extLst>
                <a:ext uri="{96DAC541-7B7A-43D3-8B79-37D633B846F1}">
                  <asvg:svgBlip xmlns:asvg="http://schemas.microsoft.com/office/drawing/2016/SVG/main" r:embed="rId7"/>
                </a:ext>
              </a:extLst>
            </a:blip>
            <a:stretch>
              <a:fillRect/>
            </a:stretch>
          </a:blipFill>
        </p:spPr>
      </p:sp>
      <p:grpSp>
        <p:nvGrpSpPr>
          <p:cNvPr id="8" name="Group 8"/>
          <p:cNvGrpSpPr/>
          <p:nvPr/>
        </p:nvGrpSpPr>
        <p:grpSpPr>
          <a:xfrm>
            <a:off x="686209" y="2610788"/>
            <a:ext cx="17601791" cy="6915359"/>
            <a:chOff x="0" y="0"/>
            <a:chExt cx="5071411" cy="1992446"/>
          </a:xfrm>
        </p:grpSpPr>
        <p:sp>
          <p:nvSpPr>
            <p:cNvPr id="9" name="Freeform 9"/>
            <p:cNvSpPr/>
            <p:nvPr/>
          </p:nvSpPr>
          <p:spPr>
            <a:xfrm>
              <a:off x="0" y="0"/>
              <a:ext cx="5071411" cy="1992446"/>
            </a:xfrm>
            <a:custGeom>
              <a:avLst/>
              <a:gdLst/>
              <a:ahLst/>
              <a:cxnLst/>
              <a:rect l="l" t="t" r="r" b="b"/>
              <a:pathLst>
                <a:path w="5071411" h="1992446">
                  <a:moveTo>
                    <a:pt x="8797" y="0"/>
                  </a:moveTo>
                  <a:lnTo>
                    <a:pt x="5062614" y="0"/>
                  </a:lnTo>
                  <a:cubicBezTo>
                    <a:pt x="5064947" y="0"/>
                    <a:pt x="5067185" y="927"/>
                    <a:pt x="5068834" y="2577"/>
                  </a:cubicBezTo>
                  <a:cubicBezTo>
                    <a:pt x="5070484" y="4226"/>
                    <a:pt x="5071411" y="6464"/>
                    <a:pt x="5071411" y="8797"/>
                  </a:cubicBezTo>
                  <a:lnTo>
                    <a:pt x="5071411" y="1983650"/>
                  </a:lnTo>
                  <a:cubicBezTo>
                    <a:pt x="5071411" y="1985983"/>
                    <a:pt x="5070484" y="1988220"/>
                    <a:pt x="5068834" y="1989870"/>
                  </a:cubicBezTo>
                  <a:cubicBezTo>
                    <a:pt x="5067185" y="1991520"/>
                    <a:pt x="5064947" y="1992446"/>
                    <a:pt x="5062614" y="1992446"/>
                  </a:cubicBezTo>
                  <a:lnTo>
                    <a:pt x="8797" y="1992446"/>
                  </a:lnTo>
                  <a:cubicBezTo>
                    <a:pt x="6464" y="1992446"/>
                    <a:pt x="4226" y="1991520"/>
                    <a:pt x="2577" y="1989870"/>
                  </a:cubicBezTo>
                  <a:cubicBezTo>
                    <a:pt x="927" y="1988220"/>
                    <a:pt x="0" y="1985983"/>
                    <a:pt x="0" y="1983650"/>
                  </a:cubicBezTo>
                  <a:lnTo>
                    <a:pt x="0" y="8797"/>
                  </a:lnTo>
                  <a:cubicBezTo>
                    <a:pt x="0" y="6464"/>
                    <a:pt x="927" y="4226"/>
                    <a:pt x="2577" y="2577"/>
                  </a:cubicBezTo>
                  <a:cubicBezTo>
                    <a:pt x="4226" y="927"/>
                    <a:pt x="6464" y="0"/>
                    <a:pt x="8797" y="0"/>
                  </a:cubicBezTo>
                  <a:close/>
                </a:path>
              </a:pathLst>
            </a:custGeom>
            <a:solidFill>
              <a:srgbClr val="000000">
                <a:alpha val="0"/>
              </a:srgbClr>
            </a:solidFill>
            <a:ln w="19050" cap="sq">
              <a:solidFill>
                <a:srgbClr val="000000"/>
              </a:solidFill>
              <a:prstDash val="solid"/>
              <a:miter/>
            </a:ln>
          </p:spPr>
        </p:sp>
        <p:sp>
          <p:nvSpPr>
            <p:cNvPr id="10" name="TextBox 10"/>
            <p:cNvSpPr txBox="1"/>
            <p:nvPr/>
          </p:nvSpPr>
          <p:spPr>
            <a:xfrm>
              <a:off x="0" y="-38100"/>
              <a:ext cx="5071411" cy="2030546"/>
            </a:xfrm>
            <a:prstGeom prst="rect">
              <a:avLst/>
            </a:prstGeom>
          </p:spPr>
          <p:txBody>
            <a:bodyPr lIns="50800" tIns="50800" rIns="50800" bIns="50800" rtlCol="0" anchor="ctr"/>
            <a:lstStyle/>
            <a:p>
              <a:pPr marL="0" lvl="0" indent="0" algn="ctr">
                <a:lnSpc>
                  <a:spcPts val="2659"/>
                </a:lnSpc>
                <a:spcBef>
                  <a:spcPct val="0"/>
                </a:spcBef>
              </a:pPr>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6E4"/>
        </a:solidFill>
        <a:effectLst/>
      </p:bgPr>
    </p:bg>
    <p:spTree>
      <p:nvGrpSpPr>
        <p:cNvPr id="1" name=""/>
        <p:cNvGrpSpPr/>
        <p:nvPr/>
      </p:nvGrpSpPr>
      <p:grpSpPr>
        <a:xfrm>
          <a:off x="0" y="0"/>
          <a:ext cx="0" cy="0"/>
          <a:chOff x="0" y="0"/>
          <a:chExt cx="0" cy="0"/>
        </a:xfrm>
      </p:grpSpPr>
      <p:sp>
        <p:nvSpPr>
          <p:cNvPr id="2" name="Freeform 2"/>
          <p:cNvSpPr/>
          <p:nvPr/>
        </p:nvSpPr>
        <p:spPr>
          <a:xfrm>
            <a:off x="15709640" y="-1242213"/>
            <a:ext cx="3099320" cy="1763795"/>
          </a:xfrm>
          <a:custGeom>
            <a:avLst/>
            <a:gdLst/>
            <a:ahLst/>
            <a:cxnLst/>
            <a:rect l="l" t="t" r="r" b="b"/>
            <a:pathLst>
              <a:path w="3099320" h="1763795">
                <a:moveTo>
                  <a:pt x="0" y="0"/>
                </a:moveTo>
                <a:lnTo>
                  <a:pt x="3099320" y="0"/>
                </a:lnTo>
                <a:lnTo>
                  <a:pt x="3099320" y="1763795"/>
                </a:lnTo>
                <a:lnTo>
                  <a:pt x="0" y="176379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520960" y="9793993"/>
            <a:ext cx="3099320" cy="1763795"/>
          </a:xfrm>
          <a:custGeom>
            <a:avLst/>
            <a:gdLst/>
            <a:ahLst/>
            <a:cxnLst/>
            <a:rect l="l" t="t" r="r" b="b"/>
            <a:pathLst>
              <a:path w="3099320" h="1763795">
                <a:moveTo>
                  <a:pt x="0" y="0"/>
                </a:moveTo>
                <a:lnTo>
                  <a:pt x="3099320" y="0"/>
                </a:lnTo>
                <a:lnTo>
                  <a:pt x="3099320" y="1763795"/>
                </a:lnTo>
                <a:lnTo>
                  <a:pt x="0" y="176379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a:off x="1266757" y="2359325"/>
            <a:ext cx="5074822" cy="6567417"/>
          </a:xfrm>
          <a:custGeom>
            <a:avLst/>
            <a:gdLst/>
            <a:ahLst/>
            <a:cxnLst/>
            <a:rect l="l" t="t" r="r" b="b"/>
            <a:pathLst>
              <a:path w="5074822" h="6567417">
                <a:moveTo>
                  <a:pt x="0" y="0"/>
                </a:moveTo>
                <a:lnTo>
                  <a:pt x="5074822" y="0"/>
                </a:lnTo>
                <a:lnTo>
                  <a:pt x="5074822" y="6567417"/>
                </a:lnTo>
                <a:lnTo>
                  <a:pt x="0" y="656741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5" name="Group 5"/>
          <p:cNvGrpSpPr/>
          <p:nvPr/>
        </p:nvGrpSpPr>
        <p:grpSpPr>
          <a:xfrm>
            <a:off x="7205132" y="3582423"/>
            <a:ext cx="9753871" cy="5158620"/>
            <a:chOff x="0" y="0"/>
            <a:chExt cx="2715159" cy="1435991"/>
          </a:xfrm>
        </p:grpSpPr>
        <p:sp>
          <p:nvSpPr>
            <p:cNvPr id="6" name="Freeform 6"/>
            <p:cNvSpPr/>
            <p:nvPr/>
          </p:nvSpPr>
          <p:spPr>
            <a:xfrm>
              <a:off x="0" y="0"/>
              <a:ext cx="2715159" cy="1435991"/>
            </a:xfrm>
            <a:custGeom>
              <a:avLst/>
              <a:gdLst/>
              <a:ahLst/>
              <a:cxnLst/>
              <a:rect l="l" t="t" r="r" b="b"/>
              <a:pathLst>
                <a:path w="2715159" h="1435991">
                  <a:moveTo>
                    <a:pt x="15875" y="0"/>
                  </a:moveTo>
                  <a:lnTo>
                    <a:pt x="2699284" y="0"/>
                  </a:lnTo>
                  <a:cubicBezTo>
                    <a:pt x="2708052" y="0"/>
                    <a:pt x="2715159" y="7107"/>
                    <a:pt x="2715159" y="15875"/>
                  </a:cubicBezTo>
                  <a:lnTo>
                    <a:pt x="2715159" y="1420117"/>
                  </a:lnTo>
                  <a:cubicBezTo>
                    <a:pt x="2715159" y="1428884"/>
                    <a:pt x="2708052" y="1435991"/>
                    <a:pt x="2699284" y="1435991"/>
                  </a:cubicBezTo>
                  <a:lnTo>
                    <a:pt x="15875" y="1435991"/>
                  </a:lnTo>
                  <a:cubicBezTo>
                    <a:pt x="7107" y="1435991"/>
                    <a:pt x="0" y="1428884"/>
                    <a:pt x="0" y="1420117"/>
                  </a:cubicBezTo>
                  <a:lnTo>
                    <a:pt x="0" y="15875"/>
                  </a:lnTo>
                  <a:cubicBezTo>
                    <a:pt x="0" y="7107"/>
                    <a:pt x="7107" y="0"/>
                    <a:pt x="15875" y="0"/>
                  </a:cubicBezTo>
                  <a:close/>
                </a:path>
              </a:pathLst>
            </a:custGeom>
            <a:solidFill>
              <a:srgbClr val="F37C64"/>
            </a:solidFill>
            <a:ln w="19050" cap="sq">
              <a:solidFill>
                <a:srgbClr val="000000"/>
              </a:solidFill>
              <a:prstDash val="solid"/>
              <a:miter/>
            </a:ln>
          </p:spPr>
        </p:sp>
        <p:sp>
          <p:nvSpPr>
            <p:cNvPr id="7" name="TextBox 7"/>
            <p:cNvSpPr txBox="1"/>
            <p:nvPr/>
          </p:nvSpPr>
          <p:spPr>
            <a:xfrm>
              <a:off x="0" y="-38100"/>
              <a:ext cx="2715159" cy="1474091"/>
            </a:xfrm>
            <a:prstGeom prst="rect">
              <a:avLst/>
            </a:prstGeom>
          </p:spPr>
          <p:txBody>
            <a:bodyPr lIns="50800" tIns="50800" rIns="50800" bIns="50800" rtlCol="0" anchor="ctr"/>
            <a:lstStyle/>
            <a:p>
              <a:pPr marL="0" lvl="0" indent="0" algn="ctr">
                <a:lnSpc>
                  <a:spcPts val="2659"/>
                </a:lnSpc>
                <a:spcBef>
                  <a:spcPct val="0"/>
                </a:spcBef>
              </a:pPr>
              <a:endParaRPr/>
            </a:p>
          </p:txBody>
        </p:sp>
      </p:grpSp>
      <p:grpSp>
        <p:nvGrpSpPr>
          <p:cNvPr id="8" name="Group 8"/>
          <p:cNvGrpSpPr/>
          <p:nvPr/>
        </p:nvGrpSpPr>
        <p:grpSpPr>
          <a:xfrm>
            <a:off x="7429229" y="3768122"/>
            <a:ext cx="9753871" cy="5158620"/>
            <a:chOff x="0" y="0"/>
            <a:chExt cx="2715159" cy="1435991"/>
          </a:xfrm>
        </p:grpSpPr>
        <p:sp>
          <p:nvSpPr>
            <p:cNvPr id="9" name="Freeform 9"/>
            <p:cNvSpPr/>
            <p:nvPr/>
          </p:nvSpPr>
          <p:spPr>
            <a:xfrm>
              <a:off x="0" y="0"/>
              <a:ext cx="2715159" cy="1435991"/>
            </a:xfrm>
            <a:custGeom>
              <a:avLst/>
              <a:gdLst/>
              <a:ahLst/>
              <a:cxnLst/>
              <a:rect l="l" t="t" r="r" b="b"/>
              <a:pathLst>
                <a:path w="2715159" h="1435991">
                  <a:moveTo>
                    <a:pt x="15875" y="0"/>
                  </a:moveTo>
                  <a:lnTo>
                    <a:pt x="2699284" y="0"/>
                  </a:lnTo>
                  <a:cubicBezTo>
                    <a:pt x="2708052" y="0"/>
                    <a:pt x="2715159" y="7107"/>
                    <a:pt x="2715159" y="15875"/>
                  </a:cubicBezTo>
                  <a:lnTo>
                    <a:pt x="2715159" y="1420117"/>
                  </a:lnTo>
                  <a:cubicBezTo>
                    <a:pt x="2715159" y="1428884"/>
                    <a:pt x="2708052" y="1435991"/>
                    <a:pt x="2699284" y="1435991"/>
                  </a:cubicBezTo>
                  <a:lnTo>
                    <a:pt x="15875" y="1435991"/>
                  </a:lnTo>
                  <a:cubicBezTo>
                    <a:pt x="7107" y="1435991"/>
                    <a:pt x="0" y="1428884"/>
                    <a:pt x="0" y="1420117"/>
                  </a:cubicBezTo>
                  <a:lnTo>
                    <a:pt x="0" y="15875"/>
                  </a:lnTo>
                  <a:cubicBezTo>
                    <a:pt x="0" y="7107"/>
                    <a:pt x="7107" y="0"/>
                    <a:pt x="15875" y="0"/>
                  </a:cubicBezTo>
                  <a:close/>
                </a:path>
              </a:pathLst>
            </a:custGeom>
            <a:solidFill>
              <a:srgbClr val="008180"/>
            </a:solidFill>
            <a:ln w="19050" cap="sq">
              <a:solidFill>
                <a:srgbClr val="000000"/>
              </a:solidFill>
              <a:prstDash val="solid"/>
              <a:miter/>
            </a:ln>
          </p:spPr>
        </p:sp>
        <p:sp>
          <p:nvSpPr>
            <p:cNvPr id="10" name="TextBox 10"/>
            <p:cNvSpPr txBox="1"/>
            <p:nvPr/>
          </p:nvSpPr>
          <p:spPr>
            <a:xfrm>
              <a:off x="0" y="-38100"/>
              <a:ext cx="2715159" cy="1474091"/>
            </a:xfrm>
            <a:prstGeom prst="rect">
              <a:avLst/>
            </a:prstGeom>
          </p:spPr>
          <p:txBody>
            <a:bodyPr lIns="50800" tIns="50800" rIns="50800" bIns="50800" rtlCol="0" anchor="ctr"/>
            <a:lstStyle/>
            <a:p>
              <a:pPr marL="0" lvl="0" indent="0" algn="ctr">
                <a:lnSpc>
                  <a:spcPts val="2659"/>
                </a:lnSpc>
                <a:spcBef>
                  <a:spcPct val="0"/>
                </a:spcBef>
              </a:pPr>
              <a:endParaRPr/>
            </a:p>
          </p:txBody>
        </p:sp>
      </p:grpSp>
      <p:grpSp>
        <p:nvGrpSpPr>
          <p:cNvPr id="11" name="Group 11"/>
          <p:cNvGrpSpPr/>
          <p:nvPr/>
        </p:nvGrpSpPr>
        <p:grpSpPr>
          <a:xfrm>
            <a:off x="7327504" y="3651846"/>
            <a:ext cx="9753871" cy="5158620"/>
            <a:chOff x="0" y="0"/>
            <a:chExt cx="2715159" cy="1435991"/>
          </a:xfrm>
        </p:grpSpPr>
        <p:sp>
          <p:nvSpPr>
            <p:cNvPr id="12" name="Freeform 12"/>
            <p:cNvSpPr/>
            <p:nvPr/>
          </p:nvSpPr>
          <p:spPr>
            <a:xfrm>
              <a:off x="0" y="0"/>
              <a:ext cx="2715159" cy="1435991"/>
            </a:xfrm>
            <a:custGeom>
              <a:avLst/>
              <a:gdLst/>
              <a:ahLst/>
              <a:cxnLst/>
              <a:rect l="l" t="t" r="r" b="b"/>
              <a:pathLst>
                <a:path w="2715159" h="1435991">
                  <a:moveTo>
                    <a:pt x="15875" y="0"/>
                  </a:moveTo>
                  <a:lnTo>
                    <a:pt x="2699284" y="0"/>
                  </a:lnTo>
                  <a:cubicBezTo>
                    <a:pt x="2708052" y="0"/>
                    <a:pt x="2715159" y="7107"/>
                    <a:pt x="2715159" y="15875"/>
                  </a:cubicBezTo>
                  <a:lnTo>
                    <a:pt x="2715159" y="1420117"/>
                  </a:lnTo>
                  <a:cubicBezTo>
                    <a:pt x="2715159" y="1428884"/>
                    <a:pt x="2708052" y="1435991"/>
                    <a:pt x="2699284" y="1435991"/>
                  </a:cubicBezTo>
                  <a:lnTo>
                    <a:pt x="15875" y="1435991"/>
                  </a:lnTo>
                  <a:cubicBezTo>
                    <a:pt x="7107" y="1435991"/>
                    <a:pt x="0" y="1428884"/>
                    <a:pt x="0" y="1420117"/>
                  </a:cubicBezTo>
                  <a:lnTo>
                    <a:pt x="0" y="15875"/>
                  </a:lnTo>
                  <a:cubicBezTo>
                    <a:pt x="0" y="7107"/>
                    <a:pt x="7107" y="0"/>
                    <a:pt x="15875" y="0"/>
                  </a:cubicBezTo>
                  <a:close/>
                </a:path>
              </a:pathLst>
            </a:custGeom>
            <a:solidFill>
              <a:srgbClr val="FCC03E"/>
            </a:solidFill>
            <a:ln w="19050" cap="sq">
              <a:solidFill>
                <a:srgbClr val="000000"/>
              </a:solidFill>
              <a:prstDash val="solid"/>
              <a:miter/>
            </a:ln>
          </p:spPr>
        </p:sp>
        <p:sp>
          <p:nvSpPr>
            <p:cNvPr id="13" name="TextBox 13"/>
            <p:cNvSpPr txBox="1"/>
            <p:nvPr/>
          </p:nvSpPr>
          <p:spPr>
            <a:xfrm>
              <a:off x="0" y="-38100"/>
              <a:ext cx="2715159" cy="1474091"/>
            </a:xfrm>
            <a:prstGeom prst="rect">
              <a:avLst/>
            </a:prstGeom>
          </p:spPr>
          <p:txBody>
            <a:bodyPr lIns="50800" tIns="50800" rIns="50800" bIns="50800" rtlCol="0" anchor="ctr"/>
            <a:lstStyle/>
            <a:p>
              <a:pPr marL="0" lvl="0" indent="0" algn="ctr">
                <a:lnSpc>
                  <a:spcPts val="2659"/>
                </a:lnSpc>
                <a:spcBef>
                  <a:spcPct val="0"/>
                </a:spcBef>
              </a:pPr>
              <a:endParaRPr/>
            </a:p>
          </p:txBody>
        </p:sp>
      </p:grpSp>
      <p:sp>
        <p:nvSpPr>
          <p:cNvPr id="14" name="Freeform 14"/>
          <p:cNvSpPr/>
          <p:nvPr/>
        </p:nvSpPr>
        <p:spPr>
          <a:xfrm>
            <a:off x="1266757" y="1076485"/>
            <a:ext cx="2171301" cy="526541"/>
          </a:xfrm>
          <a:custGeom>
            <a:avLst/>
            <a:gdLst/>
            <a:ahLst/>
            <a:cxnLst/>
            <a:rect l="l" t="t" r="r" b="b"/>
            <a:pathLst>
              <a:path w="2171301" h="526541">
                <a:moveTo>
                  <a:pt x="0" y="0"/>
                </a:moveTo>
                <a:lnTo>
                  <a:pt x="2171302" y="0"/>
                </a:lnTo>
                <a:lnTo>
                  <a:pt x="2171302" y="526540"/>
                </a:lnTo>
                <a:lnTo>
                  <a:pt x="0" y="526540"/>
                </a:lnTo>
                <a:lnTo>
                  <a:pt x="0" y="0"/>
                </a:lnTo>
                <a:close/>
              </a:path>
            </a:pathLst>
          </a:custGeom>
          <a:blipFill>
            <a:blip r:embed="rId6">
              <a:extLst>
                <a:ext uri="{96DAC541-7B7A-43D3-8B79-37D633B846F1}">
                  <asvg:svgBlip xmlns:asvg="http://schemas.microsoft.com/office/drawing/2016/SVG/main" r:embed="rId7"/>
                </a:ext>
              </a:extLst>
            </a:blip>
            <a:stretch>
              <a:fillRect/>
            </a:stretch>
          </a:blipFill>
          <a:ln cap="sq">
            <a:noFill/>
            <a:prstDash val="solid"/>
            <a:miter/>
          </a:ln>
        </p:spPr>
      </p:sp>
      <p:sp>
        <p:nvSpPr>
          <p:cNvPr id="15" name="Freeform 15"/>
          <p:cNvSpPr/>
          <p:nvPr/>
        </p:nvSpPr>
        <p:spPr>
          <a:xfrm flipH="1">
            <a:off x="15087999" y="1076485"/>
            <a:ext cx="2171301" cy="526541"/>
          </a:xfrm>
          <a:custGeom>
            <a:avLst/>
            <a:gdLst/>
            <a:ahLst/>
            <a:cxnLst/>
            <a:rect l="l" t="t" r="r" b="b"/>
            <a:pathLst>
              <a:path w="2171301" h="526541">
                <a:moveTo>
                  <a:pt x="2171301" y="0"/>
                </a:moveTo>
                <a:lnTo>
                  <a:pt x="0" y="0"/>
                </a:lnTo>
                <a:lnTo>
                  <a:pt x="0" y="526540"/>
                </a:lnTo>
                <a:lnTo>
                  <a:pt x="2171301" y="526540"/>
                </a:lnTo>
                <a:lnTo>
                  <a:pt x="2171301" y="0"/>
                </a:lnTo>
                <a:close/>
              </a:path>
            </a:pathLst>
          </a:custGeom>
          <a:blipFill>
            <a:blip r:embed="rId8">
              <a:extLst>
                <a:ext uri="{96DAC541-7B7A-43D3-8B79-37D633B846F1}">
                  <asvg:svgBlip xmlns:asvg="http://schemas.microsoft.com/office/drawing/2016/SVG/main" r:embed="rId9"/>
                </a:ext>
              </a:extLst>
            </a:blip>
            <a:stretch>
              <a:fillRect/>
            </a:stretch>
          </a:blipFill>
          <a:ln cap="sq">
            <a:noFill/>
            <a:prstDash val="solid"/>
            <a:miter/>
          </a:ln>
        </p:spPr>
      </p:sp>
      <p:sp>
        <p:nvSpPr>
          <p:cNvPr id="16" name="TextBox 16"/>
          <p:cNvSpPr txBox="1"/>
          <p:nvPr/>
        </p:nvSpPr>
        <p:spPr>
          <a:xfrm>
            <a:off x="3551150" y="369182"/>
            <a:ext cx="11536848" cy="2557816"/>
          </a:xfrm>
          <a:prstGeom prst="rect">
            <a:avLst/>
          </a:prstGeom>
        </p:spPr>
        <p:txBody>
          <a:bodyPr lIns="0" tIns="0" rIns="0" bIns="0" rtlCol="0" anchor="t">
            <a:spAutoFit/>
          </a:bodyPr>
          <a:lstStyle/>
          <a:p>
            <a:pPr algn="ctr">
              <a:lnSpc>
                <a:spcPts val="10218"/>
              </a:lnSpc>
            </a:pPr>
            <a:r>
              <a:rPr lang="en-US" sz="7298" b="1">
                <a:solidFill>
                  <a:srgbClr val="008180"/>
                </a:solidFill>
                <a:latin typeface="Source Sans Pro Bold"/>
                <a:ea typeface="Source Sans Pro Bold"/>
                <a:cs typeface="Source Sans Pro Bold"/>
                <a:sym typeface="Source Sans Pro Bold"/>
              </a:rPr>
              <a:t>BIAYA PEROLEHAN </a:t>
            </a:r>
          </a:p>
          <a:p>
            <a:pPr algn="ctr">
              <a:lnSpc>
                <a:spcPts val="10218"/>
              </a:lnSpc>
            </a:pPr>
            <a:r>
              <a:rPr lang="en-US" sz="7298" b="1">
                <a:solidFill>
                  <a:srgbClr val="F37C64"/>
                </a:solidFill>
                <a:latin typeface="Source Sans Pro Bold"/>
                <a:ea typeface="Source Sans Pro Bold"/>
                <a:cs typeface="Source Sans Pro Bold"/>
                <a:sym typeface="Source Sans Pro Bold"/>
              </a:rPr>
              <a:t>ASET TETAP</a:t>
            </a:r>
          </a:p>
        </p:txBody>
      </p:sp>
      <p:sp>
        <p:nvSpPr>
          <p:cNvPr id="17" name="TextBox 17"/>
          <p:cNvSpPr txBox="1"/>
          <p:nvPr/>
        </p:nvSpPr>
        <p:spPr>
          <a:xfrm>
            <a:off x="7759308" y="4357013"/>
            <a:ext cx="9093713" cy="3609439"/>
          </a:xfrm>
          <a:prstGeom prst="rect">
            <a:avLst/>
          </a:prstGeom>
        </p:spPr>
        <p:txBody>
          <a:bodyPr lIns="0" tIns="0" rIns="0" bIns="0" rtlCol="0" anchor="t">
            <a:spAutoFit/>
          </a:bodyPr>
          <a:lstStyle/>
          <a:p>
            <a:pPr algn="just">
              <a:lnSpc>
                <a:spcPts val="4105"/>
              </a:lnSpc>
            </a:pPr>
            <a:r>
              <a:rPr lang="en-US" sz="3420" b="1">
                <a:solidFill>
                  <a:srgbClr val="000000"/>
                </a:solidFill>
                <a:latin typeface="Rosario Bold"/>
                <a:ea typeface="Rosario Bold"/>
                <a:cs typeface="Rosario Bold"/>
                <a:sym typeface="Rosario Bold"/>
              </a:rPr>
              <a:t>Biaya perolehan adalah jumlah seluruh pengeluaran yang dilakukan perusahaan untuk memperoleh aset tetap hingga aset tersebut siap digunakan sesuai dengan tujuan penggunaannya. Biaya perolehan menjadi dasar penentuan nilai aset tetap dalam pencatatan akuntansi dan penyusutan di masa mendatang.</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6E4"/>
        </a:solidFill>
        <a:effectLst/>
      </p:bgPr>
    </p:bg>
    <p:spTree>
      <p:nvGrpSpPr>
        <p:cNvPr id="1" name=""/>
        <p:cNvGrpSpPr/>
        <p:nvPr/>
      </p:nvGrpSpPr>
      <p:grpSpPr>
        <a:xfrm>
          <a:off x="0" y="0"/>
          <a:ext cx="0" cy="0"/>
          <a:chOff x="0" y="0"/>
          <a:chExt cx="0" cy="0"/>
        </a:xfrm>
      </p:grpSpPr>
      <p:grpSp>
        <p:nvGrpSpPr>
          <p:cNvPr id="2" name="Group 2"/>
          <p:cNvGrpSpPr/>
          <p:nvPr/>
        </p:nvGrpSpPr>
        <p:grpSpPr>
          <a:xfrm>
            <a:off x="6637267" y="6602684"/>
            <a:ext cx="1602527" cy="1602527"/>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6E4"/>
            </a:solidFill>
            <a:ln w="19050" cap="sq">
              <a:solidFill>
                <a:srgbClr val="000000"/>
              </a:solidFill>
              <a:prstDash val="solid"/>
              <a:miter/>
            </a:ln>
          </p:spPr>
        </p:sp>
        <p:sp>
          <p:nvSpPr>
            <p:cNvPr id="4" name="TextBox 4"/>
            <p:cNvSpPr txBox="1"/>
            <p:nvPr/>
          </p:nvSpPr>
          <p:spPr>
            <a:xfrm>
              <a:off x="76200" y="38100"/>
              <a:ext cx="660400" cy="698500"/>
            </a:xfrm>
            <a:prstGeom prst="rect">
              <a:avLst/>
            </a:prstGeom>
          </p:spPr>
          <p:txBody>
            <a:bodyPr lIns="50800" tIns="50800" rIns="50800" bIns="50800" rtlCol="0" anchor="ctr"/>
            <a:lstStyle/>
            <a:p>
              <a:pPr marL="0" lvl="0" indent="0" algn="ctr">
                <a:lnSpc>
                  <a:spcPts val="2659"/>
                </a:lnSpc>
                <a:spcBef>
                  <a:spcPct val="0"/>
                </a:spcBef>
              </a:pPr>
              <a:endParaRPr/>
            </a:p>
          </p:txBody>
        </p:sp>
      </p:grpSp>
      <p:grpSp>
        <p:nvGrpSpPr>
          <p:cNvPr id="5" name="Group 5"/>
          <p:cNvGrpSpPr/>
          <p:nvPr/>
        </p:nvGrpSpPr>
        <p:grpSpPr>
          <a:xfrm>
            <a:off x="10048206" y="6602684"/>
            <a:ext cx="1602527" cy="1602527"/>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6E4"/>
            </a:solidFill>
            <a:ln w="19050" cap="sq">
              <a:solidFill>
                <a:srgbClr val="000000"/>
              </a:solidFill>
              <a:prstDash val="solid"/>
              <a:miter/>
            </a:ln>
          </p:spPr>
        </p:sp>
        <p:sp>
          <p:nvSpPr>
            <p:cNvPr id="7" name="TextBox 7"/>
            <p:cNvSpPr txBox="1"/>
            <p:nvPr/>
          </p:nvSpPr>
          <p:spPr>
            <a:xfrm>
              <a:off x="76200" y="38100"/>
              <a:ext cx="660400" cy="698500"/>
            </a:xfrm>
            <a:prstGeom prst="rect">
              <a:avLst/>
            </a:prstGeom>
          </p:spPr>
          <p:txBody>
            <a:bodyPr lIns="50800" tIns="50800" rIns="50800" bIns="50800" rtlCol="0" anchor="ctr"/>
            <a:lstStyle/>
            <a:p>
              <a:pPr marL="0" lvl="0" indent="0" algn="ctr">
                <a:lnSpc>
                  <a:spcPts val="2659"/>
                </a:lnSpc>
                <a:spcBef>
                  <a:spcPct val="0"/>
                </a:spcBef>
              </a:pPr>
              <a:endParaRPr/>
            </a:p>
          </p:txBody>
        </p:sp>
      </p:grpSp>
      <p:grpSp>
        <p:nvGrpSpPr>
          <p:cNvPr id="8" name="Group 8"/>
          <p:cNvGrpSpPr/>
          <p:nvPr/>
        </p:nvGrpSpPr>
        <p:grpSpPr>
          <a:xfrm>
            <a:off x="1255905" y="6366463"/>
            <a:ext cx="6192816" cy="2074968"/>
            <a:chOff x="0" y="0"/>
            <a:chExt cx="1641272" cy="549926"/>
          </a:xfrm>
        </p:grpSpPr>
        <p:sp>
          <p:nvSpPr>
            <p:cNvPr id="9" name="Freeform 9"/>
            <p:cNvSpPr/>
            <p:nvPr/>
          </p:nvSpPr>
          <p:spPr>
            <a:xfrm>
              <a:off x="0" y="0"/>
              <a:ext cx="1641272" cy="549926"/>
            </a:xfrm>
            <a:custGeom>
              <a:avLst/>
              <a:gdLst/>
              <a:ahLst/>
              <a:cxnLst/>
              <a:rect l="l" t="t" r="r" b="b"/>
              <a:pathLst>
                <a:path w="1641272" h="549926">
                  <a:moveTo>
                    <a:pt x="25003" y="0"/>
                  </a:moveTo>
                  <a:lnTo>
                    <a:pt x="1616269" y="0"/>
                  </a:lnTo>
                  <a:cubicBezTo>
                    <a:pt x="1622900" y="0"/>
                    <a:pt x="1629260" y="2634"/>
                    <a:pt x="1633949" y="7323"/>
                  </a:cubicBezTo>
                  <a:cubicBezTo>
                    <a:pt x="1638638" y="12012"/>
                    <a:pt x="1641272" y="18372"/>
                    <a:pt x="1641272" y="25003"/>
                  </a:cubicBezTo>
                  <a:lnTo>
                    <a:pt x="1641272" y="524923"/>
                  </a:lnTo>
                  <a:cubicBezTo>
                    <a:pt x="1641272" y="538731"/>
                    <a:pt x="1630078" y="549926"/>
                    <a:pt x="1616269" y="549926"/>
                  </a:cubicBezTo>
                  <a:lnTo>
                    <a:pt x="25003" y="549926"/>
                  </a:lnTo>
                  <a:cubicBezTo>
                    <a:pt x="18372" y="549926"/>
                    <a:pt x="12012" y="547291"/>
                    <a:pt x="7323" y="542602"/>
                  </a:cubicBezTo>
                  <a:cubicBezTo>
                    <a:pt x="2634" y="537913"/>
                    <a:pt x="0" y="531554"/>
                    <a:pt x="0" y="524923"/>
                  </a:cubicBezTo>
                  <a:lnTo>
                    <a:pt x="0" y="25003"/>
                  </a:lnTo>
                  <a:cubicBezTo>
                    <a:pt x="0" y="18372"/>
                    <a:pt x="2634" y="12012"/>
                    <a:pt x="7323" y="7323"/>
                  </a:cubicBezTo>
                  <a:cubicBezTo>
                    <a:pt x="12012" y="2634"/>
                    <a:pt x="18372" y="0"/>
                    <a:pt x="25003" y="0"/>
                  </a:cubicBezTo>
                  <a:close/>
                </a:path>
              </a:pathLst>
            </a:custGeom>
            <a:solidFill>
              <a:srgbClr val="FCC03E"/>
            </a:solidFill>
            <a:ln w="19050" cap="sq">
              <a:solidFill>
                <a:srgbClr val="000000"/>
              </a:solidFill>
              <a:prstDash val="solid"/>
              <a:miter/>
            </a:ln>
          </p:spPr>
        </p:sp>
        <p:sp>
          <p:nvSpPr>
            <p:cNvPr id="10" name="TextBox 10"/>
            <p:cNvSpPr txBox="1"/>
            <p:nvPr/>
          </p:nvSpPr>
          <p:spPr>
            <a:xfrm>
              <a:off x="0" y="-38100"/>
              <a:ext cx="1641272" cy="588026"/>
            </a:xfrm>
            <a:prstGeom prst="rect">
              <a:avLst/>
            </a:prstGeom>
          </p:spPr>
          <p:txBody>
            <a:bodyPr lIns="50800" tIns="50800" rIns="50800" bIns="50800" rtlCol="0" anchor="ctr"/>
            <a:lstStyle/>
            <a:p>
              <a:pPr marL="0" lvl="0" indent="0" algn="ctr">
                <a:lnSpc>
                  <a:spcPts val="2659"/>
                </a:lnSpc>
                <a:spcBef>
                  <a:spcPct val="0"/>
                </a:spcBef>
              </a:pPr>
              <a:endParaRPr/>
            </a:p>
          </p:txBody>
        </p:sp>
      </p:grpSp>
      <p:grpSp>
        <p:nvGrpSpPr>
          <p:cNvPr id="11" name="Group 11"/>
          <p:cNvGrpSpPr/>
          <p:nvPr/>
        </p:nvGrpSpPr>
        <p:grpSpPr>
          <a:xfrm>
            <a:off x="6637267" y="3400522"/>
            <a:ext cx="1602527" cy="1602527"/>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6E4"/>
            </a:solidFill>
            <a:ln w="19050" cap="sq">
              <a:solidFill>
                <a:srgbClr val="000000"/>
              </a:solidFill>
              <a:prstDash val="solid"/>
              <a:miter/>
            </a:ln>
          </p:spPr>
        </p:sp>
        <p:sp>
          <p:nvSpPr>
            <p:cNvPr id="13" name="TextBox 13"/>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14" name="Group 14"/>
          <p:cNvGrpSpPr/>
          <p:nvPr/>
        </p:nvGrpSpPr>
        <p:grpSpPr>
          <a:xfrm>
            <a:off x="10048206" y="3400522"/>
            <a:ext cx="1602527" cy="1602527"/>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6E4"/>
            </a:solidFill>
            <a:ln w="19050" cap="sq">
              <a:solidFill>
                <a:srgbClr val="000000"/>
              </a:solidFill>
              <a:prstDash val="solid"/>
              <a:miter/>
            </a:ln>
          </p:spPr>
        </p:sp>
        <p:sp>
          <p:nvSpPr>
            <p:cNvPr id="16" name="TextBox 16"/>
            <p:cNvSpPr txBox="1"/>
            <p:nvPr/>
          </p:nvSpPr>
          <p:spPr>
            <a:xfrm>
              <a:off x="76200" y="38100"/>
              <a:ext cx="660400" cy="698500"/>
            </a:xfrm>
            <a:prstGeom prst="rect">
              <a:avLst/>
            </a:prstGeom>
          </p:spPr>
          <p:txBody>
            <a:bodyPr lIns="50800" tIns="50800" rIns="50800" bIns="50800" rtlCol="0" anchor="ctr"/>
            <a:lstStyle/>
            <a:p>
              <a:pPr marL="0" lvl="0" indent="0" algn="ctr">
                <a:lnSpc>
                  <a:spcPts val="2659"/>
                </a:lnSpc>
                <a:spcBef>
                  <a:spcPct val="0"/>
                </a:spcBef>
              </a:pPr>
              <a:endParaRPr/>
            </a:p>
          </p:txBody>
        </p:sp>
      </p:grpSp>
      <p:grpSp>
        <p:nvGrpSpPr>
          <p:cNvPr id="17" name="Group 17"/>
          <p:cNvGrpSpPr/>
          <p:nvPr/>
        </p:nvGrpSpPr>
        <p:grpSpPr>
          <a:xfrm>
            <a:off x="1255905" y="3201882"/>
            <a:ext cx="6172435" cy="2074968"/>
            <a:chOff x="0" y="0"/>
            <a:chExt cx="1635871" cy="549926"/>
          </a:xfrm>
        </p:grpSpPr>
        <p:sp>
          <p:nvSpPr>
            <p:cNvPr id="18" name="Freeform 18"/>
            <p:cNvSpPr/>
            <p:nvPr/>
          </p:nvSpPr>
          <p:spPr>
            <a:xfrm>
              <a:off x="0" y="0"/>
              <a:ext cx="1635870" cy="549926"/>
            </a:xfrm>
            <a:custGeom>
              <a:avLst/>
              <a:gdLst/>
              <a:ahLst/>
              <a:cxnLst/>
              <a:rect l="l" t="t" r="r" b="b"/>
              <a:pathLst>
                <a:path w="1635870" h="549926">
                  <a:moveTo>
                    <a:pt x="25085" y="0"/>
                  </a:moveTo>
                  <a:lnTo>
                    <a:pt x="1610785" y="0"/>
                  </a:lnTo>
                  <a:cubicBezTo>
                    <a:pt x="1624639" y="0"/>
                    <a:pt x="1635870" y="11231"/>
                    <a:pt x="1635870" y="25085"/>
                  </a:cubicBezTo>
                  <a:lnTo>
                    <a:pt x="1635870" y="524840"/>
                  </a:lnTo>
                  <a:cubicBezTo>
                    <a:pt x="1635870" y="538694"/>
                    <a:pt x="1624639" y="549926"/>
                    <a:pt x="1610785" y="549926"/>
                  </a:cubicBezTo>
                  <a:lnTo>
                    <a:pt x="25085" y="549926"/>
                  </a:lnTo>
                  <a:cubicBezTo>
                    <a:pt x="11231" y="549926"/>
                    <a:pt x="0" y="538694"/>
                    <a:pt x="0" y="524840"/>
                  </a:cubicBezTo>
                  <a:lnTo>
                    <a:pt x="0" y="25085"/>
                  </a:lnTo>
                  <a:cubicBezTo>
                    <a:pt x="0" y="11231"/>
                    <a:pt x="11231" y="0"/>
                    <a:pt x="25085" y="0"/>
                  </a:cubicBezTo>
                  <a:close/>
                </a:path>
              </a:pathLst>
            </a:custGeom>
            <a:solidFill>
              <a:srgbClr val="008180"/>
            </a:solidFill>
            <a:ln w="19050" cap="sq">
              <a:solidFill>
                <a:srgbClr val="000000"/>
              </a:solidFill>
              <a:prstDash val="solid"/>
              <a:miter/>
            </a:ln>
          </p:spPr>
        </p:sp>
        <p:sp>
          <p:nvSpPr>
            <p:cNvPr id="19" name="TextBox 19"/>
            <p:cNvSpPr txBox="1"/>
            <p:nvPr/>
          </p:nvSpPr>
          <p:spPr>
            <a:xfrm>
              <a:off x="0" y="-38100"/>
              <a:ext cx="1635871" cy="588026"/>
            </a:xfrm>
            <a:prstGeom prst="rect">
              <a:avLst/>
            </a:prstGeom>
          </p:spPr>
          <p:txBody>
            <a:bodyPr lIns="50800" tIns="50800" rIns="50800" bIns="50800" rtlCol="0" anchor="ctr"/>
            <a:lstStyle/>
            <a:p>
              <a:pPr marL="0" lvl="0" indent="0" algn="ctr">
                <a:lnSpc>
                  <a:spcPts val="2659"/>
                </a:lnSpc>
                <a:spcBef>
                  <a:spcPct val="0"/>
                </a:spcBef>
              </a:pPr>
              <a:endParaRPr/>
            </a:p>
          </p:txBody>
        </p:sp>
      </p:grpSp>
      <p:grpSp>
        <p:nvGrpSpPr>
          <p:cNvPr id="20" name="Group 20"/>
          <p:cNvGrpSpPr/>
          <p:nvPr/>
        </p:nvGrpSpPr>
        <p:grpSpPr>
          <a:xfrm>
            <a:off x="10859660" y="6366463"/>
            <a:ext cx="6172435" cy="2074968"/>
            <a:chOff x="0" y="0"/>
            <a:chExt cx="1635871" cy="549926"/>
          </a:xfrm>
        </p:grpSpPr>
        <p:sp>
          <p:nvSpPr>
            <p:cNvPr id="21" name="Freeform 21"/>
            <p:cNvSpPr/>
            <p:nvPr/>
          </p:nvSpPr>
          <p:spPr>
            <a:xfrm>
              <a:off x="0" y="0"/>
              <a:ext cx="1635870" cy="549926"/>
            </a:xfrm>
            <a:custGeom>
              <a:avLst/>
              <a:gdLst/>
              <a:ahLst/>
              <a:cxnLst/>
              <a:rect l="l" t="t" r="r" b="b"/>
              <a:pathLst>
                <a:path w="1635870" h="549926">
                  <a:moveTo>
                    <a:pt x="25085" y="0"/>
                  </a:moveTo>
                  <a:lnTo>
                    <a:pt x="1610785" y="0"/>
                  </a:lnTo>
                  <a:cubicBezTo>
                    <a:pt x="1624639" y="0"/>
                    <a:pt x="1635870" y="11231"/>
                    <a:pt x="1635870" y="25085"/>
                  </a:cubicBezTo>
                  <a:lnTo>
                    <a:pt x="1635870" y="524840"/>
                  </a:lnTo>
                  <a:cubicBezTo>
                    <a:pt x="1635870" y="538694"/>
                    <a:pt x="1624639" y="549926"/>
                    <a:pt x="1610785" y="549926"/>
                  </a:cubicBezTo>
                  <a:lnTo>
                    <a:pt x="25085" y="549926"/>
                  </a:lnTo>
                  <a:cubicBezTo>
                    <a:pt x="11231" y="549926"/>
                    <a:pt x="0" y="538694"/>
                    <a:pt x="0" y="524840"/>
                  </a:cubicBezTo>
                  <a:lnTo>
                    <a:pt x="0" y="25085"/>
                  </a:lnTo>
                  <a:cubicBezTo>
                    <a:pt x="0" y="11231"/>
                    <a:pt x="11231" y="0"/>
                    <a:pt x="25085" y="0"/>
                  </a:cubicBezTo>
                  <a:close/>
                </a:path>
              </a:pathLst>
            </a:custGeom>
            <a:solidFill>
              <a:srgbClr val="008180"/>
            </a:solidFill>
            <a:ln w="19050" cap="sq">
              <a:solidFill>
                <a:srgbClr val="000000"/>
              </a:solidFill>
              <a:prstDash val="solid"/>
              <a:miter/>
            </a:ln>
          </p:spPr>
        </p:sp>
        <p:sp>
          <p:nvSpPr>
            <p:cNvPr id="22" name="TextBox 22"/>
            <p:cNvSpPr txBox="1"/>
            <p:nvPr/>
          </p:nvSpPr>
          <p:spPr>
            <a:xfrm>
              <a:off x="0" y="-38100"/>
              <a:ext cx="1635871" cy="588026"/>
            </a:xfrm>
            <a:prstGeom prst="rect">
              <a:avLst/>
            </a:prstGeom>
          </p:spPr>
          <p:txBody>
            <a:bodyPr lIns="50800" tIns="50800" rIns="50800" bIns="50800" rtlCol="0" anchor="ctr"/>
            <a:lstStyle/>
            <a:p>
              <a:pPr marL="0" lvl="0" indent="0" algn="ctr">
                <a:lnSpc>
                  <a:spcPts val="2659"/>
                </a:lnSpc>
                <a:spcBef>
                  <a:spcPct val="0"/>
                </a:spcBef>
              </a:pPr>
              <a:endParaRPr/>
            </a:p>
          </p:txBody>
        </p:sp>
      </p:grpSp>
      <p:grpSp>
        <p:nvGrpSpPr>
          <p:cNvPr id="23" name="Group 23"/>
          <p:cNvGrpSpPr/>
          <p:nvPr/>
        </p:nvGrpSpPr>
        <p:grpSpPr>
          <a:xfrm>
            <a:off x="10839279" y="3201882"/>
            <a:ext cx="6172435" cy="2074968"/>
            <a:chOff x="0" y="0"/>
            <a:chExt cx="1635871" cy="549926"/>
          </a:xfrm>
        </p:grpSpPr>
        <p:sp>
          <p:nvSpPr>
            <p:cNvPr id="24" name="Freeform 24"/>
            <p:cNvSpPr/>
            <p:nvPr/>
          </p:nvSpPr>
          <p:spPr>
            <a:xfrm>
              <a:off x="0" y="0"/>
              <a:ext cx="1635870" cy="549926"/>
            </a:xfrm>
            <a:custGeom>
              <a:avLst/>
              <a:gdLst/>
              <a:ahLst/>
              <a:cxnLst/>
              <a:rect l="l" t="t" r="r" b="b"/>
              <a:pathLst>
                <a:path w="1635870" h="549926">
                  <a:moveTo>
                    <a:pt x="25085" y="0"/>
                  </a:moveTo>
                  <a:lnTo>
                    <a:pt x="1610785" y="0"/>
                  </a:lnTo>
                  <a:cubicBezTo>
                    <a:pt x="1624639" y="0"/>
                    <a:pt x="1635870" y="11231"/>
                    <a:pt x="1635870" y="25085"/>
                  </a:cubicBezTo>
                  <a:lnTo>
                    <a:pt x="1635870" y="524840"/>
                  </a:lnTo>
                  <a:cubicBezTo>
                    <a:pt x="1635870" y="538694"/>
                    <a:pt x="1624639" y="549926"/>
                    <a:pt x="1610785" y="549926"/>
                  </a:cubicBezTo>
                  <a:lnTo>
                    <a:pt x="25085" y="549926"/>
                  </a:lnTo>
                  <a:cubicBezTo>
                    <a:pt x="11231" y="549926"/>
                    <a:pt x="0" y="538694"/>
                    <a:pt x="0" y="524840"/>
                  </a:cubicBezTo>
                  <a:lnTo>
                    <a:pt x="0" y="25085"/>
                  </a:lnTo>
                  <a:cubicBezTo>
                    <a:pt x="0" y="11231"/>
                    <a:pt x="11231" y="0"/>
                    <a:pt x="25085" y="0"/>
                  </a:cubicBezTo>
                  <a:close/>
                </a:path>
              </a:pathLst>
            </a:custGeom>
            <a:solidFill>
              <a:srgbClr val="FCC03E"/>
            </a:solidFill>
            <a:ln w="19050" cap="sq">
              <a:solidFill>
                <a:srgbClr val="000000"/>
              </a:solidFill>
              <a:prstDash val="solid"/>
              <a:miter/>
            </a:ln>
          </p:spPr>
        </p:sp>
        <p:sp>
          <p:nvSpPr>
            <p:cNvPr id="25" name="TextBox 25"/>
            <p:cNvSpPr txBox="1"/>
            <p:nvPr/>
          </p:nvSpPr>
          <p:spPr>
            <a:xfrm>
              <a:off x="0" y="-38100"/>
              <a:ext cx="1635871" cy="588026"/>
            </a:xfrm>
            <a:prstGeom prst="rect">
              <a:avLst/>
            </a:prstGeom>
          </p:spPr>
          <p:txBody>
            <a:bodyPr lIns="50800" tIns="50800" rIns="50800" bIns="50800" rtlCol="0" anchor="ctr"/>
            <a:lstStyle/>
            <a:p>
              <a:pPr marL="0" lvl="0" indent="0" algn="ctr">
                <a:lnSpc>
                  <a:spcPts val="2659"/>
                </a:lnSpc>
                <a:spcBef>
                  <a:spcPct val="0"/>
                </a:spcBef>
              </a:pPr>
              <a:endParaRPr/>
            </a:p>
          </p:txBody>
        </p:sp>
      </p:grpSp>
      <p:sp>
        <p:nvSpPr>
          <p:cNvPr id="26" name="Freeform 26"/>
          <p:cNvSpPr/>
          <p:nvPr/>
        </p:nvSpPr>
        <p:spPr>
          <a:xfrm>
            <a:off x="-1023632" y="4574575"/>
            <a:ext cx="2222186" cy="2222186"/>
          </a:xfrm>
          <a:custGeom>
            <a:avLst/>
            <a:gdLst/>
            <a:ahLst/>
            <a:cxnLst/>
            <a:rect l="l" t="t" r="r" b="b"/>
            <a:pathLst>
              <a:path w="2222186" h="2222186">
                <a:moveTo>
                  <a:pt x="0" y="0"/>
                </a:moveTo>
                <a:lnTo>
                  <a:pt x="2222186" y="0"/>
                </a:lnTo>
                <a:lnTo>
                  <a:pt x="2222186" y="2222186"/>
                </a:lnTo>
                <a:lnTo>
                  <a:pt x="0" y="2222186"/>
                </a:lnTo>
                <a:lnTo>
                  <a:pt x="0" y="0"/>
                </a:lnTo>
                <a:close/>
              </a:path>
            </a:pathLst>
          </a:custGeom>
          <a:blipFill>
            <a:blip r:embed="rId2">
              <a:alphaModFix amt="9999"/>
              <a:extLst>
                <a:ext uri="{96DAC541-7B7A-43D3-8B79-37D633B846F1}">
                  <asvg:svgBlip xmlns:asvg="http://schemas.microsoft.com/office/drawing/2016/SVG/main" r:embed="rId3"/>
                </a:ext>
              </a:extLst>
            </a:blip>
            <a:stretch>
              <a:fillRect/>
            </a:stretch>
          </a:blipFill>
        </p:spPr>
      </p:sp>
      <p:sp>
        <p:nvSpPr>
          <p:cNvPr id="27" name="Freeform 27"/>
          <p:cNvSpPr/>
          <p:nvPr/>
        </p:nvSpPr>
        <p:spPr>
          <a:xfrm flipH="1">
            <a:off x="17089446" y="4551818"/>
            <a:ext cx="2222186" cy="2222186"/>
          </a:xfrm>
          <a:custGeom>
            <a:avLst/>
            <a:gdLst/>
            <a:ahLst/>
            <a:cxnLst/>
            <a:rect l="l" t="t" r="r" b="b"/>
            <a:pathLst>
              <a:path w="2222186" h="2222186">
                <a:moveTo>
                  <a:pt x="2222186" y="0"/>
                </a:moveTo>
                <a:lnTo>
                  <a:pt x="0" y="0"/>
                </a:lnTo>
                <a:lnTo>
                  <a:pt x="0" y="2222186"/>
                </a:lnTo>
                <a:lnTo>
                  <a:pt x="2222186" y="2222186"/>
                </a:lnTo>
                <a:lnTo>
                  <a:pt x="2222186" y="0"/>
                </a:lnTo>
                <a:close/>
              </a:path>
            </a:pathLst>
          </a:custGeom>
          <a:blipFill>
            <a:blip r:embed="rId2">
              <a:alphaModFix amt="9999"/>
              <a:extLst>
                <a:ext uri="{96DAC541-7B7A-43D3-8B79-37D633B846F1}">
                  <asvg:svgBlip xmlns:asvg="http://schemas.microsoft.com/office/drawing/2016/SVG/main" r:embed="rId3"/>
                </a:ext>
              </a:extLst>
            </a:blip>
            <a:stretch>
              <a:fillRect/>
            </a:stretch>
          </a:blipFill>
        </p:spPr>
      </p:sp>
      <p:sp>
        <p:nvSpPr>
          <p:cNvPr id="28" name="Freeform 28"/>
          <p:cNvSpPr/>
          <p:nvPr/>
        </p:nvSpPr>
        <p:spPr>
          <a:xfrm>
            <a:off x="8163814" y="4281698"/>
            <a:ext cx="1960373" cy="2591839"/>
          </a:xfrm>
          <a:custGeom>
            <a:avLst/>
            <a:gdLst/>
            <a:ahLst/>
            <a:cxnLst/>
            <a:rect l="l" t="t" r="r" b="b"/>
            <a:pathLst>
              <a:path w="1960373" h="2591839">
                <a:moveTo>
                  <a:pt x="0" y="0"/>
                </a:moveTo>
                <a:lnTo>
                  <a:pt x="1960372" y="0"/>
                </a:lnTo>
                <a:lnTo>
                  <a:pt x="1960372" y="2591839"/>
                </a:lnTo>
                <a:lnTo>
                  <a:pt x="0" y="259183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29" name="TextBox 29"/>
          <p:cNvSpPr txBox="1"/>
          <p:nvPr/>
        </p:nvSpPr>
        <p:spPr>
          <a:xfrm>
            <a:off x="1541905" y="3640408"/>
            <a:ext cx="5561919" cy="1006612"/>
          </a:xfrm>
          <a:prstGeom prst="rect">
            <a:avLst/>
          </a:prstGeom>
        </p:spPr>
        <p:txBody>
          <a:bodyPr lIns="0" tIns="0" rIns="0" bIns="0" rtlCol="0" anchor="t">
            <a:spAutoFit/>
          </a:bodyPr>
          <a:lstStyle/>
          <a:p>
            <a:pPr algn="just">
              <a:lnSpc>
                <a:spcPts val="2655"/>
              </a:lnSpc>
            </a:pPr>
            <a:r>
              <a:rPr lang="en-US" sz="2213" b="1">
                <a:solidFill>
                  <a:srgbClr val="FFF6E4"/>
                </a:solidFill>
                <a:latin typeface="Rosario Bold"/>
                <a:ea typeface="Rosario Bold"/>
                <a:cs typeface="Rosario Bold"/>
                <a:sym typeface="Rosario Bold"/>
              </a:rPr>
              <a:t>Harga Pembelian, termasuk bea impor, pajak yang tidak dapat dikreditkan, dan potongan harga yang diperhitungkan.</a:t>
            </a:r>
          </a:p>
        </p:txBody>
      </p:sp>
      <p:sp>
        <p:nvSpPr>
          <p:cNvPr id="30" name="TextBox 30"/>
          <p:cNvSpPr txBox="1"/>
          <p:nvPr/>
        </p:nvSpPr>
        <p:spPr>
          <a:xfrm>
            <a:off x="2782326" y="233157"/>
            <a:ext cx="13468463" cy="2422526"/>
          </a:xfrm>
          <a:prstGeom prst="rect">
            <a:avLst/>
          </a:prstGeom>
        </p:spPr>
        <p:txBody>
          <a:bodyPr lIns="0" tIns="0" rIns="0" bIns="0" rtlCol="0" anchor="t">
            <a:spAutoFit/>
          </a:bodyPr>
          <a:lstStyle/>
          <a:p>
            <a:pPr algn="ctr">
              <a:lnSpc>
                <a:spcPts val="9799"/>
              </a:lnSpc>
            </a:pPr>
            <a:r>
              <a:rPr lang="en-US" sz="6999" b="1">
                <a:solidFill>
                  <a:srgbClr val="008180"/>
                </a:solidFill>
                <a:latin typeface="Source Sans Pro Bold"/>
                <a:ea typeface="Source Sans Pro Bold"/>
                <a:cs typeface="Source Sans Pro Bold"/>
                <a:sym typeface="Source Sans Pro Bold"/>
              </a:rPr>
              <a:t>KOMPONEN </a:t>
            </a:r>
            <a:r>
              <a:rPr lang="en-US" sz="6999" b="1">
                <a:solidFill>
                  <a:srgbClr val="F37C64"/>
                </a:solidFill>
                <a:latin typeface="Source Sans Pro Bold"/>
                <a:ea typeface="Source Sans Pro Bold"/>
                <a:cs typeface="Source Sans Pro Bold"/>
                <a:sym typeface="Source Sans Pro Bold"/>
              </a:rPr>
              <a:t>BIAYA PEROLEHAN</a:t>
            </a:r>
            <a:r>
              <a:rPr lang="en-US" sz="6999" b="1">
                <a:solidFill>
                  <a:srgbClr val="008180"/>
                </a:solidFill>
                <a:latin typeface="Source Sans Pro Bold"/>
                <a:ea typeface="Source Sans Pro Bold"/>
                <a:cs typeface="Source Sans Pro Bold"/>
                <a:sym typeface="Source Sans Pro Bold"/>
              </a:rPr>
              <a:t> MELIPUTI:</a:t>
            </a:r>
          </a:p>
        </p:txBody>
      </p:sp>
      <p:sp>
        <p:nvSpPr>
          <p:cNvPr id="31" name="TextBox 31"/>
          <p:cNvSpPr txBox="1"/>
          <p:nvPr/>
        </p:nvSpPr>
        <p:spPr>
          <a:xfrm>
            <a:off x="7428340" y="3692348"/>
            <a:ext cx="609437" cy="807483"/>
          </a:xfrm>
          <a:prstGeom prst="rect">
            <a:avLst/>
          </a:prstGeom>
        </p:spPr>
        <p:txBody>
          <a:bodyPr lIns="0" tIns="0" rIns="0" bIns="0" rtlCol="0" anchor="t">
            <a:spAutoFit/>
          </a:bodyPr>
          <a:lstStyle/>
          <a:p>
            <a:pPr algn="ctr">
              <a:lnSpc>
                <a:spcPts val="6542"/>
              </a:lnSpc>
            </a:pPr>
            <a:r>
              <a:rPr lang="en-US" sz="4673" b="1">
                <a:solidFill>
                  <a:srgbClr val="000000"/>
                </a:solidFill>
                <a:latin typeface="Source Sans Pro Bold"/>
                <a:ea typeface="Source Sans Pro Bold"/>
                <a:cs typeface="Source Sans Pro Bold"/>
                <a:sym typeface="Source Sans Pro Bold"/>
              </a:rPr>
              <a:t>1</a:t>
            </a:r>
          </a:p>
        </p:txBody>
      </p:sp>
      <p:sp>
        <p:nvSpPr>
          <p:cNvPr id="32" name="TextBox 32"/>
          <p:cNvSpPr txBox="1"/>
          <p:nvPr/>
        </p:nvSpPr>
        <p:spPr>
          <a:xfrm>
            <a:off x="7418149" y="6933531"/>
            <a:ext cx="609437" cy="807483"/>
          </a:xfrm>
          <a:prstGeom prst="rect">
            <a:avLst/>
          </a:prstGeom>
        </p:spPr>
        <p:txBody>
          <a:bodyPr lIns="0" tIns="0" rIns="0" bIns="0" rtlCol="0" anchor="t">
            <a:spAutoFit/>
          </a:bodyPr>
          <a:lstStyle/>
          <a:p>
            <a:pPr algn="ctr">
              <a:lnSpc>
                <a:spcPts val="6542"/>
              </a:lnSpc>
            </a:pPr>
            <a:r>
              <a:rPr lang="en-US" sz="4673" b="1">
                <a:solidFill>
                  <a:srgbClr val="000000"/>
                </a:solidFill>
                <a:latin typeface="Source Sans Pro Bold"/>
                <a:ea typeface="Source Sans Pro Bold"/>
                <a:cs typeface="Source Sans Pro Bold"/>
                <a:sym typeface="Source Sans Pro Bold"/>
              </a:rPr>
              <a:t>3</a:t>
            </a:r>
          </a:p>
        </p:txBody>
      </p:sp>
      <p:sp>
        <p:nvSpPr>
          <p:cNvPr id="33" name="TextBox 33"/>
          <p:cNvSpPr txBox="1"/>
          <p:nvPr/>
        </p:nvSpPr>
        <p:spPr>
          <a:xfrm>
            <a:off x="10240033" y="3692348"/>
            <a:ext cx="609437" cy="807483"/>
          </a:xfrm>
          <a:prstGeom prst="rect">
            <a:avLst/>
          </a:prstGeom>
        </p:spPr>
        <p:txBody>
          <a:bodyPr lIns="0" tIns="0" rIns="0" bIns="0" rtlCol="0" anchor="t">
            <a:spAutoFit/>
          </a:bodyPr>
          <a:lstStyle/>
          <a:p>
            <a:pPr marL="0" lvl="0" indent="0" algn="ctr">
              <a:lnSpc>
                <a:spcPts val="6542"/>
              </a:lnSpc>
              <a:spcBef>
                <a:spcPct val="0"/>
              </a:spcBef>
            </a:pPr>
            <a:r>
              <a:rPr lang="en-US" sz="4673" b="1" u="none" strike="noStrike">
                <a:solidFill>
                  <a:srgbClr val="000000"/>
                </a:solidFill>
                <a:latin typeface="Source Sans Pro Bold"/>
                <a:ea typeface="Source Sans Pro Bold"/>
                <a:cs typeface="Source Sans Pro Bold"/>
                <a:sym typeface="Source Sans Pro Bold"/>
              </a:rPr>
              <a:t>2</a:t>
            </a:r>
          </a:p>
        </p:txBody>
      </p:sp>
      <p:sp>
        <p:nvSpPr>
          <p:cNvPr id="34" name="TextBox 34"/>
          <p:cNvSpPr txBox="1"/>
          <p:nvPr/>
        </p:nvSpPr>
        <p:spPr>
          <a:xfrm>
            <a:off x="10229843" y="6933531"/>
            <a:ext cx="609437" cy="807483"/>
          </a:xfrm>
          <a:prstGeom prst="rect">
            <a:avLst/>
          </a:prstGeom>
        </p:spPr>
        <p:txBody>
          <a:bodyPr lIns="0" tIns="0" rIns="0" bIns="0" rtlCol="0" anchor="t">
            <a:spAutoFit/>
          </a:bodyPr>
          <a:lstStyle/>
          <a:p>
            <a:pPr marL="0" lvl="0" indent="0" algn="ctr">
              <a:lnSpc>
                <a:spcPts val="6542"/>
              </a:lnSpc>
              <a:spcBef>
                <a:spcPct val="0"/>
              </a:spcBef>
            </a:pPr>
            <a:r>
              <a:rPr lang="en-US" sz="4673" b="1">
                <a:solidFill>
                  <a:srgbClr val="000000"/>
                </a:solidFill>
                <a:latin typeface="Source Sans Pro Bold"/>
                <a:ea typeface="Source Sans Pro Bold"/>
                <a:cs typeface="Source Sans Pro Bold"/>
                <a:sym typeface="Source Sans Pro Bold"/>
              </a:rPr>
              <a:t>4</a:t>
            </a:r>
          </a:p>
        </p:txBody>
      </p:sp>
      <p:sp>
        <p:nvSpPr>
          <p:cNvPr id="35" name="TextBox 35"/>
          <p:cNvSpPr txBox="1"/>
          <p:nvPr/>
        </p:nvSpPr>
        <p:spPr>
          <a:xfrm>
            <a:off x="1571353" y="6732873"/>
            <a:ext cx="5561919" cy="1342150"/>
          </a:xfrm>
          <a:prstGeom prst="rect">
            <a:avLst/>
          </a:prstGeom>
        </p:spPr>
        <p:txBody>
          <a:bodyPr lIns="0" tIns="0" rIns="0" bIns="0" rtlCol="0" anchor="t">
            <a:spAutoFit/>
          </a:bodyPr>
          <a:lstStyle/>
          <a:p>
            <a:pPr algn="just">
              <a:lnSpc>
                <a:spcPts val="2655"/>
              </a:lnSpc>
            </a:pPr>
            <a:r>
              <a:rPr lang="en-US" sz="2213" b="1">
                <a:solidFill>
                  <a:srgbClr val="000000"/>
                </a:solidFill>
                <a:latin typeface="Rosario Bold"/>
                <a:ea typeface="Rosario Bold"/>
                <a:cs typeface="Rosario Bold"/>
                <a:sym typeface="Rosario Bold"/>
              </a:rPr>
              <a:t>Biaya Jasa Profesional, misalnya jasa konsultan, arsitek, atau insinyur yang terlibat dalam proses perolehan atau pembangunan aset.</a:t>
            </a:r>
          </a:p>
        </p:txBody>
      </p:sp>
      <p:sp>
        <p:nvSpPr>
          <p:cNvPr id="36" name="TextBox 36"/>
          <p:cNvSpPr txBox="1"/>
          <p:nvPr/>
        </p:nvSpPr>
        <p:spPr>
          <a:xfrm>
            <a:off x="10944054" y="6451447"/>
            <a:ext cx="5941900" cy="1895475"/>
          </a:xfrm>
          <a:prstGeom prst="rect">
            <a:avLst/>
          </a:prstGeom>
        </p:spPr>
        <p:txBody>
          <a:bodyPr lIns="0" tIns="0" rIns="0" bIns="0" rtlCol="0" anchor="t">
            <a:spAutoFit/>
          </a:bodyPr>
          <a:lstStyle/>
          <a:p>
            <a:pPr algn="just">
              <a:lnSpc>
                <a:spcPts val="2535"/>
              </a:lnSpc>
            </a:pPr>
            <a:r>
              <a:rPr lang="en-US" sz="2113" b="1">
                <a:solidFill>
                  <a:srgbClr val="FFF6E4"/>
                </a:solidFill>
                <a:latin typeface="Rosario Bold"/>
                <a:ea typeface="Rosario Bold"/>
                <a:cs typeface="Rosario Bold"/>
                <a:sym typeface="Rosario Bold"/>
              </a:rPr>
              <a:t>Sementara itu, pengeluaran yang tidak memberikan manfaat ekonomi di masa depan, seperti biaya pelatihan, biaya administrasi umum, dan kerugian operasional awal, tidak termasuk dalam biaya perolehan karena tidak menambah nilai ekonomis aset tetap.</a:t>
            </a:r>
          </a:p>
        </p:txBody>
      </p:sp>
      <p:sp>
        <p:nvSpPr>
          <p:cNvPr id="37" name="TextBox 37"/>
          <p:cNvSpPr txBox="1"/>
          <p:nvPr/>
        </p:nvSpPr>
        <p:spPr>
          <a:xfrm>
            <a:off x="11163795" y="3400522"/>
            <a:ext cx="5561919" cy="1677687"/>
          </a:xfrm>
          <a:prstGeom prst="rect">
            <a:avLst/>
          </a:prstGeom>
        </p:spPr>
        <p:txBody>
          <a:bodyPr lIns="0" tIns="0" rIns="0" bIns="0" rtlCol="0" anchor="t">
            <a:spAutoFit/>
          </a:bodyPr>
          <a:lstStyle/>
          <a:p>
            <a:pPr algn="just">
              <a:lnSpc>
                <a:spcPts val="2655"/>
              </a:lnSpc>
            </a:pPr>
            <a:r>
              <a:rPr lang="en-US" sz="2213" b="1">
                <a:solidFill>
                  <a:srgbClr val="000000"/>
                </a:solidFill>
                <a:latin typeface="Rosario Bold"/>
                <a:ea typeface="Rosario Bold"/>
                <a:cs typeface="Rosario Bold"/>
                <a:sym typeface="Rosario Bold"/>
              </a:rPr>
              <a:t>Biaya Langsung, yaitu pengeluaran yang secara langsung berhubungan dengan penyiapan aset agar siap digunakan, seperti biaya transportasi, pemasangan, pengujian, dan konstruksi.</a:t>
            </a:r>
          </a:p>
        </p:txBody>
      </p:sp>
      <p:sp>
        <p:nvSpPr>
          <p:cNvPr id="38" name="Freeform 38"/>
          <p:cNvSpPr/>
          <p:nvPr/>
        </p:nvSpPr>
        <p:spPr>
          <a:xfrm flipH="1">
            <a:off x="-549535" y="-1242213"/>
            <a:ext cx="3099320" cy="1763795"/>
          </a:xfrm>
          <a:custGeom>
            <a:avLst/>
            <a:gdLst/>
            <a:ahLst/>
            <a:cxnLst/>
            <a:rect l="l" t="t" r="r" b="b"/>
            <a:pathLst>
              <a:path w="3099320" h="1763795">
                <a:moveTo>
                  <a:pt x="3099320" y="0"/>
                </a:moveTo>
                <a:lnTo>
                  <a:pt x="0" y="0"/>
                </a:lnTo>
                <a:lnTo>
                  <a:pt x="0" y="1763795"/>
                </a:lnTo>
                <a:lnTo>
                  <a:pt x="3099320" y="1763795"/>
                </a:lnTo>
                <a:lnTo>
                  <a:pt x="309932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39" name="Freeform 39"/>
          <p:cNvSpPr/>
          <p:nvPr/>
        </p:nvSpPr>
        <p:spPr>
          <a:xfrm flipH="1">
            <a:off x="15709640" y="9793993"/>
            <a:ext cx="3099320" cy="1763795"/>
          </a:xfrm>
          <a:custGeom>
            <a:avLst/>
            <a:gdLst/>
            <a:ahLst/>
            <a:cxnLst/>
            <a:rect l="l" t="t" r="r" b="b"/>
            <a:pathLst>
              <a:path w="3099320" h="1763795">
                <a:moveTo>
                  <a:pt x="3099320" y="0"/>
                </a:moveTo>
                <a:lnTo>
                  <a:pt x="0" y="0"/>
                </a:lnTo>
                <a:lnTo>
                  <a:pt x="0" y="1763795"/>
                </a:lnTo>
                <a:lnTo>
                  <a:pt x="3099320" y="1763795"/>
                </a:lnTo>
                <a:lnTo>
                  <a:pt x="309932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40" name="Freeform 40"/>
          <p:cNvSpPr/>
          <p:nvPr/>
        </p:nvSpPr>
        <p:spPr>
          <a:xfrm flipH="1" flipV="1">
            <a:off x="16914529" y="648042"/>
            <a:ext cx="2061961" cy="1716582"/>
          </a:xfrm>
          <a:custGeom>
            <a:avLst/>
            <a:gdLst/>
            <a:ahLst/>
            <a:cxnLst/>
            <a:rect l="l" t="t" r="r" b="b"/>
            <a:pathLst>
              <a:path w="2061961" h="1716582">
                <a:moveTo>
                  <a:pt x="2061961" y="1716582"/>
                </a:moveTo>
                <a:lnTo>
                  <a:pt x="0" y="1716582"/>
                </a:lnTo>
                <a:lnTo>
                  <a:pt x="0" y="0"/>
                </a:lnTo>
                <a:lnTo>
                  <a:pt x="2061961" y="0"/>
                </a:lnTo>
                <a:lnTo>
                  <a:pt x="2061961" y="1716582"/>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41" name="Freeform 41"/>
          <p:cNvSpPr/>
          <p:nvPr/>
        </p:nvSpPr>
        <p:spPr>
          <a:xfrm>
            <a:off x="-620273" y="8479515"/>
            <a:ext cx="1896558" cy="1578885"/>
          </a:xfrm>
          <a:custGeom>
            <a:avLst/>
            <a:gdLst/>
            <a:ahLst/>
            <a:cxnLst/>
            <a:rect l="l" t="t" r="r" b="b"/>
            <a:pathLst>
              <a:path w="1896558" h="1578885">
                <a:moveTo>
                  <a:pt x="0" y="0"/>
                </a:moveTo>
                <a:lnTo>
                  <a:pt x="1896559" y="0"/>
                </a:lnTo>
                <a:lnTo>
                  <a:pt x="1896559" y="1578885"/>
                </a:lnTo>
                <a:lnTo>
                  <a:pt x="0" y="157888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6E4"/>
        </a:solidFill>
        <a:effectLst/>
      </p:bgPr>
    </p:bg>
    <p:spTree>
      <p:nvGrpSpPr>
        <p:cNvPr id="1" name=""/>
        <p:cNvGrpSpPr/>
        <p:nvPr/>
      </p:nvGrpSpPr>
      <p:grpSpPr>
        <a:xfrm>
          <a:off x="0" y="0"/>
          <a:ext cx="0" cy="0"/>
          <a:chOff x="0" y="0"/>
          <a:chExt cx="0" cy="0"/>
        </a:xfrm>
      </p:grpSpPr>
      <p:sp>
        <p:nvSpPr>
          <p:cNvPr id="2" name="Freeform 2"/>
          <p:cNvSpPr/>
          <p:nvPr/>
        </p:nvSpPr>
        <p:spPr>
          <a:xfrm flipH="1">
            <a:off x="-549535" y="-1242213"/>
            <a:ext cx="3099320" cy="1763795"/>
          </a:xfrm>
          <a:custGeom>
            <a:avLst/>
            <a:gdLst/>
            <a:ahLst/>
            <a:cxnLst/>
            <a:rect l="l" t="t" r="r" b="b"/>
            <a:pathLst>
              <a:path w="3099320" h="1763795">
                <a:moveTo>
                  <a:pt x="3099320" y="0"/>
                </a:moveTo>
                <a:lnTo>
                  <a:pt x="0" y="0"/>
                </a:lnTo>
                <a:lnTo>
                  <a:pt x="0" y="1763795"/>
                </a:lnTo>
                <a:lnTo>
                  <a:pt x="3099320" y="1763795"/>
                </a:lnTo>
                <a:lnTo>
                  <a:pt x="309932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3" name="Group 3"/>
          <p:cNvGrpSpPr/>
          <p:nvPr/>
        </p:nvGrpSpPr>
        <p:grpSpPr>
          <a:xfrm>
            <a:off x="-579210" y="3640003"/>
            <a:ext cx="19446420" cy="7035887"/>
            <a:chOff x="0" y="0"/>
            <a:chExt cx="5121691" cy="1853073"/>
          </a:xfrm>
        </p:grpSpPr>
        <p:sp>
          <p:nvSpPr>
            <p:cNvPr id="4" name="Freeform 4"/>
            <p:cNvSpPr/>
            <p:nvPr/>
          </p:nvSpPr>
          <p:spPr>
            <a:xfrm>
              <a:off x="0" y="0"/>
              <a:ext cx="5121691" cy="1853073"/>
            </a:xfrm>
            <a:custGeom>
              <a:avLst/>
              <a:gdLst/>
              <a:ahLst/>
              <a:cxnLst/>
              <a:rect l="l" t="t" r="r" b="b"/>
              <a:pathLst>
                <a:path w="5121691" h="1853073">
                  <a:moveTo>
                    <a:pt x="0" y="0"/>
                  </a:moveTo>
                  <a:lnTo>
                    <a:pt x="5121691" y="0"/>
                  </a:lnTo>
                  <a:lnTo>
                    <a:pt x="5121691" y="1853073"/>
                  </a:lnTo>
                  <a:lnTo>
                    <a:pt x="0" y="1853073"/>
                  </a:lnTo>
                  <a:close/>
                </a:path>
              </a:pathLst>
            </a:custGeom>
            <a:solidFill>
              <a:srgbClr val="FCC03E"/>
            </a:solidFill>
          </p:spPr>
        </p:sp>
        <p:sp>
          <p:nvSpPr>
            <p:cNvPr id="5" name="TextBox 5"/>
            <p:cNvSpPr txBox="1"/>
            <p:nvPr/>
          </p:nvSpPr>
          <p:spPr>
            <a:xfrm>
              <a:off x="0" y="-38100"/>
              <a:ext cx="5121691" cy="1891173"/>
            </a:xfrm>
            <a:prstGeom prst="rect">
              <a:avLst/>
            </a:prstGeom>
          </p:spPr>
          <p:txBody>
            <a:bodyPr lIns="50800" tIns="50800" rIns="50800" bIns="50800" rtlCol="0" anchor="ctr"/>
            <a:lstStyle/>
            <a:p>
              <a:pPr algn="ctr">
                <a:lnSpc>
                  <a:spcPts val="2659"/>
                </a:lnSpc>
              </a:pPr>
              <a:endParaRPr/>
            </a:p>
          </p:txBody>
        </p:sp>
      </p:grpSp>
      <p:sp>
        <p:nvSpPr>
          <p:cNvPr id="6" name="Freeform 6"/>
          <p:cNvSpPr/>
          <p:nvPr/>
        </p:nvSpPr>
        <p:spPr>
          <a:xfrm flipH="1">
            <a:off x="15709640" y="9793993"/>
            <a:ext cx="3099320" cy="1763795"/>
          </a:xfrm>
          <a:custGeom>
            <a:avLst/>
            <a:gdLst/>
            <a:ahLst/>
            <a:cxnLst/>
            <a:rect l="l" t="t" r="r" b="b"/>
            <a:pathLst>
              <a:path w="3099320" h="1763795">
                <a:moveTo>
                  <a:pt x="3099320" y="0"/>
                </a:moveTo>
                <a:lnTo>
                  <a:pt x="0" y="0"/>
                </a:lnTo>
                <a:lnTo>
                  <a:pt x="0" y="1763795"/>
                </a:lnTo>
                <a:lnTo>
                  <a:pt x="3099320" y="1763795"/>
                </a:lnTo>
                <a:lnTo>
                  <a:pt x="309932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7" name="Freeform 7"/>
          <p:cNvSpPr/>
          <p:nvPr/>
        </p:nvSpPr>
        <p:spPr>
          <a:xfrm>
            <a:off x="11651249" y="4373576"/>
            <a:ext cx="5974971" cy="5181930"/>
          </a:xfrm>
          <a:custGeom>
            <a:avLst/>
            <a:gdLst/>
            <a:ahLst/>
            <a:cxnLst/>
            <a:rect l="l" t="t" r="r" b="b"/>
            <a:pathLst>
              <a:path w="5974971" h="5181930">
                <a:moveTo>
                  <a:pt x="0" y="0"/>
                </a:moveTo>
                <a:lnTo>
                  <a:pt x="5974971" y="0"/>
                </a:lnTo>
                <a:lnTo>
                  <a:pt x="5974971" y="5181929"/>
                </a:lnTo>
                <a:lnTo>
                  <a:pt x="0" y="518192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8" name="TextBox 8"/>
          <p:cNvSpPr txBox="1"/>
          <p:nvPr/>
        </p:nvSpPr>
        <p:spPr>
          <a:xfrm>
            <a:off x="1000125" y="4476529"/>
            <a:ext cx="9617460" cy="4478420"/>
          </a:xfrm>
          <a:prstGeom prst="rect">
            <a:avLst/>
          </a:prstGeom>
        </p:spPr>
        <p:txBody>
          <a:bodyPr lIns="0" tIns="0" rIns="0" bIns="0" rtlCol="0" anchor="t">
            <a:spAutoFit/>
          </a:bodyPr>
          <a:lstStyle/>
          <a:p>
            <a:pPr algn="just">
              <a:lnSpc>
                <a:spcPts val="3961"/>
              </a:lnSpc>
            </a:pPr>
            <a:r>
              <a:rPr lang="en-US" sz="3301" b="1">
                <a:solidFill>
                  <a:srgbClr val="000000"/>
                </a:solidFill>
                <a:latin typeface="Rosario Bold"/>
                <a:ea typeface="Rosario Bold"/>
                <a:cs typeface="Rosario Bold"/>
                <a:sym typeface="Rosario Bold"/>
              </a:rPr>
              <a:t>Biaya setelah perolehan aset tetap adalah pengeluaran yang terjadi setelah aset siap digunakan, yang dikategorikan menjadi dua jenis: biaya modal (kapitalisasi) jika dapat meningkatkan kinerja aset secara signifikan di masa depan, atau beban pemeliharaan jika hanya bersifat rutin. Biaya modal ditambahkan ke dalam nilai buku aset tetap, sedangkan biaya pemeliharaan dicatat langsung sebagai beban. </a:t>
            </a:r>
          </a:p>
        </p:txBody>
      </p:sp>
      <p:sp>
        <p:nvSpPr>
          <p:cNvPr id="9" name="TextBox 9"/>
          <p:cNvSpPr txBox="1"/>
          <p:nvPr/>
        </p:nvSpPr>
        <p:spPr>
          <a:xfrm>
            <a:off x="1000125" y="1220048"/>
            <a:ext cx="13091342" cy="2218483"/>
          </a:xfrm>
          <a:prstGeom prst="rect">
            <a:avLst/>
          </a:prstGeom>
        </p:spPr>
        <p:txBody>
          <a:bodyPr lIns="0" tIns="0" rIns="0" bIns="0" rtlCol="0" anchor="t">
            <a:spAutoFit/>
          </a:bodyPr>
          <a:lstStyle/>
          <a:p>
            <a:pPr algn="l">
              <a:lnSpc>
                <a:spcPts val="8591"/>
              </a:lnSpc>
            </a:pPr>
            <a:r>
              <a:rPr lang="en-US" sz="8591" b="1">
                <a:solidFill>
                  <a:srgbClr val="008180"/>
                </a:solidFill>
                <a:latin typeface="Source Sans Pro Bold"/>
                <a:ea typeface="Source Sans Pro Bold"/>
                <a:cs typeface="Source Sans Pro Bold"/>
                <a:sym typeface="Source Sans Pro Bold"/>
              </a:rPr>
              <a:t>BIAYA SETELAH </a:t>
            </a:r>
            <a:r>
              <a:rPr lang="en-US" sz="8591" b="1">
                <a:solidFill>
                  <a:srgbClr val="F37C64"/>
                </a:solidFill>
                <a:latin typeface="Source Sans Pro Bold"/>
                <a:ea typeface="Source Sans Pro Bold"/>
                <a:cs typeface="Source Sans Pro Bold"/>
                <a:sym typeface="Source Sans Pro Bold"/>
              </a:rPr>
              <a:t>PEROLEHAN ASET TETAP</a:t>
            </a:r>
          </a:p>
        </p:txBody>
      </p:sp>
      <p:sp>
        <p:nvSpPr>
          <p:cNvPr id="10" name="Freeform 10"/>
          <p:cNvSpPr/>
          <p:nvPr/>
        </p:nvSpPr>
        <p:spPr>
          <a:xfrm rot="-1096727">
            <a:off x="15409063" y="4261925"/>
            <a:ext cx="910420" cy="757924"/>
          </a:xfrm>
          <a:custGeom>
            <a:avLst/>
            <a:gdLst/>
            <a:ahLst/>
            <a:cxnLst/>
            <a:rect l="l" t="t" r="r" b="b"/>
            <a:pathLst>
              <a:path w="910420" h="757924">
                <a:moveTo>
                  <a:pt x="0" y="0"/>
                </a:moveTo>
                <a:lnTo>
                  <a:pt x="910419" y="0"/>
                </a:lnTo>
                <a:lnTo>
                  <a:pt x="910419" y="757924"/>
                </a:lnTo>
                <a:lnTo>
                  <a:pt x="0" y="75792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1" name="Freeform 11"/>
          <p:cNvSpPr/>
          <p:nvPr/>
        </p:nvSpPr>
        <p:spPr>
          <a:xfrm flipH="1">
            <a:off x="16759866" y="1426939"/>
            <a:ext cx="2212119" cy="1841589"/>
          </a:xfrm>
          <a:custGeom>
            <a:avLst/>
            <a:gdLst/>
            <a:ahLst/>
            <a:cxnLst/>
            <a:rect l="l" t="t" r="r" b="b"/>
            <a:pathLst>
              <a:path w="2212119" h="1841589">
                <a:moveTo>
                  <a:pt x="2212119" y="0"/>
                </a:moveTo>
                <a:lnTo>
                  <a:pt x="0" y="0"/>
                </a:lnTo>
                <a:lnTo>
                  <a:pt x="0" y="1841589"/>
                </a:lnTo>
                <a:lnTo>
                  <a:pt x="2212119" y="1841589"/>
                </a:lnTo>
                <a:lnTo>
                  <a:pt x="2212119" y="0"/>
                </a:lnTo>
                <a:close/>
              </a:path>
            </a:pathLst>
          </a:custGeom>
          <a:blipFill>
            <a:blip r:embed="rId6">
              <a:extLst>
                <a:ext uri="{96DAC541-7B7A-43D3-8B79-37D633B846F1}">
                  <asvg:svgBlip xmlns:asvg="http://schemas.microsoft.com/office/drawing/2016/SVG/main" r:embed="rId7"/>
                </a:ext>
              </a:extLst>
            </a:blip>
            <a:stretch>
              <a:fillRect/>
            </a:stretch>
          </a:blip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1526</Words>
  <Application>Microsoft Office PowerPoint</Application>
  <PresentationFormat>Custom</PresentationFormat>
  <Paragraphs>97</Paragraphs>
  <Slides>16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Rosario Bold</vt:lpstr>
      <vt:lpstr>Rosario</vt:lpstr>
      <vt:lpstr>Calibri</vt:lpstr>
      <vt:lpstr>Trocchi</vt:lpstr>
      <vt:lpstr>Arial</vt:lpstr>
      <vt:lpstr>Source Sans Pro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BAB 9 &amp; 10 AKUNTANSI PERPAJAKAN - AISYARA NURFADILA (2023340350004)</dc:title>
  <cp:lastModifiedBy>organizer</cp:lastModifiedBy>
  <cp:revision>4</cp:revision>
  <dcterms:created xsi:type="dcterms:W3CDTF">2006-08-16T00:00:00Z</dcterms:created>
  <dcterms:modified xsi:type="dcterms:W3CDTF">2025-11-19T10:33:00Z</dcterms:modified>
  <dc:identifier>DAG235yNaq8</dc:identifier>
</cp:coreProperties>
</file>